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Формування відносин з працівниками на засадах КСВ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Корпоративна соціальна відповідальність (КСВ)</a:t>
            </a:r>
          </a:p>
          <a:p>
            <a:pPr lvl="1"/>
            <a:r>
              <a:t>Права людини і трудові практики</a:t>
            </a:r>
          </a:p>
          <a:p>
            <a:pPr lvl="1"/>
            <a:r>
              <a:t>Соціальний діалог та міжнародні стандарти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Соціально-культурний сервіс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Корпоративні заходи</a:t>
            </a:r>
          </a:p>
          <a:p>
            <a:pPr lvl="1"/>
            <a:r>
              <a:t>Спортивні програми</a:t>
            </a:r>
          </a:p>
          <a:p>
            <a:pPr lvl="1"/>
            <a:r>
              <a:t>Волонтерські ініціативи</a:t>
            </a:r>
          </a:p>
          <a:p>
            <a:pPr lvl="1"/>
            <a:r>
              <a:t>Підтримка сімей працівників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Висновки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Внутрішня КСВ формує довіру і лояльність</a:t>
            </a:r>
          </a:p>
          <a:p>
            <a:pPr lvl="1"/>
            <a:r>
              <a:t>Підвищує продуктивність праці</a:t>
            </a:r>
          </a:p>
          <a:p>
            <a:pPr lvl="1"/>
            <a:r>
              <a:t>Зменшує соціальні ризики</a:t>
            </a:r>
          </a:p>
          <a:p>
            <a:pPr lvl="1"/>
            <a:r>
              <a:t>Сприяє сталому розвитку підприємства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Права людини і трудові практики як предмет КСВ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Заборона дискримінації</a:t>
            </a:r>
          </a:p>
          <a:p>
            <a:pPr lvl="1"/>
            <a:r>
              <a:t>Забезпечення гідних умов праці</a:t>
            </a:r>
          </a:p>
          <a:p>
            <a:pPr lvl="1"/>
            <a:r>
              <a:t>Свобода об'єднання і колективних переговорів</a:t>
            </a:r>
          </a:p>
          <a:p>
            <a:pPr lvl="1"/>
            <a:r>
              <a:t>Справедлива оплата праці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Міжнародні стандарти захисту прав людини у сфері праці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Конвенції МОП</a:t>
            </a:r>
          </a:p>
          <a:p>
            <a:pPr lvl="1"/>
            <a:r>
              <a:t>Загальна декларація прав людини</a:t>
            </a:r>
          </a:p>
          <a:p>
            <a:pPr lvl="1"/>
            <a:r>
              <a:t>Керівні принципи ООН з бізнесу і прав людини</a:t>
            </a:r>
          </a:p>
          <a:p>
            <a:pPr lvl="1"/>
            <a:r>
              <a:t>ISO 26000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Місце соціального діалогу в структурі КСВ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Переговори між роботодавцем і працівниками</a:t>
            </a:r>
          </a:p>
          <a:p>
            <a:pPr lvl="1"/>
            <a:r>
              <a:t>Колективні договори</a:t>
            </a:r>
          </a:p>
          <a:p>
            <a:pPr lvl="1"/>
            <a:r>
              <a:t>Профспілковий рух</a:t>
            </a:r>
          </a:p>
          <a:p>
            <a:pPr lvl="1"/>
            <a:r>
              <a:t>Запобігання трудовим конфліктам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Національні стандарти праці у різних країнах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Європейська соціальна модель</a:t>
            </a:r>
          </a:p>
          <a:p>
            <a:pPr lvl="1"/>
            <a:r>
              <a:t>Американська модель трудових відносин</a:t>
            </a:r>
          </a:p>
          <a:p>
            <a:pPr lvl="1"/>
            <a:r>
              <a:t>Скандинавська модель соціального партнерства</a:t>
            </a:r>
          </a:p>
          <a:p>
            <a:pPr lvl="1"/>
            <a:r>
              <a:t>Азійські підходи до регулювання праці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Світовий досвід формування моделей внутрішньої КСВ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Інвестиції в людський капітал</a:t>
            </a:r>
          </a:p>
          <a:p>
            <a:pPr lvl="1"/>
            <a:r>
              <a:t>Баланс роботи та особистого життя</a:t>
            </a:r>
          </a:p>
          <a:p>
            <a:pPr lvl="1"/>
            <a:r>
              <a:t>Гендерна рівність</a:t>
            </a:r>
          </a:p>
          <a:p>
            <a:pPr lvl="1"/>
            <a:r>
              <a:t>Інклюзивність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Інструментарій внутрішньої КСВ організації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Корпоративні кодекси етики</a:t>
            </a:r>
          </a:p>
          <a:p>
            <a:pPr lvl="1"/>
            <a:r>
              <a:t>Політика рівних можливостей</a:t>
            </a:r>
          </a:p>
          <a:p>
            <a:pPr lvl="1"/>
            <a:r>
              <a:t>Антикорупційні програми</a:t>
            </a:r>
          </a:p>
          <a:p>
            <a:pPr lvl="1"/>
            <a:r>
              <a:t>Система зворотного зв'язку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Програми розвитку персоналу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Навчальні курси та тренінги</a:t>
            </a:r>
          </a:p>
          <a:p>
            <a:pPr lvl="1"/>
            <a:r>
              <a:t>Підвищення кваліфікації</a:t>
            </a:r>
          </a:p>
          <a:p>
            <a:pPr lvl="1"/>
            <a:r>
              <a:t>Кар'єрне планування</a:t>
            </a:r>
          </a:p>
          <a:p>
            <a:pPr lvl="1"/>
            <a:r>
              <a:t>Комплексні соціальні пакети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Програми з охорони здоров'я та безпеки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Дотримання техніки безпеки</a:t>
            </a:r>
          </a:p>
          <a:p>
            <a:pPr lvl="1"/>
            <a:r>
              <a:t>Санітарно-гігієнічні умови праці</a:t>
            </a:r>
          </a:p>
          <a:p>
            <a:pPr lvl="1"/>
            <a:r>
              <a:t>Медичне страхування та обслуговування</a:t>
            </a:r>
          </a:p>
          <a:p>
            <a:pPr lvl="1"/>
            <a:r>
              <a:t>Психологічна підтримка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