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21"/>
  </p:notesMasterIdLst>
  <p:sldIdLst>
    <p:sldId id="461" r:id="rId2"/>
    <p:sldId id="469" r:id="rId3"/>
    <p:sldId id="499" r:id="rId4"/>
    <p:sldId id="496" r:id="rId5"/>
    <p:sldId id="503" r:id="rId6"/>
    <p:sldId id="505" r:id="rId7"/>
    <p:sldId id="502" r:id="rId8"/>
    <p:sldId id="504" r:id="rId9"/>
    <p:sldId id="497" r:id="rId10"/>
    <p:sldId id="500" r:id="rId11"/>
    <p:sldId id="506" r:id="rId12"/>
    <p:sldId id="507" r:id="rId13"/>
    <p:sldId id="508" r:id="rId14"/>
    <p:sldId id="509" r:id="rId15"/>
    <p:sldId id="510" r:id="rId16"/>
    <p:sldId id="511" r:id="rId17"/>
    <p:sldId id="513" r:id="rId18"/>
    <p:sldId id="512" r:id="rId19"/>
    <p:sldId id="48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A1C6A"/>
    <a:srgbClr val="194399"/>
    <a:srgbClr val="1E0F8F"/>
    <a:srgbClr val="00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p:cViewPr varScale="1">
        <p:scale>
          <a:sx n="75" d="100"/>
          <a:sy n="75" d="100"/>
        </p:scale>
        <p:origin x="14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445A0-F5C8-490F-B3F1-8BDD7D8B4EF0}" type="datetimeFigureOut">
              <a:rPr lang="ru-RU" smtClean="0"/>
              <a:pPr/>
              <a:t>29.10.2018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0D546-35BC-4EC2-8AD3-A12AE57FC7C4}" type="slidenum">
              <a:rPr lang="ru-RU" smtClean="0"/>
              <a:pPr/>
              <a:t>‹#›</a:t>
            </a:fld>
            <a:endParaRPr lang="ru-RU"/>
          </a:p>
        </p:txBody>
      </p:sp>
    </p:spTree>
    <p:extLst>
      <p:ext uri="{BB962C8B-B14F-4D97-AF65-F5344CB8AC3E}">
        <p14:creationId xmlns:p14="http://schemas.microsoft.com/office/powerpoint/2010/main" val="2063259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DD0D546-35BC-4EC2-8AD3-A12AE57FC7C4}" type="slidenum">
              <a:rPr lang="ru-RU" smtClean="0"/>
              <a:pPr/>
              <a:t>14</a:t>
            </a:fld>
            <a:endParaRPr lang="ru-RU"/>
          </a:p>
        </p:txBody>
      </p:sp>
    </p:spTree>
    <p:extLst>
      <p:ext uri="{BB962C8B-B14F-4D97-AF65-F5344CB8AC3E}">
        <p14:creationId xmlns:p14="http://schemas.microsoft.com/office/powerpoint/2010/main" val="177561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22842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46537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272379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3211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102304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0701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40678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2821391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9841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94874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29104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67059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5751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252020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2661009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414528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F468-458C-4DDD-A4DD-835E3DA0EACF}" type="datetimeFigureOut">
              <a:rPr lang="ru-RU" smtClean="0"/>
              <a:pPr/>
              <a:t>29.10.2018</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3F036A13-D5F5-4713-9332-EEAA6D74B64F}" type="slidenum">
              <a:rPr lang="ru-RU" smtClean="0"/>
              <a:pPr/>
              <a:t>‹#›</a:t>
            </a:fld>
            <a:endParaRPr lang="ru-RU"/>
          </a:p>
        </p:txBody>
      </p:sp>
    </p:spTree>
    <p:extLst>
      <p:ext uri="{BB962C8B-B14F-4D97-AF65-F5344CB8AC3E}">
        <p14:creationId xmlns:p14="http://schemas.microsoft.com/office/powerpoint/2010/main" val="313611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FA0F468-458C-4DDD-A4DD-835E3DA0EACF}" type="datetimeFigureOut">
              <a:rPr lang="ru-RU" smtClean="0"/>
              <a:pPr/>
              <a:t>29.10.2018</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F036A13-D5F5-4713-9332-EEAA6D74B64F}" type="slidenum">
              <a:rPr lang="ru-RU" smtClean="0"/>
              <a:pPr/>
              <a:t>‹#›</a:t>
            </a:fld>
            <a:endParaRPr lang="ru-RU"/>
          </a:p>
        </p:txBody>
      </p:sp>
    </p:spTree>
    <p:extLst>
      <p:ext uri="{BB962C8B-B14F-4D97-AF65-F5344CB8AC3E}">
        <p14:creationId xmlns:p14="http://schemas.microsoft.com/office/powerpoint/2010/main" val="2551308633"/>
      </p:ext>
    </p:extLst>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dLMN6eg9pr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95536" y="1124744"/>
            <a:ext cx="8028384" cy="1588127"/>
          </a:xfrm>
          <a:prstGeom prst="rect">
            <a:avLst/>
          </a:prstGeom>
        </p:spPr>
        <p:txBody>
          <a:bodyPr wrap="square">
            <a:spAutoFit/>
          </a:bodyPr>
          <a:lstStyle/>
          <a:p>
            <a:pPr algn="ctr">
              <a:lnSpc>
                <a:spcPct val="90000"/>
              </a:lnSpc>
            </a:pPr>
            <a:endParaRPr lang="uk-UA" sz="3600" b="1" dirty="0" smtClean="0">
              <a:solidFill>
                <a:srgbClr val="1A1C6A"/>
              </a:solidFill>
              <a:effectLst>
                <a:outerShdw blurRad="38100" dist="38100" dir="2700000" algn="tl">
                  <a:srgbClr val="000000">
                    <a:alpha val="43137"/>
                  </a:srgbClr>
                </a:outerShdw>
              </a:effectLst>
              <a:latin typeface="Bookman Old Style" pitchFamily="18" charset="0"/>
            </a:endParaRPr>
          </a:p>
          <a:p>
            <a:pPr algn="ctr">
              <a:lnSpc>
                <a:spcPct val="90000"/>
              </a:lnSpc>
            </a:pPr>
            <a:endParaRPr lang="uk-UA" sz="3600" b="1" dirty="0">
              <a:solidFill>
                <a:srgbClr val="1A1C6A"/>
              </a:solidFill>
              <a:effectLst>
                <a:outerShdw blurRad="38100" dist="38100" dir="2700000" algn="tl">
                  <a:srgbClr val="000000">
                    <a:alpha val="43137"/>
                  </a:srgbClr>
                </a:outerShdw>
              </a:effectLst>
              <a:latin typeface="Bookman Old Style" pitchFamily="18" charset="0"/>
            </a:endParaRPr>
          </a:p>
          <a:p>
            <a:pPr algn="ctr">
              <a:lnSpc>
                <a:spcPct val="90000"/>
              </a:lnSpc>
            </a:pPr>
            <a:endParaRPr lang="uk-UA" sz="3600" b="1" dirty="0" smtClean="0">
              <a:solidFill>
                <a:srgbClr val="1A1C6A"/>
              </a:solidFill>
              <a:effectLst>
                <a:outerShdw blurRad="38100" dist="38100" dir="2700000" algn="tl">
                  <a:srgbClr val="000000">
                    <a:alpha val="43137"/>
                  </a:srgbClr>
                </a:outerShdw>
              </a:effectLst>
              <a:latin typeface="Bookman Old Style" pitchFamily="18"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80920" cy="6048672"/>
          </a:xfrm>
          <a:prstGeom prst="rect">
            <a:avLst/>
          </a:prstGeom>
          <a:noFill/>
          <a:ln>
            <a:noFill/>
          </a:ln>
        </p:spPr>
      </p:pic>
    </p:spTree>
    <p:extLst>
      <p:ext uri="{BB962C8B-B14F-4D97-AF65-F5344CB8AC3E}">
        <p14:creationId xmlns:p14="http://schemas.microsoft.com/office/powerpoint/2010/main" val="291251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422036" y="260648"/>
            <a:ext cx="8326428" cy="6264696"/>
          </a:xfrm>
          <a:prstGeom prst="rect">
            <a:avLst/>
          </a:prstGeom>
        </p:spPr>
      </p:pic>
    </p:spTree>
    <p:extLst>
      <p:ext uri="{BB962C8B-B14F-4D97-AF65-F5344CB8AC3E}">
        <p14:creationId xmlns:p14="http://schemas.microsoft.com/office/powerpoint/2010/main" val="188238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99120" y="647439"/>
            <a:ext cx="2976736" cy="1829855"/>
          </a:xfrm>
          <a:prstGeom prst="rect">
            <a:avLst/>
          </a:prstGeom>
        </p:spPr>
      </p:pic>
      <p:sp>
        <p:nvSpPr>
          <p:cNvPr id="7" name="Стрелка вниз 6"/>
          <p:cNvSpPr/>
          <p:nvPr/>
        </p:nvSpPr>
        <p:spPr>
          <a:xfrm rot="19079962">
            <a:off x="2410128" y="1624936"/>
            <a:ext cx="1440160"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кругленный прямоугольник 7"/>
          <p:cNvSpPr/>
          <p:nvPr/>
        </p:nvSpPr>
        <p:spPr>
          <a:xfrm>
            <a:off x="3707904" y="101030"/>
            <a:ext cx="5436096" cy="260789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Визначає замовник</a:t>
            </a:r>
          </a:p>
          <a:p>
            <a:pPr algn="ctr"/>
            <a:endParaRPr lang="uk-UA" dirty="0">
              <a:solidFill>
                <a:srgbClr val="C00000"/>
              </a:solidFill>
            </a:endParaRPr>
          </a:p>
          <a:p>
            <a:pPr algn="ctr"/>
            <a:r>
              <a:rPr lang="uk-UA" dirty="0" smtClean="0"/>
              <a:t>Може консультуватися з Мінприроди, </a:t>
            </a:r>
            <a:r>
              <a:rPr lang="uk-UA" dirty="0" err="1" smtClean="0"/>
              <a:t>МОЗ</a:t>
            </a:r>
            <a:r>
              <a:rPr lang="uk-UA" dirty="0" smtClean="0"/>
              <a:t> та місцевими органами </a:t>
            </a:r>
          </a:p>
          <a:p>
            <a:pPr algn="ctr"/>
            <a:endParaRPr lang="uk-UA" dirty="0"/>
          </a:p>
          <a:p>
            <a:pPr algn="ctr"/>
            <a:r>
              <a:rPr lang="uk-UA" dirty="0" smtClean="0"/>
              <a:t>Формує </a:t>
            </a:r>
            <a:r>
              <a:rPr lang="uk-UA" dirty="0" smtClean="0">
                <a:solidFill>
                  <a:srgbClr val="C00000"/>
                </a:solidFill>
              </a:rPr>
              <a:t>ЗАЯВУ про визначення обсягу стратегічної екологічної оцінки</a:t>
            </a:r>
            <a:endParaRPr lang="uk-UA" dirty="0">
              <a:solidFill>
                <a:srgbClr val="C00000"/>
              </a:solidFill>
            </a:endParaRPr>
          </a:p>
        </p:txBody>
      </p:sp>
      <p:sp>
        <p:nvSpPr>
          <p:cNvPr id="9" name="Скругленный прямоугольник 8"/>
          <p:cNvSpPr/>
          <p:nvPr/>
        </p:nvSpPr>
        <p:spPr>
          <a:xfrm>
            <a:off x="299120" y="3098615"/>
            <a:ext cx="8233320" cy="3007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uk-UA" b="1" dirty="0"/>
              <a:t>не поширюється </a:t>
            </a:r>
            <a:r>
              <a:rPr lang="uk-UA" dirty="0"/>
              <a:t>на:</a:t>
            </a:r>
          </a:p>
          <a:p>
            <a:pPr fontAlgn="base"/>
            <a:r>
              <a:rPr lang="uk-UA" dirty="0"/>
              <a:t>1) документи державного планування, що стосуються виключно національної оборони або дій у разі надзвичайних ситуацій;</a:t>
            </a:r>
          </a:p>
          <a:p>
            <a:pPr fontAlgn="base"/>
            <a:r>
              <a:rPr lang="uk-UA" dirty="0"/>
              <a:t>2) бюджети, бюджетні програми та фінансові плани;</a:t>
            </a:r>
          </a:p>
          <a:p>
            <a:r>
              <a:rPr lang="uk-UA" dirty="0"/>
              <a:t>3) програми економічного і соціального розвитку Автономної Республіки Крим, областей, районів, міст, сіл, селищ на короткостроковий </a:t>
            </a:r>
            <a:r>
              <a:rPr lang="uk-UA" dirty="0" smtClean="0"/>
              <a:t>період </a:t>
            </a:r>
            <a:r>
              <a:rPr lang="uk-UA" b="1" dirty="0" smtClean="0"/>
              <a:t>( діє до 01 січня 2020 року)</a:t>
            </a:r>
            <a:endParaRPr lang="uk-UA" b="1" dirty="0"/>
          </a:p>
        </p:txBody>
      </p:sp>
    </p:spTree>
    <p:extLst>
      <p:ext uri="{BB962C8B-B14F-4D97-AF65-F5344CB8AC3E}">
        <p14:creationId xmlns:p14="http://schemas.microsoft.com/office/powerpoint/2010/main" val="229768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трелка вниз 6"/>
          <p:cNvSpPr/>
          <p:nvPr/>
        </p:nvSpPr>
        <p:spPr>
          <a:xfrm rot="19079962">
            <a:off x="2125360" y="1770529"/>
            <a:ext cx="1440160" cy="97840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кругленный прямоугольник 7"/>
          <p:cNvSpPr/>
          <p:nvPr/>
        </p:nvSpPr>
        <p:spPr>
          <a:xfrm>
            <a:off x="3347864" y="101029"/>
            <a:ext cx="5616624" cy="299758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sz="2000" b="1" dirty="0" smtClean="0">
                <a:solidFill>
                  <a:srgbClr val="FF0000"/>
                </a:solidFill>
              </a:rPr>
              <a:t>ЗАЯВА</a:t>
            </a:r>
          </a:p>
          <a:p>
            <a:pPr algn="ctr"/>
            <a:r>
              <a:rPr lang="uk-UA" sz="2000" b="1" dirty="0" smtClean="0">
                <a:solidFill>
                  <a:schemeClr val="accent4">
                    <a:lumMod val="50000"/>
                  </a:schemeClr>
                </a:solidFill>
              </a:rPr>
              <a:t>Подає до органів (в паперовому +електронному вигляді)</a:t>
            </a:r>
          </a:p>
          <a:p>
            <a:pPr marL="342900" indent="-342900" algn="ctr">
              <a:buFontTx/>
              <a:buChar char="-"/>
            </a:pPr>
            <a:endParaRPr lang="uk-UA" sz="2000" b="1" dirty="0" smtClean="0">
              <a:solidFill>
                <a:schemeClr val="accent4">
                  <a:lumMod val="50000"/>
                </a:schemeClr>
              </a:solidFill>
            </a:endParaRPr>
          </a:p>
          <a:p>
            <a:pPr algn="ctr"/>
            <a:r>
              <a:rPr lang="uk-UA" sz="2000" b="1" dirty="0" smtClean="0">
                <a:solidFill>
                  <a:schemeClr val="accent4">
                    <a:lumMod val="50000"/>
                  </a:schemeClr>
                </a:solidFill>
              </a:rPr>
              <a:t> Оприлюднює:</a:t>
            </a:r>
          </a:p>
          <a:p>
            <a:pPr lvl="1" algn="ctr"/>
            <a:r>
              <a:rPr lang="uk-UA" sz="2000" b="1" dirty="0" smtClean="0">
                <a:solidFill>
                  <a:schemeClr val="accent4">
                    <a:lumMod val="50000"/>
                  </a:schemeClr>
                </a:solidFill>
              </a:rPr>
              <a:t>+ на офіційному веб-сайті замовника</a:t>
            </a:r>
          </a:p>
          <a:p>
            <a:pPr algn="ctr"/>
            <a:r>
              <a:rPr lang="uk-UA" sz="2000" b="1" dirty="0">
                <a:solidFill>
                  <a:schemeClr val="accent4">
                    <a:lumMod val="50000"/>
                  </a:schemeClr>
                </a:solidFill>
              </a:rPr>
              <a:t>+ повідомлення в двох місцевих ЗМІ</a:t>
            </a:r>
          </a:p>
          <a:p>
            <a:pPr algn="ctr"/>
            <a:r>
              <a:rPr lang="uk-UA" sz="2000" b="1" dirty="0" smtClean="0">
                <a:solidFill>
                  <a:srgbClr val="FF0000"/>
                </a:solidFill>
              </a:rPr>
              <a:t>≥ 15 днів</a:t>
            </a:r>
          </a:p>
          <a:p>
            <a:pPr algn="ctr"/>
            <a:endParaRPr lang="uk-UA" sz="2000" b="1" dirty="0" smtClean="0">
              <a:solidFill>
                <a:schemeClr val="accent4">
                  <a:lumMod val="50000"/>
                </a:schemeClr>
              </a:solidFill>
            </a:endParaRPr>
          </a:p>
          <a:p>
            <a:pPr algn="ctr"/>
            <a:endParaRPr lang="uk-UA" dirty="0"/>
          </a:p>
        </p:txBody>
      </p:sp>
      <p:sp>
        <p:nvSpPr>
          <p:cNvPr id="9" name="Скругленный прямоугольник 8"/>
          <p:cNvSpPr/>
          <p:nvPr/>
        </p:nvSpPr>
        <p:spPr>
          <a:xfrm>
            <a:off x="533401" y="3429000"/>
            <a:ext cx="8233320" cy="3007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uk-UA" b="1" dirty="0" smtClean="0"/>
          </a:p>
          <a:p>
            <a:pPr fontAlgn="base"/>
            <a:r>
              <a:rPr lang="uk-UA" b="1" dirty="0">
                <a:solidFill>
                  <a:schemeClr val="tx1"/>
                </a:solidFill>
              </a:rPr>
              <a:t>Зміст визначено </a:t>
            </a:r>
            <a:r>
              <a:rPr lang="uk-UA" b="1" dirty="0" smtClean="0">
                <a:solidFill>
                  <a:schemeClr val="tx1"/>
                </a:solidFill>
              </a:rPr>
              <a:t>ст.10 </a:t>
            </a:r>
            <a:r>
              <a:rPr lang="uk-UA" b="1" dirty="0">
                <a:solidFill>
                  <a:schemeClr val="tx1"/>
                </a:solidFill>
              </a:rPr>
              <a:t>Закону</a:t>
            </a:r>
          </a:p>
          <a:p>
            <a:pPr fontAlgn="base"/>
            <a:endParaRPr lang="uk-UA" b="1" dirty="0"/>
          </a:p>
          <a:p>
            <a:pPr fontAlgn="base"/>
            <a:r>
              <a:rPr lang="uk-UA" b="1" dirty="0" smtClean="0"/>
              <a:t>Органи подають зауваження і пропозиції  </a:t>
            </a:r>
            <a:r>
              <a:rPr lang="uk-UA" sz="2400" b="1" dirty="0" smtClean="0">
                <a:solidFill>
                  <a:srgbClr val="FF0000"/>
                </a:solidFill>
              </a:rPr>
              <a:t>≤ 15 днів</a:t>
            </a:r>
          </a:p>
          <a:p>
            <a:pPr fontAlgn="base"/>
            <a:endParaRPr lang="uk-UA" b="1" dirty="0" smtClean="0">
              <a:solidFill>
                <a:srgbClr val="FF0000"/>
              </a:solidFill>
            </a:endParaRPr>
          </a:p>
          <a:p>
            <a:pPr algn="ctr" fontAlgn="base"/>
            <a:r>
              <a:rPr lang="uk-UA" sz="2400" b="1" dirty="0" smtClean="0">
                <a:solidFill>
                  <a:srgbClr val="FF0000"/>
                </a:solidFill>
              </a:rPr>
              <a:t>! Правило мовчазної згоди </a:t>
            </a:r>
            <a:endParaRPr lang="uk-UA" sz="2400" b="1" dirty="0">
              <a:solidFill>
                <a:srgbClr val="FF0000"/>
              </a:solidFill>
            </a:endParaRPr>
          </a:p>
        </p:txBody>
      </p:sp>
      <p:sp>
        <p:nvSpPr>
          <p:cNvPr id="14" name="Заголовок 13"/>
          <p:cNvSpPr>
            <a:spLocks noGrp="1"/>
          </p:cNvSpPr>
          <p:nvPr>
            <p:ph type="title"/>
          </p:nvPr>
        </p:nvSpPr>
        <p:spPr>
          <a:xfrm>
            <a:off x="533401" y="332656"/>
            <a:ext cx="2166392" cy="1152128"/>
          </a:xfrm>
        </p:spPr>
        <p:txBody>
          <a:bodyPr>
            <a:normAutofit/>
          </a:bodyPr>
          <a:lstStyle/>
          <a:p>
            <a:r>
              <a:rPr lang="uk-UA" sz="2000" b="1" dirty="0">
                <a:solidFill>
                  <a:schemeClr val="accent4">
                    <a:lumMod val="50000"/>
                  </a:schemeClr>
                </a:solidFill>
              </a:rPr>
              <a:t>визначення обсягу досліджень</a:t>
            </a:r>
          </a:p>
        </p:txBody>
      </p:sp>
      <p:pic>
        <p:nvPicPr>
          <p:cNvPr id="13" name="Объект 12"/>
          <p:cNvPicPr>
            <a:picLocks noGrp="1" noChangeAspect="1"/>
          </p:cNvPicPr>
          <p:nvPr>
            <p:ph idx="1"/>
          </p:nvPr>
        </p:nvPicPr>
        <p:blipFill>
          <a:blip r:embed="rId2"/>
          <a:stretch>
            <a:fillRect/>
          </a:stretch>
        </p:blipFill>
        <p:spPr>
          <a:xfrm>
            <a:off x="567135" y="1466982"/>
            <a:ext cx="1666875" cy="1162050"/>
          </a:xfrm>
          <a:prstGeom prst="rect">
            <a:avLst/>
          </a:prstGeom>
        </p:spPr>
      </p:pic>
    </p:spTree>
    <p:extLst>
      <p:ext uri="{BB962C8B-B14F-4D97-AF65-F5344CB8AC3E}">
        <p14:creationId xmlns:p14="http://schemas.microsoft.com/office/powerpoint/2010/main" val="19185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трелка вниз 6"/>
          <p:cNvSpPr/>
          <p:nvPr/>
        </p:nvSpPr>
        <p:spPr>
          <a:xfrm rot="14809330">
            <a:off x="2406390" y="1133613"/>
            <a:ext cx="1165672" cy="70234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кругленный прямоугольник 7"/>
          <p:cNvSpPr/>
          <p:nvPr/>
        </p:nvSpPr>
        <p:spPr>
          <a:xfrm>
            <a:off x="3347864" y="101029"/>
            <a:ext cx="5472608" cy="656833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a:p>
            <a:pPr algn="ctr"/>
            <a:r>
              <a:rPr lang="uk-UA" sz="2000" b="1" dirty="0" smtClean="0">
                <a:solidFill>
                  <a:schemeClr val="accent4">
                    <a:lumMod val="50000"/>
                  </a:schemeClr>
                </a:solidFill>
              </a:rPr>
              <a:t>Подає до органів (в паперовому  та електронному вигляді)</a:t>
            </a:r>
          </a:p>
          <a:p>
            <a:pPr algn="ctr"/>
            <a:r>
              <a:rPr lang="uk-UA" sz="2000" b="1" dirty="0" smtClean="0">
                <a:solidFill>
                  <a:schemeClr val="accent4">
                    <a:lumMod val="50000"/>
                  </a:schemeClr>
                </a:solidFill>
              </a:rPr>
              <a:t> + документ державного планування</a:t>
            </a:r>
          </a:p>
          <a:p>
            <a:pPr algn="ctr"/>
            <a:r>
              <a:rPr lang="uk-UA" sz="2000" b="1" dirty="0" smtClean="0">
                <a:solidFill>
                  <a:schemeClr val="accent4">
                    <a:lumMod val="50000"/>
                  </a:schemeClr>
                </a:solidFill>
              </a:rPr>
              <a:t> + повідомлення</a:t>
            </a:r>
          </a:p>
          <a:p>
            <a:pPr marL="342900" indent="-342900" algn="ctr">
              <a:buFontTx/>
              <a:buChar char="-"/>
            </a:pPr>
            <a:endParaRPr lang="uk-UA" sz="2000" b="1" dirty="0" smtClean="0">
              <a:solidFill>
                <a:schemeClr val="accent4">
                  <a:lumMod val="50000"/>
                </a:schemeClr>
              </a:solidFill>
            </a:endParaRPr>
          </a:p>
          <a:p>
            <a:pPr algn="ctr"/>
            <a:r>
              <a:rPr lang="uk-UA" sz="2000" b="1" dirty="0" smtClean="0">
                <a:solidFill>
                  <a:schemeClr val="accent4">
                    <a:lumMod val="50000"/>
                  </a:schemeClr>
                </a:solidFill>
              </a:rPr>
              <a:t> Оприлюднює :</a:t>
            </a:r>
          </a:p>
          <a:p>
            <a:pPr algn="ctr"/>
            <a:r>
              <a:rPr lang="uk-UA" sz="2000" b="1" dirty="0" smtClean="0">
                <a:solidFill>
                  <a:schemeClr val="accent4">
                    <a:lumMod val="50000"/>
                  </a:schemeClr>
                </a:solidFill>
              </a:rPr>
              <a:t>на офіційному веб-сайті замовника разом з документом </a:t>
            </a:r>
            <a:r>
              <a:rPr lang="uk-UA" sz="2000" b="1" dirty="0">
                <a:solidFill>
                  <a:schemeClr val="accent4">
                    <a:lumMod val="50000"/>
                  </a:schemeClr>
                </a:solidFill>
              </a:rPr>
              <a:t>державного </a:t>
            </a:r>
            <a:r>
              <a:rPr lang="uk-UA" sz="2000" b="1" dirty="0" smtClean="0">
                <a:solidFill>
                  <a:schemeClr val="accent4">
                    <a:lumMod val="50000"/>
                  </a:schemeClr>
                </a:solidFill>
              </a:rPr>
              <a:t>планування</a:t>
            </a:r>
          </a:p>
          <a:p>
            <a:pPr algn="ctr"/>
            <a:r>
              <a:rPr lang="uk-UA" sz="2000" b="1" dirty="0" smtClean="0">
                <a:solidFill>
                  <a:schemeClr val="accent4">
                    <a:lumMod val="50000"/>
                  </a:schemeClr>
                </a:solidFill>
              </a:rPr>
              <a:t>+ повідомлення в двох місцевих ЗМІ</a:t>
            </a:r>
          </a:p>
          <a:p>
            <a:pPr marL="342900" indent="-342900" algn="ctr">
              <a:buFontTx/>
              <a:buChar char="-"/>
            </a:pPr>
            <a:endParaRPr lang="uk-UA" sz="2000" b="1" dirty="0" smtClean="0">
              <a:solidFill>
                <a:schemeClr val="accent4">
                  <a:lumMod val="50000"/>
                </a:schemeClr>
              </a:solidFill>
            </a:endParaRPr>
          </a:p>
          <a:p>
            <a:pPr algn="ctr"/>
            <a:r>
              <a:rPr lang="uk-UA" sz="2000" b="1" dirty="0" smtClean="0">
                <a:solidFill>
                  <a:srgbClr val="FF0000"/>
                </a:solidFill>
              </a:rPr>
              <a:t>≥ 30 днів</a:t>
            </a:r>
          </a:p>
          <a:p>
            <a:pPr algn="ctr"/>
            <a:endParaRPr lang="uk-UA" sz="2000" b="1" dirty="0" smtClean="0">
              <a:solidFill>
                <a:schemeClr val="accent4">
                  <a:lumMod val="50000"/>
                </a:schemeClr>
              </a:solidFill>
            </a:endParaRPr>
          </a:p>
          <a:p>
            <a:pPr algn="ctr"/>
            <a:endParaRPr lang="uk-UA" dirty="0"/>
          </a:p>
        </p:txBody>
      </p:sp>
      <p:sp>
        <p:nvSpPr>
          <p:cNvPr id="9" name="Скругленный прямоугольник 8"/>
          <p:cNvSpPr/>
          <p:nvPr/>
        </p:nvSpPr>
        <p:spPr>
          <a:xfrm>
            <a:off x="251520" y="4518212"/>
            <a:ext cx="2808312" cy="2151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uk-UA" b="1" dirty="0" smtClean="0"/>
          </a:p>
          <a:p>
            <a:pPr algn="ctr" fontAlgn="base"/>
            <a:r>
              <a:rPr lang="uk-UA" b="1" dirty="0" smtClean="0"/>
              <a:t>!  Містить альтернативні варіанти</a:t>
            </a:r>
            <a:endParaRPr lang="uk-UA" b="1" dirty="0"/>
          </a:p>
          <a:p>
            <a:pPr algn="ctr" fontAlgn="base"/>
            <a:endParaRPr lang="uk-UA" b="1" dirty="0" smtClean="0"/>
          </a:p>
          <a:p>
            <a:pPr algn="ctr" fontAlgn="base"/>
            <a:r>
              <a:rPr lang="uk-UA" b="1" dirty="0" smtClean="0">
                <a:solidFill>
                  <a:schemeClr val="tx1"/>
                </a:solidFill>
              </a:rPr>
              <a:t>Зміст визначено ст.11 Закону</a:t>
            </a:r>
          </a:p>
        </p:txBody>
      </p:sp>
      <p:sp>
        <p:nvSpPr>
          <p:cNvPr id="14" name="Заголовок 13"/>
          <p:cNvSpPr>
            <a:spLocks noGrp="1"/>
          </p:cNvSpPr>
          <p:nvPr>
            <p:ph type="title"/>
          </p:nvPr>
        </p:nvSpPr>
        <p:spPr>
          <a:xfrm>
            <a:off x="533401" y="332656"/>
            <a:ext cx="2166392" cy="1152128"/>
          </a:xfrm>
        </p:spPr>
        <p:txBody>
          <a:bodyPr>
            <a:normAutofit fontScale="90000"/>
          </a:bodyPr>
          <a:lstStyle/>
          <a:p>
            <a:r>
              <a:rPr lang="uk-UA" sz="2000" b="1" dirty="0">
                <a:solidFill>
                  <a:schemeClr val="accent4">
                    <a:lumMod val="50000"/>
                  </a:schemeClr>
                </a:solidFill>
              </a:rPr>
              <a:t>Звіт про стратегічну екологічну оцінку </a:t>
            </a:r>
          </a:p>
        </p:txBody>
      </p:sp>
      <p:pic>
        <p:nvPicPr>
          <p:cNvPr id="6" name="Объект 5"/>
          <p:cNvPicPr>
            <a:picLocks noGrp="1" noChangeAspect="1"/>
          </p:cNvPicPr>
          <p:nvPr>
            <p:ph idx="1"/>
          </p:nvPr>
        </p:nvPicPr>
        <p:blipFill>
          <a:blip r:embed="rId2"/>
          <a:stretch>
            <a:fillRect/>
          </a:stretch>
        </p:blipFill>
        <p:spPr>
          <a:xfrm>
            <a:off x="496094" y="1599820"/>
            <a:ext cx="2212504" cy="1498793"/>
          </a:xfrm>
          <a:prstGeom prst="rect">
            <a:avLst/>
          </a:prstGeom>
        </p:spPr>
      </p:pic>
    </p:spTree>
    <p:extLst>
      <p:ext uri="{BB962C8B-B14F-4D97-AF65-F5344CB8AC3E}">
        <p14:creationId xmlns:p14="http://schemas.microsoft.com/office/powerpoint/2010/main" val="334835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4644008" y="2649881"/>
            <a:ext cx="4392488" cy="40194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r>
              <a:rPr lang="uk-UA" sz="2000" b="1" dirty="0" smtClean="0">
                <a:solidFill>
                  <a:srgbClr val="FF0000"/>
                </a:solidFill>
              </a:rPr>
              <a:t>ГРОМАДСЬКІСТЬ</a:t>
            </a:r>
          </a:p>
          <a:p>
            <a:pPr algn="ctr"/>
            <a:endParaRPr lang="uk-UA" b="1" dirty="0" smtClean="0">
              <a:solidFill>
                <a:schemeClr val="accent4">
                  <a:lumMod val="50000"/>
                </a:schemeClr>
              </a:solidFill>
            </a:endParaRPr>
          </a:p>
          <a:p>
            <a:pPr algn="ctr"/>
            <a:r>
              <a:rPr lang="uk-UA" b="1" dirty="0" smtClean="0">
                <a:solidFill>
                  <a:schemeClr val="accent4">
                    <a:lumMod val="50000"/>
                  </a:schemeClr>
                </a:solidFill>
              </a:rPr>
              <a:t>Зауваження і пропозиції надають замовнику в письмовому чи електронному вигляді</a:t>
            </a:r>
          </a:p>
          <a:p>
            <a:pPr algn="ctr"/>
            <a:endParaRPr lang="uk-UA" sz="2000" b="1" dirty="0">
              <a:solidFill>
                <a:schemeClr val="accent4">
                  <a:lumMod val="50000"/>
                </a:schemeClr>
              </a:solidFill>
            </a:endParaRPr>
          </a:p>
          <a:p>
            <a:pPr algn="ctr"/>
            <a:r>
              <a:rPr lang="uk-UA" b="1" dirty="0" smtClean="0">
                <a:solidFill>
                  <a:schemeClr val="accent4">
                    <a:lumMod val="50000"/>
                  </a:schemeClr>
                </a:solidFill>
              </a:rPr>
              <a:t>Публічне обговорення: форми різні, не виключено громадські слухання (забезпечує замовник)</a:t>
            </a:r>
          </a:p>
          <a:p>
            <a:pPr algn="ctr"/>
            <a:r>
              <a:rPr lang="uk-UA" b="1" dirty="0" smtClean="0">
                <a:solidFill>
                  <a:schemeClr val="accent4">
                    <a:lumMod val="50000"/>
                  </a:schemeClr>
                </a:solidFill>
              </a:rPr>
              <a:t> </a:t>
            </a:r>
          </a:p>
          <a:p>
            <a:pPr algn="ctr"/>
            <a:r>
              <a:rPr lang="uk-UA" sz="2000" b="1" dirty="0" smtClean="0">
                <a:solidFill>
                  <a:srgbClr val="FF0000"/>
                </a:solidFill>
              </a:rPr>
              <a:t>= </a:t>
            </a:r>
            <a:r>
              <a:rPr lang="uk-UA" sz="2000" b="1" dirty="0">
                <a:solidFill>
                  <a:srgbClr val="FF0000"/>
                </a:solidFill>
              </a:rPr>
              <a:t>довідка про </a:t>
            </a:r>
            <a:r>
              <a:rPr lang="uk-UA" sz="2000" b="1" dirty="0" smtClean="0">
                <a:solidFill>
                  <a:srgbClr val="FF0000"/>
                </a:solidFill>
              </a:rPr>
              <a:t>громадське обговорення  </a:t>
            </a:r>
            <a:endParaRPr lang="uk-UA" sz="2000" b="1" dirty="0" smtClean="0">
              <a:solidFill>
                <a:schemeClr val="accent4">
                  <a:lumMod val="50000"/>
                </a:schemeClr>
              </a:solidFill>
            </a:endParaRPr>
          </a:p>
          <a:p>
            <a:pPr algn="ctr"/>
            <a:r>
              <a:rPr lang="uk-UA" dirty="0" smtClean="0"/>
              <a:t>Г</a:t>
            </a:r>
            <a:endParaRPr lang="uk-UA" dirty="0"/>
          </a:p>
        </p:txBody>
      </p:sp>
      <p:sp>
        <p:nvSpPr>
          <p:cNvPr id="9" name="Скругленный прямоугольник 8"/>
          <p:cNvSpPr/>
          <p:nvPr/>
        </p:nvSpPr>
        <p:spPr>
          <a:xfrm>
            <a:off x="107504" y="2649881"/>
            <a:ext cx="4392488" cy="4019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uk-UA" b="1" dirty="0" smtClean="0"/>
          </a:p>
          <a:p>
            <a:pPr algn="ctr" fontAlgn="base"/>
            <a:r>
              <a:rPr lang="uk-UA" sz="2000" b="1" dirty="0" smtClean="0">
                <a:solidFill>
                  <a:srgbClr val="FF0000"/>
                </a:solidFill>
              </a:rPr>
              <a:t>ОРГАНИ</a:t>
            </a:r>
          </a:p>
          <a:p>
            <a:pPr algn="ctr" fontAlgn="base"/>
            <a:endParaRPr lang="uk-UA" b="1" dirty="0" smtClean="0">
              <a:solidFill>
                <a:srgbClr val="FF0000"/>
              </a:solidFill>
            </a:endParaRPr>
          </a:p>
          <a:p>
            <a:pPr algn="ctr" fontAlgn="base"/>
            <a:r>
              <a:rPr lang="uk-UA" b="1" dirty="0" smtClean="0">
                <a:solidFill>
                  <a:srgbClr val="C00000"/>
                </a:solidFill>
              </a:rPr>
              <a:t>≤ 5</a:t>
            </a:r>
            <a:r>
              <a:rPr lang="uk-UA" b="1" dirty="0" smtClean="0">
                <a:solidFill>
                  <a:schemeClr val="tx1"/>
                </a:solidFill>
              </a:rPr>
              <a:t> робочих днів розміщують на офіційному веб-сайті повідомлення</a:t>
            </a:r>
          </a:p>
          <a:p>
            <a:pPr marL="285750" indent="-285750" algn="ctr" fontAlgn="base">
              <a:buFontTx/>
              <a:buChar char="-"/>
            </a:pPr>
            <a:endParaRPr lang="uk-UA" b="1" dirty="0" smtClean="0">
              <a:solidFill>
                <a:schemeClr val="tx1"/>
              </a:solidFill>
            </a:endParaRPr>
          </a:p>
          <a:p>
            <a:pPr algn="ctr" fontAlgn="base"/>
            <a:r>
              <a:rPr lang="uk-UA" b="1" dirty="0" smtClean="0">
                <a:solidFill>
                  <a:srgbClr val="C00000"/>
                </a:solidFill>
              </a:rPr>
              <a:t>≤ 30 </a:t>
            </a:r>
            <a:r>
              <a:rPr lang="uk-UA" b="1" dirty="0" smtClean="0">
                <a:solidFill>
                  <a:schemeClr val="tx1"/>
                </a:solidFill>
              </a:rPr>
              <a:t>днів подають замовнику в письмовій формі зауваження і пропозиції</a:t>
            </a:r>
          </a:p>
          <a:p>
            <a:pPr algn="ctr" fontAlgn="base"/>
            <a:endParaRPr lang="uk-UA" b="1" dirty="0">
              <a:solidFill>
                <a:schemeClr val="tx1"/>
              </a:solidFill>
            </a:endParaRPr>
          </a:p>
          <a:p>
            <a:pPr marL="285750" indent="-285750" algn="ctr" fontAlgn="base">
              <a:buFontTx/>
              <a:buChar char="-"/>
            </a:pPr>
            <a:r>
              <a:rPr lang="uk-UA" b="1" dirty="0" smtClean="0">
                <a:solidFill>
                  <a:schemeClr val="tx1"/>
                </a:solidFill>
              </a:rPr>
              <a:t>залучають спеціалістів і консультантів</a:t>
            </a:r>
          </a:p>
          <a:p>
            <a:pPr marL="285750" indent="-285750" algn="ctr" fontAlgn="base">
              <a:buFontTx/>
              <a:buChar char="-"/>
            </a:pPr>
            <a:endParaRPr lang="uk-UA" b="1" dirty="0">
              <a:solidFill>
                <a:schemeClr val="tx1"/>
              </a:solidFill>
            </a:endParaRPr>
          </a:p>
          <a:p>
            <a:pPr algn="ctr" fontAlgn="base"/>
            <a:r>
              <a:rPr lang="uk-UA" sz="2000" b="1" dirty="0" smtClean="0">
                <a:solidFill>
                  <a:srgbClr val="FF0000"/>
                </a:solidFill>
              </a:rPr>
              <a:t>= довідка про консультації  </a:t>
            </a:r>
          </a:p>
          <a:p>
            <a:pPr algn="ctr" fontAlgn="base"/>
            <a:endParaRPr lang="uk-UA" b="1" dirty="0">
              <a:solidFill>
                <a:schemeClr val="tx1"/>
              </a:solidFill>
            </a:endParaRPr>
          </a:p>
        </p:txBody>
      </p:sp>
      <p:sp>
        <p:nvSpPr>
          <p:cNvPr id="14" name="Заголовок 13"/>
          <p:cNvSpPr>
            <a:spLocks noGrp="1"/>
          </p:cNvSpPr>
          <p:nvPr>
            <p:ph type="title"/>
          </p:nvPr>
        </p:nvSpPr>
        <p:spPr>
          <a:xfrm>
            <a:off x="572480" y="332655"/>
            <a:ext cx="2166392" cy="1152128"/>
          </a:xfrm>
        </p:spPr>
        <p:txBody>
          <a:bodyPr>
            <a:normAutofit/>
          </a:bodyPr>
          <a:lstStyle/>
          <a:p>
            <a:r>
              <a:rPr lang="uk-UA" sz="2000" b="1" dirty="0" smtClean="0">
                <a:solidFill>
                  <a:schemeClr val="accent4">
                    <a:lumMod val="50000"/>
                  </a:schemeClr>
                </a:solidFill>
              </a:rPr>
              <a:t>КОНСУЛЬТАЦІЇ </a:t>
            </a:r>
            <a:endParaRPr lang="uk-UA" sz="2000" b="1" dirty="0">
              <a:solidFill>
                <a:schemeClr val="accent4">
                  <a:lumMod val="50000"/>
                </a:schemeClr>
              </a:solidFill>
            </a:endParaRPr>
          </a:p>
        </p:txBody>
      </p:sp>
      <p:pic>
        <p:nvPicPr>
          <p:cNvPr id="3" name="Объект 2"/>
          <p:cNvPicPr>
            <a:picLocks noGrp="1" noChangeAspect="1"/>
          </p:cNvPicPr>
          <p:nvPr>
            <p:ph idx="1"/>
          </p:nvPr>
        </p:nvPicPr>
        <p:blipFill>
          <a:blip r:embed="rId3"/>
          <a:stretch>
            <a:fillRect/>
          </a:stretch>
        </p:blipFill>
        <p:spPr>
          <a:xfrm>
            <a:off x="3059832" y="277884"/>
            <a:ext cx="5760640" cy="2371997"/>
          </a:xfrm>
          <a:prstGeom prst="rect">
            <a:avLst/>
          </a:prstGeom>
        </p:spPr>
      </p:pic>
      <p:sp>
        <p:nvSpPr>
          <p:cNvPr id="10" name="Прямоугольник 9"/>
          <p:cNvSpPr/>
          <p:nvPr/>
        </p:nvSpPr>
        <p:spPr>
          <a:xfrm>
            <a:off x="572480" y="1656834"/>
            <a:ext cx="2055304" cy="646331"/>
          </a:xfrm>
          <a:prstGeom prst="rect">
            <a:avLst/>
          </a:prstGeom>
        </p:spPr>
        <p:txBody>
          <a:bodyPr wrap="square">
            <a:spAutoFit/>
          </a:bodyPr>
          <a:lstStyle/>
          <a:p>
            <a:pPr algn="ctr" fontAlgn="base"/>
            <a:r>
              <a:rPr lang="uk-UA" b="1" dirty="0">
                <a:solidFill>
                  <a:srgbClr val="FF0000"/>
                </a:solidFill>
              </a:rPr>
              <a:t>! Правило мовчазної згоди</a:t>
            </a:r>
            <a:endParaRPr lang="uk-UA" b="1" dirty="0"/>
          </a:p>
        </p:txBody>
      </p:sp>
    </p:spTree>
    <p:extLst>
      <p:ext uri="{BB962C8B-B14F-4D97-AF65-F5344CB8AC3E}">
        <p14:creationId xmlns:p14="http://schemas.microsoft.com/office/powerpoint/2010/main" val="417319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572480" y="5301208"/>
            <a:ext cx="8608032" cy="1172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uk-UA" b="1" dirty="0" smtClean="0"/>
          </a:p>
          <a:p>
            <a:pPr algn="ctr" fontAlgn="base"/>
            <a:endParaRPr lang="uk-UA" sz="2000" b="1" dirty="0" smtClean="0">
              <a:solidFill>
                <a:srgbClr val="FF0000"/>
              </a:solidFill>
            </a:endParaRPr>
          </a:p>
          <a:p>
            <a:pPr algn="ctr" fontAlgn="base"/>
            <a:endParaRPr lang="uk-UA" sz="2000" b="1" dirty="0">
              <a:solidFill>
                <a:srgbClr val="FF0000"/>
              </a:solidFill>
            </a:endParaRPr>
          </a:p>
          <a:p>
            <a:pPr algn="ctr" fontAlgn="base"/>
            <a:r>
              <a:rPr lang="uk-UA" b="1" dirty="0" smtClean="0">
                <a:solidFill>
                  <a:schemeClr val="tx1"/>
                </a:solidFill>
              </a:rPr>
              <a:t>- ≤ </a:t>
            </a:r>
            <a:r>
              <a:rPr lang="uk-UA" b="1" dirty="0">
                <a:solidFill>
                  <a:schemeClr val="tx1"/>
                </a:solidFill>
              </a:rPr>
              <a:t>5 робочих днів </a:t>
            </a:r>
            <a:r>
              <a:rPr lang="uk-UA" b="1" dirty="0" smtClean="0">
                <a:solidFill>
                  <a:schemeClr val="tx1"/>
                </a:solidFill>
              </a:rPr>
              <a:t>на офіційному веб-сайті замовника</a:t>
            </a:r>
          </a:p>
          <a:p>
            <a:pPr marL="285750" indent="-285750" algn="ctr" fontAlgn="base">
              <a:buFontTx/>
              <a:buChar char="-"/>
            </a:pPr>
            <a:endParaRPr lang="uk-UA" b="1" dirty="0" smtClean="0">
              <a:solidFill>
                <a:schemeClr val="tx1"/>
              </a:solidFill>
            </a:endParaRPr>
          </a:p>
          <a:p>
            <a:pPr algn="ctr" fontAlgn="base"/>
            <a:r>
              <a:rPr lang="uk-UA" b="1" dirty="0" smtClean="0">
                <a:solidFill>
                  <a:schemeClr val="tx1"/>
                </a:solidFill>
              </a:rPr>
              <a:t>- ≤ </a:t>
            </a:r>
            <a:r>
              <a:rPr lang="uk-UA" b="1" dirty="0">
                <a:solidFill>
                  <a:schemeClr val="tx1"/>
                </a:solidFill>
              </a:rPr>
              <a:t>5 робочих днів </a:t>
            </a:r>
            <a:r>
              <a:rPr lang="uk-UA" b="1" dirty="0" smtClean="0">
                <a:solidFill>
                  <a:schemeClr val="tx1"/>
                </a:solidFill>
              </a:rPr>
              <a:t>повідомляє </a:t>
            </a:r>
            <a:r>
              <a:rPr lang="uk-UA" b="1" dirty="0" err="1" smtClean="0">
                <a:solidFill>
                  <a:schemeClr val="tx1"/>
                </a:solidFill>
              </a:rPr>
              <a:t>Мінприроду</a:t>
            </a:r>
            <a:r>
              <a:rPr lang="uk-UA" b="1" dirty="0" smtClean="0">
                <a:solidFill>
                  <a:schemeClr val="tx1"/>
                </a:solidFill>
              </a:rPr>
              <a:t> письмово </a:t>
            </a:r>
          </a:p>
          <a:p>
            <a:pPr algn="ctr" fontAlgn="base"/>
            <a:endParaRPr lang="uk-UA" b="1" dirty="0">
              <a:solidFill>
                <a:schemeClr val="tx1"/>
              </a:solidFill>
            </a:endParaRPr>
          </a:p>
          <a:p>
            <a:pPr algn="ctr" fontAlgn="base"/>
            <a:endParaRPr lang="uk-UA" b="1" dirty="0">
              <a:solidFill>
                <a:schemeClr val="tx1"/>
              </a:solidFill>
            </a:endParaRPr>
          </a:p>
        </p:txBody>
      </p:sp>
      <p:sp>
        <p:nvSpPr>
          <p:cNvPr id="14" name="Заголовок 13"/>
          <p:cNvSpPr>
            <a:spLocks noGrp="1"/>
          </p:cNvSpPr>
          <p:nvPr>
            <p:ph type="title"/>
          </p:nvPr>
        </p:nvSpPr>
        <p:spPr>
          <a:xfrm>
            <a:off x="572480" y="332655"/>
            <a:ext cx="2166392" cy="1152128"/>
          </a:xfrm>
        </p:spPr>
        <p:txBody>
          <a:bodyPr>
            <a:normAutofit/>
          </a:bodyPr>
          <a:lstStyle/>
          <a:p>
            <a:r>
              <a:rPr lang="uk-UA" sz="2000" b="1" dirty="0" smtClean="0">
                <a:solidFill>
                  <a:schemeClr val="accent4">
                    <a:lumMod val="50000"/>
                  </a:schemeClr>
                </a:solidFill>
              </a:rPr>
              <a:t>ПРИЙНЯТТЯ РІШЕННЯ  </a:t>
            </a:r>
            <a:endParaRPr lang="uk-UA" sz="2000" b="1" dirty="0">
              <a:solidFill>
                <a:schemeClr val="accent4">
                  <a:lumMod val="50000"/>
                </a:schemeClr>
              </a:solidFill>
            </a:endParaRPr>
          </a:p>
        </p:txBody>
      </p:sp>
      <p:pic>
        <p:nvPicPr>
          <p:cNvPr id="2" name="Рисунок 1"/>
          <p:cNvPicPr>
            <a:picLocks noChangeAspect="1"/>
          </p:cNvPicPr>
          <p:nvPr/>
        </p:nvPicPr>
        <p:blipFill>
          <a:blip r:embed="rId2"/>
          <a:stretch>
            <a:fillRect/>
          </a:stretch>
        </p:blipFill>
        <p:spPr>
          <a:xfrm>
            <a:off x="1077468" y="2101415"/>
            <a:ext cx="1661404" cy="1143000"/>
          </a:xfrm>
          <a:prstGeom prst="rect">
            <a:avLst/>
          </a:prstGeom>
        </p:spPr>
      </p:pic>
      <p:sp>
        <p:nvSpPr>
          <p:cNvPr id="4" name="Объект 3"/>
          <p:cNvSpPr>
            <a:spLocks noGrp="1"/>
          </p:cNvSpPr>
          <p:nvPr>
            <p:ph idx="1"/>
          </p:nvPr>
        </p:nvSpPr>
        <p:spPr>
          <a:xfrm rot="10800000" flipV="1">
            <a:off x="3713124" y="260648"/>
            <a:ext cx="5251364" cy="4824536"/>
          </a:xfrm>
        </p:spPr>
        <p:txBody>
          <a:bodyPr>
            <a:normAutofit/>
          </a:bodyPr>
          <a:lstStyle/>
          <a:p>
            <a:r>
              <a:rPr lang="uk-UA" b="1" dirty="0" smtClean="0">
                <a:solidFill>
                  <a:srgbClr val="FF0000"/>
                </a:solidFill>
              </a:rPr>
              <a:t>Інформація про прийняте рішення містить:</a:t>
            </a:r>
          </a:p>
          <a:p>
            <a:r>
              <a:rPr lang="uk-UA" b="1" dirty="0" smtClean="0">
                <a:solidFill>
                  <a:schemeClr val="accent4">
                    <a:lumMod val="50000"/>
                  </a:schemeClr>
                </a:solidFill>
              </a:rPr>
              <a:t>- документ державного планування</a:t>
            </a:r>
          </a:p>
          <a:p>
            <a:r>
              <a:rPr lang="uk-UA" b="1" dirty="0" smtClean="0">
                <a:solidFill>
                  <a:schemeClr val="accent4">
                    <a:lumMod val="50000"/>
                  </a:schemeClr>
                </a:solidFill>
              </a:rPr>
              <a:t>- заходи, передбачені для здійснення моніторингу наслідків виконання документа державного планування</a:t>
            </a:r>
          </a:p>
          <a:p>
            <a:r>
              <a:rPr lang="uk-UA" b="1" dirty="0" smtClean="0">
                <a:solidFill>
                  <a:schemeClr val="accent4">
                    <a:lumMod val="50000"/>
                  </a:schemeClr>
                </a:solidFill>
              </a:rPr>
              <a:t>- довідку про консультації </a:t>
            </a:r>
          </a:p>
          <a:p>
            <a:r>
              <a:rPr lang="uk-UA" b="1" dirty="0" smtClean="0">
                <a:solidFill>
                  <a:schemeClr val="accent4">
                    <a:lumMod val="50000"/>
                  </a:schemeClr>
                </a:solidFill>
              </a:rPr>
              <a:t>-  довідку про громадське обговорення </a:t>
            </a:r>
            <a:endParaRPr lang="uk-UA" b="1" dirty="0">
              <a:solidFill>
                <a:schemeClr val="accent4">
                  <a:lumMod val="50000"/>
                </a:schemeClr>
              </a:solidFill>
            </a:endParaRPr>
          </a:p>
        </p:txBody>
      </p:sp>
    </p:spTree>
    <p:extLst>
      <p:ext uri="{BB962C8B-B14F-4D97-AF65-F5344CB8AC3E}">
        <p14:creationId xmlns:p14="http://schemas.microsoft.com/office/powerpoint/2010/main" val="963065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xfrm>
            <a:off x="572480" y="332655"/>
            <a:ext cx="2166392" cy="1152128"/>
          </a:xfrm>
        </p:spPr>
        <p:txBody>
          <a:bodyPr>
            <a:normAutofit/>
          </a:bodyPr>
          <a:lstStyle/>
          <a:p>
            <a:r>
              <a:rPr lang="uk-UA" sz="2000" b="1" dirty="0" smtClean="0">
                <a:solidFill>
                  <a:schemeClr val="accent4">
                    <a:lumMod val="50000"/>
                  </a:schemeClr>
                </a:solidFill>
              </a:rPr>
              <a:t>ПРИЙНЯТТЯ РІШЕННЯ  </a:t>
            </a:r>
            <a:endParaRPr lang="uk-UA" sz="2000" b="1" dirty="0">
              <a:solidFill>
                <a:schemeClr val="accent4">
                  <a:lumMod val="50000"/>
                </a:schemeClr>
              </a:solidFill>
            </a:endParaRPr>
          </a:p>
        </p:txBody>
      </p:sp>
      <p:pic>
        <p:nvPicPr>
          <p:cNvPr id="2" name="Рисунок 1"/>
          <p:cNvPicPr>
            <a:picLocks noChangeAspect="1"/>
          </p:cNvPicPr>
          <p:nvPr/>
        </p:nvPicPr>
        <p:blipFill>
          <a:blip r:embed="rId2"/>
          <a:stretch>
            <a:fillRect/>
          </a:stretch>
        </p:blipFill>
        <p:spPr>
          <a:xfrm>
            <a:off x="1077468" y="2101415"/>
            <a:ext cx="1661404" cy="1143000"/>
          </a:xfrm>
          <a:prstGeom prst="rect">
            <a:avLst/>
          </a:prstGeom>
        </p:spPr>
      </p:pic>
      <p:sp>
        <p:nvSpPr>
          <p:cNvPr id="4" name="Объект 3"/>
          <p:cNvSpPr>
            <a:spLocks noGrp="1"/>
          </p:cNvSpPr>
          <p:nvPr>
            <p:ph idx="1"/>
          </p:nvPr>
        </p:nvSpPr>
        <p:spPr>
          <a:xfrm rot="10800000" flipV="1">
            <a:off x="3713124" y="260648"/>
            <a:ext cx="5251364" cy="4824536"/>
          </a:xfrm>
        </p:spPr>
        <p:txBody>
          <a:bodyPr>
            <a:normAutofit/>
          </a:bodyPr>
          <a:lstStyle/>
          <a:p>
            <a:pPr marL="0" indent="0">
              <a:buNone/>
            </a:pPr>
            <a:r>
              <a:rPr lang="uk-UA" b="1" dirty="0" smtClean="0">
                <a:solidFill>
                  <a:srgbClr val="FF0000"/>
                </a:solidFill>
              </a:rPr>
              <a:t>Моніторинг наслідків виконання </a:t>
            </a:r>
            <a:r>
              <a:rPr lang="uk-UA" b="1" dirty="0">
                <a:solidFill>
                  <a:srgbClr val="FF0000"/>
                </a:solidFill>
              </a:rPr>
              <a:t>документа державного </a:t>
            </a:r>
            <a:r>
              <a:rPr lang="uk-UA" b="1" dirty="0" smtClean="0">
                <a:solidFill>
                  <a:srgbClr val="FF0000"/>
                </a:solidFill>
              </a:rPr>
              <a:t>планування для довкілля, у тому числі для здоров'я населення </a:t>
            </a:r>
          </a:p>
          <a:p>
            <a:pPr marL="0" indent="0">
              <a:buNone/>
            </a:pPr>
            <a:endParaRPr lang="uk-UA" b="1" dirty="0">
              <a:solidFill>
                <a:schemeClr val="accent4">
                  <a:lumMod val="50000"/>
                </a:schemeClr>
              </a:solidFill>
            </a:endParaRPr>
          </a:p>
          <a:p>
            <a:pPr marL="0" indent="0">
              <a:buNone/>
            </a:pPr>
            <a:r>
              <a:rPr lang="uk-UA" b="1" dirty="0" smtClean="0">
                <a:solidFill>
                  <a:schemeClr val="accent4">
                    <a:lumMod val="50000"/>
                  </a:schemeClr>
                </a:solidFill>
              </a:rPr>
              <a:t>Замовник один раз на рік  оприлюднює його результати на своєму офіційному веб-сайті у мережі Інтернет</a:t>
            </a:r>
          </a:p>
          <a:p>
            <a:pPr marL="0" indent="0">
              <a:buNone/>
            </a:pPr>
            <a:endParaRPr lang="uk-UA" b="1" dirty="0" smtClean="0">
              <a:solidFill>
                <a:schemeClr val="accent4">
                  <a:lumMod val="50000"/>
                </a:schemeClr>
              </a:solidFill>
            </a:endParaRPr>
          </a:p>
          <a:p>
            <a:pPr marL="0" indent="0">
              <a:buNone/>
            </a:pPr>
            <a:endParaRPr lang="uk-UA" b="1" dirty="0" smtClean="0">
              <a:solidFill>
                <a:schemeClr val="accent4">
                  <a:lumMod val="50000"/>
                </a:schemeClr>
              </a:solidFill>
            </a:endParaRPr>
          </a:p>
          <a:p>
            <a:pPr marL="0" indent="0">
              <a:buNone/>
            </a:pPr>
            <a:r>
              <a:rPr lang="uk-UA" b="1" dirty="0" smtClean="0">
                <a:solidFill>
                  <a:schemeClr val="accent4">
                    <a:lumMod val="50000"/>
                  </a:schemeClr>
                </a:solidFill>
              </a:rPr>
              <a:t>У разі виявлення негативних наслідків вживає заходів для їх усунення </a:t>
            </a:r>
            <a:endParaRPr lang="uk-UA" b="1" dirty="0">
              <a:solidFill>
                <a:schemeClr val="accent4">
                  <a:lumMod val="50000"/>
                </a:schemeClr>
              </a:solidFill>
            </a:endParaRPr>
          </a:p>
        </p:txBody>
      </p:sp>
    </p:spTree>
    <p:extLst>
      <p:ext uri="{BB962C8B-B14F-4D97-AF65-F5344CB8AC3E}">
        <p14:creationId xmlns:p14="http://schemas.microsoft.com/office/powerpoint/2010/main" val="46213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38649" y="404664"/>
            <a:ext cx="8866703" cy="6048672"/>
          </a:xfrm>
          <a:prstGeom prst="rect">
            <a:avLst/>
          </a:prstGeom>
        </p:spPr>
      </p:pic>
    </p:spTree>
    <p:extLst>
      <p:ext uri="{BB962C8B-B14F-4D97-AF65-F5344CB8AC3E}">
        <p14:creationId xmlns:p14="http://schemas.microsoft.com/office/powerpoint/2010/main" val="342364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3"/>
          <p:cNvSpPr>
            <a:spLocks noGrp="1"/>
          </p:cNvSpPr>
          <p:nvPr>
            <p:ph type="title"/>
          </p:nvPr>
        </p:nvSpPr>
        <p:spPr>
          <a:xfrm>
            <a:off x="20836" y="0"/>
            <a:ext cx="9120584" cy="792089"/>
          </a:xfrm>
        </p:spPr>
        <p:txBody>
          <a:bodyPr>
            <a:normAutofit/>
          </a:bodyPr>
          <a:lstStyle/>
          <a:p>
            <a:pPr algn="just"/>
            <a:r>
              <a:rPr lang="uk-UA" sz="2000" b="1" dirty="0" smtClean="0">
                <a:solidFill>
                  <a:schemeClr val="accent4">
                    <a:lumMod val="50000"/>
                  </a:schemeClr>
                </a:solidFill>
              </a:rPr>
              <a:t>Протокол Європейської економічної комісії ООН про стратегічну екологічну оцінку</a:t>
            </a:r>
            <a:endParaRPr lang="uk-UA" sz="2000" b="1" dirty="0">
              <a:solidFill>
                <a:schemeClr val="accent4">
                  <a:lumMod val="50000"/>
                </a:schemeClr>
              </a:solidFill>
            </a:endParaRPr>
          </a:p>
        </p:txBody>
      </p:sp>
      <p:sp>
        <p:nvSpPr>
          <p:cNvPr id="6" name="Прямоугольник 5"/>
          <p:cNvSpPr/>
          <p:nvPr/>
        </p:nvSpPr>
        <p:spPr>
          <a:xfrm>
            <a:off x="1328" y="5229200"/>
            <a:ext cx="9164760" cy="1200329"/>
          </a:xfrm>
          <a:prstGeom prst="rect">
            <a:avLst/>
          </a:prstGeom>
        </p:spPr>
        <p:txBody>
          <a:bodyPr wrap="square">
            <a:spAutoFit/>
          </a:bodyPr>
          <a:lstStyle/>
          <a:p>
            <a:pPr algn="just"/>
            <a:r>
              <a:rPr lang="uk-UA" dirty="0" smtClean="0">
                <a:solidFill>
                  <a:srgbClr val="111111"/>
                </a:solidFill>
                <a:latin typeface="Roboto"/>
              </a:rPr>
              <a:t>Даний відеоролик</a:t>
            </a:r>
            <a:r>
              <a:rPr lang="en-US" dirty="0" smtClean="0">
                <a:solidFill>
                  <a:srgbClr val="111111"/>
                </a:solidFill>
                <a:latin typeface="Roboto"/>
              </a:rPr>
              <a:t> (</a:t>
            </a:r>
            <a:r>
              <a:rPr lang="en-US" dirty="0">
                <a:hlinkClick r:id="rId2"/>
              </a:rPr>
              <a:t>https://</a:t>
            </a:r>
            <a:r>
              <a:rPr lang="en-US" dirty="0" smtClean="0">
                <a:hlinkClick r:id="rId2"/>
              </a:rPr>
              <a:t>www.youtube.com/watch?v=dLMN6eg9prA</a:t>
            </a:r>
            <a:r>
              <a:rPr lang="en-US" dirty="0" smtClean="0">
                <a:solidFill>
                  <a:srgbClr val="111111"/>
                </a:solidFill>
                <a:latin typeface="Roboto"/>
              </a:rPr>
              <a:t>)</a:t>
            </a:r>
            <a:r>
              <a:rPr lang="uk-UA" dirty="0">
                <a:solidFill>
                  <a:srgbClr val="111111"/>
                </a:solidFill>
                <a:latin typeface="Roboto"/>
              </a:rPr>
              <a:t> – </a:t>
            </a:r>
            <a:r>
              <a:rPr lang="uk-UA" dirty="0" smtClean="0">
                <a:solidFill>
                  <a:srgbClr val="111111"/>
                </a:solidFill>
                <a:latin typeface="Roboto"/>
              </a:rPr>
              <a:t>це коротке і візуально привабливе введення в стратегічну екологічну оцінку (СЕО), що проводиться відповідно до Протоколу ЄЕК ООН по СЕО. У ньому представлений процес СЕО, її переваги, і потенціал СЕО як інструменту екологізації економіки.</a:t>
            </a:r>
            <a:endParaRPr lang="uk-UA" dirty="0"/>
          </a:p>
        </p:txBody>
      </p:sp>
      <p:pic>
        <p:nvPicPr>
          <p:cNvPr id="1026" name="Picture 2" descr="ÐÐ°ÑÑÐ¸Ð½ÐºÐ¸ Ð¿Ð¾ Ð·Ð°Ð¿ÑÐ¾ÑÑ ÐÑÐ¾ÑÐ¾ÐºÐ¾Ð» ÐÐ²ÑÐ¾Ð¿ÐµÐ¹ÑÑÐºÐ¾Ñ ÐµÐºÐ¾Ð½Ð¾Ð¼ÑÑÐ½Ð¾Ñ ÐºÐ¾Ð¼ÑÑÑÑ ÐÐÐ Ð¿ÑÐ¾ ÑÑÑÐ°ÑÐµÐ³ÑÑÐ½Ñ ÐµÐºÐ¾Ð»Ð¾Ð³ÑÑÐ½Ñ Ð¾ÑÑÐ½Ðº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16" y="692696"/>
            <a:ext cx="8064895"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993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854" y="2755555"/>
            <a:ext cx="9144000" cy="461665"/>
          </a:xfrm>
          <a:prstGeom prst="rect">
            <a:avLst/>
          </a:prstGeom>
        </p:spPr>
        <p:txBody>
          <a:bodyPr wrap="square">
            <a:spAutoFit/>
          </a:bodyPr>
          <a:lstStyle/>
          <a:p>
            <a:pPr algn="ctr"/>
            <a:r>
              <a:rPr lang="uk-UA" sz="2400" b="1" u="sng" dirty="0" smtClean="0">
                <a:solidFill>
                  <a:srgbClr val="1A1C6A"/>
                </a:solidFill>
                <a:latin typeface="Times New Roman" panose="02020603050405020304" pitchFamily="18" charset="0"/>
                <a:cs typeface="Times New Roman" panose="02020603050405020304" pitchFamily="18" charset="0"/>
              </a:rPr>
              <a:t>Дякую за увагу !</a:t>
            </a:r>
          </a:p>
        </p:txBody>
      </p:sp>
    </p:spTree>
    <p:extLst>
      <p:ext uri="{BB962C8B-B14F-4D97-AF65-F5344CB8AC3E}">
        <p14:creationId xmlns:p14="http://schemas.microsoft.com/office/powerpoint/2010/main" val="318342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221" y="912646"/>
            <a:ext cx="3276366" cy="8633133"/>
          </a:xfrm>
          <a:prstGeom prst="rect">
            <a:avLst/>
          </a:prstGeom>
          <a:noFill/>
        </p:spPr>
        <p:txBody>
          <a:bodyPr wrap="square" rtlCol="0">
            <a:spAutoFit/>
          </a:bodyPr>
          <a:lstStyle/>
          <a:p>
            <a:pPr>
              <a:spcAft>
                <a:spcPts val="1200"/>
              </a:spcAft>
            </a:pPr>
            <a:endParaRPr lang="uk-UA" sz="2250" i="1" dirty="0" smtClean="0">
              <a:solidFill>
                <a:srgbClr val="1A1C6A"/>
              </a:solidFill>
              <a:latin typeface="Times New Roman" pitchFamily="18" charset="0"/>
              <a:cs typeface="Times New Roman" pitchFamily="18" charset="0"/>
            </a:endParaRPr>
          </a:p>
          <a:p>
            <a:pPr>
              <a:spcAft>
                <a:spcPts val="1200"/>
              </a:spcAft>
            </a:pPr>
            <a:endParaRPr lang="uk-UA" sz="2250" i="1" dirty="0">
              <a:solidFill>
                <a:srgbClr val="1A1C6A"/>
              </a:solidFill>
              <a:latin typeface="Times New Roman" pitchFamily="18" charset="0"/>
              <a:cs typeface="Times New Roman" pitchFamily="18" charset="0"/>
            </a:endParaRPr>
          </a:p>
          <a:p>
            <a:pPr>
              <a:spcAft>
                <a:spcPts val="1200"/>
              </a:spcAft>
            </a:pPr>
            <a:endParaRPr lang="uk-UA" sz="2250" i="1" dirty="0" smtClean="0">
              <a:solidFill>
                <a:srgbClr val="1A1C6A"/>
              </a:solidFill>
              <a:latin typeface="Times New Roman" pitchFamily="18" charset="0"/>
              <a:cs typeface="Times New Roman" pitchFamily="18" charset="0"/>
            </a:endParaRPr>
          </a:p>
          <a:p>
            <a:pPr>
              <a:spcAft>
                <a:spcPts val="1200"/>
              </a:spcAft>
            </a:pPr>
            <a:endParaRPr lang="uk-UA" sz="2250" i="1" dirty="0">
              <a:solidFill>
                <a:srgbClr val="1A1C6A"/>
              </a:solidFill>
              <a:latin typeface="Times New Roman" pitchFamily="18" charset="0"/>
              <a:cs typeface="Times New Roman" pitchFamily="18" charset="0"/>
            </a:endParaRPr>
          </a:p>
          <a:p>
            <a:pPr>
              <a:spcAft>
                <a:spcPts val="1200"/>
              </a:spcAft>
            </a:pPr>
            <a:endParaRPr lang="uk-UA" sz="2250" i="1" dirty="0" smtClean="0">
              <a:solidFill>
                <a:srgbClr val="1A1C6A"/>
              </a:solidFill>
              <a:latin typeface="Times New Roman" pitchFamily="18" charset="0"/>
              <a:cs typeface="Times New Roman" pitchFamily="18" charset="0"/>
            </a:endParaRPr>
          </a:p>
          <a:p>
            <a:pPr>
              <a:spcAft>
                <a:spcPts val="1200"/>
              </a:spcAft>
            </a:pPr>
            <a:endParaRPr lang="uk-UA" sz="2250" i="1" dirty="0">
              <a:solidFill>
                <a:srgbClr val="1A1C6A"/>
              </a:solidFill>
              <a:latin typeface="Times New Roman" pitchFamily="18" charset="0"/>
              <a:cs typeface="Times New Roman" pitchFamily="18" charset="0"/>
            </a:endParaRPr>
          </a:p>
          <a:p>
            <a:pPr algn="ctr">
              <a:spcAft>
                <a:spcPts val="1200"/>
              </a:spcAft>
            </a:pPr>
            <a:endParaRPr lang="uk-UA" sz="2250" i="1" dirty="0" smtClean="0">
              <a:solidFill>
                <a:srgbClr val="1A1C6A"/>
              </a:solidFill>
              <a:latin typeface="Times New Roman" pitchFamily="18" charset="0"/>
              <a:cs typeface="Times New Roman" pitchFamily="18" charset="0"/>
            </a:endParaRPr>
          </a:p>
          <a:p>
            <a:pPr algn="ctr">
              <a:spcAft>
                <a:spcPts val="1200"/>
              </a:spcAft>
            </a:pPr>
            <a:endParaRPr lang="uk-UA" sz="2250" i="1" dirty="0">
              <a:solidFill>
                <a:srgbClr val="1A1C6A"/>
              </a:solidFill>
              <a:latin typeface="Times New Roman" pitchFamily="18" charset="0"/>
              <a:cs typeface="Times New Roman" pitchFamily="18" charset="0"/>
            </a:endParaRPr>
          </a:p>
          <a:p>
            <a:pPr>
              <a:spcAft>
                <a:spcPts val="1200"/>
              </a:spcAft>
            </a:pPr>
            <a:endParaRPr lang="uk-UA" sz="1200" i="1" dirty="0" smtClean="0">
              <a:solidFill>
                <a:srgbClr val="1A1C6A"/>
              </a:solidFill>
              <a:latin typeface="Times New Roman" pitchFamily="18" charset="0"/>
              <a:cs typeface="Times New Roman" pitchFamily="18" charset="0"/>
            </a:endParaRPr>
          </a:p>
          <a:p>
            <a:pPr algn="ctr">
              <a:spcAft>
                <a:spcPts val="1200"/>
              </a:spcAft>
            </a:pPr>
            <a:r>
              <a:rPr lang="uk-UA" sz="2250" i="1" dirty="0" smtClean="0">
                <a:solidFill>
                  <a:srgbClr val="1A1C6A"/>
                </a:solidFill>
                <a:latin typeface="Times New Roman" pitchFamily="18" charset="0"/>
                <a:cs typeface="Times New Roman" pitchFamily="18" charset="0"/>
              </a:rPr>
              <a:t>Планована господарська діяльність, що матиме вплив на довкілля</a:t>
            </a:r>
          </a:p>
          <a:p>
            <a:pPr>
              <a:spcAft>
                <a:spcPts val="1200"/>
              </a:spcAft>
            </a:pPr>
            <a:endParaRPr lang="uk-UA" sz="2250" dirty="0">
              <a:solidFill>
                <a:srgbClr val="1A1C6A"/>
              </a:solidFill>
              <a:latin typeface="Times New Roman" pitchFamily="18" charset="0"/>
              <a:cs typeface="Times New Roman" pitchFamily="18" charset="0"/>
            </a:endParaRPr>
          </a:p>
          <a:p>
            <a:pPr>
              <a:spcAft>
                <a:spcPts val="1200"/>
              </a:spcAft>
            </a:pPr>
            <a:endParaRPr lang="uk-UA" sz="2250" dirty="0" smtClean="0">
              <a:solidFill>
                <a:srgbClr val="1A1C6A"/>
              </a:solidFill>
              <a:latin typeface="Times New Roman" pitchFamily="18" charset="0"/>
              <a:cs typeface="Times New Roman" pitchFamily="18" charset="0"/>
            </a:endParaRPr>
          </a:p>
          <a:p>
            <a:pPr>
              <a:spcAft>
                <a:spcPts val="1200"/>
              </a:spcAft>
            </a:pPr>
            <a:endParaRPr lang="uk-UA" sz="2250" dirty="0">
              <a:solidFill>
                <a:srgbClr val="1A1C6A"/>
              </a:solidFill>
              <a:latin typeface="Times New Roman" pitchFamily="18" charset="0"/>
              <a:cs typeface="Times New Roman" pitchFamily="18" charset="0"/>
            </a:endParaRPr>
          </a:p>
          <a:p>
            <a:pPr>
              <a:spcAft>
                <a:spcPts val="1200"/>
              </a:spcAft>
            </a:pPr>
            <a:endParaRPr lang="uk-UA" sz="2250" dirty="0" smtClean="0">
              <a:solidFill>
                <a:srgbClr val="1A1C6A"/>
              </a:solidFill>
              <a:latin typeface="Times New Roman" pitchFamily="18" charset="0"/>
              <a:cs typeface="Times New Roman" pitchFamily="18" charset="0"/>
            </a:endParaRPr>
          </a:p>
          <a:p>
            <a:pPr>
              <a:spcAft>
                <a:spcPts val="1200"/>
              </a:spcAft>
            </a:pPr>
            <a:endParaRPr lang="uk-UA" sz="2250" dirty="0">
              <a:solidFill>
                <a:srgbClr val="1A1C6A"/>
              </a:solidFill>
              <a:latin typeface="Times New Roman" pitchFamily="18" charset="0"/>
              <a:cs typeface="Times New Roman" pitchFamily="18" charset="0"/>
            </a:endParaRPr>
          </a:p>
          <a:p>
            <a:pPr>
              <a:spcAft>
                <a:spcPts val="1200"/>
              </a:spcAft>
            </a:pPr>
            <a:r>
              <a:rPr lang="uk-UA" sz="2250" dirty="0" smtClean="0">
                <a:solidFill>
                  <a:srgbClr val="1A1C6A"/>
                </a:solidFill>
                <a:latin typeface="Times New Roman" pitchFamily="18" charset="0"/>
                <a:cs typeface="Times New Roman" pitchFamily="18" charset="0"/>
              </a:rPr>
              <a:t> </a:t>
            </a:r>
            <a:endParaRPr lang="uk-UA" sz="2250" b="1" dirty="0">
              <a:solidFill>
                <a:srgbClr val="1A1C6A"/>
              </a:solidFill>
              <a:latin typeface="Times New Roman" panose="02020603050405020304" pitchFamily="18" charset="0"/>
              <a:cs typeface="Times New Roman" panose="02020603050405020304" pitchFamily="18" charset="0"/>
            </a:endParaRPr>
          </a:p>
        </p:txBody>
      </p:sp>
      <p:pic>
        <p:nvPicPr>
          <p:cNvPr id="1034" name="Picture 10"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385" y="115149"/>
            <a:ext cx="2268437" cy="15949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76429" y="912646"/>
            <a:ext cx="3528392" cy="7409721"/>
          </a:xfrm>
          <a:prstGeom prst="rect">
            <a:avLst/>
          </a:prstGeom>
        </p:spPr>
        <p:txBody>
          <a:bodyPr wrap="square">
            <a:spAutoFit/>
          </a:bodyPr>
          <a:lstStyle/>
          <a:p>
            <a:pPr lvl="0">
              <a:spcAft>
                <a:spcPts val="1200"/>
              </a:spcAft>
            </a:pPr>
            <a:endParaRPr lang="uk-UA" sz="2250" i="1" dirty="0" smtClean="0">
              <a:solidFill>
                <a:srgbClr val="1A1C6A"/>
              </a:solidFill>
              <a:latin typeface="Times New Roman" pitchFamily="18" charset="0"/>
              <a:cs typeface="Times New Roman" pitchFamily="18" charset="0"/>
            </a:endParaRPr>
          </a:p>
          <a:p>
            <a:pPr lvl="0">
              <a:spcAft>
                <a:spcPts val="1200"/>
              </a:spcAft>
            </a:pPr>
            <a:endParaRPr lang="uk-UA" sz="2250" i="1" dirty="0">
              <a:solidFill>
                <a:srgbClr val="1A1C6A"/>
              </a:solidFill>
              <a:latin typeface="Times New Roman" pitchFamily="18" charset="0"/>
              <a:cs typeface="Times New Roman" pitchFamily="18" charset="0"/>
            </a:endParaRPr>
          </a:p>
          <a:p>
            <a:pPr lvl="0">
              <a:spcAft>
                <a:spcPts val="1200"/>
              </a:spcAft>
            </a:pPr>
            <a:endParaRPr lang="uk-UA" sz="2250" i="1" dirty="0" smtClean="0">
              <a:solidFill>
                <a:srgbClr val="1A1C6A"/>
              </a:solidFill>
              <a:latin typeface="Times New Roman" pitchFamily="18" charset="0"/>
              <a:cs typeface="Times New Roman" pitchFamily="18" charset="0"/>
            </a:endParaRPr>
          </a:p>
          <a:p>
            <a:pPr lvl="0">
              <a:spcAft>
                <a:spcPts val="1200"/>
              </a:spcAft>
            </a:pPr>
            <a:endParaRPr lang="uk-UA" sz="2250" i="1" dirty="0">
              <a:solidFill>
                <a:srgbClr val="1A1C6A"/>
              </a:solidFill>
              <a:latin typeface="Times New Roman" pitchFamily="18" charset="0"/>
              <a:cs typeface="Times New Roman" pitchFamily="18" charset="0"/>
            </a:endParaRPr>
          </a:p>
          <a:p>
            <a:pPr lvl="0">
              <a:spcAft>
                <a:spcPts val="1200"/>
              </a:spcAft>
            </a:pPr>
            <a:endParaRPr lang="uk-UA" sz="2250" i="1" dirty="0" smtClean="0">
              <a:solidFill>
                <a:srgbClr val="1A1C6A"/>
              </a:solidFill>
              <a:latin typeface="Times New Roman" pitchFamily="18" charset="0"/>
              <a:cs typeface="Times New Roman" pitchFamily="18" charset="0"/>
            </a:endParaRPr>
          </a:p>
          <a:p>
            <a:pPr lvl="0">
              <a:spcAft>
                <a:spcPts val="1200"/>
              </a:spcAft>
            </a:pPr>
            <a:endParaRPr lang="uk-UA" sz="2250" i="1" dirty="0" smtClean="0">
              <a:solidFill>
                <a:srgbClr val="1A1C6A"/>
              </a:solidFill>
              <a:latin typeface="Times New Roman" pitchFamily="18" charset="0"/>
              <a:cs typeface="Times New Roman" pitchFamily="18" charset="0"/>
            </a:endParaRPr>
          </a:p>
          <a:p>
            <a:pPr lvl="0">
              <a:spcAft>
                <a:spcPts val="1200"/>
              </a:spcAft>
            </a:pPr>
            <a:endParaRPr lang="uk-UA" sz="2250" i="1" dirty="0">
              <a:solidFill>
                <a:srgbClr val="1A1C6A"/>
              </a:solidFill>
              <a:latin typeface="Times New Roman" pitchFamily="18" charset="0"/>
              <a:cs typeface="Times New Roman" pitchFamily="18" charset="0"/>
            </a:endParaRPr>
          </a:p>
          <a:p>
            <a:pPr lvl="0">
              <a:spcAft>
                <a:spcPts val="1200"/>
              </a:spcAft>
            </a:pPr>
            <a:endParaRPr lang="uk-UA" sz="2250" i="1" dirty="0" smtClean="0">
              <a:solidFill>
                <a:srgbClr val="1A1C6A"/>
              </a:solidFill>
              <a:latin typeface="Times New Roman" pitchFamily="18" charset="0"/>
              <a:cs typeface="Times New Roman" pitchFamily="18" charset="0"/>
            </a:endParaRPr>
          </a:p>
          <a:p>
            <a:pPr lvl="0">
              <a:spcAft>
                <a:spcPts val="1200"/>
              </a:spcAft>
            </a:pPr>
            <a:endParaRPr lang="uk-UA" sz="1200" i="1" dirty="0" smtClean="0">
              <a:solidFill>
                <a:srgbClr val="1A1C6A"/>
              </a:solidFill>
              <a:latin typeface="Times New Roman" pitchFamily="18" charset="0"/>
              <a:cs typeface="Times New Roman" pitchFamily="18" charset="0"/>
            </a:endParaRPr>
          </a:p>
          <a:p>
            <a:pPr lvl="0" algn="ctr">
              <a:spcAft>
                <a:spcPts val="1200"/>
              </a:spcAft>
            </a:pPr>
            <a:r>
              <a:rPr lang="uk-UA" sz="2250" i="1" dirty="0" smtClean="0">
                <a:solidFill>
                  <a:srgbClr val="1A1C6A"/>
                </a:solidFill>
                <a:latin typeface="Times New Roman" pitchFamily="18" charset="0"/>
                <a:cs typeface="Times New Roman" pitchFamily="18" charset="0"/>
              </a:rPr>
              <a:t>Стратегії, плани ,схеми, містобудівна документація, програми та зміни до них</a:t>
            </a:r>
          </a:p>
          <a:p>
            <a:pPr lvl="0">
              <a:spcAft>
                <a:spcPts val="1200"/>
              </a:spcAft>
            </a:pPr>
            <a:endParaRPr lang="uk-UA" sz="2250" i="1" dirty="0">
              <a:solidFill>
                <a:srgbClr val="1A1C6A"/>
              </a:solidFill>
              <a:latin typeface="Times New Roman" pitchFamily="18" charset="0"/>
              <a:cs typeface="Times New Roman" pitchFamily="18" charset="0"/>
            </a:endParaRPr>
          </a:p>
          <a:p>
            <a:pPr lvl="0">
              <a:spcAft>
                <a:spcPts val="1200"/>
              </a:spcAft>
            </a:pPr>
            <a:endParaRPr lang="uk-UA" sz="2250" i="1" dirty="0" smtClean="0">
              <a:solidFill>
                <a:srgbClr val="1A1C6A"/>
              </a:solidFill>
              <a:latin typeface="Times New Roman" pitchFamily="18" charset="0"/>
              <a:cs typeface="Times New Roman" pitchFamily="18" charset="0"/>
            </a:endParaRPr>
          </a:p>
          <a:p>
            <a:pPr lvl="0">
              <a:spcAft>
                <a:spcPts val="1200"/>
              </a:spcAft>
            </a:pPr>
            <a:endParaRPr lang="uk-UA" i="1" dirty="0"/>
          </a:p>
        </p:txBody>
      </p:sp>
      <p:sp>
        <p:nvSpPr>
          <p:cNvPr id="2" name="Скругленный прямоугольник 1"/>
          <p:cNvSpPr/>
          <p:nvPr/>
        </p:nvSpPr>
        <p:spPr>
          <a:xfrm>
            <a:off x="512197" y="1910799"/>
            <a:ext cx="3555747" cy="1787326"/>
          </a:xfrm>
          <a:prstGeom prst="roundRect">
            <a:avLst/>
          </a:prstGeom>
          <a:ln>
            <a:solidFill>
              <a:srgbClr val="1E0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600" b="1" dirty="0">
                <a:solidFill>
                  <a:schemeClr val="tx1"/>
                </a:solidFill>
                <a:latin typeface="Times New Roman" pitchFamily="18" charset="0"/>
                <a:cs typeface="Times New Roman" pitchFamily="18" charset="0"/>
              </a:rPr>
              <a:t>Закон</a:t>
            </a:r>
            <a:r>
              <a:rPr lang="uk-UA" sz="2600" b="1" dirty="0">
                <a:solidFill>
                  <a:srgbClr val="1A1C6A"/>
                </a:solidFill>
                <a:latin typeface="Times New Roman" pitchFamily="18" charset="0"/>
                <a:cs typeface="Times New Roman" pitchFamily="18" charset="0"/>
              </a:rPr>
              <a:t> </a:t>
            </a:r>
            <a:r>
              <a:rPr lang="uk-UA" sz="2600" b="1" dirty="0">
                <a:solidFill>
                  <a:schemeClr val="tx1"/>
                </a:solidFill>
                <a:latin typeface="Times New Roman" pitchFamily="18" charset="0"/>
                <a:cs typeface="Times New Roman" pitchFamily="18" charset="0"/>
              </a:rPr>
              <a:t>України «Про оцінку впливу на довкілля</a:t>
            </a:r>
            <a:r>
              <a:rPr lang="uk-UA" sz="2600" b="1" dirty="0" smtClean="0">
                <a:solidFill>
                  <a:schemeClr val="tx1"/>
                </a:solidFill>
                <a:latin typeface="Times New Roman" pitchFamily="18" charset="0"/>
                <a:cs typeface="Times New Roman" pitchFamily="18" charset="0"/>
              </a:rPr>
              <a:t>»</a:t>
            </a:r>
          </a:p>
          <a:p>
            <a:pPr algn="ctr"/>
            <a:r>
              <a:rPr lang="uk-UA" sz="2600" b="1" dirty="0" err="1" smtClean="0">
                <a:solidFill>
                  <a:schemeClr val="tx1"/>
                </a:solidFill>
                <a:latin typeface="Times New Roman" pitchFamily="18" charset="0"/>
                <a:cs typeface="Times New Roman" pitchFamily="18" charset="0"/>
              </a:rPr>
              <a:t>ОВД</a:t>
            </a:r>
            <a:endParaRPr lang="uk-UA" sz="2600" dirty="0">
              <a:solidFill>
                <a:schemeClr val="tx1"/>
              </a:solidFill>
            </a:endParaRPr>
          </a:p>
        </p:txBody>
      </p:sp>
      <p:sp>
        <p:nvSpPr>
          <p:cNvPr id="6" name="Скругленный прямоугольник 5"/>
          <p:cNvSpPr/>
          <p:nvPr/>
        </p:nvSpPr>
        <p:spPr>
          <a:xfrm>
            <a:off x="4992072" y="1910799"/>
            <a:ext cx="3684383" cy="1787326"/>
          </a:xfrm>
          <a:prstGeom prst="roundRect">
            <a:avLst/>
          </a:prstGeom>
          <a:ln>
            <a:solidFill>
              <a:srgbClr val="1A1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uk-UA" sz="2600" b="1" dirty="0">
                <a:solidFill>
                  <a:schemeClr val="tx1"/>
                </a:solidFill>
                <a:latin typeface="Times New Roman" pitchFamily="18" charset="0"/>
                <a:cs typeface="Times New Roman" pitchFamily="18" charset="0"/>
              </a:rPr>
              <a:t>Закон </a:t>
            </a:r>
            <a:r>
              <a:rPr lang="uk-UA" sz="2600" b="1" dirty="0" smtClean="0">
                <a:solidFill>
                  <a:schemeClr val="tx1"/>
                </a:solidFill>
                <a:latin typeface="Times New Roman" pitchFamily="18" charset="0"/>
                <a:cs typeface="Times New Roman" pitchFamily="18" charset="0"/>
              </a:rPr>
              <a:t>України «Про </a:t>
            </a:r>
            <a:r>
              <a:rPr lang="uk-UA" sz="2600" b="1" dirty="0">
                <a:solidFill>
                  <a:schemeClr val="tx1"/>
                </a:solidFill>
                <a:latin typeface="Times New Roman" pitchFamily="18" charset="0"/>
                <a:cs typeface="Times New Roman" pitchFamily="18" charset="0"/>
              </a:rPr>
              <a:t>стратегічну екологічну оцінку</a:t>
            </a:r>
            <a:r>
              <a:rPr lang="uk-UA" sz="2600" b="1" dirty="0" smtClean="0">
                <a:solidFill>
                  <a:schemeClr val="tx1"/>
                </a:solidFill>
                <a:latin typeface="Times New Roman" pitchFamily="18" charset="0"/>
                <a:cs typeface="Times New Roman" pitchFamily="18" charset="0"/>
              </a:rPr>
              <a:t>»</a:t>
            </a:r>
          </a:p>
          <a:p>
            <a:pPr lvl="0" algn="ctr">
              <a:spcAft>
                <a:spcPts val="1200"/>
              </a:spcAft>
            </a:pPr>
            <a:r>
              <a:rPr lang="uk-UA" sz="2600" b="1" dirty="0" err="1" smtClean="0">
                <a:solidFill>
                  <a:schemeClr val="tx1"/>
                </a:solidFill>
                <a:latin typeface="Times New Roman" pitchFamily="18" charset="0"/>
                <a:cs typeface="Times New Roman" pitchFamily="18" charset="0"/>
              </a:rPr>
              <a:t>СЕО</a:t>
            </a:r>
            <a:endParaRPr lang="uk-UA" sz="2600" dirty="0">
              <a:solidFill>
                <a:schemeClr val="tx1"/>
              </a:solidFill>
            </a:endParaRPr>
          </a:p>
        </p:txBody>
      </p:sp>
      <p:sp>
        <p:nvSpPr>
          <p:cNvPr id="5" name="Овал 4"/>
          <p:cNvSpPr/>
          <p:nvPr/>
        </p:nvSpPr>
        <p:spPr>
          <a:xfrm>
            <a:off x="788312" y="3705967"/>
            <a:ext cx="2808000" cy="1308028"/>
          </a:xfrm>
          <a:prstGeom prst="ellipse">
            <a:avLst/>
          </a:prstGeom>
          <a:ln>
            <a:solidFill>
              <a:srgbClr val="1A1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00" i="1" dirty="0">
                <a:solidFill>
                  <a:schemeClr val="tx1"/>
                </a:solidFill>
                <a:latin typeface="Times New Roman" pitchFamily="18" charset="0"/>
                <a:cs typeface="Times New Roman" pitchFamily="18" charset="0"/>
              </a:rPr>
              <a:t>діє з  18 грудня 2017 </a:t>
            </a:r>
            <a:r>
              <a:rPr lang="uk-UA" sz="2200" i="1" dirty="0" smtClean="0">
                <a:solidFill>
                  <a:schemeClr val="tx1"/>
                </a:solidFill>
                <a:latin typeface="Times New Roman" pitchFamily="18" charset="0"/>
                <a:cs typeface="Times New Roman" pitchFamily="18" charset="0"/>
              </a:rPr>
              <a:t>року</a:t>
            </a:r>
            <a:endParaRPr lang="uk-UA" sz="2200" dirty="0">
              <a:solidFill>
                <a:schemeClr val="tx1"/>
              </a:solidFill>
            </a:endParaRPr>
          </a:p>
        </p:txBody>
      </p:sp>
      <p:sp>
        <p:nvSpPr>
          <p:cNvPr id="8" name="Овал 7"/>
          <p:cNvSpPr/>
          <p:nvPr/>
        </p:nvSpPr>
        <p:spPr>
          <a:xfrm>
            <a:off x="5529094" y="3705967"/>
            <a:ext cx="2879044" cy="1308029"/>
          </a:xfrm>
          <a:prstGeom prst="ellipse">
            <a:avLst/>
          </a:prstGeom>
          <a:ln>
            <a:solidFill>
              <a:srgbClr val="1A1C6A"/>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noAutofit/>
          </a:bodyPr>
          <a:lstStyle/>
          <a:p>
            <a:pPr lvl="0" algn="ctr">
              <a:spcAft>
                <a:spcPts val="1200"/>
              </a:spcAft>
            </a:pPr>
            <a:r>
              <a:rPr lang="uk-UA" sz="2200" i="1" dirty="0" smtClean="0">
                <a:solidFill>
                  <a:schemeClr val="tx1"/>
                </a:solidFill>
                <a:latin typeface="Times New Roman" pitchFamily="18" charset="0"/>
                <a:cs typeface="Times New Roman" pitchFamily="18" charset="0"/>
              </a:rPr>
              <a:t>діє з  12 </a:t>
            </a:r>
            <a:r>
              <a:rPr lang="uk-UA" sz="2200" i="1" dirty="0">
                <a:solidFill>
                  <a:schemeClr val="tx1"/>
                </a:solidFill>
                <a:latin typeface="Times New Roman" pitchFamily="18" charset="0"/>
                <a:cs typeface="Times New Roman" pitchFamily="18" charset="0"/>
              </a:rPr>
              <a:t>жовтня </a:t>
            </a:r>
            <a:r>
              <a:rPr lang="uk-UA" sz="2200" i="1" dirty="0" smtClean="0">
                <a:solidFill>
                  <a:schemeClr val="tx1"/>
                </a:solidFill>
                <a:latin typeface="Times New Roman" pitchFamily="18" charset="0"/>
                <a:cs typeface="Times New Roman" pitchFamily="18" charset="0"/>
              </a:rPr>
              <a:t>2018 року</a:t>
            </a:r>
            <a:endParaRPr lang="uk-UA" sz="2200" i="1" dirty="0">
              <a:solidFill>
                <a:schemeClr val="tx1"/>
              </a:solidFill>
              <a:latin typeface="Times New Roman" pitchFamily="18" charset="0"/>
              <a:cs typeface="Times New Roman" pitchFamily="18" charset="0"/>
            </a:endParaRPr>
          </a:p>
        </p:txBody>
      </p:sp>
      <p:cxnSp>
        <p:nvCxnSpPr>
          <p:cNvPr id="9" name="Прямая со стрелкой 8"/>
          <p:cNvCxnSpPr>
            <a:stCxn id="2" idx="2"/>
          </p:cNvCxnSpPr>
          <p:nvPr/>
        </p:nvCxnSpPr>
        <p:spPr>
          <a:xfrm flipH="1">
            <a:off x="2192313" y="3698125"/>
            <a:ext cx="97758" cy="0"/>
          </a:xfrm>
          <a:prstGeom prst="straightConnector1">
            <a:avLst/>
          </a:prstGeom>
          <a:ln w="28575">
            <a:solidFill>
              <a:srgbClr val="1E0F8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2192312" y="5013995"/>
            <a:ext cx="1" cy="339324"/>
          </a:xfrm>
          <a:prstGeom prst="straightConnector1">
            <a:avLst/>
          </a:prstGeom>
          <a:ln w="28575">
            <a:solidFill>
              <a:srgbClr val="1E0F8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6968616" y="5008982"/>
            <a:ext cx="1" cy="339324"/>
          </a:xfrm>
          <a:prstGeom prst="straightConnector1">
            <a:avLst/>
          </a:prstGeom>
          <a:ln w="28575">
            <a:solidFill>
              <a:srgbClr val="1E0F8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3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Объект 4"/>
          <p:cNvPicPr>
            <a:picLocks noGrp="1" noChangeAspect="1"/>
          </p:cNvPicPr>
          <p:nvPr>
            <p:ph idx="1"/>
          </p:nvPr>
        </p:nvPicPr>
        <p:blipFill>
          <a:blip r:embed="rId2"/>
          <a:stretch>
            <a:fillRect/>
          </a:stretch>
        </p:blipFill>
        <p:spPr>
          <a:xfrm>
            <a:off x="395536" y="764705"/>
            <a:ext cx="8496944" cy="5255096"/>
          </a:xfrm>
          <a:prstGeom prst="rect">
            <a:avLst/>
          </a:prstGeom>
        </p:spPr>
      </p:pic>
    </p:spTree>
    <p:extLst>
      <p:ext uri="{BB962C8B-B14F-4D97-AF65-F5344CB8AC3E}">
        <p14:creationId xmlns:p14="http://schemas.microsoft.com/office/powerpoint/2010/main" val="205088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645" y="211519"/>
            <a:ext cx="2160240" cy="151891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72553" y="1694330"/>
            <a:ext cx="6691934" cy="904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a:p>
        </p:txBody>
      </p:sp>
      <p:sp>
        <p:nvSpPr>
          <p:cNvPr id="3" name="Прямоугольник 2"/>
          <p:cNvSpPr/>
          <p:nvPr/>
        </p:nvSpPr>
        <p:spPr>
          <a:xfrm>
            <a:off x="2483768" y="612587"/>
            <a:ext cx="5904656" cy="1027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250" b="1" dirty="0">
                <a:solidFill>
                  <a:srgbClr val="1A1C6A"/>
                </a:solidFill>
                <a:latin typeface="Times New Roman" pitchFamily="18" charset="0"/>
                <a:cs typeface="Times New Roman" pitchFamily="18" charset="0"/>
              </a:rPr>
              <a:t>Закон України «Про </a:t>
            </a:r>
            <a:r>
              <a:rPr lang="uk-UA" sz="2250" b="1" dirty="0" smtClean="0">
                <a:solidFill>
                  <a:srgbClr val="1A1C6A"/>
                </a:solidFill>
                <a:latin typeface="Times New Roman" pitchFamily="18" charset="0"/>
                <a:cs typeface="Times New Roman" pitchFamily="18" charset="0"/>
              </a:rPr>
              <a:t>стратегічну екологічну оцінку»</a:t>
            </a:r>
            <a:endParaRPr lang="uk-UA" sz="2250" b="1" dirty="0">
              <a:solidFill>
                <a:srgbClr val="1A1C6A"/>
              </a:solidFill>
              <a:latin typeface="Times New Roman" pitchFamily="18" charset="0"/>
              <a:cs typeface="Times New Roman" pitchFamily="18" charset="0"/>
            </a:endParaRPr>
          </a:p>
          <a:p>
            <a:pPr algn="ctr"/>
            <a:endParaRPr lang="uk-UA" dirty="0"/>
          </a:p>
        </p:txBody>
      </p:sp>
      <p:sp>
        <p:nvSpPr>
          <p:cNvPr id="10" name="Прямоугольник 9"/>
          <p:cNvSpPr/>
          <p:nvPr/>
        </p:nvSpPr>
        <p:spPr>
          <a:xfrm>
            <a:off x="2267742" y="4152759"/>
            <a:ext cx="6696745" cy="1580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1200"/>
              </a:spcAft>
            </a:pPr>
            <a:endParaRPr lang="uk-UA" dirty="0">
              <a:solidFill>
                <a:srgbClr val="1A1C6A"/>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267744" y="2735823"/>
            <a:ext cx="6696744" cy="1294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a:p>
        </p:txBody>
      </p:sp>
      <p:cxnSp>
        <p:nvCxnSpPr>
          <p:cNvPr id="6" name="Прямая соединительная линия 5"/>
          <p:cNvCxnSpPr/>
          <p:nvPr/>
        </p:nvCxnSpPr>
        <p:spPr>
          <a:xfrm flipH="1">
            <a:off x="253020" y="2174485"/>
            <a:ext cx="21661" cy="4251070"/>
          </a:xfrm>
          <a:prstGeom prst="line">
            <a:avLst/>
          </a:prstGeom>
          <a:ln w="28575">
            <a:solidFill>
              <a:srgbClr val="194399"/>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211409" y="2174485"/>
            <a:ext cx="360040" cy="0"/>
          </a:xfrm>
          <a:prstGeom prst="line">
            <a:avLst/>
          </a:prstGeom>
          <a:ln w="28575">
            <a:solidFill>
              <a:srgbClr val="194399"/>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74681" y="3789040"/>
            <a:ext cx="296768" cy="0"/>
          </a:xfrm>
          <a:prstGeom prst="line">
            <a:avLst/>
          </a:prstGeom>
          <a:ln w="28575">
            <a:solidFill>
              <a:srgbClr val="194399"/>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74681" y="4869160"/>
            <a:ext cx="360040" cy="0"/>
          </a:xfrm>
          <a:prstGeom prst="line">
            <a:avLst/>
          </a:prstGeom>
          <a:ln w="28575">
            <a:solidFill>
              <a:srgbClr val="194399"/>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51520" y="6453336"/>
            <a:ext cx="360040" cy="0"/>
          </a:xfrm>
          <a:prstGeom prst="line">
            <a:avLst/>
          </a:prstGeom>
          <a:ln w="28575">
            <a:solidFill>
              <a:srgbClr val="194399"/>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620916" y="2060848"/>
            <a:ext cx="1646826" cy="45180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Наказ Мінприроди </a:t>
            </a:r>
            <a:endParaRPr lang="uk-UA" dirty="0">
              <a:latin typeface="Times New Roman" panose="02020603050405020304" pitchFamily="18" charset="0"/>
              <a:cs typeface="Times New Roman" panose="02020603050405020304" pitchFamily="18" charset="0"/>
            </a:endParaRPr>
          </a:p>
        </p:txBody>
      </p:sp>
      <p:sp>
        <p:nvSpPr>
          <p:cNvPr id="27" name="Заголовок 26"/>
          <p:cNvSpPr>
            <a:spLocks noGrp="1"/>
          </p:cNvSpPr>
          <p:nvPr>
            <p:ph type="title"/>
          </p:nvPr>
        </p:nvSpPr>
        <p:spPr>
          <a:xfrm>
            <a:off x="2277098" y="2060848"/>
            <a:ext cx="6687389" cy="4420973"/>
          </a:xfrm>
        </p:spPr>
        <p:txBody>
          <a:bodyPr>
            <a:noAutofit/>
          </a:bodyPr>
          <a:lstStyle/>
          <a:p>
            <a:pPr lvl="0" algn="ctr" defTabSz="914400">
              <a:spcBef>
                <a:spcPts val="0"/>
              </a:spcBef>
            </a:pPr>
            <a:r>
              <a:rPr lang="uk-UA" sz="1800" cap="none" dirty="0" smtClean="0">
                <a:ln>
                  <a:noFill/>
                </a:ln>
                <a:solidFill>
                  <a:srgbClr val="1A1C6A"/>
                </a:solidFill>
                <a:latin typeface="Times New Roman" pitchFamily="18" charset="0"/>
                <a:ea typeface="+mn-ea"/>
                <a:cs typeface="Times New Roman" pitchFamily="18" charset="0"/>
              </a:rPr>
              <a:t>від 10.08.2018 №296</a:t>
            </a:r>
            <a:br>
              <a:rPr lang="uk-UA" sz="1800" cap="none" dirty="0" smtClean="0">
                <a:ln>
                  <a:noFill/>
                </a:ln>
                <a:solidFill>
                  <a:srgbClr val="1A1C6A"/>
                </a:solidFill>
                <a:latin typeface="Times New Roman" pitchFamily="18" charset="0"/>
                <a:ea typeface="+mn-ea"/>
                <a:cs typeface="Times New Roman" pitchFamily="18" charset="0"/>
              </a:rPr>
            </a:br>
            <a:r>
              <a:rPr lang="uk-UA" sz="1800" cap="none" dirty="0" smtClean="0">
                <a:ln>
                  <a:noFill/>
                </a:ln>
                <a:solidFill>
                  <a:srgbClr val="1A1C6A"/>
                </a:solidFill>
                <a:latin typeface="Times New Roman" pitchFamily="18" charset="0"/>
                <a:ea typeface="+mn-ea"/>
                <a:cs typeface="Times New Roman" pitchFamily="18" charset="0"/>
              </a:rPr>
              <a:t> </a:t>
            </a:r>
            <a:r>
              <a:rPr lang="uk-UA" sz="1800" b="1" cap="none" dirty="0" smtClean="0">
                <a:ln>
                  <a:noFill/>
                </a:ln>
                <a:solidFill>
                  <a:srgbClr val="1A1C6A"/>
                </a:solidFill>
                <a:latin typeface="Times New Roman" pitchFamily="18" charset="0"/>
                <a:ea typeface="+mn-ea"/>
                <a:cs typeface="Times New Roman" pitchFamily="18" charset="0"/>
              </a:rPr>
              <a:t>«Про затвердження Методичних рекомендацій із здійснення стратегічної екологічної оцінки документів державного планування»</a:t>
            </a:r>
            <a:r>
              <a:rPr lang="uk-UA" sz="1800" b="1" cap="none" dirty="0" smtClean="0">
                <a:ln>
                  <a:noFill/>
                </a:ln>
                <a:solidFill>
                  <a:prstClr val="white"/>
                </a:solidFill>
                <a:ea typeface="+mn-ea"/>
                <a:cs typeface="+mn-cs"/>
              </a:rPr>
              <a:t/>
            </a:r>
            <a:br>
              <a:rPr lang="uk-UA" sz="1800" b="1" cap="none" dirty="0" smtClean="0">
                <a:ln>
                  <a:noFill/>
                </a:ln>
                <a:solidFill>
                  <a:prstClr val="white"/>
                </a:solidFill>
                <a:ea typeface="+mn-ea"/>
                <a:cs typeface="+mn-cs"/>
              </a:rPr>
            </a:br>
            <a:endParaRPr lang="uk-UA" sz="1800" b="1" dirty="0"/>
          </a:p>
        </p:txBody>
      </p:sp>
    </p:spTree>
    <p:extLst>
      <p:ext uri="{BB962C8B-B14F-4D97-AF65-F5344CB8AC3E}">
        <p14:creationId xmlns:p14="http://schemas.microsoft.com/office/powerpoint/2010/main" val="197472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404665"/>
            <a:ext cx="8280920" cy="461665"/>
          </a:xfrm>
          <a:prstGeom prst="rect">
            <a:avLst/>
          </a:prstGeom>
          <a:noFill/>
        </p:spPr>
        <p:txBody>
          <a:bodyPr wrap="square" rtlCol="0">
            <a:spAutoFit/>
          </a:bodyPr>
          <a:lstStyle/>
          <a:p>
            <a:pPr algn="ctr"/>
            <a:r>
              <a:rPr lang="uk-UA" sz="2400" b="1" dirty="0" smtClean="0">
                <a:solidFill>
                  <a:srgbClr val="1A1C6A"/>
                </a:solidFill>
                <a:latin typeface="Times New Roman" pitchFamily="18" charset="0"/>
                <a:cs typeface="Times New Roman" pitchFamily="18" charset="0"/>
              </a:rPr>
              <a:t>Стратегічна екологічна оцінка (</a:t>
            </a:r>
            <a:r>
              <a:rPr lang="uk-UA" sz="2400" b="1" dirty="0" err="1" smtClean="0">
                <a:solidFill>
                  <a:srgbClr val="1A1C6A"/>
                </a:solidFill>
                <a:latin typeface="Times New Roman" pitchFamily="18" charset="0"/>
                <a:cs typeface="Times New Roman" pitchFamily="18" charset="0"/>
              </a:rPr>
              <a:t>СЕО</a:t>
            </a:r>
            <a:r>
              <a:rPr lang="uk-UA" sz="2400" b="1" dirty="0" smtClean="0">
                <a:solidFill>
                  <a:srgbClr val="1A1C6A"/>
                </a:solidFill>
                <a:latin typeface="Times New Roman" pitchFamily="18" charset="0"/>
                <a:cs typeface="Times New Roman" pitchFamily="18" charset="0"/>
              </a:rPr>
              <a:t>)</a:t>
            </a:r>
            <a:endParaRPr lang="ru-RU" sz="2800" b="1" dirty="0">
              <a:solidFill>
                <a:srgbClr val="1A1C6A"/>
              </a:solidFill>
              <a:latin typeface="Times New Roman" pitchFamily="18" charset="0"/>
              <a:cs typeface="Times New Roman" pitchFamily="18" charset="0"/>
            </a:endParaRPr>
          </a:p>
        </p:txBody>
      </p:sp>
      <p:sp>
        <p:nvSpPr>
          <p:cNvPr id="23" name="Стрелка вправо 22"/>
          <p:cNvSpPr/>
          <p:nvPr/>
        </p:nvSpPr>
        <p:spPr>
          <a:xfrm>
            <a:off x="3109540" y="2950178"/>
            <a:ext cx="978408" cy="163574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uk-UA"/>
          </a:p>
        </p:txBody>
      </p:sp>
      <p:sp>
        <p:nvSpPr>
          <p:cNvPr id="29" name="Стрелка вправо 28"/>
          <p:cNvSpPr/>
          <p:nvPr/>
        </p:nvSpPr>
        <p:spPr>
          <a:xfrm rot="4310519">
            <a:off x="8184669" y="4761180"/>
            <a:ext cx="816076" cy="1087003"/>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Скругленный прямоугольник 1"/>
          <p:cNvSpPr/>
          <p:nvPr/>
        </p:nvSpPr>
        <p:spPr>
          <a:xfrm>
            <a:off x="107503" y="843182"/>
            <a:ext cx="2985977" cy="5849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документи державного планування </a:t>
            </a:r>
            <a:r>
              <a:rPr lang="uk-UA" dirty="0"/>
              <a:t>- стратегії, плани, схеми, містобудівна документація, загальнодержавні програми, державні цільові програми та інші програми і програмні документи, включаючи зміни до них, які розробляються та/або підлягають затвердженню органом державної влади, органом місцевого самоврядування</a:t>
            </a:r>
            <a:endParaRPr lang="uk-UA" b="1" i="1" dirty="0"/>
          </a:p>
        </p:txBody>
      </p:sp>
      <p:sp>
        <p:nvSpPr>
          <p:cNvPr id="3" name="Скругленный прямоугольник 2"/>
          <p:cNvSpPr/>
          <p:nvPr/>
        </p:nvSpPr>
        <p:spPr>
          <a:xfrm>
            <a:off x="4104009" y="1124744"/>
            <a:ext cx="4932487" cy="55681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uk-UA" b="1" dirty="0">
                <a:solidFill>
                  <a:schemeClr val="bg2">
                    <a:lumMod val="50000"/>
                  </a:schemeClr>
                </a:solidFill>
              </a:rPr>
              <a:t>які стосуються</a:t>
            </a:r>
          </a:p>
          <a:p>
            <a:pPr algn="ctr" fontAlgn="base"/>
            <a:r>
              <a:rPr lang="uk-UA" dirty="0">
                <a:solidFill>
                  <a:schemeClr val="bg2">
                    <a:lumMod val="50000"/>
                  </a:schemeClr>
                </a:solidFill>
              </a:rPr>
              <a:t> сільського господарства, лісового господарства, рибного господарства, енергетики, промисловості, транспорту, поводження з відходами, використання водних ресурсів, охорони довкілля, телекомунікацій, туризму, містобудування або землеустрою (схеми) та виконання яких передбачатиме реалізацію видів діяльності (або які містять види діяльності та об’єкти), щодо яких законодавством передбачено здійснення процедури оцінки впливу на довкілля, або які вимагають оцінки, зважаючи на ймовірні наслідки для територій та об’єктів природно-заповідного фонду та екологічної </a:t>
            </a:r>
            <a:r>
              <a:rPr lang="uk-UA" dirty="0" smtClean="0">
                <a:solidFill>
                  <a:schemeClr val="bg2">
                    <a:lumMod val="50000"/>
                  </a:schemeClr>
                </a:solidFill>
              </a:rPr>
              <a:t>мережі</a:t>
            </a:r>
            <a:endParaRPr lang="uk-UA" dirty="0">
              <a:solidFill>
                <a:schemeClr val="bg2">
                  <a:lumMod val="50000"/>
                </a:schemeClr>
              </a:solidFill>
            </a:endParaRPr>
          </a:p>
        </p:txBody>
      </p:sp>
    </p:spTree>
    <p:extLst>
      <p:ext uri="{BB962C8B-B14F-4D97-AF65-F5344CB8AC3E}">
        <p14:creationId xmlns:p14="http://schemas.microsoft.com/office/powerpoint/2010/main" val="3555351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32656"/>
            <a:ext cx="6554867" cy="5687144"/>
          </a:xfrm>
        </p:spPr>
        <p:txBody>
          <a:bodyPr/>
          <a:lstStyle/>
          <a:p>
            <a:endParaRPr lang="uk-UA" dirty="0"/>
          </a:p>
        </p:txBody>
      </p:sp>
      <p:sp>
        <p:nvSpPr>
          <p:cNvPr id="3" name="Объект 2"/>
          <p:cNvSpPr>
            <a:spLocks noGrp="1"/>
          </p:cNvSpPr>
          <p:nvPr>
            <p:ph idx="1"/>
          </p:nvPr>
        </p:nvSpPr>
        <p:spPr>
          <a:xfrm>
            <a:off x="533401" y="533400"/>
            <a:ext cx="2886472" cy="591344"/>
          </a:xfrm>
        </p:spPr>
        <p:txBody>
          <a:bodyPr>
            <a:normAutofit/>
          </a:bodyPr>
          <a:lstStyle/>
          <a:p>
            <a:r>
              <a:rPr lang="uk-UA" sz="3200" b="1" dirty="0" err="1" smtClean="0"/>
              <a:t>СЕО</a:t>
            </a:r>
            <a:endParaRPr lang="uk-UA" sz="3200" b="1" dirty="0"/>
          </a:p>
        </p:txBody>
      </p:sp>
      <p:sp>
        <p:nvSpPr>
          <p:cNvPr id="4" name="Овал 3"/>
          <p:cNvSpPr/>
          <p:nvPr/>
        </p:nvSpPr>
        <p:spPr>
          <a:xfrm>
            <a:off x="179801" y="1325488"/>
            <a:ext cx="3888432" cy="433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Замовник</a:t>
            </a:r>
            <a:r>
              <a:rPr lang="uk-UA" dirty="0" smtClean="0"/>
              <a:t>  -</a:t>
            </a:r>
            <a:r>
              <a:rPr lang="uk-UA" dirty="0">
                <a:latin typeface="Times New Roman" panose="02020603050405020304" pitchFamily="18" charset="0"/>
                <a:ea typeface="Times New Roman" panose="02020603050405020304" pitchFamily="18" charset="0"/>
              </a:rPr>
              <a:t>орган виконавчої влади або орган місцевого самоврядування, який є відповідальним за розроблення документів державного планування та здійснює загальне керівництво і контроль за їх виконанням, або інший визначений законодавством замовник документів державного планування</a:t>
            </a:r>
            <a:r>
              <a:rPr lang="uk-UA" dirty="0" smtClean="0"/>
              <a:t> </a:t>
            </a:r>
            <a:endParaRPr lang="uk-UA" dirty="0"/>
          </a:p>
        </p:txBody>
      </p:sp>
      <p:sp>
        <p:nvSpPr>
          <p:cNvPr id="5" name="Скругленный прямоугольник 4"/>
          <p:cNvSpPr/>
          <p:nvPr/>
        </p:nvSpPr>
        <p:spPr>
          <a:xfrm>
            <a:off x="4572000" y="1098685"/>
            <a:ext cx="3888432" cy="482453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громадськість - </a:t>
            </a:r>
            <a:r>
              <a:rPr lang="uk-UA" dirty="0"/>
              <a:t>одна чи більше фізичних або юридичних осіб, їх об’єднання, організації або групи, </a:t>
            </a:r>
            <a:r>
              <a:rPr lang="uk-UA" b="1" dirty="0"/>
              <a:t>зареєстровані на території, </a:t>
            </a:r>
            <a:r>
              <a:rPr lang="uk-UA" dirty="0"/>
              <a:t>на яку поширюється дія документа стратегічного планування</a:t>
            </a:r>
          </a:p>
        </p:txBody>
      </p:sp>
    </p:spTree>
    <p:extLst>
      <p:ext uri="{BB962C8B-B14F-4D97-AF65-F5344CB8AC3E}">
        <p14:creationId xmlns:p14="http://schemas.microsoft.com/office/powerpoint/2010/main" val="143442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260648"/>
            <a:ext cx="1152128" cy="720080"/>
          </a:xfrm>
        </p:spPr>
        <p:txBody>
          <a:bodyPr>
            <a:normAutofit/>
          </a:bodyPr>
          <a:lstStyle/>
          <a:p>
            <a:r>
              <a:rPr lang="uk-UA" b="1" dirty="0" err="1" smtClean="0">
                <a:solidFill>
                  <a:schemeClr val="bg2">
                    <a:lumMod val="50000"/>
                  </a:schemeClr>
                </a:solidFill>
              </a:rPr>
              <a:t>СЕО</a:t>
            </a:r>
            <a:endParaRPr lang="uk-UA" b="1" dirty="0">
              <a:solidFill>
                <a:schemeClr val="bg2">
                  <a:lumMod val="50000"/>
                </a:schemeClr>
              </a:solidFill>
            </a:endParaRPr>
          </a:p>
        </p:txBody>
      </p:sp>
      <p:sp>
        <p:nvSpPr>
          <p:cNvPr id="3" name="Скругленный прямоугольник 2"/>
          <p:cNvSpPr/>
          <p:nvPr/>
        </p:nvSpPr>
        <p:spPr>
          <a:xfrm>
            <a:off x="179513" y="1270030"/>
            <a:ext cx="6624736"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t>! Забезпечує замовник</a:t>
            </a:r>
            <a:endParaRPr lang="uk-UA" sz="3200" b="1" dirty="0"/>
          </a:p>
        </p:txBody>
      </p:sp>
      <p:sp>
        <p:nvSpPr>
          <p:cNvPr id="13" name="Скругленный прямоугольник 12"/>
          <p:cNvSpPr/>
          <p:nvPr/>
        </p:nvSpPr>
        <p:spPr>
          <a:xfrm>
            <a:off x="1331641" y="3431540"/>
            <a:ext cx="7560840"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t>! До подання на затвердження</a:t>
            </a:r>
            <a:endParaRPr lang="uk-UA" sz="3200" b="1" dirty="0"/>
          </a:p>
        </p:txBody>
      </p:sp>
    </p:spTree>
    <p:extLst>
      <p:ext uri="{BB962C8B-B14F-4D97-AF65-F5344CB8AC3E}">
        <p14:creationId xmlns:p14="http://schemas.microsoft.com/office/powerpoint/2010/main" val="205069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1"/>
            <a:ext cx="2159345" cy="1152125"/>
          </a:xfrm>
        </p:spPr>
        <p:txBody>
          <a:bodyPr/>
          <a:lstStyle/>
          <a:p>
            <a:pPr algn="ctr"/>
            <a:r>
              <a:rPr lang="uk-UA" b="1" dirty="0" err="1" smtClean="0">
                <a:solidFill>
                  <a:schemeClr val="bg2">
                    <a:lumMod val="50000"/>
                  </a:schemeClr>
                </a:solidFill>
              </a:rPr>
              <a:t>СЕО</a:t>
            </a:r>
            <a:endParaRPr lang="uk-UA" b="1" dirty="0">
              <a:solidFill>
                <a:schemeClr val="bg2">
                  <a:lumMod val="50000"/>
                </a:schemeClr>
              </a:solidFill>
            </a:endParaRPr>
          </a:p>
        </p:txBody>
      </p:sp>
      <p:grpSp>
        <p:nvGrpSpPr>
          <p:cNvPr id="7" name="Группа 6"/>
          <p:cNvGrpSpPr/>
          <p:nvPr/>
        </p:nvGrpSpPr>
        <p:grpSpPr>
          <a:xfrm>
            <a:off x="591471" y="548686"/>
            <a:ext cx="7508928" cy="5748809"/>
            <a:chOff x="591471" y="548686"/>
            <a:chExt cx="7508928" cy="5748809"/>
          </a:xfrm>
        </p:grpSpPr>
        <p:sp>
          <p:nvSpPr>
            <p:cNvPr id="8" name="Полилиния 7"/>
            <p:cNvSpPr/>
            <p:nvPr/>
          </p:nvSpPr>
          <p:spPr>
            <a:xfrm>
              <a:off x="3059839" y="548686"/>
              <a:ext cx="2874173" cy="1766960"/>
            </a:xfrm>
            <a:custGeom>
              <a:avLst/>
              <a:gdLst>
                <a:gd name="connsiteX0" fmla="*/ 0 w 2874173"/>
                <a:gd name="connsiteY0" fmla="*/ 883480 h 1766960"/>
                <a:gd name="connsiteX1" fmla="*/ 1437087 w 2874173"/>
                <a:gd name="connsiteY1" fmla="*/ 0 h 1766960"/>
                <a:gd name="connsiteX2" fmla="*/ 2874174 w 2874173"/>
                <a:gd name="connsiteY2" fmla="*/ 883480 h 1766960"/>
                <a:gd name="connsiteX3" fmla="*/ 1437087 w 2874173"/>
                <a:gd name="connsiteY3" fmla="*/ 1766960 h 1766960"/>
                <a:gd name="connsiteX4" fmla="*/ 0 w 2874173"/>
                <a:gd name="connsiteY4" fmla="*/ 883480 h 1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173" h="1766960">
                  <a:moveTo>
                    <a:pt x="0" y="883480"/>
                  </a:moveTo>
                  <a:cubicBezTo>
                    <a:pt x="0" y="395547"/>
                    <a:pt x="643406" y="0"/>
                    <a:pt x="1437087" y="0"/>
                  </a:cubicBezTo>
                  <a:cubicBezTo>
                    <a:pt x="2230768" y="0"/>
                    <a:pt x="2874174" y="395547"/>
                    <a:pt x="2874174" y="883480"/>
                  </a:cubicBezTo>
                  <a:cubicBezTo>
                    <a:pt x="2874174" y="1371413"/>
                    <a:pt x="2230768" y="1766960"/>
                    <a:pt x="1437087" y="1766960"/>
                  </a:cubicBezTo>
                  <a:cubicBezTo>
                    <a:pt x="643406" y="1766960"/>
                    <a:pt x="0" y="1371413"/>
                    <a:pt x="0" y="88348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6313" tIns="284165" rIns="446313" bIns="284165" numCol="1" spcCol="1270" anchor="ctr" anchorCtr="0">
              <a:noAutofit/>
            </a:bodyPr>
            <a:lstStyle/>
            <a:p>
              <a:pPr lvl="0" algn="ctr" defTabSz="889000">
                <a:lnSpc>
                  <a:spcPct val="90000"/>
                </a:lnSpc>
                <a:spcBef>
                  <a:spcPct val="0"/>
                </a:spcBef>
                <a:spcAft>
                  <a:spcPct val="35000"/>
                </a:spcAft>
              </a:pPr>
              <a:r>
                <a:rPr lang="uk-UA" sz="2000" b="1" kern="1200" dirty="0" smtClean="0"/>
                <a:t>ЗАМОВНИК</a:t>
              </a:r>
              <a:endParaRPr lang="uk-UA" sz="2000" b="1" kern="1200" dirty="0"/>
            </a:p>
          </p:txBody>
        </p:sp>
        <p:sp>
          <p:nvSpPr>
            <p:cNvPr id="9" name="Полилиния 8"/>
            <p:cNvSpPr/>
            <p:nvPr/>
          </p:nvSpPr>
          <p:spPr>
            <a:xfrm rot="13833045">
              <a:off x="6481075" y="1472917"/>
              <a:ext cx="611830" cy="570880"/>
            </a:xfrm>
            <a:custGeom>
              <a:avLst/>
              <a:gdLst>
                <a:gd name="connsiteX0" fmla="*/ 0 w 611830"/>
                <a:gd name="connsiteY0" fmla="*/ 114176 h 570879"/>
                <a:gd name="connsiteX1" fmla="*/ 326391 w 611830"/>
                <a:gd name="connsiteY1" fmla="*/ 114176 h 570879"/>
                <a:gd name="connsiteX2" fmla="*/ 326391 w 611830"/>
                <a:gd name="connsiteY2" fmla="*/ 0 h 570879"/>
                <a:gd name="connsiteX3" fmla="*/ 611830 w 611830"/>
                <a:gd name="connsiteY3" fmla="*/ 285440 h 570879"/>
                <a:gd name="connsiteX4" fmla="*/ 326391 w 611830"/>
                <a:gd name="connsiteY4" fmla="*/ 570879 h 570879"/>
                <a:gd name="connsiteX5" fmla="*/ 326391 w 611830"/>
                <a:gd name="connsiteY5" fmla="*/ 456703 h 570879"/>
                <a:gd name="connsiteX6" fmla="*/ 0 w 611830"/>
                <a:gd name="connsiteY6" fmla="*/ 456703 h 570879"/>
                <a:gd name="connsiteX7" fmla="*/ 0 w 611830"/>
                <a:gd name="connsiteY7" fmla="*/ 114176 h 5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830" h="570879">
                  <a:moveTo>
                    <a:pt x="611830" y="456703"/>
                  </a:moveTo>
                  <a:lnTo>
                    <a:pt x="285439" y="456703"/>
                  </a:lnTo>
                  <a:lnTo>
                    <a:pt x="285439" y="570879"/>
                  </a:lnTo>
                  <a:lnTo>
                    <a:pt x="0" y="285439"/>
                  </a:lnTo>
                  <a:lnTo>
                    <a:pt x="285439" y="0"/>
                  </a:lnTo>
                  <a:lnTo>
                    <a:pt x="285439" y="114176"/>
                  </a:lnTo>
                  <a:lnTo>
                    <a:pt x="611830" y="114176"/>
                  </a:lnTo>
                  <a:lnTo>
                    <a:pt x="611830" y="456703"/>
                  </a:lnTo>
                  <a:close/>
                </a:path>
              </a:pathLst>
            </a:custGeom>
            <a:solidFill>
              <a:schemeClr val="accent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71264" tIns="114176" rIns="-1" bIns="114176" numCol="1" spcCol="1270" anchor="ctr" anchorCtr="0">
              <a:noAutofit/>
            </a:bodyPr>
            <a:lstStyle/>
            <a:p>
              <a:pPr lvl="0" algn="ctr" defTabSz="1066800">
                <a:lnSpc>
                  <a:spcPct val="90000"/>
                </a:lnSpc>
                <a:spcBef>
                  <a:spcPct val="0"/>
                </a:spcBef>
                <a:spcAft>
                  <a:spcPct val="35000"/>
                </a:spcAft>
              </a:pPr>
              <a:endParaRPr lang="uk-UA" sz="2400" kern="1200"/>
            </a:p>
          </p:txBody>
        </p:sp>
        <p:sp>
          <p:nvSpPr>
            <p:cNvPr id="10" name="Полилиния 9"/>
            <p:cNvSpPr/>
            <p:nvPr/>
          </p:nvSpPr>
          <p:spPr>
            <a:xfrm>
              <a:off x="1835703" y="4530535"/>
              <a:ext cx="4935298" cy="1766960"/>
            </a:xfrm>
            <a:custGeom>
              <a:avLst/>
              <a:gdLst>
                <a:gd name="connsiteX0" fmla="*/ 0 w 4935298"/>
                <a:gd name="connsiteY0" fmla="*/ 883480 h 1766960"/>
                <a:gd name="connsiteX1" fmla="*/ 2467649 w 4935298"/>
                <a:gd name="connsiteY1" fmla="*/ 0 h 1766960"/>
                <a:gd name="connsiteX2" fmla="*/ 4935298 w 4935298"/>
                <a:gd name="connsiteY2" fmla="*/ 883480 h 1766960"/>
                <a:gd name="connsiteX3" fmla="*/ 2467649 w 4935298"/>
                <a:gd name="connsiteY3" fmla="*/ 1766960 h 1766960"/>
                <a:gd name="connsiteX4" fmla="*/ 0 w 4935298"/>
                <a:gd name="connsiteY4" fmla="*/ 883480 h 1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5298" h="1766960">
                  <a:moveTo>
                    <a:pt x="0" y="883480"/>
                  </a:moveTo>
                  <a:cubicBezTo>
                    <a:pt x="0" y="395547"/>
                    <a:pt x="1104804" y="0"/>
                    <a:pt x="2467649" y="0"/>
                  </a:cubicBezTo>
                  <a:cubicBezTo>
                    <a:pt x="3830494" y="0"/>
                    <a:pt x="4935298" y="395547"/>
                    <a:pt x="4935298" y="883480"/>
                  </a:cubicBezTo>
                  <a:cubicBezTo>
                    <a:pt x="4935298" y="1371413"/>
                    <a:pt x="3830494" y="1766960"/>
                    <a:pt x="2467649" y="1766960"/>
                  </a:cubicBezTo>
                  <a:cubicBezTo>
                    <a:pt x="1104804" y="1766960"/>
                    <a:pt x="0" y="1371413"/>
                    <a:pt x="0" y="88348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158" tIns="284165" rIns="748158" bIns="284165" numCol="1" spcCol="1270" anchor="ctr" anchorCtr="0">
              <a:noAutofit/>
            </a:bodyPr>
            <a:lstStyle/>
            <a:p>
              <a:pPr lvl="0" algn="ctr" defTabSz="889000">
                <a:lnSpc>
                  <a:spcPct val="90000"/>
                </a:lnSpc>
                <a:spcBef>
                  <a:spcPct val="0"/>
                </a:spcBef>
                <a:spcAft>
                  <a:spcPct val="35000"/>
                </a:spcAft>
              </a:pPr>
              <a:r>
                <a:rPr lang="uk-UA" sz="2000" b="1" kern="1200" dirty="0" smtClean="0"/>
                <a:t>Орган, що приймає рішення</a:t>
              </a:r>
              <a:endParaRPr lang="uk-UA" sz="2000" b="1" kern="1200" dirty="0"/>
            </a:p>
          </p:txBody>
        </p:sp>
        <p:sp>
          <p:nvSpPr>
            <p:cNvPr id="11" name="Полилиния 10"/>
            <p:cNvSpPr/>
            <p:nvPr/>
          </p:nvSpPr>
          <p:spPr>
            <a:xfrm rot="26855647" flipH="1">
              <a:off x="4243105" y="2575905"/>
              <a:ext cx="482584" cy="407766"/>
            </a:xfrm>
            <a:custGeom>
              <a:avLst/>
              <a:gdLst>
                <a:gd name="connsiteX0" fmla="*/ 0 w 482583"/>
                <a:gd name="connsiteY0" fmla="*/ 81553 h 407765"/>
                <a:gd name="connsiteX1" fmla="*/ 278701 w 482583"/>
                <a:gd name="connsiteY1" fmla="*/ 81553 h 407765"/>
                <a:gd name="connsiteX2" fmla="*/ 278701 w 482583"/>
                <a:gd name="connsiteY2" fmla="*/ 0 h 407765"/>
                <a:gd name="connsiteX3" fmla="*/ 482583 w 482583"/>
                <a:gd name="connsiteY3" fmla="*/ 203883 h 407765"/>
                <a:gd name="connsiteX4" fmla="*/ 278701 w 482583"/>
                <a:gd name="connsiteY4" fmla="*/ 407765 h 407765"/>
                <a:gd name="connsiteX5" fmla="*/ 278701 w 482583"/>
                <a:gd name="connsiteY5" fmla="*/ 326212 h 407765"/>
                <a:gd name="connsiteX6" fmla="*/ 0 w 482583"/>
                <a:gd name="connsiteY6" fmla="*/ 326212 h 407765"/>
                <a:gd name="connsiteX7" fmla="*/ 0 w 482583"/>
                <a:gd name="connsiteY7" fmla="*/ 81553 h 40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83" h="407765">
                  <a:moveTo>
                    <a:pt x="482583" y="326212"/>
                  </a:moveTo>
                  <a:lnTo>
                    <a:pt x="203882" y="326212"/>
                  </a:lnTo>
                  <a:lnTo>
                    <a:pt x="203882" y="407765"/>
                  </a:lnTo>
                  <a:lnTo>
                    <a:pt x="0" y="203882"/>
                  </a:lnTo>
                  <a:lnTo>
                    <a:pt x="203882" y="0"/>
                  </a:lnTo>
                  <a:lnTo>
                    <a:pt x="203882" y="81553"/>
                  </a:lnTo>
                  <a:lnTo>
                    <a:pt x="482583" y="81553"/>
                  </a:lnTo>
                  <a:lnTo>
                    <a:pt x="482583" y="326212"/>
                  </a:lnTo>
                  <a:close/>
                </a:path>
              </a:pathLst>
            </a:custGeom>
            <a:solidFill>
              <a:schemeClr val="accent5"/>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81553" rIns="122329" bIns="81553" numCol="1" spcCol="1270" anchor="ctr" anchorCtr="0">
              <a:noAutofit/>
            </a:bodyPr>
            <a:lstStyle/>
            <a:p>
              <a:pPr lvl="0" algn="ctr" defTabSz="755650">
                <a:lnSpc>
                  <a:spcPct val="90000"/>
                </a:lnSpc>
                <a:spcBef>
                  <a:spcPct val="0"/>
                </a:spcBef>
                <a:spcAft>
                  <a:spcPct val="35000"/>
                </a:spcAft>
              </a:pPr>
              <a:endParaRPr lang="uk-UA" sz="1700" kern="1200" dirty="0"/>
            </a:p>
          </p:txBody>
        </p:sp>
        <p:sp>
          <p:nvSpPr>
            <p:cNvPr id="12" name="Полилиния 11"/>
            <p:cNvSpPr/>
            <p:nvPr/>
          </p:nvSpPr>
          <p:spPr>
            <a:xfrm>
              <a:off x="3203848" y="3140973"/>
              <a:ext cx="2487050" cy="1766960"/>
            </a:xfrm>
            <a:custGeom>
              <a:avLst/>
              <a:gdLst>
                <a:gd name="connsiteX0" fmla="*/ 0 w 2487050"/>
                <a:gd name="connsiteY0" fmla="*/ 883480 h 1766960"/>
                <a:gd name="connsiteX1" fmla="*/ 1243525 w 2487050"/>
                <a:gd name="connsiteY1" fmla="*/ 0 h 1766960"/>
                <a:gd name="connsiteX2" fmla="*/ 2487050 w 2487050"/>
                <a:gd name="connsiteY2" fmla="*/ 883480 h 1766960"/>
                <a:gd name="connsiteX3" fmla="*/ 1243525 w 2487050"/>
                <a:gd name="connsiteY3" fmla="*/ 1766960 h 1766960"/>
                <a:gd name="connsiteX4" fmla="*/ 0 w 2487050"/>
                <a:gd name="connsiteY4" fmla="*/ 883480 h 1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050" h="1766960">
                  <a:moveTo>
                    <a:pt x="0" y="883480"/>
                  </a:moveTo>
                  <a:cubicBezTo>
                    <a:pt x="0" y="395547"/>
                    <a:pt x="556745" y="0"/>
                    <a:pt x="1243525" y="0"/>
                  </a:cubicBezTo>
                  <a:cubicBezTo>
                    <a:pt x="1930305" y="0"/>
                    <a:pt x="2487050" y="395547"/>
                    <a:pt x="2487050" y="883480"/>
                  </a:cubicBezTo>
                  <a:cubicBezTo>
                    <a:pt x="2487050" y="1371413"/>
                    <a:pt x="1930305" y="1766960"/>
                    <a:pt x="1243525" y="1766960"/>
                  </a:cubicBezTo>
                  <a:cubicBezTo>
                    <a:pt x="556745" y="1766960"/>
                    <a:pt x="0" y="1371413"/>
                    <a:pt x="0" y="88348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7080" tIns="281625" rIns="387080" bIns="281625" numCol="1" spcCol="1270" anchor="ctr" anchorCtr="0">
              <a:noAutofit/>
            </a:bodyPr>
            <a:lstStyle/>
            <a:p>
              <a:pPr lvl="0" algn="ctr" defTabSz="800100">
                <a:lnSpc>
                  <a:spcPct val="90000"/>
                </a:lnSpc>
                <a:spcBef>
                  <a:spcPct val="0"/>
                </a:spcBef>
                <a:spcAft>
                  <a:spcPct val="35000"/>
                </a:spcAft>
              </a:pPr>
              <a:r>
                <a:rPr lang="uk-UA" sz="1800" b="1" kern="1200" dirty="0" smtClean="0"/>
                <a:t>Громадськість</a:t>
              </a:r>
              <a:endParaRPr lang="uk-UA" sz="1800" b="1" kern="1200" dirty="0"/>
            </a:p>
          </p:txBody>
        </p:sp>
        <p:sp>
          <p:nvSpPr>
            <p:cNvPr id="13" name="Полилиния 12"/>
            <p:cNvSpPr/>
            <p:nvPr/>
          </p:nvSpPr>
          <p:spPr>
            <a:xfrm rot="13507651" flipH="1">
              <a:off x="5873389" y="1720862"/>
              <a:ext cx="593353" cy="574607"/>
            </a:xfrm>
            <a:custGeom>
              <a:avLst/>
              <a:gdLst>
                <a:gd name="connsiteX0" fmla="*/ 0 w 593353"/>
                <a:gd name="connsiteY0" fmla="*/ 114921 h 574606"/>
                <a:gd name="connsiteX1" fmla="*/ 306050 w 593353"/>
                <a:gd name="connsiteY1" fmla="*/ 114921 h 574606"/>
                <a:gd name="connsiteX2" fmla="*/ 306050 w 593353"/>
                <a:gd name="connsiteY2" fmla="*/ 0 h 574606"/>
                <a:gd name="connsiteX3" fmla="*/ 593353 w 593353"/>
                <a:gd name="connsiteY3" fmla="*/ 287303 h 574606"/>
                <a:gd name="connsiteX4" fmla="*/ 306050 w 593353"/>
                <a:gd name="connsiteY4" fmla="*/ 574606 h 574606"/>
                <a:gd name="connsiteX5" fmla="*/ 306050 w 593353"/>
                <a:gd name="connsiteY5" fmla="*/ 459685 h 574606"/>
                <a:gd name="connsiteX6" fmla="*/ 0 w 593353"/>
                <a:gd name="connsiteY6" fmla="*/ 459685 h 574606"/>
                <a:gd name="connsiteX7" fmla="*/ 0 w 593353"/>
                <a:gd name="connsiteY7" fmla="*/ 114921 h 57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53" h="574606">
                  <a:moveTo>
                    <a:pt x="593353" y="114921"/>
                  </a:moveTo>
                  <a:lnTo>
                    <a:pt x="287303" y="114921"/>
                  </a:lnTo>
                  <a:lnTo>
                    <a:pt x="287303" y="0"/>
                  </a:lnTo>
                  <a:lnTo>
                    <a:pt x="0" y="287303"/>
                  </a:lnTo>
                  <a:lnTo>
                    <a:pt x="287303" y="574606"/>
                  </a:lnTo>
                  <a:lnTo>
                    <a:pt x="287303" y="459685"/>
                  </a:lnTo>
                  <a:lnTo>
                    <a:pt x="593353" y="459685"/>
                  </a:lnTo>
                  <a:lnTo>
                    <a:pt x="593353" y="114921"/>
                  </a:lnTo>
                  <a:close/>
                </a:path>
              </a:pathLst>
            </a:custGeom>
            <a:solidFill>
              <a:schemeClr val="accent4">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14920" rIns="172382" bIns="114922" numCol="1" spcCol="1270" anchor="ctr" anchorCtr="0">
              <a:noAutofit/>
            </a:bodyPr>
            <a:lstStyle/>
            <a:p>
              <a:pPr lvl="0" algn="ctr" defTabSz="1066800">
                <a:lnSpc>
                  <a:spcPct val="90000"/>
                </a:lnSpc>
                <a:spcBef>
                  <a:spcPct val="0"/>
                </a:spcBef>
                <a:spcAft>
                  <a:spcPct val="35000"/>
                </a:spcAft>
              </a:pPr>
              <a:endParaRPr lang="uk-UA" sz="2400" kern="1200"/>
            </a:p>
          </p:txBody>
        </p:sp>
        <p:sp>
          <p:nvSpPr>
            <p:cNvPr id="14" name="Полилиния 13"/>
            <p:cNvSpPr/>
            <p:nvPr/>
          </p:nvSpPr>
          <p:spPr>
            <a:xfrm>
              <a:off x="5127117" y="2492894"/>
              <a:ext cx="2973282" cy="1766960"/>
            </a:xfrm>
            <a:custGeom>
              <a:avLst/>
              <a:gdLst>
                <a:gd name="connsiteX0" fmla="*/ 0 w 2973282"/>
                <a:gd name="connsiteY0" fmla="*/ 883480 h 1766960"/>
                <a:gd name="connsiteX1" fmla="*/ 1486641 w 2973282"/>
                <a:gd name="connsiteY1" fmla="*/ 0 h 1766960"/>
                <a:gd name="connsiteX2" fmla="*/ 2973282 w 2973282"/>
                <a:gd name="connsiteY2" fmla="*/ 883480 h 1766960"/>
                <a:gd name="connsiteX3" fmla="*/ 1486641 w 2973282"/>
                <a:gd name="connsiteY3" fmla="*/ 1766960 h 1766960"/>
                <a:gd name="connsiteX4" fmla="*/ 0 w 2973282"/>
                <a:gd name="connsiteY4" fmla="*/ 883480 h 1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282" h="1766960">
                  <a:moveTo>
                    <a:pt x="0" y="883480"/>
                  </a:moveTo>
                  <a:cubicBezTo>
                    <a:pt x="0" y="395547"/>
                    <a:pt x="665592" y="0"/>
                    <a:pt x="1486641" y="0"/>
                  </a:cubicBezTo>
                  <a:cubicBezTo>
                    <a:pt x="2307690" y="0"/>
                    <a:pt x="2973282" y="395547"/>
                    <a:pt x="2973282" y="883480"/>
                  </a:cubicBezTo>
                  <a:cubicBezTo>
                    <a:pt x="2973282" y="1371413"/>
                    <a:pt x="2307690" y="1766960"/>
                    <a:pt x="1486641" y="1766960"/>
                  </a:cubicBezTo>
                  <a:cubicBezTo>
                    <a:pt x="665592" y="1766960"/>
                    <a:pt x="0" y="1371413"/>
                    <a:pt x="0" y="88348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0827" tIns="284165" rIns="460827" bIns="284165" numCol="1" spcCol="1270" anchor="ctr" anchorCtr="0">
              <a:noAutofit/>
            </a:bodyPr>
            <a:lstStyle/>
            <a:p>
              <a:pPr lvl="0" algn="ctr" defTabSz="889000">
                <a:lnSpc>
                  <a:spcPct val="90000"/>
                </a:lnSpc>
                <a:spcBef>
                  <a:spcPct val="0"/>
                </a:spcBef>
                <a:spcAft>
                  <a:spcPct val="35000"/>
                </a:spcAft>
              </a:pPr>
              <a:r>
                <a:rPr lang="uk-UA" sz="2000" kern="1200" dirty="0" smtClean="0">
                  <a:effectLst/>
                  <a:latin typeface="Times New Roman" panose="02020603050405020304" pitchFamily="18" charset="0"/>
                  <a:ea typeface="Times New Roman" panose="02020603050405020304" pitchFamily="18" charset="0"/>
                </a:rPr>
                <a:t>Управління охорони здоров’я ОДА</a:t>
              </a:r>
            </a:p>
          </p:txBody>
        </p:sp>
        <p:sp>
          <p:nvSpPr>
            <p:cNvPr id="15" name="Полилиния 14"/>
            <p:cNvSpPr/>
            <p:nvPr/>
          </p:nvSpPr>
          <p:spPr>
            <a:xfrm rot="19016250">
              <a:off x="2631529" y="1761995"/>
              <a:ext cx="414506" cy="596350"/>
            </a:xfrm>
            <a:custGeom>
              <a:avLst/>
              <a:gdLst>
                <a:gd name="connsiteX0" fmla="*/ 0 w 414506"/>
                <a:gd name="connsiteY0" fmla="*/ 119270 h 596349"/>
                <a:gd name="connsiteX1" fmla="*/ 207253 w 414506"/>
                <a:gd name="connsiteY1" fmla="*/ 119270 h 596349"/>
                <a:gd name="connsiteX2" fmla="*/ 207253 w 414506"/>
                <a:gd name="connsiteY2" fmla="*/ 0 h 596349"/>
                <a:gd name="connsiteX3" fmla="*/ 414506 w 414506"/>
                <a:gd name="connsiteY3" fmla="*/ 298175 h 596349"/>
                <a:gd name="connsiteX4" fmla="*/ 207253 w 414506"/>
                <a:gd name="connsiteY4" fmla="*/ 596349 h 596349"/>
                <a:gd name="connsiteX5" fmla="*/ 207253 w 414506"/>
                <a:gd name="connsiteY5" fmla="*/ 477079 h 596349"/>
                <a:gd name="connsiteX6" fmla="*/ 0 w 414506"/>
                <a:gd name="connsiteY6" fmla="*/ 477079 h 596349"/>
                <a:gd name="connsiteX7" fmla="*/ 0 w 414506"/>
                <a:gd name="connsiteY7" fmla="*/ 119270 h 5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506" h="596349">
                  <a:moveTo>
                    <a:pt x="414506" y="477079"/>
                  </a:moveTo>
                  <a:lnTo>
                    <a:pt x="207253" y="477079"/>
                  </a:lnTo>
                  <a:lnTo>
                    <a:pt x="207253" y="596349"/>
                  </a:lnTo>
                  <a:lnTo>
                    <a:pt x="0" y="298174"/>
                  </a:lnTo>
                  <a:lnTo>
                    <a:pt x="207253" y="0"/>
                  </a:lnTo>
                  <a:lnTo>
                    <a:pt x="207253" y="119270"/>
                  </a:lnTo>
                  <a:lnTo>
                    <a:pt x="414506" y="119270"/>
                  </a:lnTo>
                  <a:lnTo>
                    <a:pt x="414506" y="477079"/>
                  </a:lnTo>
                  <a:close/>
                </a:path>
              </a:pathLst>
            </a:custGeom>
            <a:solidFill>
              <a:schemeClr val="accent2">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24351" tIns="119270" rIns="0" bIns="119270" numCol="1" spcCol="1270" anchor="ctr" anchorCtr="0">
              <a:noAutofit/>
            </a:bodyPr>
            <a:lstStyle/>
            <a:p>
              <a:pPr lvl="0" algn="ctr" defTabSz="1111250">
                <a:lnSpc>
                  <a:spcPct val="90000"/>
                </a:lnSpc>
                <a:spcBef>
                  <a:spcPct val="0"/>
                </a:spcBef>
                <a:spcAft>
                  <a:spcPct val="35000"/>
                </a:spcAft>
              </a:pPr>
              <a:endParaRPr lang="uk-UA" sz="2500" kern="1200"/>
            </a:p>
          </p:txBody>
        </p:sp>
        <p:sp>
          <p:nvSpPr>
            <p:cNvPr id="16" name="Полилиния 15"/>
            <p:cNvSpPr/>
            <p:nvPr/>
          </p:nvSpPr>
          <p:spPr>
            <a:xfrm>
              <a:off x="591471" y="2420889"/>
              <a:ext cx="3285910" cy="1766960"/>
            </a:xfrm>
            <a:custGeom>
              <a:avLst/>
              <a:gdLst>
                <a:gd name="connsiteX0" fmla="*/ 0 w 3285910"/>
                <a:gd name="connsiteY0" fmla="*/ 883480 h 1766960"/>
                <a:gd name="connsiteX1" fmla="*/ 1642955 w 3285910"/>
                <a:gd name="connsiteY1" fmla="*/ 0 h 1766960"/>
                <a:gd name="connsiteX2" fmla="*/ 3285910 w 3285910"/>
                <a:gd name="connsiteY2" fmla="*/ 883480 h 1766960"/>
                <a:gd name="connsiteX3" fmla="*/ 1642955 w 3285910"/>
                <a:gd name="connsiteY3" fmla="*/ 1766960 h 1766960"/>
                <a:gd name="connsiteX4" fmla="*/ 0 w 3285910"/>
                <a:gd name="connsiteY4" fmla="*/ 883480 h 1766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910" h="1766960">
                  <a:moveTo>
                    <a:pt x="0" y="883480"/>
                  </a:moveTo>
                  <a:cubicBezTo>
                    <a:pt x="0" y="395547"/>
                    <a:pt x="735576" y="0"/>
                    <a:pt x="1642955" y="0"/>
                  </a:cubicBezTo>
                  <a:cubicBezTo>
                    <a:pt x="2550334" y="0"/>
                    <a:pt x="3285910" y="395547"/>
                    <a:pt x="3285910" y="883480"/>
                  </a:cubicBezTo>
                  <a:cubicBezTo>
                    <a:pt x="3285910" y="1371413"/>
                    <a:pt x="2550334" y="1766960"/>
                    <a:pt x="1642955" y="1766960"/>
                  </a:cubicBezTo>
                  <a:cubicBezTo>
                    <a:pt x="735576" y="1766960"/>
                    <a:pt x="0" y="1371413"/>
                    <a:pt x="0" y="88348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4070" tIns="281625" rIns="504070" bIns="281625" numCol="1" spcCol="1270" anchor="ctr" anchorCtr="0">
              <a:noAutofit/>
            </a:bodyPr>
            <a:lstStyle/>
            <a:p>
              <a:pPr lvl="0" algn="ctr" defTabSz="800100">
                <a:lnSpc>
                  <a:spcPct val="90000"/>
                </a:lnSpc>
                <a:spcBef>
                  <a:spcPct val="0"/>
                </a:spcBef>
                <a:spcAft>
                  <a:spcPct val="35000"/>
                </a:spcAft>
              </a:pPr>
              <a:r>
                <a:rPr lang="uk-UA" sz="1800" b="0" kern="1200" dirty="0" smtClean="0"/>
                <a:t>Департамент агропромислового розвитку, екології та природних ресурсів ОДА</a:t>
              </a:r>
              <a:endParaRPr lang="uk-UA" sz="1800" b="0" kern="1200" dirty="0"/>
            </a:p>
          </p:txBody>
        </p:sp>
        <p:sp>
          <p:nvSpPr>
            <p:cNvPr id="17" name="Полилиния 16"/>
            <p:cNvSpPr/>
            <p:nvPr/>
          </p:nvSpPr>
          <p:spPr>
            <a:xfrm rot="18548752">
              <a:off x="3103741" y="2070415"/>
              <a:ext cx="541487" cy="596349"/>
            </a:xfrm>
            <a:custGeom>
              <a:avLst/>
              <a:gdLst>
                <a:gd name="connsiteX0" fmla="*/ 0 w 541487"/>
                <a:gd name="connsiteY0" fmla="*/ 119270 h 596349"/>
                <a:gd name="connsiteX1" fmla="*/ 270744 w 541487"/>
                <a:gd name="connsiteY1" fmla="*/ 119270 h 596349"/>
                <a:gd name="connsiteX2" fmla="*/ 270744 w 541487"/>
                <a:gd name="connsiteY2" fmla="*/ 0 h 596349"/>
                <a:gd name="connsiteX3" fmla="*/ 541487 w 541487"/>
                <a:gd name="connsiteY3" fmla="*/ 298175 h 596349"/>
                <a:gd name="connsiteX4" fmla="*/ 270744 w 541487"/>
                <a:gd name="connsiteY4" fmla="*/ 596349 h 596349"/>
                <a:gd name="connsiteX5" fmla="*/ 270744 w 541487"/>
                <a:gd name="connsiteY5" fmla="*/ 477079 h 596349"/>
                <a:gd name="connsiteX6" fmla="*/ 0 w 541487"/>
                <a:gd name="connsiteY6" fmla="*/ 477079 h 596349"/>
                <a:gd name="connsiteX7" fmla="*/ 0 w 541487"/>
                <a:gd name="connsiteY7" fmla="*/ 119270 h 5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487" h="596349">
                  <a:moveTo>
                    <a:pt x="0" y="119270"/>
                  </a:moveTo>
                  <a:lnTo>
                    <a:pt x="270744" y="119270"/>
                  </a:lnTo>
                  <a:lnTo>
                    <a:pt x="270744" y="0"/>
                  </a:lnTo>
                  <a:lnTo>
                    <a:pt x="541487" y="298175"/>
                  </a:lnTo>
                  <a:lnTo>
                    <a:pt x="270744" y="596349"/>
                  </a:lnTo>
                  <a:lnTo>
                    <a:pt x="270744" y="477079"/>
                  </a:lnTo>
                  <a:lnTo>
                    <a:pt x="0" y="477079"/>
                  </a:lnTo>
                  <a:lnTo>
                    <a:pt x="0" y="119270"/>
                  </a:lnTo>
                  <a:close/>
                </a:path>
              </a:pathLst>
            </a:custGeom>
            <a:solidFill>
              <a:schemeClr val="accent4">
                <a:lumMod val="60000"/>
                <a:lumOff val="4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19270" rIns="162446" bIns="119269" numCol="1" spcCol="1270" anchor="ctr" anchorCtr="0">
              <a:noAutofit/>
            </a:bodyPr>
            <a:lstStyle/>
            <a:p>
              <a:pPr lvl="0" algn="ctr" defTabSz="1111250">
                <a:lnSpc>
                  <a:spcPct val="90000"/>
                </a:lnSpc>
                <a:spcBef>
                  <a:spcPct val="0"/>
                </a:spcBef>
                <a:spcAft>
                  <a:spcPct val="35000"/>
                </a:spcAft>
              </a:pPr>
              <a:endParaRPr lang="uk-UA" sz="2500" kern="1200"/>
            </a:p>
          </p:txBody>
        </p:sp>
      </p:grpSp>
    </p:spTree>
    <p:extLst>
      <p:ext uri="{BB962C8B-B14F-4D97-AF65-F5344CB8AC3E}">
        <p14:creationId xmlns:p14="http://schemas.microsoft.com/office/powerpoint/2010/main" val="256897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2636912"/>
            <a:ext cx="3168352" cy="2000548"/>
          </a:xfrm>
          <a:prstGeom prst="rect">
            <a:avLst/>
          </a:prstGeom>
          <a:noFill/>
        </p:spPr>
        <p:txBody>
          <a:bodyPr wrap="square" rtlCol="0">
            <a:spAutoFit/>
          </a:bodyPr>
          <a:lstStyle/>
          <a:p>
            <a:pPr algn="ctr"/>
            <a:r>
              <a:rPr lang="uk-UA" sz="2400" b="1" dirty="0" smtClean="0">
                <a:solidFill>
                  <a:srgbClr val="1A1C6A"/>
                </a:solidFill>
                <a:latin typeface="Times New Roman" pitchFamily="18" charset="0"/>
                <a:cs typeface="Times New Roman" pitchFamily="18" charset="0"/>
              </a:rPr>
              <a:t>Схема</a:t>
            </a:r>
          </a:p>
          <a:p>
            <a:pPr algn="ctr"/>
            <a:r>
              <a:rPr lang="uk-UA" sz="2400" b="1" dirty="0" smtClean="0">
                <a:solidFill>
                  <a:srgbClr val="1A1C6A"/>
                </a:solidFill>
                <a:latin typeface="Times New Roman" pitchFamily="18" charset="0"/>
                <a:cs typeface="Times New Roman" pitchFamily="18" charset="0"/>
              </a:rPr>
              <a:t> процедури стратегічної екологічної оцінки </a:t>
            </a:r>
          </a:p>
          <a:p>
            <a:pPr algn="ctr"/>
            <a:r>
              <a:rPr lang="uk-UA" sz="2400" b="1" dirty="0" smtClean="0">
                <a:solidFill>
                  <a:srgbClr val="1A1C6A"/>
                </a:solidFill>
                <a:latin typeface="Times New Roman" pitchFamily="18" charset="0"/>
                <a:cs typeface="Times New Roman" pitchFamily="18" charset="0"/>
              </a:rPr>
              <a:t>(</a:t>
            </a:r>
            <a:r>
              <a:rPr lang="uk-UA" sz="2400" b="1" dirty="0" err="1" smtClean="0">
                <a:solidFill>
                  <a:srgbClr val="1A1C6A"/>
                </a:solidFill>
                <a:latin typeface="Times New Roman" pitchFamily="18" charset="0"/>
                <a:cs typeface="Times New Roman" pitchFamily="18" charset="0"/>
              </a:rPr>
              <a:t>СЕО</a:t>
            </a:r>
            <a:r>
              <a:rPr lang="uk-UA" sz="2400" b="1" dirty="0" smtClean="0">
                <a:solidFill>
                  <a:srgbClr val="1A1C6A"/>
                </a:solidFill>
                <a:latin typeface="Times New Roman" pitchFamily="18" charset="0"/>
                <a:cs typeface="Times New Roman" pitchFamily="18" charset="0"/>
              </a:rPr>
              <a:t>)</a:t>
            </a:r>
            <a:endParaRPr lang="ru-RU" sz="2800" b="1" dirty="0">
              <a:solidFill>
                <a:srgbClr val="1A1C6A"/>
              </a:solidFill>
              <a:latin typeface="Times New Roman" pitchFamily="18" charset="0"/>
              <a:cs typeface="Times New Roman" pitchFamily="18"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5220072" cy="6461638"/>
          </a:xfrm>
          <a:prstGeom prst="rect">
            <a:avLst/>
          </a:prstGeom>
          <a:noFill/>
          <a:ln>
            <a:noFill/>
          </a:ln>
        </p:spPr>
      </p:pic>
    </p:spTree>
    <p:extLst>
      <p:ext uri="{BB962C8B-B14F-4D97-AF65-F5344CB8AC3E}">
        <p14:creationId xmlns:p14="http://schemas.microsoft.com/office/powerpoint/2010/main" val="1725432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3115</TotalTime>
  <Words>707</Words>
  <Application>Microsoft Office PowerPoint</Application>
  <PresentationFormat>Экран (4:3)</PresentationFormat>
  <Paragraphs>139</Paragraphs>
  <Slides>19</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Bookman Old Style</vt:lpstr>
      <vt:lpstr>Calibri</vt:lpstr>
      <vt:lpstr>Century Gothic</vt:lpstr>
      <vt:lpstr>Roboto</vt:lpstr>
      <vt:lpstr>Times New Roman</vt:lpstr>
      <vt:lpstr>Wingdings 3</vt:lpstr>
      <vt:lpstr>Сектор</vt:lpstr>
      <vt:lpstr>Презентация PowerPoint</vt:lpstr>
      <vt:lpstr>Презентация PowerPoint</vt:lpstr>
      <vt:lpstr>Презентация PowerPoint</vt:lpstr>
      <vt:lpstr>від 10.08.2018 №296  «Про затвердження Методичних рекомендацій із здійснення стратегічної екологічної оцінки документів державного планування» </vt:lpstr>
      <vt:lpstr>Презентация PowerPoint</vt:lpstr>
      <vt:lpstr>Презентация PowerPoint</vt:lpstr>
      <vt:lpstr>СЕО</vt:lpstr>
      <vt:lpstr>СЕО</vt:lpstr>
      <vt:lpstr>Презентация PowerPoint</vt:lpstr>
      <vt:lpstr>Презентация PowerPoint</vt:lpstr>
      <vt:lpstr>Презентация PowerPoint</vt:lpstr>
      <vt:lpstr>визначення обсягу досліджень</vt:lpstr>
      <vt:lpstr>Звіт про стратегічну екологічну оцінку </vt:lpstr>
      <vt:lpstr>КОНСУЛЬТАЦІЇ </vt:lpstr>
      <vt:lpstr>ПРИЙНЯТТЯ РІШЕННЯ  </vt:lpstr>
      <vt:lpstr>ПРИЙНЯТТЯ РІШЕННЯ  </vt:lpstr>
      <vt:lpstr>Презентация PowerPoint</vt:lpstr>
      <vt:lpstr>Протокол Європейської економічної комісії ООН про стратегічну екологічну оцінку</vt:lpstr>
      <vt:lpstr>Презентация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yulia</dc:creator>
  <cp:lastModifiedBy>Сергей</cp:lastModifiedBy>
  <cp:revision>423</cp:revision>
  <dcterms:created xsi:type="dcterms:W3CDTF">2013-04-23T12:31:23Z</dcterms:created>
  <dcterms:modified xsi:type="dcterms:W3CDTF">2018-10-29T08:05:47Z</dcterms:modified>
</cp:coreProperties>
</file>