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86" r:id="rId20"/>
    <p:sldId id="287" r:id="rId21"/>
    <p:sldId id="288" r:id="rId22"/>
    <p:sldId id="289" r:id="rId23"/>
    <p:sldId id="274" r:id="rId24"/>
    <p:sldId id="290" r:id="rId25"/>
    <p:sldId id="275" r:id="rId26"/>
    <p:sldId id="276" r:id="rId27"/>
    <p:sldId id="277" r:id="rId28"/>
    <p:sldId id="278" r:id="rId29"/>
    <p:sldId id="281" r:id="rId30"/>
    <p:sldId id="283" r:id="rId31"/>
    <p:sldId id="285" r:id="rId32"/>
    <p:sldId id="284" r:id="rId33"/>
    <p:sldId id="282" r:id="rId34"/>
    <p:sldId id="280" r:id="rId35"/>
    <p:sldId id="279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озділ за замовчуванням" id="{0C8C4786-56CE-46EC-90E9-86B72C882C69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86"/>
            <p14:sldId id="287"/>
            <p14:sldId id="288"/>
            <p14:sldId id="289"/>
            <p14:sldId id="274"/>
            <p14:sldId id="290"/>
            <p14:sldId id="275"/>
            <p14:sldId id="276"/>
            <p14:sldId id="277"/>
            <p14:sldId id="278"/>
            <p14:sldId id="281"/>
            <p14:sldId id="283"/>
            <p14:sldId id="285"/>
            <p14:sldId id="284"/>
            <p14:sldId id="282"/>
            <p14:sldId id="280"/>
            <p14:sldId id="27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67DA1EA-6F7E-4ED2-9A11-835195DEA3E7}" type="datetimeFigureOut">
              <a:rPr lang="uk-UA" smtClean="0"/>
              <a:t>06.10.2025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4F3D411-B5F4-4E73-9E42-42CDA1292056}" type="slidenum">
              <a:rPr lang="uk-UA" smtClean="0"/>
              <a:t>‹№›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9563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DA1EA-6F7E-4ED2-9A11-835195DEA3E7}" type="datetimeFigureOut">
              <a:rPr lang="uk-UA" smtClean="0"/>
              <a:t>06.10.2025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3D411-B5F4-4E73-9E42-42CDA129205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1959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DA1EA-6F7E-4ED2-9A11-835195DEA3E7}" type="datetimeFigureOut">
              <a:rPr lang="uk-UA" smtClean="0"/>
              <a:t>06.10.2025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3D411-B5F4-4E73-9E42-42CDA1292056}" type="slidenum">
              <a:rPr lang="uk-UA" smtClean="0"/>
              <a:t>‹№›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6264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DA1EA-6F7E-4ED2-9A11-835195DEA3E7}" type="datetimeFigureOut">
              <a:rPr lang="uk-UA" smtClean="0"/>
              <a:t>06.10.2025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3D411-B5F4-4E73-9E42-42CDA1292056}" type="slidenum">
              <a:rPr lang="uk-UA" smtClean="0"/>
              <a:t>‹№›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8946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DA1EA-6F7E-4ED2-9A11-835195DEA3E7}" type="datetimeFigureOut">
              <a:rPr lang="uk-UA" smtClean="0"/>
              <a:t>06.10.2025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3D411-B5F4-4E73-9E42-42CDA129205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484194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DA1EA-6F7E-4ED2-9A11-835195DEA3E7}" type="datetimeFigureOut">
              <a:rPr lang="uk-UA" smtClean="0"/>
              <a:t>06.10.2025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3D411-B5F4-4E73-9E42-42CDA1292056}" type="slidenum">
              <a:rPr lang="uk-UA" smtClean="0"/>
              <a:t>‹№›</a:t>
            </a:fld>
            <a:endParaRPr lang="uk-UA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5654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DA1EA-6F7E-4ED2-9A11-835195DEA3E7}" type="datetimeFigureOut">
              <a:rPr lang="uk-UA" smtClean="0"/>
              <a:t>06.10.2025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3D411-B5F4-4E73-9E42-42CDA1292056}" type="slidenum">
              <a:rPr lang="uk-UA" smtClean="0"/>
              <a:t>‹№›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42544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DA1EA-6F7E-4ED2-9A11-835195DEA3E7}" type="datetimeFigureOut">
              <a:rPr lang="uk-UA" smtClean="0"/>
              <a:t>06.10.2025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3D411-B5F4-4E73-9E42-42CDA1292056}" type="slidenum">
              <a:rPr lang="uk-UA" smtClean="0"/>
              <a:t>‹№›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38716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DA1EA-6F7E-4ED2-9A11-835195DEA3E7}" type="datetimeFigureOut">
              <a:rPr lang="uk-UA" smtClean="0"/>
              <a:t>06.10.2025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3D411-B5F4-4E73-9E42-42CDA1292056}" type="slidenum">
              <a:rPr lang="uk-UA" smtClean="0"/>
              <a:t>‹№›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249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DA1EA-6F7E-4ED2-9A11-835195DEA3E7}" type="datetimeFigureOut">
              <a:rPr lang="uk-UA" smtClean="0"/>
              <a:t>06.10.2025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3D411-B5F4-4E73-9E42-42CDA129205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8412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DA1EA-6F7E-4ED2-9A11-835195DEA3E7}" type="datetimeFigureOut">
              <a:rPr lang="uk-UA" smtClean="0"/>
              <a:t>06.10.2025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3D411-B5F4-4E73-9E42-42CDA1292056}" type="slidenum">
              <a:rPr lang="uk-UA" smtClean="0"/>
              <a:t>‹№›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8060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DA1EA-6F7E-4ED2-9A11-835195DEA3E7}" type="datetimeFigureOut">
              <a:rPr lang="uk-UA" smtClean="0"/>
              <a:t>06.10.2025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3D411-B5F4-4E73-9E42-42CDA129205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3933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DA1EA-6F7E-4ED2-9A11-835195DEA3E7}" type="datetimeFigureOut">
              <a:rPr lang="uk-UA" smtClean="0"/>
              <a:t>06.10.2025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3D411-B5F4-4E73-9E42-42CDA1292056}" type="slidenum">
              <a:rPr lang="uk-UA" smtClean="0"/>
              <a:t>‹№›</a:t>
            </a:fld>
            <a:endParaRPr lang="uk-UA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7637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DA1EA-6F7E-4ED2-9A11-835195DEA3E7}" type="datetimeFigureOut">
              <a:rPr lang="uk-UA" smtClean="0"/>
              <a:t>06.10.2025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3D411-B5F4-4E73-9E42-42CDA1292056}" type="slidenum">
              <a:rPr lang="uk-UA" smtClean="0"/>
              <a:t>‹№›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1655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DA1EA-6F7E-4ED2-9A11-835195DEA3E7}" type="datetimeFigureOut">
              <a:rPr lang="uk-UA" smtClean="0"/>
              <a:t>06.10.2025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3D411-B5F4-4E73-9E42-42CDA129205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78650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DA1EA-6F7E-4ED2-9A11-835195DEA3E7}" type="datetimeFigureOut">
              <a:rPr lang="uk-UA" smtClean="0"/>
              <a:t>06.10.2025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3D411-B5F4-4E73-9E42-42CDA1292056}" type="slidenum">
              <a:rPr lang="uk-UA" smtClean="0"/>
              <a:t>‹№›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2338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DA1EA-6F7E-4ED2-9A11-835195DEA3E7}" type="datetimeFigureOut">
              <a:rPr lang="uk-UA" smtClean="0"/>
              <a:t>06.10.2025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3D411-B5F4-4E73-9E42-42CDA129205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6824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67DA1EA-6F7E-4ED2-9A11-835195DEA3E7}" type="datetimeFigureOut">
              <a:rPr lang="uk-UA" smtClean="0"/>
              <a:t>06.10.2025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4F3D411-B5F4-4E73-9E42-42CDA129205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6398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D3AE3E-5E23-4904-8D14-3315088053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Столовий етикет: основні правила та виклики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8C5047B-C516-49DC-AC45-689170B1FC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/>
              <a:t>Лекція 5-6</a:t>
            </a:r>
          </a:p>
        </p:txBody>
      </p:sp>
    </p:spTree>
    <p:extLst>
      <p:ext uri="{BB962C8B-B14F-4D97-AF65-F5344CB8AC3E}">
        <p14:creationId xmlns:p14="http://schemas.microsoft.com/office/powerpoint/2010/main" val="4099835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98E5D76-9AC1-43A2-B3D4-D238D0FD9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29728"/>
            <a:ext cx="5622985" cy="5547235"/>
          </a:xfrm>
        </p:spPr>
        <p:txBody>
          <a:bodyPr>
            <a:normAutofit/>
          </a:bodyPr>
          <a:lstStyle/>
          <a:p>
            <a:pPr algn="l"/>
            <a:r>
              <a:rPr lang="ru-RU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Рідку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їжу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 наливали в миски.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Супи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 не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їли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, а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випивали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Цікаво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що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 одна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порція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призначалася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 для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двох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, а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м'ясо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кожен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складав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собі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 на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кусень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хліба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just"/>
            <a:r>
              <a:rPr lang="ru-RU" dirty="0">
                <a:solidFill>
                  <a:srgbClr val="212529"/>
                </a:solidFill>
                <a:latin typeface="Arial" panose="020B0604020202020204" pitchFamily="34" charset="0"/>
              </a:rPr>
              <a:t>У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ті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часи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було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прийнято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їсти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вранці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ввечері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Середньовічна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приказка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свідчила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: "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Ангели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мають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 потребу в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їжі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 раз на день, люди -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двічі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тварини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 -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тричі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".</a:t>
            </a:r>
          </a:p>
          <a:p>
            <a:endParaRPr lang="uk-UA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61DF3D07-5D24-4895-AF87-8583E7529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942" y="703950"/>
            <a:ext cx="4661858" cy="370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13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55006D0-D207-4B8F-8205-FC5225E33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46981"/>
            <a:ext cx="7624313" cy="5529982"/>
          </a:xfrm>
        </p:spPr>
        <p:txBody>
          <a:bodyPr>
            <a:normAutofit/>
          </a:bodyPr>
          <a:lstStyle/>
          <a:p>
            <a:pPr algn="just"/>
            <a:r>
              <a:rPr lang="uk-UA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Серед столових приборів в Середньовіччі використовували ножі, що нагадують тесаки, ложки з дорогих металів, прикрашені дорогоцінними </a:t>
            </a:r>
            <a:r>
              <a:rPr lang="uk-UA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каменями</a:t>
            </a:r>
            <a:r>
              <a:rPr lang="uk-UA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. Ложками брали цукерки та інші солодощі.</a:t>
            </a:r>
          </a:p>
          <a:p>
            <a:pPr algn="just"/>
            <a:r>
              <a:rPr lang="uk-UA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Виделка з'явилася в </a:t>
            </a:r>
            <a:r>
              <a:rPr lang="en-GB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XV </a:t>
            </a:r>
            <a:r>
              <a:rPr lang="uk-UA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столітті в італійців. Саме там почала свій розвиток епоха Відродження, яка прийшла на зміну Середнім століттям. Інші європейські країни, користуватися виделкою не поспішали, навіть монархи.</a:t>
            </a:r>
          </a:p>
          <a:p>
            <a:pPr algn="just"/>
            <a:r>
              <a:rPr lang="uk-UA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Відомо, що королева Анна Австрійська їла м'ясне рагу руками, а її син Людовик Х</a:t>
            </a:r>
            <a:r>
              <a:rPr lang="en-GB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IV </a:t>
            </a:r>
            <a:r>
              <a:rPr lang="uk-UA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і зовсім забороняв використання виделки при дворі.</a:t>
            </a:r>
          </a:p>
          <a:p>
            <a:pPr algn="just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45971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7A82D35A-229F-48BA-B30B-B342CA4C99B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87" y="1253331"/>
            <a:ext cx="317744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Середньовічна однозуба виделка: 350 грн. - Витвори майстрів / рукоділля  Дубечне на Olx">
            <a:extLst>
              <a:ext uri="{FF2B5EF4-FFF2-40B4-BE49-F238E27FC236}">
                <a16:creationId xmlns:a16="http://schemas.microsoft.com/office/drawing/2014/main" id="{6EBDE619-31E0-4945-8587-F3D18181D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075" y="454025"/>
            <a:ext cx="3177447" cy="2380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Новини Європи: Залізна діва і виделка єретика: розповіли про середньовічні  тортури">
            <a:extLst>
              <a:ext uri="{FF2B5EF4-FFF2-40B4-BE49-F238E27FC236}">
                <a16:creationId xmlns:a16="http://schemas.microsoft.com/office/drawing/2014/main" id="{96159DEB-09B9-4B52-9D4E-36AD5878D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075" y="3171644"/>
            <a:ext cx="3177446" cy="271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13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D5424F-597B-4B92-8239-1AFB74FF2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Ренесанс столової культури</a:t>
            </a:r>
            <a:br>
              <a:rPr lang="uk-UA" dirty="0"/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419AE4B-B22B-426C-9074-C1C7972A96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uk-UA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Культура міжособистісних стосунків в епоху європейського Відродження (починається з середини </a:t>
            </a:r>
            <a:r>
              <a:rPr lang="en-GB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XIV </a:t>
            </a:r>
            <a:r>
              <a:rPr lang="uk-UA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ст. (Італія) і триває до початку ХУН ст. (Німеччина, Англія); </a:t>
            </a:r>
            <a:r>
              <a:rPr lang="uk-UA" b="0" i="0" dirty="0" err="1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виникло</a:t>
            </a:r>
            <a:r>
              <a:rPr lang="uk-UA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 в Італії як свідчення розквіту літератури, наук і мистецтва на противагу їх тисячолітньому занепаду в епоху середньовіччя) мала досить суперечливий характер, що було зумовлено важливими економічними та світоглядними зрушеннями. </a:t>
            </a:r>
          </a:p>
          <a:p>
            <a:pPr algn="just"/>
            <a:r>
              <a:rPr lang="uk-UA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На початку </a:t>
            </a:r>
            <a:r>
              <a:rPr lang="en-GB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XIII </a:t>
            </a:r>
            <a:r>
              <a:rPr lang="uk-UA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ст. в Європі, зокрема в Італії, активно почали розвиватися товарне виробництво, торгівля, ринки, які перетворювалися на національні та міжнародні центри комунікації. Багато сіл ставали містами, навколо яких зводили оборонні мури. У містах розвивалися торгівля, ремесла. Зосередження населення навколо великих міст сприяло формуванню європейських націй, національних мов, централізації влади в руках монарха.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24161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19E56FA-11DE-4479-AFA0-A18D90406E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Підвищення соціальної ролі бюргерства спричинило посилення позицій королівського двору і куртуазної культури. В Англії, наприклад, за правління королівської династії </a:t>
            </a:r>
            <a:r>
              <a:rPr lang="uk-UA" b="0" i="0" dirty="0" err="1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Тюдорів</a:t>
            </a:r>
            <a:r>
              <a:rPr lang="uk-UA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 (</a:t>
            </a:r>
            <a:r>
              <a:rPr lang="en-GB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XV-XVI </a:t>
            </a:r>
            <a:r>
              <a:rPr lang="uk-UA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ст.) джерелом моральних ідеалів та естетичної насолоди було опоетизоване середньовічне лицарство, про що свідчили відтворені давні лицарські розваги, зокрема турніри на честь прекрасних дам, які організовувались із особливою помпезністю. 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92715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06D9C28-F8D3-4937-8F6E-492053BE6E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ru-RU" b="0" i="0" dirty="0" err="1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Куртуазний</a:t>
            </a:r>
            <a:r>
              <a:rPr lang="ru-RU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b="0" i="0" dirty="0" err="1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поведінковий</a:t>
            </a:r>
            <a:r>
              <a:rPr lang="ru-RU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 стандарт </a:t>
            </a:r>
            <a:r>
              <a:rPr lang="ru-RU" b="0" i="0" dirty="0" err="1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дворянської</a:t>
            </a:r>
            <a:r>
              <a:rPr lang="ru-RU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b="0" i="0" dirty="0" err="1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аристократії</a:t>
            </a:r>
            <a:r>
              <a:rPr lang="ru-RU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b="0" i="0" dirty="0" err="1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вимагав</a:t>
            </a:r>
            <a:r>
              <a:rPr lang="ru-RU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 контролю над </a:t>
            </a:r>
            <a:r>
              <a:rPr lang="ru-RU" b="0" i="0" dirty="0" err="1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афектами</a:t>
            </a:r>
            <a:r>
              <a:rPr lang="ru-RU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ru-RU" b="0" i="0" dirty="0" err="1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засуджував</a:t>
            </a:r>
            <a:r>
              <a:rPr lang="ru-RU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b="0" i="0" dirty="0" err="1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непристойне</a:t>
            </a:r>
            <a:r>
              <a:rPr lang="ru-RU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 у </a:t>
            </a:r>
            <a:r>
              <a:rPr lang="ru-RU" b="0" i="0" dirty="0" err="1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поведінці</a:t>
            </a:r>
            <a:r>
              <a:rPr lang="ru-RU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. У морально-</a:t>
            </a:r>
            <a:r>
              <a:rPr lang="ru-RU" b="0" i="0" dirty="0" err="1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етичних</a:t>
            </a:r>
            <a:r>
              <a:rPr lang="ru-RU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b="0" i="0" dirty="0" err="1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працях</a:t>
            </a:r>
            <a:r>
              <a:rPr lang="ru-RU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b="0" i="0" dirty="0" err="1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ішлося</a:t>
            </a:r>
            <a:r>
              <a:rPr lang="ru-RU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 про </a:t>
            </a:r>
            <a:r>
              <a:rPr lang="ru-RU" b="0" i="0" dirty="0" err="1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необхідність</a:t>
            </a:r>
            <a:r>
              <a:rPr lang="ru-RU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b="0" i="0" dirty="0" err="1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стримування</a:t>
            </a:r>
            <a:r>
              <a:rPr lang="ru-RU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b="0" i="0" dirty="0" err="1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природних</a:t>
            </a:r>
            <a:r>
              <a:rPr lang="ru-RU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b="0" i="0" dirty="0" err="1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потягів</a:t>
            </a:r>
            <a:r>
              <a:rPr lang="ru-RU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 і </a:t>
            </a:r>
            <a:r>
              <a:rPr lang="ru-RU" b="0" i="0" dirty="0" err="1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тілесних</a:t>
            </a:r>
            <a:r>
              <a:rPr lang="ru-RU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b="0" i="0" dirty="0" err="1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функцій</a:t>
            </a:r>
            <a:r>
              <a:rPr lang="ru-RU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. У XIV ст. для характеристики </a:t>
            </a:r>
            <a:r>
              <a:rPr lang="ru-RU" b="0" i="0" dirty="0" err="1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людської</a:t>
            </a:r>
            <a:r>
              <a:rPr lang="ru-RU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b="0" i="0" dirty="0" err="1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поведінки</a:t>
            </a:r>
            <a:r>
              <a:rPr lang="ru-RU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 почали </a:t>
            </a:r>
            <a:r>
              <a:rPr lang="ru-RU" b="0" i="0" dirty="0" err="1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вживати</a:t>
            </a:r>
            <a:r>
              <a:rPr lang="ru-RU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b="0" i="0" dirty="0" err="1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такі</a:t>
            </a:r>
            <a:r>
              <a:rPr lang="ru-RU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b="0" i="0" dirty="0" err="1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поняття</a:t>
            </a:r>
            <a:r>
              <a:rPr lang="ru-RU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, як "</a:t>
            </a:r>
            <a:r>
              <a:rPr lang="ru-RU" b="0" i="0" dirty="0" err="1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цивілізована</a:t>
            </a:r>
            <a:r>
              <a:rPr lang="ru-RU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", "пристойна", "вульгарна", "груба", "</a:t>
            </a:r>
            <a:r>
              <a:rPr lang="ru-RU" b="0" i="0" dirty="0" err="1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мужицька</a:t>
            </a:r>
            <a:r>
              <a:rPr lang="ru-RU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". Правила </a:t>
            </a:r>
            <a:r>
              <a:rPr lang="ru-RU" b="0" i="0" dirty="0" err="1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чемності</a:t>
            </a:r>
            <a:r>
              <a:rPr lang="ru-RU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ru-RU" b="0" i="0" dirty="0" err="1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пристойної</a:t>
            </a:r>
            <a:r>
              <a:rPr lang="ru-RU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b="0" i="0" dirty="0" err="1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поведінки</a:t>
            </a:r>
            <a:r>
              <a:rPr lang="ru-RU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b="0" i="0" dirty="0" err="1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вимагали</a:t>
            </a:r>
            <a:r>
              <a:rPr lang="ru-RU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b="0" i="0" dirty="0" err="1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шанобливого</a:t>
            </a:r>
            <a:r>
              <a:rPr lang="ru-RU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b="0" i="0" dirty="0" err="1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ставлення</a:t>
            </a:r>
            <a:r>
              <a:rPr lang="ru-RU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 до </a:t>
            </a:r>
            <a:r>
              <a:rPr lang="ru-RU" b="0" i="0" dirty="0" err="1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високого</a:t>
            </a:r>
            <a:r>
              <a:rPr lang="ru-RU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b="0" i="0" dirty="0" err="1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соціального</a:t>
            </a:r>
            <a:r>
              <a:rPr lang="ru-RU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 статусу, </a:t>
            </a:r>
            <a:r>
              <a:rPr lang="ru-RU" b="0" i="0" dirty="0" err="1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відповідності</a:t>
            </a:r>
            <a:r>
              <a:rPr lang="ru-RU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b="0" i="0" dirty="0" err="1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поведінки</a:t>
            </a:r>
            <a:r>
              <a:rPr lang="ru-RU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b="0" i="0" dirty="0" err="1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аристократичним</a:t>
            </a:r>
            <a:r>
              <a:rPr lang="ru-RU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 морально-</a:t>
            </a:r>
            <a:r>
              <a:rPr lang="ru-RU" b="0" i="0" dirty="0" err="1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етичним</a:t>
            </a:r>
            <a:r>
              <a:rPr lang="ru-RU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 стандартам.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973843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851216-8C83-4D2B-90C9-9330336D2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Правила </a:t>
            </a:r>
            <a:r>
              <a:rPr lang="ru-RU" b="0" i="0" dirty="0" err="1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застільного</a:t>
            </a:r>
            <a:r>
              <a:rPr lang="ru-RU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b="0" i="0" dirty="0" err="1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етикету</a:t>
            </a:r>
            <a:r>
              <a:rPr lang="ru-RU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 в </a:t>
            </a:r>
            <a:r>
              <a:rPr lang="ru-RU" b="0" i="0" dirty="0" err="1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епоху</a:t>
            </a:r>
            <a:r>
              <a:rPr lang="ru-RU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b="0" i="0" dirty="0" err="1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Ренесансу</a:t>
            </a:r>
            <a:r>
              <a:rPr lang="ru-RU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b="0" i="0" dirty="0" err="1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вимагали</a:t>
            </a:r>
            <a:r>
              <a:rPr lang="ru-RU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: 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9F27CF2-6F7E-41D5-98A3-4197BC541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утримуватися від скреготіння зубами або плямкання; </a:t>
            </a:r>
          </a:p>
          <a:p>
            <a:r>
              <a:rPr lang="uk-UA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не витирати брудні руки скатертиною або хлібом;</a:t>
            </a:r>
          </a:p>
          <a:p>
            <a:r>
              <a:rPr lang="uk-UA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хизуватися своїм походженням, багатством, знатністю, почесними званнями, розумом;</a:t>
            </a:r>
          </a:p>
          <a:p>
            <a:r>
              <a:rPr lang="uk-UA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не розмовляти надто повільно або надто швидко. </a:t>
            </a:r>
          </a:p>
          <a:p>
            <a:pPr marL="0" indent="0" algn="just">
              <a:buNone/>
            </a:pPr>
            <a:r>
              <a:rPr lang="uk-UA" dirty="0">
                <a:solidFill>
                  <a:srgbClr val="555555"/>
                </a:solidFill>
                <a:latin typeface="Tahoma" panose="020B0604030504040204" pitchFamily="34" charset="0"/>
              </a:rPr>
              <a:t>Г</a:t>
            </a:r>
            <a:r>
              <a:rPr lang="uk-UA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оворити потрібно було спокійно, з почуттям гідності. Господарі, приймаючи гостей, повинні подбати про індивідуальний посуд - миску, ложку, виделку, ніж.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408935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86FE137-CCF2-4081-ADE9-160E3262A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Попри те, </a:t>
            </a:r>
            <a:r>
              <a:rPr lang="ru-RU" b="0" i="0" dirty="0" err="1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гості</a:t>
            </a:r>
            <a:r>
              <a:rPr lang="ru-RU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b="0" i="0" dirty="0" err="1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їли</a:t>
            </a:r>
            <a:r>
              <a:rPr lang="ru-RU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 все, </a:t>
            </a:r>
            <a:r>
              <a:rPr lang="ru-RU" b="0" i="0" dirty="0" err="1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крім</a:t>
            </a:r>
            <a:r>
              <a:rPr lang="ru-RU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b="0" i="0" dirty="0" err="1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супів</a:t>
            </a:r>
            <a:r>
              <a:rPr lang="ru-RU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, руками, </a:t>
            </a:r>
            <a:r>
              <a:rPr lang="ru-RU" b="0" i="0" dirty="0" err="1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витираючи</a:t>
            </a:r>
            <a:r>
              <a:rPr lang="ru-RU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b="0" i="0" dirty="0" err="1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їх</a:t>
            </a:r>
            <a:r>
              <a:rPr lang="ru-RU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b="0" i="0" dirty="0" err="1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скатертиною</a:t>
            </a:r>
            <a:r>
              <a:rPr lang="ru-RU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. </a:t>
            </a:r>
            <a:r>
              <a:rPr lang="ru-RU" b="0" i="0" dirty="0" err="1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Келих</a:t>
            </a:r>
            <a:r>
              <a:rPr lang="ru-RU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 для </a:t>
            </a:r>
            <a:r>
              <a:rPr lang="ru-RU" b="0" i="0" dirty="0" err="1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пиття</a:t>
            </a:r>
            <a:r>
              <a:rPr lang="ru-RU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 передавали з рук у руки. </a:t>
            </a:r>
            <a:r>
              <a:rPr lang="ru-RU" b="0" i="0" dirty="0" err="1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Вважалося</a:t>
            </a:r>
            <a:r>
              <a:rPr lang="ru-RU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ru-RU" b="0" i="0" dirty="0" err="1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чим</a:t>
            </a:r>
            <a:r>
              <a:rPr lang="ru-RU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b="0" i="0" dirty="0" err="1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більше</a:t>
            </a:r>
            <a:r>
              <a:rPr lang="ru-RU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b="0" i="0" dirty="0" err="1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страв</a:t>
            </a:r>
            <a:r>
              <a:rPr lang="ru-RU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 на </a:t>
            </a:r>
            <a:r>
              <a:rPr lang="ru-RU" b="0" i="0" dirty="0" err="1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столі</a:t>
            </a:r>
            <a:r>
              <a:rPr lang="ru-RU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ru-RU" b="0" i="0" dirty="0" err="1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тим</a:t>
            </a:r>
            <a:r>
              <a:rPr lang="ru-RU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b="0" i="0" dirty="0" err="1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заможніша</a:t>
            </a:r>
            <a:r>
              <a:rPr lang="ru-RU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 родина, </a:t>
            </a:r>
            <a:r>
              <a:rPr lang="ru-RU" b="0" i="0" dirty="0" err="1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тим</a:t>
            </a:r>
            <a:r>
              <a:rPr lang="ru-RU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b="0" i="0" dirty="0" err="1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більше</a:t>
            </a:r>
            <a:r>
              <a:rPr lang="ru-RU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 вона </a:t>
            </a:r>
            <a:r>
              <a:rPr lang="ru-RU" b="0" i="0" dirty="0" err="1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заслуговує</a:t>
            </a:r>
            <a:r>
              <a:rPr lang="ru-RU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 на </a:t>
            </a:r>
            <a:r>
              <a:rPr lang="ru-RU" b="0" i="0" dirty="0" err="1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повагу</a:t>
            </a:r>
            <a:r>
              <a:rPr lang="ru-RU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. </a:t>
            </a:r>
            <a:r>
              <a:rPr lang="ru-RU" b="0" i="0" dirty="0" err="1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Іноді</a:t>
            </a:r>
            <a:r>
              <a:rPr lang="ru-RU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b="0" i="0" dirty="0" err="1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кількість</a:t>
            </a:r>
            <a:r>
              <a:rPr lang="ru-RU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b="0" i="0" dirty="0" err="1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страв</a:t>
            </a:r>
            <a:r>
              <a:rPr lang="ru-RU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b="0" i="0" dirty="0" err="1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була</a:t>
            </a:r>
            <a:r>
              <a:rPr lang="ru-RU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b="0" i="0" dirty="0" err="1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вражаючою</a:t>
            </a:r>
            <a:r>
              <a:rPr lang="ru-RU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55371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E242591-7812-45FB-BF62-F31E3ADC4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0728" y="2648948"/>
            <a:ext cx="10515600" cy="5296430"/>
          </a:xfrm>
        </p:spPr>
        <p:txBody>
          <a:bodyPr>
            <a:normAutofit/>
          </a:bodyPr>
          <a:lstStyle/>
          <a:p>
            <a:r>
              <a:rPr lang="uk-UA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Поширеним правилом застільного етикету в ті часи було миття рук спеціальною рожевою водою. Потім пропонували пастилки з кедрових горішків та цукровий мигдаль (марципан). </a:t>
            </a:r>
            <a:r>
              <a:rPr lang="uk-UA" b="0" i="0" dirty="0">
                <a:solidFill>
                  <a:srgbClr val="FF0000"/>
                </a:solidFill>
                <a:effectLst/>
                <a:latin typeface="Tahoma" panose="020B0604030504040204" pitchFamily="34" charset="0"/>
              </a:rPr>
              <a:t>Другою стравою </a:t>
            </a:r>
            <a:r>
              <a:rPr lang="uk-UA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були грінки зі спаржею; </a:t>
            </a:r>
            <a:r>
              <a:rPr lang="uk-UA" b="0" i="0" dirty="0">
                <a:solidFill>
                  <a:srgbClr val="FF0000"/>
                </a:solidFill>
                <a:effectLst/>
                <a:latin typeface="Tahoma" panose="020B0604030504040204" pitchFamily="34" charset="0"/>
              </a:rPr>
              <a:t>третьою: </a:t>
            </a:r>
            <a:r>
              <a:rPr lang="uk-UA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відварена сепія; </a:t>
            </a:r>
            <a:r>
              <a:rPr lang="uk-UA" b="0" i="0" dirty="0">
                <a:solidFill>
                  <a:srgbClr val="FF0000"/>
                </a:solidFill>
                <a:effectLst/>
                <a:latin typeface="Tahoma" panose="020B0604030504040204" pitchFamily="34" charset="0"/>
              </a:rPr>
              <a:t>на гарнір </a:t>
            </a:r>
            <a:r>
              <a:rPr lang="uk-UA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- дрібно рублена смажена печінка; </a:t>
            </a:r>
            <a:r>
              <a:rPr lang="uk-UA" b="0" i="0" dirty="0">
                <a:solidFill>
                  <a:srgbClr val="FF0000"/>
                </a:solidFill>
                <a:effectLst/>
                <a:latin typeface="Tahoma" panose="020B0604030504040204" pitchFamily="34" charset="0"/>
              </a:rPr>
              <a:t>четверта страва</a:t>
            </a:r>
            <a:r>
              <a:rPr lang="uk-UA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: печеня з газелі; </a:t>
            </a:r>
            <a:r>
              <a:rPr lang="uk-UA" b="0" i="0" dirty="0">
                <a:solidFill>
                  <a:srgbClr val="FF0000"/>
                </a:solidFill>
                <a:effectLst/>
                <a:latin typeface="Tahoma" panose="020B0604030504040204" pitchFamily="34" charset="0"/>
              </a:rPr>
              <a:t>п´ята:</a:t>
            </a:r>
            <a:r>
              <a:rPr lang="uk-UA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 відварена теляча голова; </a:t>
            </a:r>
            <a:r>
              <a:rPr lang="uk-UA" b="0" i="0" dirty="0">
                <a:solidFill>
                  <a:srgbClr val="FF0000"/>
                </a:solidFill>
                <a:effectLst/>
                <a:latin typeface="Tahoma" panose="020B0604030504040204" pitchFamily="34" charset="0"/>
              </a:rPr>
              <a:t>шоста: </a:t>
            </a:r>
            <a:r>
              <a:rPr lang="uk-UA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асорті з каплуна, відгодованих голубів, курятини, яловичого язика та шинка</a:t>
            </a:r>
            <a:r>
              <a:rPr lang="uk-UA" dirty="0">
                <a:solidFill>
                  <a:srgbClr val="555555"/>
                </a:solidFill>
                <a:latin typeface="Tahoma" panose="020B0604030504040204" pitchFamily="34" charset="0"/>
              </a:rPr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158981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CC2648C-C9C1-4C7B-A24B-3C7B49963B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>
                <a:solidFill>
                  <a:srgbClr val="FF0000"/>
                </a:solidFill>
                <a:latin typeface="Tahoma" panose="020B0604030504040204" pitchFamily="34" charset="0"/>
              </a:rPr>
              <a:t>С</a:t>
            </a:r>
            <a:r>
              <a:rPr lang="uk-UA" b="0" i="0" dirty="0">
                <a:solidFill>
                  <a:srgbClr val="FF0000"/>
                </a:solidFill>
                <a:effectLst/>
                <a:latin typeface="Tahoma" panose="020B0604030504040204" pitchFamily="34" charset="0"/>
              </a:rPr>
              <a:t>ьома</a:t>
            </a:r>
            <a:r>
              <a:rPr lang="uk-UA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: печеня з козлятини; </a:t>
            </a:r>
            <a:r>
              <a:rPr lang="uk-UA" b="0" i="0" dirty="0">
                <a:solidFill>
                  <a:srgbClr val="FF0000"/>
                </a:solidFill>
                <a:effectLst/>
                <a:latin typeface="Tahoma" panose="020B0604030504040204" pitchFamily="34" charset="0"/>
              </a:rPr>
              <a:t>восьма: </a:t>
            </a:r>
            <a:r>
              <a:rPr lang="uk-UA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куріпки, фазани та інша птиця, а до неї - маслини; </a:t>
            </a:r>
            <a:r>
              <a:rPr lang="uk-UA" b="0" i="0" dirty="0">
                <a:solidFill>
                  <a:srgbClr val="FF0000"/>
                </a:solidFill>
                <a:effectLst/>
                <a:latin typeface="Tahoma" panose="020B0604030504040204" pitchFamily="34" charset="0"/>
              </a:rPr>
              <a:t>дев´ята: </a:t>
            </a:r>
            <a:r>
              <a:rPr lang="uk-UA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смажений півень у медовому соусі; </a:t>
            </a:r>
            <a:r>
              <a:rPr lang="uk-UA" b="0" i="0" dirty="0">
                <a:solidFill>
                  <a:srgbClr val="FF0000"/>
                </a:solidFill>
                <a:effectLst/>
                <a:latin typeface="Tahoma" panose="020B0604030504040204" pitchFamily="34" charset="0"/>
              </a:rPr>
              <a:t>десята: </a:t>
            </a:r>
            <a:r>
              <a:rPr lang="uk-UA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смажена свинина в соусі; </a:t>
            </a:r>
            <a:r>
              <a:rPr lang="uk-UA" b="0" i="0" dirty="0">
                <a:solidFill>
                  <a:srgbClr val="FF0000"/>
                </a:solidFill>
                <a:effectLst/>
                <a:latin typeface="Tahoma" panose="020B0604030504040204" pitchFamily="34" charset="0"/>
              </a:rPr>
              <a:t>одинадцята: </a:t>
            </a:r>
            <a:r>
              <a:rPr lang="uk-UA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смажена пава в соусі з фісташками; </a:t>
            </a:r>
            <a:r>
              <a:rPr lang="uk-UA" b="0" i="0" dirty="0">
                <a:solidFill>
                  <a:srgbClr val="FF0000"/>
                </a:solidFill>
                <a:effectLst/>
                <a:latin typeface="Tahoma" panose="020B0604030504040204" pitchFamily="34" charset="0"/>
              </a:rPr>
              <a:t>дванадцята: </a:t>
            </a:r>
            <a:r>
              <a:rPr lang="uk-UA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солодощі, виготовлені з яєць, молока, цукру, шавлії; </a:t>
            </a:r>
            <a:r>
              <a:rPr lang="uk-UA" b="0" i="0" dirty="0">
                <a:solidFill>
                  <a:srgbClr val="FF0000"/>
                </a:solidFill>
                <a:effectLst/>
                <a:latin typeface="Tahoma" panose="020B0604030504040204" pitchFamily="34" charset="0"/>
              </a:rPr>
              <a:t>тринадцята: </a:t>
            </a:r>
            <a:r>
              <a:rPr lang="uk-UA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артишоки із сосновими горішками; </a:t>
            </a:r>
            <a:r>
              <a:rPr lang="uk-UA" b="0" i="0" dirty="0">
                <a:solidFill>
                  <a:srgbClr val="FF0000"/>
                </a:solidFill>
                <a:effectLst/>
                <a:latin typeface="Tahoma" panose="020B0604030504040204" pitchFamily="34" charset="0"/>
              </a:rPr>
              <a:t>чотирнадцята: </a:t>
            </a:r>
            <a:r>
              <a:rPr lang="uk-UA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цукрова айва; </a:t>
            </a:r>
            <a:r>
              <a:rPr lang="uk-UA" b="0" i="0" dirty="0">
                <a:solidFill>
                  <a:srgbClr val="FF0000"/>
                </a:solidFill>
                <a:effectLst/>
                <a:latin typeface="Tahoma" panose="020B0604030504040204" pitchFamily="34" charset="0"/>
              </a:rPr>
              <a:t>п´ятнадцята: </a:t>
            </a:r>
            <a:r>
              <a:rPr lang="uk-UA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фініки, фрукти, солодкі вина та інший десерт.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75859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212040-9C63-4945-8BD8-21FFE23AA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План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825CA3A-3DC4-4D1C-9185-D70033091D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Столовий етикет Середньовіччя</a:t>
            </a:r>
          </a:p>
          <a:p>
            <a:r>
              <a:rPr lang="uk-UA" dirty="0"/>
              <a:t>Ренесанс столової культури</a:t>
            </a:r>
          </a:p>
          <a:p>
            <a:r>
              <a:rPr lang="uk-UA" dirty="0"/>
              <a:t>Сучасні правила</a:t>
            </a:r>
          </a:p>
        </p:txBody>
      </p:sp>
    </p:spTree>
    <p:extLst>
      <p:ext uri="{BB962C8B-B14F-4D97-AF65-F5344CB8AC3E}">
        <p14:creationId xmlns:p14="http://schemas.microsoft.com/office/powerpoint/2010/main" val="8323889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5354D55-3283-4047-A654-6169EFDAFA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uk-UA" dirty="0">
                <a:solidFill>
                  <a:srgbClr val="4F4F4F"/>
                </a:solidFill>
                <a:latin typeface="Lato" panose="020F0502020204030203" pitchFamily="34" charset="0"/>
              </a:rPr>
              <a:t>У цю епоху </a:t>
            </a:r>
            <a:r>
              <a:rPr lang="uk-UA" b="0" i="0" dirty="0">
                <a:solidFill>
                  <a:srgbClr val="4F4F4F"/>
                </a:solidFill>
                <a:effectLst/>
                <a:latin typeface="Lato" panose="020F0502020204030203" pitchFamily="34" charset="0"/>
              </a:rPr>
              <a:t>на столах з'являється перший «</a:t>
            </a:r>
            <a:r>
              <a:rPr lang="uk-UA" b="0" i="0" dirty="0" err="1">
                <a:solidFill>
                  <a:srgbClr val="4F4F4F"/>
                </a:solidFill>
                <a:effectLst/>
                <a:latin typeface="Lato" panose="020F0502020204030203" pitchFamily="34" charset="0"/>
              </a:rPr>
              <a:t>сорбет</a:t>
            </a:r>
            <a:r>
              <a:rPr lang="uk-UA" b="0" i="0" dirty="0">
                <a:solidFill>
                  <a:srgbClr val="4F4F4F"/>
                </a:solidFill>
                <a:effectLst/>
                <a:latin typeface="Lato" panose="020F0502020204030203" pitchFamily="34" charset="0"/>
              </a:rPr>
              <a:t>», що подається між смаженими і вареними стравами, щоб не змішувати смак. У той час </a:t>
            </a:r>
            <a:r>
              <a:rPr lang="uk-UA" b="0" i="0" dirty="0" err="1">
                <a:solidFill>
                  <a:srgbClr val="4F4F4F"/>
                </a:solidFill>
                <a:effectLst/>
                <a:latin typeface="Lato" panose="020F0502020204030203" pitchFamily="34" charset="0"/>
              </a:rPr>
              <a:t>сорбет</a:t>
            </a:r>
            <a:r>
              <a:rPr lang="uk-UA" b="0" i="0" dirty="0">
                <a:solidFill>
                  <a:srgbClr val="4F4F4F"/>
                </a:solidFill>
                <a:effectLst/>
                <a:latin typeface="Lato" panose="020F0502020204030203" pitchFamily="34" charset="0"/>
              </a:rPr>
              <a:t> нагадував сьогоднішнє бланманже і включив в себе рублену курину грудку, рис, мигдальне молоко, </a:t>
            </a:r>
            <a:r>
              <a:rPr lang="uk-UA" b="0" i="0" dirty="0" err="1">
                <a:solidFill>
                  <a:srgbClr val="4F4F4F"/>
                </a:solidFill>
                <a:effectLst/>
                <a:latin typeface="Lato" panose="020F0502020204030203" pitchFamily="34" charset="0"/>
              </a:rPr>
              <a:t>щедро</a:t>
            </a:r>
            <a:r>
              <a:rPr lang="uk-UA" b="0" i="0" dirty="0">
                <a:solidFill>
                  <a:srgbClr val="4F4F4F"/>
                </a:solidFill>
                <a:effectLst/>
                <a:latin typeface="Lato" panose="020F0502020204030203" pitchFamily="34" charset="0"/>
              </a:rPr>
              <a:t> здобрене цукром і спеціями. До цього часу </a:t>
            </a:r>
            <a:r>
              <a:rPr lang="uk-UA" b="0" i="0">
                <a:solidFill>
                  <a:srgbClr val="4F4F4F"/>
                </a:solidFill>
                <a:effectLst/>
                <a:latin typeface="Lato" panose="020F0502020204030203" pitchFamily="34" charset="0"/>
              </a:rPr>
              <a:t>страви збереглися </a:t>
            </a:r>
            <a:r>
              <a:rPr lang="uk-UA" b="0" i="0" dirty="0">
                <a:solidFill>
                  <a:srgbClr val="4F4F4F"/>
                </a:solidFill>
                <a:effectLst/>
                <a:latin typeface="Lato" panose="020F0502020204030203" pitchFamily="34" charset="0"/>
              </a:rPr>
              <a:t>в </a:t>
            </a:r>
            <a:r>
              <a:rPr lang="uk-UA" b="0" i="0" dirty="0" err="1">
                <a:solidFill>
                  <a:srgbClr val="4F4F4F"/>
                </a:solidFill>
                <a:effectLst/>
                <a:latin typeface="Lato" panose="020F0502020204030203" pitchFamily="34" charset="0"/>
              </a:rPr>
              <a:t>першозданому</a:t>
            </a:r>
            <a:r>
              <a:rPr lang="uk-UA" b="0" i="0" dirty="0">
                <a:solidFill>
                  <a:srgbClr val="4F4F4F"/>
                </a:solidFill>
                <a:effectLst/>
                <a:latin typeface="Lato" panose="020F0502020204030203" pitchFamily="34" charset="0"/>
              </a:rPr>
              <a:t> вигляді в деяких районах Сицилії. Після пирогів з овочами і сиром подавали десерт – невеликі пироги у формі корони, посипані цукром і корицею.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92872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D61A0129-1E6C-4FD0-BF06-536B9153D1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5338" y="1052423"/>
            <a:ext cx="8728063" cy="4745277"/>
          </a:xfrm>
        </p:spPr>
      </p:pic>
    </p:spTree>
    <p:extLst>
      <p:ext uri="{BB962C8B-B14F-4D97-AF65-F5344CB8AC3E}">
        <p14:creationId xmlns:p14="http://schemas.microsoft.com/office/powerpoint/2010/main" val="24116833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793E1F66-28D3-4378-87FE-81A3B1D786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1870" y="1621768"/>
            <a:ext cx="7470559" cy="4132802"/>
          </a:xfrm>
        </p:spPr>
      </p:pic>
    </p:spTree>
    <p:extLst>
      <p:ext uri="{BB962C8B-B14F-4D97-AF65-F5344CB8AC3E}">
        <p14:creationId xmlns:p14="http://schemas.microsoft.com/office/powerpoint/2010/main" val="23289110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180E80D-D759-48AA-A6FD-C9B43F52E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0667"/>
            <a:ext cx="10515600" cy="5076296"/>
          </a:xfrm>
        </p:spPr>
        <p:txBody>
          <a:bodyPr>
            <a:normAutofit/>
          </a:bodyPr>
          <a:lstStyle/>
          <a:p>
            <a:r>
              <a:rPr lang="ru-RU" b="0" i="0" dirty="0" err="1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Кондитерські</a:t>
            </a:r>
            <a:r>
              <a:rPr lang="ru-RU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b="0" i="0" dirty="0" err="1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вироби</a:t>
            </a:r>
            <a:r>
              <a:rPr lang="ru-RU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 до XV ст. </a:t>
            </a:r>
            <a:r>
              <a:rPr lang="ru-RU" b="0" i="0" dirty="0" err="1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готували</a:t>
            </a:r>
            <a:r>
              <a:rPr lang="ru-RU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b="0" i="0" dirty="0" err="1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аптекарі</a:t>
            </a:r>
            <a:r>
              <a:rPr lang="ru-RU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, У </a:t>
            </a:r>
            <a:r>
              <a:rPr lang="ru-RU" b="0" i="0" dirty="0" err="1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Європі</a:t>
            </a:r>
            <a:r>
              <a:rPr lang="ru-RU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 аж до XVI ст. </a:t>
            </a:r>
            <a:r>
              <a:rPr lang="ru-RU" b="0" i="0" dirty="0" err="1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вживання</a:t>
            </a:r>
            <a:r>
              <a:rPr lang="ru-RU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b="0" i="0" dirty="0" err="1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солодощів</a:t>
            </a:r>
            <a:r>
              <a:rPr lang="ru-RU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 і </a:t>
            </a:r>
            <a:r>
              <a:rPr lang="ru-RU" b="0" i="0" dirty="0" err="1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цукру</a:t>
            </a:r>
            <a:r>
              <a:rPr lang="ru-RU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b="0" i="0" dirty="0" err="1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було</a:t>
            </a:r>
            <a:r>
              <a:rPr lang="ru-RU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b="0" i="0" dirty="0" err="1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обмеженим</a:t>
            </a:r>
            <a:r>
              <a:rPr lang="ru-RU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ru-RU" b="0" i="0" dirty="0" err="1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оскільки</a:t>
            </a:r>
            <a:r>
              <a:rPr lang="ru-RU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b="0" i="0" dirty="0" err="1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їх</a:t>
            </a:r>
            <a:r>
              <a:rPr lang="ru-RU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 завозили </a:t>
            </a:r>
            <a:r>
              <a:rPr lang="ru-RU" b="0" i="0" dirty="0" err="1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араби</a:t>
            </a:r>
            <a:r>
              <a:rPr lang="ru-RU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. </a:t>
            </a:r>
          </a:p>
          <a:p>
            <a:pPr algn="just"/>
            <a:r>
              <a:rPr lang="ru-RU" b="0" i="0" dirty="0" err="1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Із</a:t>
            </a:r>
            <a:r>
              <a:rPr lang="ru-RU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b="0" i="0" dirty="0" err="1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напоїв</a:t>
            </a:r>
            <a:r>
              <a:rPr lang="ru-RU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 великий попит мало </a:t>
            </a:r>
            <a:r>
              <a:rPr lang="ru-RU" b="0" i="0" dirty="0" err="1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виноградне</a:t>
            </a:r>
            <a:r>
              <a:rPr lang="ru-RU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 вино. </a:t>
            </a:r>
            <a:r>
              <a:rPr lang="ru-RU" b="0" i="0" dirty="0" err="1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Оскільки</a:t>
            </a:r>
            <a:r>
              <a:rPr lang="ru-RU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 вода </a:t>
            </a:r>
            <a:r>
              <a:rPr lang="ru-RU" b="0" i="0" dirty="0" err="1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була</a:t>
            </a:r>
            <a:r>
              <a:rPr lang="ru-RU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b="0" i="0" dirty="0" err="1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неякісною</a:t>
            </a:r>
            <a:r>
              <a:rPr lang="ru-RU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, вино давали </a:t>
            </a:r>
            <a:r>
              <a:rPr lang="ru-RU" b="0" i="0" dirty="0" err="1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навіть</a:t>
            </a:r>
            <a:r>
              <a:rPr lang="ru-RU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b="0" i="0" dirty="0" err="1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дітям</a:t>
            </a:r>
            <a:r>
              <a:rPr lang="ru-RU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. </a:t>
            </a:r>
            <a:r>
              <a:rPr lang="ru-RU" b="0" i="0" dirty="0" err="1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Горілку</a:t>
            </a:r>
            <a:r>
              <a:rPr lang="ru-RU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 і спирт </a:t>
            </a:r>
            <a:r>
              <a:rPr lang="ru-RU" b="0" i="0" dirty="0" err="1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вважали</a:t>
            </a:r>
            <a:r>
              <a:rPr lang="ru-RU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b="0" i="0" dirty="0" err="1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ліками</a:t>
            </a:r>
            <a:r>
              <a:rPr lang="ru-RU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. </a:t>
            </a:r>
            <a:r>
              <a:rPr lang="ru-RU" b="0" i="0" dirty="0" err="1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Однак</a:t>
            </a:r>
            <a:r>
              <a:rPr lang="ru-RU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 у XV ст. </a:t>
            </a:r>
            <a:r>
              <a:rPr lang="ru-RU" b="0" i="0" dirty="0" err="1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міські</a:t>
            </a:r>
            <a:r>
              <a:rPr lang="ru-RU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b="0" i="0" dirty="0" err="1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мешканці</a:t>
            </a:r>
            <a:r>
              <a:rPr lang="ru-RU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 так </a:t>
            </a:r>
            <a:r>
              <a:rPr lang="ru-RU" b="0" i="0" dirty="0" err="1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пристрастилися</a:t>
            </a:r>
            <a:r>
              <a:rPr lang="ru-RU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 до них, </a:t>
            </a:r>
            <a:r>
              <a:rPr lang="ru-RU" b="0" i="0" dirty="0" err="1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що</a:t>
            </a:r>
            <a:r>
              <a:rPr lang="ru-RU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b="0" i="0" dirty="0" err="1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влада</a:t>
            </a:r>
            <a:r>
              <a:rPr lang="ru-RU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 Нюрнберга, </a:t>
            </a:r>
            <a:r>
              <a:rPr lang="ru-RU" b="0" i="0" dirty="0" err="1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наприклад</a:t>
            </a:r>
            <a:r>
              <a:rPr lang="ru-RU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ru-RU" b="0" i="0" dirty="0" err="1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змушена</a:t>
            </a:r>
            <a:r>
              <a:rPr lang="ru-RU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b="0" i="0" dirty="0" err="1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була</a:t>
            </a:r>
            <a:r>
              <a:rPr lang="ru-RU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b="0" i="0" dirty="0" err="1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вдатися</a:t>
            </a:r>
            <a:r>
              <a:rPr lang="ru-RU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 до </a:t>
            </a:r>
            <a:r>
              <a:rPr lang="ru-RU" b="0" i="0" dirty="0" err="1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жорстких</a:t>
            </a:r>
            <a:r>
              <a:rPr lang="ru-RU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b="0" i="0" dirty="0" err="1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заборон</a:t>
            </a:r>
            <a:r>
              <a:rPr lang="ru-RU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. </a:t>
            </a:r>
          </a:p>
          <a:p>
            <a:pPr algn="just"/>
            <a:r>
              <a:rPr lang="ru-RU" b="0" i="0" dirty="0" err="1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Каву</a:t>
            </a:r>
            <a:r>
              <a:rPr lang="ru-RU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 та чай у </a:t>
            </a:r>
            <a:r>
              <a:rPr lang="ru-RU" b="0" i="0" dirty="0" err="1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Європі</a:t>
            </a:r>
            <a:r>
              <a:rPr lang="ru-RU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 почали </a:t>
            </a:r>
            <a:r>
              <a:rPr lang="ru-RU" b="0" i="0" dirty="0" err="1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вживати</a:t>
            </a:r>
            <a:r>
              <a:rPr lang="ru-RU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b="0" i="0" dirty="0" err="1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лише</a:t>
            </a:r>
            <a:r>
              <a:rPr lang="ru-RU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 в XVII ст., шоколад - </a:t>
            </a:r>
            <a:r>
              <a:rPr lang="ru-RU" b="0" i="0" dirty="0" err="1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кількома</a:t>
            </a:r>
            <a:r>
              <a:rPr lang="ru-RU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b="0" i="0" dirty="0" err="1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століттями</a:t>
            </a:r>
            <a:r>
              <a:rPr lang="ru-RU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b="0" i="0" dirty="0" err="1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раніше</a:t>
            </a:r>
            <a:r>
              <a:rPr lang="ru-RU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. При </a:t>
            </a:r>
            <a:r>
              <a:rPr lang="ru-RU" b="0" i="0" dirty="0" err="1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цьому</a:t>
            </a:r>
            <a:r>
              <a:rPr lang="ru-RU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 не </a:t>
            </a:r>
            <a:r>
              <a:rPr lang="ru-RU" b="0" i="0" dirty="0" err="1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обходилося</a:t>
            </a:r>
            <a:r>
              <a:rPr lang="ru-RU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 без </a:t>
            </a:r>
            <a:r>
              <a:rPr lang="ru-RU" b="0" i="0" dirty="0" err="1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курйозів</a:t>
            </a:r>
            <a:r>
              <a:rPr lang="ru-RU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: у </a:t>
            </a:r>
            <a:r>
              <a:rPr lang="ru-RU" b="0" i="0" dirty="0" err="1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Франції</a:t>
            </a:r>
            <a:r>
              <a:rPr lang="ru-RU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b="0" i="0" dirty="0" err="1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вважали</a:t>
            </a:r>
            <a:r>
              <a:rPr lang="ru-RU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ru-RU" b="0" i="0" dirty="0" err="1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що</a:t>
            </a:r>
            <a:r>
              <a:rPr lang="ru-RU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b="0" i="0" dirty="0" err="1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вживання</a:t>
            </a:r>
            <a:r>
              <a:rPr lang="ru-RU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 шоколаду </a:t>
            </a:r>
            <a:r>
              <a:rPr lang="ru-RU" b="0" i="0" dirty="0" err="1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призводить</a:t>
            </a:r>
            <a:r>
              <a:rPr lang="ru-RU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 до </a:t>
            </a:r>
            <a:r>
              <a:rPr lang="ru-RU" b="0" i="0" dirty="0" err="1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народження</a:t>
            </a:r>
            <a:r>
              <a:rPr lang="ru-RU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b="0" i="0" dirty="0" err="1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чорношкірих</a:t>
            </a:r>
            <a:r>
              <a:rPr lang="ru-RU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b="0" i="0" dirty="0" err="1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дітей</a:t>
            </a:r>
            <a:r>
              <a:rPr lang="ru-RU" b="0" i="0" dirty="0">
                <a:solidFill>
                  <a:srgbClr val="555555"/>
                </a:solidFill>
                <a:effectLst/>
                <a:latin typeface="Tahoma" panose="020B0604030504040204" pitchFamily="34" charset="0"/>
              </a:rPr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244939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24EE305-4440-42A8-B4E8-CA6AD6F44C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Перегляньте відео «Ренесанс української кухні» та </a:t>
            </a:r>
            <a:r>
              <a:rPr lang="uk-UA" dirty="0" err="1"/>
              <a:t>прорефлексуйте</a:t>
            </a:r>
            <a:endParaRPr lang="uk-UA" dirty="0"/>
          </a:p>
          <a:p>
            <a:pPr marL="0" indent="0">
              <a:buNone/>
            </a:pPr>
            <a:r>
              <a:rPr lang="uk-UA" dirty="0"/>
              <a:t>(</a:t>
            </a:r>
            <a:r>
              <a:rPr lang="en-GB" dirty="0"/>
              <a:t>https://www.youtube.com/watch?v=fs0zu3_8Kfc</a:t>
            </a:r>
            <a:r>
              <a:rPr lang="uk-UA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365931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1ADAB7-479B-4BFF-B16A-136275DDF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Щодо</a:t>
            </a:r>
            <a:r>
              <a:rPr lang="ru-RU" dirty="0"/>
              <a:t> вилки та ножа (</a:t>
            </a:r>
            <a:r>
              <a:rPr lang="ru-RU" dirty="0" err="1"/>
              <a:t>групова</a:t>
            </a:r>
            <a:r>
              <a:rPr lang="ru-RU" dirty="0"/>
              <a:t> робота)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7AEA933-D335-4005-A238-31E4B6690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https://www.metro.ua/Blogs/pokupki/Stolovi--pribori-istoriya-ta-yetiket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858300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C21E00-5ACB-43AD-9A32-5C41A0D23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1447958"/>
            <a:ext cx="9601196" cy="820789"/>
          </a:xfrm>
        </p:spPr>
        <p:txBody>
          <a:bodyPr>
            <a:normAutofit fontScale="90000"/>
          </a:bodyPr>
          <a:lstStyle/>
          <a:p>
            <a:r>
              <a:rPr lang="uk-UA" dirty="0"/>
              <a:t>Сучасні правила столового етикету</a:t>
            </a:r>
            <a:br>
              <a:rPr lang="uk-UA" dirty="0"/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A27D186-CB58-4F8A-A6D9-94A515CBC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58528"/>
            <a:ext cx="9601196" cy="3417340"/>
          </a:xfrm>
        </p:spPr>
        <p:txBody>
          <a:bodyPr>
            <a:normAutofit fontScale="85000" lnSpcReduction="20000"/>
          </a:bodyPr>
          <a:lstStyle/>
          <a:p>
            <a:pPr algn="l" fontAlgn="base">
              <a:buFont typeface="+mj-lt"/>
              <a:buAutoNum type="arabicPeriod"/>
            </a:pPr>
            <a:r>
              <a:rPr lang="uk-UA" b="0" i="0" dirty="0">
                <a:solidFill>
                  <a:srgbClr val="33435B"/>
                </a:solidFill>
                <a:effectLst/>
                <a:latin typeface="Lato" panose="020B0604020202020204" pitchFamily="34" charset="0"/>
              </a:rPr>
              <a:t>З якого боку розміщені прилади щодо тарілки, тією рукою вони повинні використовуватися.</a:t>
            </a:r>
          </a:p>
          <a:p>
            <a:pPr algn="l" fontAlgn="base">
              <a:buFont typeface="+mj-lt"/>
              <a:buAutoNum type="arabicPeriod"/>
            </a:pPr>
            <a:r>
              <a:rPr lang="uk-UA" b="0" i="0" dirty="0">
                <a:solidFill>
                  <a:srgbClr val="33435B"/>
                </a:solidFill>
                <a:effectLst/>
                <a:latin typeface="Lato" panose="020B0604020202020204" pitchFamily="34" charset="0"/>
              </a:rPr>
              <a:t>Ложки, вилки й ножі розташовані в тій черговості, в якій будуть подаватися страви. Першими беріть ті, які </a:t>
            </a:r>
            <a:r>
              <a:rPr lang="uk-UA" b="0" i="0" dirty="0" err="1">
                <a:solidFill>
                  <a:srgbClr val="33435B"/>
                </a:solidFill>
                <a:effectLst/>
                <a:latin typeface="Lato" panose="020B0604020202020204" pitchFamily="34" charset="0"/>
              </a:rPr>
              <a:t>найдалі</a:t>
            </a:r>
            <a:r>
              <a:rPr lang="uk-UA" b="0" i="0" dirty="0">
                <a:solidFill>
                  <a:srgbClr val="33435B"/>
                </a:solidFill>
                <a:effectLst/>
                <a:latin typeface="Lato" panose="020B0604020202020204" pitchFamily="34" charset="0"/>
              </a:rPr>
              <a:t> перебувають від тарілки, й далі по-порядку.</a:t>
            </a:r>
          </a:p>
          <a:p>
            <a:pPr algn="just" fontAlgn="base">
              <a:buFont typeface="+mj-lt"/>
              <a:buAutoNum type="arabicPeriod"/>
            </a:pPr>
            <a:r>
              <a:rPr lang="uk-UA" b="0" i="0" dirty="0">
                <a:solidFill>
                  <a:srgbClr val="33435B"/>
                </a:solidFill>
                <a:effectLst/>
                <a:latin typeface="Lato" panose="020B0604020202020204" pitchFamily="34" charset="0"/>
              </a:rPr>
              <a:t>Десертні ложка, виделка, ніж завжди розташовуються вище тарілки.</a:t>
            </a:r>
          </a:p>
          <a:p>
            <a:pPr algn="just" fontAlgn="base">
              <a:buFont typeface="+mj-lt"/>
              <a:buAutoNum type="arabicPeriod"/>
            </a:pPr>
            <a:r>
              <a:rPr lang="uk-UA" b="0" i="0" dirty="0">
                <a:solidFill>
                  <a:srgbClr val="33435B"/>
                </a:solidFill>
                <a:effectLst/>
                <a:latin typeface="Lato" panose="020B0604020202020204" pitchFamily="34" charset="0"/>
              </a:rPr>
              <a:t>Для викладання їжі з загального блюда використовуйте спеціальні роздавальні прилади.</a:t>
            </a:r>
          </a:p>
          <a:p>
            <a:pPr algn="l" fontAlgn="base">
              <a:buFont typeface="+mj-lt"/>
              <a:buAutoNum type="arabicPeriod"/>
            </a:pPr>
            <a:r>
              <a:rPr lang="uk-UA" b="0" i="0" dirty="0">
                <a:solidFill>
                  <a:srgbClr val="33435B"/>
                </a:solidFill>
                <a:effectLst/>
                <a:latin typeface="Lato" panose="020B0604020202020204" pitchFamily="34" charset="0"/>
              </a:rPr>
              <a:t>Їжте невеликими порціями, не нахиляючись близько до тарілки.</a:t>
            </a:r>
          </a:p>
          <a:p>
            <a:pPr algn="l" fontAlgn="base">
              <a:buFont typeface="+mj-lt"/>
              <a:buAutoNum type="arabicPeriod"/>
            </a:pPr>
            <a:r>
              <a:rPr lang="uk-UA" b="0" i="0" dirty="0">
                <a:solidFill>
                  <a:srgbClr val="33435B"/>
                </a:solidFill>
                <a:effectLst/>
                <a:latin typeface="Lato" panose="020B0604020202020204" pitchFamily="34" charset="0"/>
              </a:rPr>
              <a:t>Якщо блюдо стоїть далеко від вас, не тягніться, а попросіть його передати.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2658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FC60ECB-275A-4DD3-AF39-25D314D8C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l" fontAlgn="base">
              <a:buFont typeface="+mj-lt"/>
              <a:buAutoNum type="arabicPeriod"/>
            </a:pPr>
            <a:r>
              <a:rPr lang="ru-RU" sz="2600" b="0" i="0" dirty="0" err="1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М'ясо</a:t>
            </a:r>
            <a:r>
              <a:rPr lang="ru-RU" sz="2600" b="0" i="0" dirty="0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 й </a:t>
            </a:r>
            <a:r>
              <a:rPr lang="ru-RU" sz="2600" b="0" i="0" dirty="0" err="1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рибу</a:t>
            </a:r>
            <a:r>
              <a:rPr lang="ru-RU" sz="2600" b="0" i="0" dirty="0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ru-RU" sz="2600" b="0" i="0" dirty="0" err="1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нарізають</a:t>
            </a:r>
            <a:r>
              <a:rPr lang="ru-RU" sz="2600" b="0" i="0" dirty="0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 маленькими </a:t>
            </a:r>
            <a:r>
              <a:rPr lang="ru-RU" sz="2600" b="0" i="0" dirty="0" err="1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шматочками</a:t>
            </a:r>
            <a:r>
              <a:rPr lang="ru-RU" sz="2600" b="0" i="0" dirty="0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ru-RU" sz="2600" b="0" i="0" dirty="0" err="1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поступово</a:t>
            </a:r>
            <a:r>
              <a:rPr lang="ru-RU" sz="2600" b="0" i="0" dirty="0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, </a:t>
            </a:r>
            <a:r>
              <a:rPr lang="ru-RU" sz="2600" b="0" i="0" dirty="0" err="1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після</a:t>
            </a:r>
            <a:r>
              <a:rPr lang="ru-RU" sz="2600" b="0" i="0" dirty="0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ru-RU" sz="2600" b="0" i="0" dirty="0" err="1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проковтування</a:t>
            </a:r>
            <a:r>
              <a:rPr lang="ru-RU" sz="2600" b="0" i="0" dirty="0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ru-RU" sz="2600" b="0" i="0" dirty="0" err="1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попереднього</a:t>
            </a:r>
            <a:r>
              <a:rPr lang="ru-RU" sz="2600" b="0" i="0" dirty="0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.</a:t>
            </a:r>
          </a:p>
          <a:p>
            <a:pPr algn="l" fontAlgn="base">
              <a:buFont typeface="+mj-lt"/>
              <a:buAutoNum type="arabicPeriod"/>
            </a:pPr>
            <a:r>
              <a:rPr lang="ru-RU" sz="2600" b="0" i="0" dirty="0" err="1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Тарілку</a:t>
            </a:r>
            <a:r>
              <a:rPr lang="ru-RU" sz="2600" b="0" i="0" dirty="0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 з супом </a:t>
            </a:r>
            <a:r>
              <a:rPr lang="ru-RU" sz="2600" b="0" i="0" dirty="0" err="1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нахиляють</a:t>
            </a:r>
            <a:r>
              <a:rPr lang="ru-RU" sz="2600" b="0" i="0" dirty="0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ru-RU" sz="2600" b="0" i="0" dirty="0" err="1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тільки</a:t>
            </a:r>
            <a:r>
              <a:rPr lang="ru-RU" sz="2600" b="0" i="0" dirty="0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ru-RU" sz="2600" b="0" i="0" dirty="0" err="1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від</a:t>
            </a:r>
            <a:r>
              <a:rPr lang="ru-RU" sz="2600" b="0" i="0" dirty="0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 себе. При </a:t>
            </a:r>
            <a:r>
              <a:rPr lang="ru-RU" sz="2600" b="0" i="0" dirty="0" err="1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зачерпуванні</a:t>
            </a:r>
            <a:r>
              <a:rPr lang="ru-RU" sz="2600" b="0" i="0" dirty="0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 так само </a:t>
            </a:r>
            <a:r>
              <a:rPr lang="ru-RU" sz="2600" b="0" i="0" dirty="0" err="1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від</a:t>
            </a:r>
            <a:r>
              <a:rPr lang="ru-RU" sz="2600" b="0" i="0" dirty="0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 себе </a:t>
            </a:r>
            <a:r>
              <a:rPr lang="ru-RU" sz="2600" b="0" i="0" dirty="0" err="1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рухають</a:t>
            </a:r>
            <a:r>
              <a:rPr lang="ru-RU" sz="2600" b="0" i="0" dirty="0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 й ложку.</a:t>
            </a:r>
          </a:p>
          <a:p>
            <a:pPr algn="l" fontAlgn="base">
              <a:buFont typeface="+mj-lt"/>
              <a:buAutoNum type="arabicPeriod"/>
            </a:pPr>
            <a:r>
              <a:rPr lang="ru-RU" sz="2600" b="0" i="0" dirty="0" err="1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Під</a:t>
            </a:r>
            <a:r>
              <a:rPr lang="ru-RU" sz="2600" b="0" i="0" dirty="0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 час паузи </a:t>
            </a:r>
            <a:r>
              <a:rPr lang="ru-RU" sz="2600" b="0" i="0" dirty="0" err="1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прибори</a:t>
            </a:r>
            <a:r>
              <a:rPr lang="ru-RU" sz="2600" b="0" i="0" dirty="0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ru-RU" sz="2600" b="0" i="0" dirty="0" err="1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укладають</a:t>
            </a:r>
            <a:r>
              <a:rPr lang="ru-RU" sz="2600" b="0" i="0" dirty="0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 по </a:t>
            </a:r>
            <a:r>
              <a:rPr lang="ru-RU" sz="2600" b="0" i="0" dirty="0" err="1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різні</a:t>
            </a:r>
            <a:r>
              <a:rPr lang="ru-RU" sz="2600" b="0" i="0" dirty="0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 боки на край </a:t>
            </a:r>
            <a:r>
              <a:rPr lang="ru-RU" sz="2600" b="0" i="0" dirty="0" err="1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тарілки</a:t>
            </a:r>
            <a:r>
              <a:rPr lang="ru-RU" sz="2600" b="0" i="0" dirty="0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 так, </a:t>
            </a:r>
            <a:r>
              <a:rPr lang="ru-RU" sz="2600" b="0" i="0" dirty="0" err="1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щоб</a:t>
            </a:r>
            <a:r>
              <a:rPr lang="ru-RU" sz="2600" b="0" i="0" dirty="0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 ручки </a:t>
            </a:r>
            <a:r>
              <a:rPr lang="ru-RU" sz="2600" b="0" i="0" dirty="0" err="1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спиралися</a:t>
            </a:r>
            <a:r>
              <a:rPr lang="ru-RU" sz="2600" b="0" i="0" dirty="0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 на </a:t>
            </a:r>
            <a:r>
              <a:rPr lang="ru-RU" sz="2600" b="0" i="0" dirty="0" err="1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стіл</a:t>
            </a:r>
            <a:r>
              <a:rPr lang="ru-RU" sz="2600" b="0" i="0" dirty="0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.</a:t>
            </a:r>
          </a:p>
          <a:p>
            <a:pPr algn="l" fontAlgn="base">
              <a:buFont typeface="+mj-lt"/>
              <a:buAutoNum type="arabicPeriod"/>
            </a:pPr>
            <a:r>
              <a:rPr lang="ru-RU" sz="2600" b="0" i="0" dirty="0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При </a:t>
            </a:r>
            <a:r>
              <a:rPr lang="ru-RU" sz="2600" b="0" i="0" dirty="0" err="1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очікуванні</a:t>
            </a:r>
            <a:r>
              <a:rPr lang="ru-RU" sz="2600" b="0" i="0" dirty="0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ru-RU" sz="2600" b="0" i="0" dirty="0" err="1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наступної</a:t>
            </a:r>
            <a:r>
              <a:rPr lang="ru-RU" sz="2600" b="0" i="0" dirty="0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 страви </a:t>
            </a:r>
            <a:r>
              <a:rPr lang="ru-RU" sz="2600" b="0" i="0" dirty="0" err="1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ніж</a:t>
            </a:r>
            <a:r>
              <a:rPr lang="ru-RU" sz="2600" b="0" i="0" dirty="0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 та </a:t>
            </a:r>
            <a:r>
              <a:rPr lang="ru-RU" sz="2600" b="0" i="0" dirty="0" err="1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виделку</a:t>
            </a:r>
            <a:r>
              <a:rPr lang="ru-RU" sz="2600" b="0" i="0" dirty="0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ru-RU" sz="2600" b="0" i="0" dirty="0" err="1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встановлюють</a:t>
            </a:r>
            <a:r>
              <a:rPr lang="ru-RU" sz="2600" b="0" i="0" dirty="0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ru-RU" sz="2600" b="0" i="0" dirty="0" err="1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хрест</a:t>
            </a:r>
            <a:r>
              <a:rPr lang="ru-RU" sz="2600" b="0" i="0" dirty="0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 на </a:t>
            </a:r>
            <a:r>
              <a:rPr lang="ru-RU" sz="2600" b="0" i="0" dirty="0" err="1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хрест</a:t>
            </a:r>
            <a:r>
              <a:rPr lang="ru-RU" sz="2600" b="0" i="0" dirty="0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. При </a:t>
            </a:r>
            <a:r>
              <a:rPr lang="ru-RU" sz="2600" b="0" i="0" dirty="0" err="1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цьому</a:t>
            </a:r>
            <a:r>
              <a:rPr lang="ru-RU" sz="2600" b="0" i="0" dirty="0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ru-RU" sz="2600" b="0" i="0" dirty="0" err="1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ніж</a:t>
            </a:r>
            <a:r>
              <a:rPr lang="ru-RU" sz="2600" b="0" i="0" dirty="0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 повинен </a:t>
            </a:r>
            <a:r>
              <a:rPr lang="ru-RU" sz="2600" b="0" i="0" dirty="0" err="1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лежати</a:t>
            </a:r>
            <a:r>
              <a:rPr lang="ru-RU" sz="2600" b="0" i="0" dirty="0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 горизонтально, </a:t>
            </a:r>
            <a:r>
              <a:rPr lang="ru-RU" sz="2600" b="0" i="0" dirty="0" err="1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лезом</a:t>
            </a:r>
            <a:r>
              <a:rPr lang="ru-RU" sz="2600" b="0" i="0" dirty="0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ru-RU" sz="2600" b="0" i="0" dirty="0" err="1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вліво</a:t>
            </a:r>
            <a:r>
              <a:rPr lang="ru-RU" sz="2600" b="0" i="0" dirty="0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 і </a:t>
            </a:r>
            <a:r>
              <a:rPr lang="ru-RU" sz="2600" b="0" i="0" dirty="0" err="1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рукояткою</a:t>
            </a:r>
            <a:r>
              <a:rPr lang="ru-RU" sz="2600" b="0" i="0" dirty="0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 вправо, а вилка ― вертикально поверх ножа.</a:t>
            </a:r>
          </a:p>
          <a:p>
            <a:pPr algn="just" fontAlgn="base">
              <a:buFont typeface="+mj-lt"/>
              <a:buAutoNum type="arabicPeriod"/>
            </a:pPr>
            <a:r>
              <a:rPr lang="ru-RU" sz="2600" b="0" i="0" dirty="0" err="1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Якщо</a:t>
            </a:r>
            <a:r>
              <a:rPr lang="ru-RU" sz="2600" b="0" i="0" dirty="0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ru-RU" sz="2600" b="0" i="0" dirty="0" err="1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покласти</a:t>
            </a:r>
            <a:r>
              <a:rPr lang="ru-RU" sz="2600" b="0" i="0" dirty="0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ru-RU" sz="2600" b="0" i="0" dirty="0" err="1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ніж</a:t>
            </a:r>
            <a:r>
              <a:rPr lang="ru-RU" sz="2600" b="0" i="0" dirty="0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 й </a:t>
            </a:r>
            <a:r>
              <a:rPr lang="ru-RU" sz="2600" b="0" i="0" dirty="0" err="1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виделку</a:t>
            </a:r>
            <a:r>
              <a:rPr lang="ru-RU" sz="2600" b="0" i="0" dirty="0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 ручками </a:t>
            </a:r>
            <a:r>
              <a:rPr lang="ru-RU" sz="2600" b="0" i="0" dirty="0" err="1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вгору</a:t>
            </a:r>
            <a:r>
              <a:rPr lang="ru-RU" sz="2600" b="0" i="0" dirty="0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ru-RU" sz="2600" b="0" i="0" dirty="0" err="1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або</a:t>
            </a:r>
            <a:r>
              <a:rPr lang="ru-RU" sz="2600" b="0" i="0" dirty="0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ru-RU" sz="2600" b="0" i="0" dirty="0" err="1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перехрестити</a:t>
            </a:r>
            <a:r>
              <a:rPr lang="ru-RU" sz="2600" b="0" i="0" dirty="0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 зубчики вилки з </a:t>
            </a:r>
            <a:r>
              <a:rPr lang="ru-RU" sz="2600" b="0" i="0" dirty="0" err="1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лезом</a:t>
            </a:r>
            <a:r>
              <a:rPr lang="ru-RU" sz="2600" b="0" i="0" dirty="0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 ножа, то </a:t>
            </a:r>
            <a:r>
              <a:rPr lang="ru-RU" sz="2600" b="0" i="0" dirty="0" err="1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ви</a:t>
            </a:r>
            <a:r>
              <a:rPr lang="ru-RU" sz="2600" b="0" i="0" dirty="0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ru-RU" sz="2600" b="0" i="0" dirty="0" err="1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продемонструєте</a:t>
            </a:r>
            <a:r>
              <a:rPr lang="ru-RU" sz="2600" b="0" i="0" dirty="0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ru-RU" sz="2600" b="0" i="0" dirty="0" err="1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невдоволення</a:t>
            </a:r>
            <a:r>
              <a:rPr lang="ru-RU" sz="2600" b="0" i="0" dirty="0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ru-RU" sz="2600" b="0" i="0" dirty="0" err="1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обслуговуванням</a:t>
            </a:r>
            <a:r>
              <a:rPr lang="ru-RU" sz="2600" b="0" i="0" dirty="0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.</a:t>
            </a:r>
          </a:p>
          <a:p>
            <a:pPr algn="l" fontAlgn="base">
              <a:buFont typeface="+mj-lt"/>
              <a:buAutoNum type="arabicPeriod"/>
            </a:pPr>
            <a:r>
              <a:rPr lang="ru-RU" sz="2600" b="0" i="0" dirty="0" err="1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Протилежна</a:t>
            </a:r>
            <a:r>
              <a:rPr lang="ru-RU" sz="2600" b="0" i="0" dirty="0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ru-RU" sz="2600" b="0" i="0" dirty="0" err="1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позиція</a:t>
            </a:r>
            <a:r>
              <a:rPr lang="ru-RU" sz="2600" b="0" i="0" dirty="0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, коли ручки </a:t>
            </a:r>
            <a:r>
              <a:rPr lang="ru-RU" sz="2600" b="0" i="0" dirty="0" err="1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спрямовані</a:t>
            </a:r>
            <a:r>
              <a:rPr lang="ru-RU" sz="2600" b="0" i="0" dirty="0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 вниз, буде </a:t>
            </a:r>
            <a:r>
              <a:rPr lang="ru-RU" sz="2600" b="0" i="0" dirty="0" err="1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ознакою</a:t>
            </a:r>
            <a:r>
              <a:rPr lang="ru-RU" sz="2600" b="0" i="0" dirty="0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ru-RU" sz="2600" b="0" i="0" dirty="0" err="1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задоволеності</a:t>
            </a:r>
            <a:r>
              <a:rPr lang="ru-RU" sz="2600" b="0" i="0" dirty="0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ru-RU" sz="2600" b="0" i="0" dirty="0" err="1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стравою</a:t>
            </a:r>
            <a:r>
              <a:rPr lang="ru-RU" sz="2600" b="0" i="0" dirty="0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998142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FC3FF00-AD89-4778-A063-D76568A3BA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 fontAlgn="base">
              <a:buFont typeface="+mj-lt"/>
              <a:buAutoNum type="arabicPeriod"/>
            </a:pPr>
            <a:r>
              <a:rPr lang="ru-RU" b="0" i="0" dirty="0" err="1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Якщо</a:t>
            </a:r>
            <a:r>
              <a:rPr lang="ru-RU" b="0" i="0" dirty="0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 трапеза </a:t>
            </a:r>
            <a:r>
              <a:rPr lang="ru-RU" b="0" i="0" dirty="0" err="1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залишила</a:t>
            </a:r>
            <a:r>
              <a:rPr lang="ru-RU" b="0" i="0" dirty="0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ru-RU" b="0" i="0" dirty="0" err="1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тільки</a:t>
            </a:r>
            <a:r>
              <a:rPr lang="ru-RU" b="0" i="0" dirty="0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ru-RU" b="0" i="0" dirty="0" err="1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гарне</a:t>
            </a:r>
            <a:r>
              <a:rPr lang="ru-RU" b="0" i="0" dirty="0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ru-RU" b="0" i="0" dirty="0" err="1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враження</a:t>
            </a:r>
            <a:r>
              <a:rPr lang="ru-RU" b="0" i="0" dirty="0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, вилку з </a:t>
            </a:r>
            <a:r>
              <a:rPr lang="ru-RU" b="0" i="0" dirty="0" err="1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ножем</a:t>
            </a:r>
            <a:r>
              <a:rPr lang="ru-RU" b="0" i="0" dirty="0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ru-RU" b="0" i="0" dirty="0" err="1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ставлять</a:t>
            </a:r>
            <a:r>
              <a:rPr lang="ru-RU" b="0" i="0" dirty="0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 на </a:t>
            </a:r>
            <a:r>
              <a:rPr lang="ru-RU" b="0" i="0" dirty="0" err="1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тарілку</a:t>
            </a:r>
            <a:r>
              <a:rPr lang="ru-RU" b="0" i="0" dirty="0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 по центру, </a:t>
            </a:r>
            <a:r>
              <a:rPr lang="ru-RU" b="0" i="0" dirty="0" err="1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паралельно</a:t>
            </a:r>
            <a:r>
              <a:rPr lang="ru-RU" b="0" i="0" dirty="0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 один одному та ручками </a:t>
            </a:r>
            <a:r>
              <a:rPr lang="ru-RU" b="0" i="0" dirty="0" err="1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вліво</a:t>
            </a:r>
            <a:r>
              <a:rPr lang="ru-RU" b="0" i="0" dirty="0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. </a:t>
            </a:r>
            <a:r>
              <a:rPr lang="ru-RU" b="0" i="0" dirty="0" err="1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Другий</a:t>
            </a:r>
            <a:r>
              <a:rPr lang="ru-RU" b="0" i="0" dirty="0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ru-RU" b="0" i="0" dirty="0" err="1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спосіб</a:t>
            </a:r>
            <a:r>
              <a:rPr lang="ru-RU" b="0" i="0" dirty="0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 ― </a:t>
            </a:r>
            <a:r>
              <a:rPr lang="ru-RU" b="0" i="0" dirty="0" err="1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трохи</a:t>
            </a:r>
            <a:r>
              <a:rPr lang="ru-RU" b="0" i="0" dirty="0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ru-RU" b="0" i="0" dirty="0" err="1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під</a:t>
            </a:r>
            <a:r>
              <a:rPr lang="ru-RU" b="0" i="0" dirty="0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ru-RU" b="0" i="0" dirty="0" err="1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нахилом</a:t>
            </a:r>
            <a:r>
              <a:rPr lang="ru-RU" b="0" i="0" dirty="0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, рукоятками на 17:00.</a:t>
            </a:r>
          </a:p>
          <a:p>
            <a:pPr algn="just" fontAlgn="base">
              <a:buFont typeface="+mj-lt"/>
              <a:buAutoNum type="arabicPeriod"/>
            </a:pPr>
            <a:r>
              <a:rPr lang="ru-RU" b="0" i="0" dirty="0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При </a:t>
            </a:r>
            <a:r>
              <a:rPr lang="ru-RU" b="0" i="0" dirty="0" err="1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завершенні</a:t>
            </a:r>
            <a:r>
              <a:rPr lang="ru-RU" b="0" i="0" dirty="0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ru-RU" b="0" i="0" dirty="0" err="1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трапези</a:t>
            </a:r>
            <a:r>
              <a:rPr lang="ru-RU" b="0" i="0" dirty="0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, </a:t>
            </a:r>
            <a:r>
              <a:rPr lang="ru-RU" b="0" i="0" dirty="0" err="1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столові</a:t>
            </a:r>
            <a:r>
              <a:rPr lang="ru-RU" b="0" i="0" dirty="0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ru-RU" b="0" i="0" dirty="0" err="1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прибори</a:t>
            </a:r>
            <a:r>
              <a:rPr lang="ru-RU" b="0" i="0" dirty="0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ru-RU" b="0" i="0" dirty="0" err="1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викладають</a:t>
            </a:r>
            <a:r>
              <a:rPr lang="ru-RU" b="0" i="0" dirty="0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 на </a:t>
            </a:r>
            <a:r>
              <a:rPr lang="ru-RU" b="0" i="0" dirty="0" err="1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тарілку</a:t>
            </a:r>
            <a:r>
              <a:rPr lang="ru-RU" b="0" i="0" dirty="0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ru-RU" b="0" i="0" dirty="0" err="1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паралельно</a:t>
            </a:r>
            <a:r>
              <a:rPr lang="ru-RU" b="0" i="0" dirty="0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 один одному і ручками вниз, у </a:t>
            </a:r>
            <a:r>
              <a:rPr lang="ru-RU" b="0" i="0" dirty="0" err="1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напрямку</a:t>
            </a:r>
            <a:r>
              <a:rPr lang="ru-RU" b="0" i="0" dirty="0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 до себе.</a:t>
            </a:r>
          </a:p>
          <a:p>
            <a:pPr algn="l" fontAlgn="base">
              <a:buFont typeface="+mj-lt"/>
              <a:buAutoNum type="arabicPeriod"/>
            </a:pPr>
            <a:r>
              <a:rPr lang="ru-RU" b="0" i="0" dirty="0" err="1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Використані</a:t>
            </a:r>
            <a:r>
              <a:rPr lang="ru-RU" b="0" i="0" dirty="0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 вилки й </a:t>
            </a:r>
            <a:r>
              <a:rPr lang="ru-RU" b="0" i="0" dirty="0" err="1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ножі</a:t>
            </a:r>
            <a:r>
              <a:rPr lang="ru-RU" b="0" i="0" dirty="0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 не </a:t>
            </a:r>
            <a:r>
              <a:rPr lang="ru-RU" b="0" i="0" dirty="0" err="1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кладуть</a:t>
            </a:r>
            <a:r>
              <a:rPr lang="ru-RU" b="0" i="0" dirty="0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 на </a:t>
            </a:r>
            <a:r>
              <a:rPr lang="ru-RU" b="0" i="0" dirty="0" err="1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скатертину</a:t>
            </a:r>
            <a:r>
              <a:rPr lang="ru-RU" b="0" i="0" dirty="0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ru-RU" b="0" i="0" dirty="0" err="1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або</a:t>
            </a:r>
            <a:r>
              <a:rPr lang="ru-RU" b="0" i="0" dirty="0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ru-RU" b="0" i="0" dirty="0" err="1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серветку</a:t>
            </a:r>
            <a:r>
              <a:rPr lang="ru-RU" b="0" i="0" dirty="0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.</a:t>
            </a:r>
          </a:p>
          <a:p>
            <a:pPr algn="l" fontAlgn="base">
              <a:buFont typeface="+mj-lt"/>
              <a:buAutoNum type="arabicPeriod"/>
            </a:pPr>
            <a:r>
              <a:rPr lang="ru-RU" b="0" i="0" dirty="0" err="1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Якщо</a:t>
            </a:r>
            <a:r>
              <a:rPr lang="ru-RU" b="0" i="0" dirty="0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 перед початком </a:t>
            </a:r>
            <a:r>
              <a:rPr lang="ru-RU" b="0" i="0" dirty="0" err="1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вечері</a:t>
            </a:r>
            <a:r>
              <a:rPr lang="ru-RU" b="0" i="0" dirty="0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 на </a:t>
            </a:r>
            <a:r>
              <a:rPr lang="ru-RU" b="0" i="0" dirty="0" err="1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столі</a:t>
            </a:r>
            <a:r>
              <a:rPr lang="ru-RU" b="0" i="0" dirty="0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ru-RU" b="0" i="0" dirty="0" err="1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надмірно</a:t>
            </a:r>
            <a:r>
              <a:rPr lang="ru-RU" b="0" i="0" dirty="0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ru-RU" b="0" i="0" dirty="0" err="1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багато</a:t>
            </a:r>
            <a:r>
              <a:rPr lang="ru-RU" b="0" i="0" dirty="0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ru-RU" b="0" i="0" dirty="0" err="1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келихів</a:t>
            </a:r>
            <a:r>
              <a:rPr lang="ru-RU" b="0" i="0" dirty="0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, </a:t>
            </a:r>
            <a:r>
              <a:rPr lang="ru-RU" b="0" i="0" dirty="0" err="1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можна</a:t>
            </a:r>
            <a:r>
              <a:rPr lang="ru-RU" b="0" i="0" dirty="0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ru-RU" b="0" i="0" dirty="0" err="1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попросити</a:t>
            </a:r>
            <a:r>
              <a:rPr lang="ru-RU" b="0" i="0" dirty="0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ru-RU" b="0" i="0" dirty="0" err="1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прибрати</a:t>
            </a:r>
            <a:r>
              <a:rPr lang="ru-RU" b="0" i="0" dirty="0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ru-RU" b="0" i="0" dirty="0" err="1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зайві</a:t>
            </a:r>
            <a:r>
              <a:rPr lang="ru-RU" b="0" i="0" dirty="0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. Так </a:t>
            </a:r>
            <a:r>
              <a:rPr lang="ru-RU" b="0" i="0" dirty="0" err="1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ви</a:t>
            </a:r>
            <a:r>
              <a:rPr lang="ru-RU" b="0" i="0" dirty="0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ru-RU" b="0" i="0" dirty="0" err="1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звільните</a:t>
            </a:r>
            <a:r>
              <a:rPr lang="ru-RU" b="0" i="0" dirty="0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ru-RU" b="0" i="0" dirty="0" err="1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місце</a:t>
            </a:r>
            <a:r>
              <a:rPr lang="ru-RU" b="0" i="0" dirty="0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ru-RU" b="0" i="0" dirty="0" err="1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навколо</a:t>
            </a:r>
            <a:r>
              <a:rPr lang="ru-RU" b="0" i="0" dirty="0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 себе та </a:t>
            </a:r>
            <a:r>
              <a:rPr lang="ru-RU" b="0" i="0" dirty="0" err="1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зменшите</a:t>
            </a:r>
            <a:r>
              <a:rPr lang="ru-RU" b="0" i="0" dirty="0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ru-RU" b="0" i="0" dirty="0" err="1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ризики</a:t>
            </a:r>
            <a:r>
              <a:rPr lang="ru-RU" b="0" i="0" dirty="0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 розбити </a:t>
            </a:r>
            <a:r>
              <a:rPr lang="ru-RU" b="0" i="0" dirty="0" err="1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щось</a:t>
            </a:r>
            <a:r>
              <a:rPr lang="ru-RU" b="0" i="0" dirty="0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ru-RU" b="0" i="0" dirty="0" err="1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або</a:t>
            </a:r>
            <a:r>
              <a:rPr lang="ru-RU" b="0" i="0" dirty="0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ru-RU" b="0" i="0" dirty="0" err="1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розлити</a:t>
            </a:r>
            <a:r>
              <a:rPr lang="ru-RU" b="0" i="0" dirty="0">
                <a:solidFill>
                  <a:srgbClr val="33435B"/>
                </a:solidFill>
                <a:effectLst/>
                <a:latin typeface="Lato" panose="020F0502020204030203" pitchFamily="34" charset="0"/>
              </a:rPr>
              <a:t>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859980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Правила етикету за столом">
            <a:extLst>
              <a:ext uri="{FF2B5EF4-FFF2-40B4-BE49-F238E27FC236}">
                <a16:creationId xmlns:a16="http://schemas.microsoft.com/office/drawing/2014/main" id="{69D1DAF0-1BF1-4E85-B1CE-F47C98843D6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868" y="1380227"/>
            <a:ext cx="6918385" cy="449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497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2CDBEF-FBB6-497E-994A-F7C1B6EE0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Столовий етикет Середньовіччя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6CE929E-10F8-4133-B117-A771EDACC5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В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епоху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 Короля-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сонце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етикет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, в тому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числі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застільний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, став основою придворного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життя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. Правила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поведінки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 стали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більш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важкими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вже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випускали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численні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посібники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, про те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що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можна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що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 не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можна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ru-RU" dirty="0" err="1">
                <a:solidFill>
                  <a:srgbClr val="212529"/>
                </a:solidFill>
                <a:latin typeface="Arial" panose="020B0604020202020204" pitchFamily="34" charset="0"/>
              </a:rPr>
              <a:t>Спочатку</a:t>
            </a:r>
            <a:r>
              <a:rPr lang="ru-RU" dirty="0">
                <a:solidFill>
                  <a:srgbClr val="212529"/>
                </a:solidFill>
                <a:latin typeface="Arial" panose="020B0604020202020204" pitchFamily="34" charset="0"/>
              </a:rPr>
              <a:t> меню </a:t>
            </a:r>
            <a:r>
              <a:rPr lang="ru-RU" dirty="0" err="1">
                <a:solidFill>
                  <a:srgbClr val="212529"/>
                </a:solidFill>
                <a:latin typeface="Arial" panose="020B0604020202020204" pitchFamily="34" charset="0"/>
              </a:rPr>
              <a:t>панів</a:t>
            </a:r>
            <a:r>
              <a:rPr lang="ru-RU" dirty="0">
                <a:solidFill>
                  <a:srgbClr val="212529"/>
                </a:solidFill>
                <a:latin typeface="Arial" panose="020B0604020202020204" pitchFamily="34" charset="0"/>
              </a:rPr>
              <a:t> та </a:t>
            </a:r>
            <a:r>
              <a:rPr lang="ru-RU" dirty="0" err="1">
                <a:solidFill>
                  <a:srgbClr val="212529"/>
                </a:solidFill>
                <a:latin typeface="Arial" panose="020B0604020202020204" pitchFamily="34" charset="0"/>
              </a:rPr>
              <a:t>простих</a:t>
            </a:r>
            <a:r>
              <a:rPr lang="ru-RU" dirty="0">
                <a:solidFill>
                  <a:srgbClr val="212529"/>
                </a:solidFill>
                <a:latin typeface="Arial" panose="020B0604020202020204" pitchFamily="34" charset="0"/>
              </a:rPr>
              <a:t> людей не сильно </a:t>
            </a:r>
            <a:r>
              <a:rPr lang="ru-RU" dirty="0" err="1">
                <a:solidFill>
                  <a:srgbClr val="212529"/>
                </a:solidFill>
                <a:latin typeface="Arial" panose="020B0604020202020204" pitchFamily="34" charset="0"/>
              </a:rPr>
              <a:t>відрізнялось</a:t>
            </a:r>
            <a:r>
              <a:rPr lang="ru-RU" dirty="0">
                <a:solidFill>
                  <a:srgbClr val="212529"/>
                </a:solidFill>
                <a:latin typeface="Arial" panose="020B0604020202020204" pitchFamily="34" charset="0"/>
              </a:rPr>
              <a:t>, як і культура </a:t>
            </a:r>
            <a:r>
              <a:rPr lang="ru-RU" dirty="0" err="1">
                <a:solidFill>
                  <a:srgbClr val="212529"/>
                </a:solidFill>
                <a:latin typeface="Arial" panose="020B0604020202020204" pitchFamily="34" charset="0"/>
              </a:rPr>
              <a:t>споживання</a:t>
            </a:r>
            <a:r>
              <a:rPr lang="ru-RU" dirty="0">
                <a:solidFill>
                  <a:srgbClr val="212529"/>
                </a:solidFill>
                <a:latin typeface="Arial" panose="020B0604020202020204" pitchFamily="34" charset="0"/>
              </a:rPr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340710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9339F1-6EFF-4D32-A3E6-E8DAEFC66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838042"/>
          </a:xfrm>
        </p:spPr>
        <p:txBody>
          <a:bodyPr/>
          <a:lstStyle/>
          <a:p>
            <a:r>
              <a:rPr lang="ru-RU" dirty="0" err="1"/>
              <a:t>Кушту</a:t>
            </a:r>
            <a:r>
              <a:rPr lang="uk-UA" dirty="0"/>
              <a:t>є</a:t>
            </a:r>
            <a:r>
              <a:rPr lang="ru-RU" dirty="0" err="1"/>
              <a:t>мо</a:t>
            </a:r>
            <a:r>
              <a:rPr lang="ru-RU" dirty="0"/>
              <a:t> страви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DB42026-2D5C-4AA4-8D4C-1041D5CBF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10287"/>
            <a:ext cx="9601196" cy="3365581"/>
          </a:xfrm>
        </p:spPr>
        <p:txBody>
          <a:bodyPr>
            <a:normAutofit fontScale="925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3F3F3F"/>
                </a:solidFill>
                <a:effectLst/>
                <a:latin typeface="Philosopher"/>
              </a:rPr>
              <a:t>Пам’ятайте, що страву з загальної тарілки не можна набирати власною ложкою чи виделкою, скористайтеся прибором, який для цього призначений.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3F3F3F"/>
                </a:solidFill>
                <a:effectLst/>
                <a:latin typeface="Philosopher"/>
              </a:rPr>
              <a:t>Споживаючи перші страви, потрібно набирати в ложку стільки рідини, щоб вона не розливалася під час їжі. Не потрібно дмухати в тарілку або на ложку, краще трохи зачекати, поки страва охолоне.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b="1" i="0" dirty="0">
                <a:solidFill>
                  <a:srgbClr val="3F3F3F"/>
                </a:solidFill>
                <a:effectLst/>
                <a:latin typeface="Philosopher"/>
              </a:rPr>
              <a:t>Етикет</a:t>
            </a:r>
            <a:r>
              <a:rPr lang="uk-UA" b="0" i="0" dirty="0">
                <a:solidFill>
                  <a:srgbClr val="3F3F3F"/>
                </a:solidFill>
                <a:effectLst/>
                <a:latin typeface="Philosopher"/>
              </a:rPr>
              <a:t> дозволяє їсти руками хліб та птицю.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3F3F3F"/>
                </a:solidFill>
                <a:effectLst/>
                <a:latin typeface="Philosopher"/>
              </a:rPr>
              <a:t>Хліб кладуть на тарілку і відламують від нього невеликі шматочки, не прийнято тримати в руці цілий кусень. Також, не слід збирати залишки соусу чи першої страви шматочком хліба.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918447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926932D-06B4-4E1E-ADE1-E2EB60F9A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84408"/>
            <a:ext cx="9601196" cy="3391460"/>
          </a:xfrm>
        </p:spPr>
        <p:txBody>
          <a:bodyPr>
            <a:normAutofit fontScale="850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3F3F3F"/>
                </a:solidFill>
                <a:effectLst/>
                <a:latin typeface="Philosopher"/>
              </a:rPr>
              <a:t>М’ясні страви їдять за допомогою ножа та виделки, відрізуючи невеликі шматочки. Виделку тримають у лівій руці, а ніж у правій.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3F3F3F"/>
                </a:solidFill>
                <a:effectLst/>
                <a:latin typeface="Philosopher"/>
              </a:rPr>
              <a:t>Рибу не прийнято різати </a:t>
            </a:r>
            <a:r>
              <a:rPr lang="uk-UA" b="0" i="0" dirty="0" err="1">
                <a:solidFill>
                  <a:srgbClr val="3F3F3F"/>
                </a:solidFill>
                <a:effectLst/>
                <a:latin typeface="Philosopher"/>
              </a:rPr>
              <a:t>ножем</a:t>
            </a:r>
            <a:r>
              <a:rPr lang="uk-UA" b="0" i="0" dirty="0">
                <a:solidFill>
                  <a:srgbClr val="3F3F3F"/>
                </a:solidFill>
                <a:effectLst/>
                <a:latin typeface="Philosopher"/>
              </a:rPr>
              <a:t>, ним можна тільки допомогти собі відокремити кісточки.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3F3F3F"/>
                </a:solidFill>
                <a:effectLst/>
                <a:latin typeface="Philosopher"/>
              </a:rPr>
              <a:t>Котлети, голубці, пельмені і інші схожі страви їдять виделкою, не ріжте їх </a:t>
            </a:r>
            <a:r>
              <a:rPr lang="uk-UA" b="0" i="0" dirty="0" err="1">
                <a:solidFill>
                  <a:srgbClr val="3F3F3F"/>
                </a:solidFill>
                <a:effectLst/>
                <a:latin typeface="Philosopher"/>
              </a:rPr>
              <a:t>ножем</a:t>
            </a:r>
            <a:r>
              <a:rPr lang="uk-UA" b="0" i="0" dirty="0">
                <a:solidFill>
                  <a:srgbClr val="3F3F3F"/>
                </a:solidFill>
                <a:effectLst/>
                <a:latin typeface="Philosopher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3F3F3F"/>
                </a:solidFill>
                <a:effectLst/>
                <a:latin typeface="Philosopher"/>
              </a:rPr>
              <a:t>Салати теж їдять виделкою, </a:t>
            </a:r>
            <a:r>
              <a:rPr lang="uk-UA" b="0" i="0" dirty="0" err="1">
                <a:solidFill>
                  <a:srgbClr val="3F3F3F"/>
                </a:solidFill>
                <a:effectLst/>
                <a:latin typeface="Philosopher"/>
              </a:rPr>
              <a:t>ножем</a:t>
            </a:r>
            <a:r>
              <a:rPr lang="uk-UA" b="0" i="0" dirty="0">
                <a:solidFill>
                  <a:srgbClr val="3F3F3F"/>
                </a:solidFill>
                <a:effectLst/>
                <a:latin typeface="Philosopher"/>
              </a:rPr>
              <a:t> можна розрізати листки салату або великі шматки.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3F3F3F"/>
                </a:solidFill>
                <a:effectLst/>
                <a:latin typeface="Philosopher"/>
              </a:rPr>
              <a:t>Сіль із сільнички потрібно брати спеціальною ложечкою або чистим </a:t>
            </a:r>
            <a:r>
              <a:rPr lang="uk-UA" b="0" i="0" dirty="0" err="1">
                <a:solidFill>
                  <a:srgbClr val="3F3F3F"/>
                </a:solidFill>
                <a:effectLst/>
                <a:latin typeface="Philosopher"/>
              </a:rPr>
              <a:t>ножем</a:t>
            </a:r>
            <a:r>
              <a:rPr lang="uk-UA" b="0" i="0" dirty="0">
                <a:solidFill>
                  <a:srgbClr val="3F3F3F"/>
                </a:solidFill>
                <a:effectLst/>
                <a:latin typeface="Philosopher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3F3F3F"/>
                </a:solidFill>
                <a:effectLst/>
                <a:latin typeface="Philosopher"/>
              </a:rPr>
              <a:t>Цукор-рафінад беруть спеціальними щипчиками, або якщо їх немає – просто руками.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893476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7D4276-528F-4273-A7C8-C0B362863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Чого ніколи не можна робити?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A052A0D-2556-482E-8BA0-B9651EB87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87925"/>
            <a:ext cx="9601196" cy="3287943"/>
          </a:xfrm>
        </p:spPr>
        <p:txBody>
          <a:bodyPr>
            <a:normAutofit fontScale="400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sz="2900" b="0" i="0" dirty="0" err="1">
                <a:solidFill>
                  <a:srgbClr val="3F3F3F"/>
                </a:solidFill>
                <a:effectLst/>
                <a:latin typeface="Philosopher"/>
              </a:rPr>
              <a:t>Починати</a:t>
            </a:r>
            <a:r>
              <a:rPr lang="ru-RU" sz="2900" b="0" i="0" dirty="0">
                <a:solidFill>
                  <a:srgbClr val="3F3F3F"/>
                </a:solidFill>
                <a:effectLst/>
                <a:latin typeface="Philosopher"/>
              </a:rPr>
              <a:t> </a:t>
            </a:r>
            <a:r>
              <a:rPr lang="ru-RU" sz="2900" b="0" i="0" dirty="0" err="1">
                <a:solidFill>
                  <a:srgbClr val="3F3F3F"/>
                </a:solidFill>
                <a:effectLst/>
                <a:latin typeface="Philosopher"/>
              </a:rPr>
              <a:t>їсти</a:t>
            </a:r>
            <a:r>
              <a:rPr lang="ru-RU" sz="2900" b="0" i="0" dirty="0">
                <a:solidFill>
                  <a:srgbClr val="3F3F3F"/>
                </a:solidFill>
                <a:effectLst/>
                <a:latin typeface="Philosopher"/>
              </a:rPr>
              <a:t>, до того, як </a:t>
            </a:r>
            <a:r>
              <a:rPr lang="ru-RU" sz="2900" b="0" i="0" dirty="0" err="1">
                <a:solidFill>
                  <a:srgbClr val="3F3F3F"/>
                </a:solidFill>
                <a:effectLst/>
                <a:latin typeface="Philosopher"/>
              </a:rPr>
              <a:t>страву</a:t>
            </a:r>
            <a:r>
              <a:rPr lang="ru-RU" sz="2900" b="0" i="0" dirty="0">
                <a:solidFill>
                  <a:srgbClr val="3F3F3F"/>
                </a:solidFill>
                <a:effectLst/>
                <a:latin typeface="Philosopher"/>
              </a:rPr>
              <a:t> </a:t>
            </a:r>
            <a:r>
              <a:rPr lang="ru-RU" sz="2900" b="0" i="0" dirty="0" err="1">
                <a:solidFill>
                  <a:srgbClr val="3F3F3F"/>
                </a:solidFill>
                <a:effectLst/>
                <a:latin typeface="Philosopher"/>
              </a:rPr>
              <a:t>принесуть</a:t>
            </a:r>
            <a:r>
              <a:rPr lang="ru-RU" sz="2900" b="0" i="0" dirty="0">
                <a:solidFill>
                  <a:srgbClr val="3F3F3F"/>
                </a:solidFill>
                <a:effectLst/>
                <a:latin typeface="Philosopher"/>
              </a:rPr>
              <a:t> </a:t>
            </a:r>
            <a:r>
              <a:rPr lang="ru-RU" sz="2900" b="0" i="0" dirty="0" err="1">
                <a:solidFill>
                  <a:srgbClr val="3F3F3F"/>
                </a:solidFill>
                <a:effectLst/>
                <a:latin typeface="Philosopher"/>
              </a:rPr>
              <a:t>усім</a:t>
            </a:r>
            <a:r>
              <a:rPr lang="ru-RU" sz="2900" b="0" i="0" dirty="0">
                <a:solidFill>
                  <a:srgbClr val="3F3F3F"/>
                </a:solidFill>
                <a:effectLst/>
                <a:latin typeface="Philosopher"/>
              </a:rPr>
              <a:t> гостям. </a:t>
            </a:r>
            <a:r>
              <a:rPr lang="ru-RU" sz="2900" b="0" i="0" dirty="0" err="1">
                <a:solidFill>
                  <a:srgbClr val="3F3F3F"/>
                </a:solidFill>
                <a:effectLst/>
                <a:latin typeface="Philosopher"/>
              </a:rPr>
              <a:t>Винятком</a:t>
            </a:r>
            <a:r>
              <a:rPr lang="ru-RU" sz="2900" b="0" i="0" dirty="0">
                <a:solidFill>
                  <a:srgbClr val="3F3F3F"/>
                </a:solidFill>
                <a:effectLst/>
                <a:latin typeface="Philosopher"/>
              </a:rPr>
              <a:t> є </a:t>
            </a:r>
            <a:r>
              <a:rPr lang="ru-RU" sz="2900" b="0" i="0" dirty="0" err="1">
                <a:solidFill>
                  <a:srgbClr val="3F3F3F"/>
                </a:solidFill>
                <a:effectLst/>
                <a:latin typeface="Philosopher"/>
              </a:rPr>
              <a:t>великі</a:t>
            </a:r>
            <a:r>
              <a:rPr lang="ru-RU" sz="2900" b="0" i="0" dirty="0">
                <a:solidFill>
                  <a:srgbClr val="3F3F3F"/>
                </a:solidFill>
                <a:effectLst/>
                <a:latin typeface="Philosopher"/>
              </a:rPr>
              <a:t> </a:t>
            </a:r>
            <a:r>
              <a:rPr lang="ru-RU" sz="2900" b="0" i="0" dirty="0" err="1">
                <a:solidFill>
                  <a:srgbClr val="3F3F3F"/>
                </a:solidFill>
                <a:effectLst/>
                <a:latin typeface="Philosopher"/>
              </a:rPr>
              <a:t>банкети</a:t>
            </a:r>
            <a:r>
              <a:rPr lang="ru-RU" sz="2900" b="0" i="0" dirty="0">
                <a:solidFill>
                  <a:srgbClr val="3F3F3F"/>
                </a:solidFill>
                <a:effectLst/>
                <a:latin typeface="Philosopher"/>
              </a:rPr>
              <a:t>, </a:t>
            </a:r>
            <a:r>
              <a:rPr lang="ru-RU" sz="2900" b="0" i="0" dirty="0" err="1">
                <a:solidFill>
                  <a:srgbClr val="3F3F3F"/>
                </a:solidFill>
                <a:effectLst/>
                <a:latin typeface="Philosopher"/>
              </a:rPr>
              <a:t>тоді</a:t>
            </a:r>
            <a:r>
              <a:rPr lang="ru-RU" sz="2900" b="0" i="0" dirty="0">
                <a:solidFill>
                  <a:srgbClr val="3F3F3F"/>
                </a:solidFill>
                <a:effectLst/>
                <a:latin typeface="Philosopher"/>
              </a:rPr>
              <a:t> </a:t>
            </a:r>
            <a:r>
              <a:rPr lang="ru-RU" sz="2900" b="0" i="0" dirty="0" err="1">
                <a:solidFill>
                  <a:srgbClr val="3F3F3F"/>
                </a:solidFill>
                <a:effectLst/>
                <a:latin typeface="Philosopher"/>
              </a:rPr>
              <a:t>варто</a:t>
            </a:r>
            <a:r>
              <a:rPr lang="ru-RU" sz="2900" b="0" i="0" dirty="0">
                <a:solidFill>
                  <a:srgbClr val="3F3F3F"/>
                </a:solidFill>
                <a:effectLst/>
                <a:latin typeface="Philosopher"/>
              </a:rPr>
              <a:t> </a:t>
            </a:r>
            <a:r>
              <a:rPr lang="ru-RU" sz="2900" b="0" i="0" dirty="0" err="1">
                <a:solidFill>
                  <a:srgbClr val="3F3F3F"/>
                </a:solidFill>
                <a:effectLst/>
                <a:latin typeface="Philosopher"/>
              </a:rPr>
              <a:t>дочекатися</a:t>
            </a:r>
            <a:r>
              <a:rPr lang="ru-RU" sz="2900" b="0" i="0" dirty="0">
                <a:solidFill>
                  <a:srgbClr val="3F3F3F"/>
                </a:solidFill>
                <a:effectLst/>
                <a:latin typeface="Philosopher"/>
              </a:rPr>
              <a:t>, коли </a:t>
            </a:r>
            <a:r>
              <a:rPr lang="ru-RU" sz="2900" b="0" i="0" dirty="0" err="1">
                <a:solidFill>
                  <a:srgbClr val="3F3F3F"/>
                </a:solidFill>
                <a:effectLst/>
                <a:latin typeface="Philosopher"/>
              </a:rPr>
              <a:t>їжу</a:t>
            </a:r>
            <a:r>
              <a:rPr lang="ru-RU" sz="2900" b="0" i="0" dirty="0">
                <a:solidFill>
                  <a:srgbClr val="3F3F3F"/>
                </a:solidFill>
                <a:effectLst/>
                <a:latin typeface="Philosopher"/>
              </a:rPr>
              <a:t> </a:t>
            </a:r>
            <a:r>
              <a:rPr lang="ru-RU" sz="2900" b="0" i="0" dirty="0" err="1">
                <a:solidFill>
                  <a:srgbClr val="3F3F3F"/>
                </a:solidFill>
                <a:effectLst/>
                <a:latin typeface="Philosopher"/>
              </a:rPr>
              <a:t>подадуть</a:t>
            </a:r>
            <a:r>
              <a:rPr lang="ru-RU" sz="2900" b="0" i="0" dirty="0">
                <a:solidFill>
                  <a:srgbClr val="3F3F3F"/>
                </a:solidFill>
                <a:effectLst/>
                <a:latin typeface="Philosopher"/>
              </a:rPr>
              <a:t> </a:t>
            </a:r>
            <a:r>
              <a:rPr lang="ru-RU" sz="2900" b="0" i="0" dirty="0" err="1">
                <a:solidFill>
                  <a:srgbClr val="3F3F3F"/>
                </a:solidFill>
                <a:effectLst/>
                <a:latin typeface="Philosopher"/>
              </a:rPr>
              <a:t>тільки</a:t>
            </a:r>
            <a:r>
              <a:rPr lang="ru-RU" sz="2900" b="0" i="0" dirty="0">
                <a:solidFill>
                  <a:srgbClr val="3F3F3F"/>
                </a:solidFill>
                <a:effectLst/>
                <a:latin typeface="Philosopher"/>
              </a:rPr>
              <a:t> </a:t>
            </a:r>
            <a:r>
              <a:rPr lang="ru-RU" sz="2900" b="0" i="0" dirty="0" err="1">
                <a:solidFill>
                  <a:srgbClr val="3F3F3F"/>
                </a:solidFill>
                <a:effectLst/>
                <a:latin typeface="Philosopher"/>
              </a:rPr>
              <a:t>тим</a:t>
            </a:r>
            <a:r>
              <a:rPr lang="ru-RU" sz="2900" b="0" i="0" dirty="0">
                <a:solidFill>
                  <a:srgbClr val="3F3F3F"/>
                </a:solidFill>
                <a:effectLst/>
                <a:latin typeface="Philosopher"/>
              </a:rPr>
              <a:t> людям, </a:t>
            </a:r>
            <a:r>
              <a:rPr lang="ru-RU" sz="2900" b="0" i="0" dirty="0" err="1">
                <a:solidFill>
                  <a:srgbClr val="3F3F3F"/>
                </a:solidFill>
                <a:effectLst/>
                <a:latin typeface="Philosopher"/>
              </a:rPr>
              <a:t>які</a:t>
            </a:r>
            <a:r>
              <a:rPr lang="ru-RU" sz="2900" b="0" i="0" dirty="0">
                <a:solidFill>
                  <a:srgbClr val="3F3F3F"/>
                </a:solidFill>
                <a:effectLst/>
                <a:latin typeface="Philosopher"/>
              </a:rPr>
              <a:t> </a:t>
            </a:r>
            <a:r>
              <a:rPr lang="ru-RU" sz="2900" b="0" i="0" dirty="0" err="1">
                <a:solidFill>
                  <a:srgbClr val="3F3F3F"/>
                </a:solidFill>
                <a:effectLst/>
                <a:latin typeface="Philosopher"/>
              </a:rPr>
              <a:t>знаходяться</a:t>
            </a:r>
            <a:r>
              <a:rPr lang="ru-RU" sz="2900" b="0" i="0" dirty="0">
                <a:solidFill>
                  <a:srgbClr val="3F3F3F"/>
                </a:solidFill>
                <a:effectLst/>
                <a:latin typeface="Philosopher"/>
              </a:rPr>
              <a:t> </a:t>
            </a:r>
            <a:r>
              <a:rPr lang="ru-RU" sz="2900" b="0" i="0" dirty="0" err="1">
                <a:solidFill>
                  <a:srgbClr val="3F3F3F"/>
                </a:solidFill>
                <a:effectLst/>
                <a:latin typeface="Philosopher"/>
              </a:rPr>
              <a:t>поблизу</a:t>
            </a:r>
            <a:r>
              <a:rPr lang="ru-RU" sz="2900" b="0" i="0" dirty="0">
                <a:solidFill>
                  <a:srgbClr val="3F3F3F"/>
                </a:solidFill>
                <a:effectLst/>
                <a:latin typeface="Philosopher"/>
              </a:rPr>
              <a:t> вас.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900" b="0" i="0" dirty="0" err="1">
                <a:solidFill>
                  <a:srgbClr val="3F3F3F"/>
                </a:solidFill>
                <a:effectLst/>
                <a:latin typeface="Philosopher"/>
              </a:rPr>
              <a:t>Нюхати</a:t>
            </a:r>
            <a:r>
              <a:rPr lang="ru-RU" sz="2900" b="0" i="0" dirty="0">
                <a:solidFill>
                  <a:srgbClr val="3F3F3F"/>
                </a:solidFill>
                <a:effectLst/>
                <a:latin typeface="Philosopher"/>
              </a:rPr>
              <a:t> </a:t>
            </a:r>
            <a:r>
              <a:rPr lang="ru-RU" sz="2900" b="0" i="0" dirty="0" err="1">
                <a:solidFill>
                  <a:srgbClr val="3F3F3F"/>
                </a:solidFill>
                <a:effectLst/>
                <a:latin typeface="Philosopher"/>
              </a:rPr>
              <a:t>принесені</a:t>
            </a:r>
            <a:r>
              <a:rPr lang="ru-RU" sz="2900" b="0" i="0" dirty="0">
                <a:solidFill>
                  <a:srgbClr val="3F3F3F"/>
                </a:solidFill>
                <a:effectLst/>
                <a:latin typeface="Philosopher"/>
              </a:rPr>
              <a:t> страви.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900" b="0" i="0" dirty="0" err="1">
                <a:solidFill>
                  <a:srgbClr val="3F3F3F"/>
                </a:solidFill>
                <a:effectLst/>
                <a:latin typeface="Philosopher"/>
              </a:rPr>
              <a:t>Їсти</a:t>
            </a:r>
            <a:r>
              <a:rPr lang="ru-RU" sz="2900" b="0" i="0" dirty="0">
                <a:solidFill>
                  <a:srgbClr val="3F3F3F"/>
                </a:solidFill>
                <a:effectLst/>
                <a:latin typeface="Philosopher"/>
              </a:rPr>
              <a:t> з </a:t>
            </a:r>
            <a:r>
              <a:rPr lang="ru-RU" sz="2900" b="0" i="0" dirty="0" err="1">
                <a:solidFill>
                  <a:srgbClr val="3F3F3F"/>
                </a:solidFill>
                <a:effectLst/>
                <a:latin typeface="Philosopher"/>
              </a:rPr>
              <a:t>відкритим</a:t>
            </a:r>
            <a:r>
              <a:rPr lang="ru-RU" sz="2900" b="0" i="0" dirty="0">
                <a:solidFill>
                  <a:srgbClr val="3F3F3F"/>
                </a:solidFill>
                <a:effectLst/>
                <a:latin typeface="Philosopher"/>
              </a:rPr>
              <a:t> </a:t>
            </a:r>
            <a:r>
              <a:rPr lang="ru-RU" sz="2900" b="0" i="0" dirty="0" err="1">
                <a:solidFill>
                  <a:srgbClr val="3F3F3F"/>
                </a:solidFill>
                <a:effectLst/>
                <a:latin typeface="Philosopher"/>
              </a:rPr>
              <a:t>ротом</a:t>
            </a:r>
            <a:r>
              <a:rPr lang="ru-RU" sz="2900" b="0" i="0" dirty="0">
                <a:solidFill>
                  <a:srgbClr val="3F3F3F"/>
                </a:solidFill>
                <a:effectLst/>
                <a:latin typeface="Philosopher"/>
              </a:rPr>
              <a:t>, голосно </a:t>
            </a:r>
            <a:r>
              <a:rPr lang="ru-RU" sz="2900" b="0" i="0" dirty="0" err="1">
                <a:solidFill>
                  <a:srgbClr val="3F3F3F"/>
                </a:solidFill>
                <a:effectLst/>
                <a:latin typeface="Philosopher"/>
              </a:rPr>
              <a:t>сьорбати</a:t>
            </a:r>
            <a:r>
              <a:rPr lang="ru-RU" sz="2900" b="0" i="0" dirty="0">
                <a:solidFill>
                  <a:srgbClr val="3F3F3F"/>
                </a:solidFill>
                <a:effectLst/>
                <a:latin typeface="Philosopher"/>
              </a:rPr>
              <a:t> та </a:t>
            </a:r>
            <a:r>
              <a:rPr lang="ru-RU" sz="2900" b="0" i="0" dirty="0" err="1">
                <a:solidFill>
                  <a:srgbClr val="3F3F3F"/>
                </a:solidFill>
                <a:effectLst/>
                <a:latin typeface="Philosopher"/>
              </a:rPr>
              <a:t>причмокувати</a:t>
            </a:r>
            <a:r>
              <a:rPr lang="ru-RU" sz="2900" b="0" i="0" dirty="0">
                <a:solidFill>
                  <a:srgbClr val="3F3F3F"/>
                </a:solidFill>
                <a:effectLst/>
                <a:latin typeface="Philosopher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900" b="0" i="0" dirty="0" err="1">
                <a:solidFill>
                  <a:srgbClr val="3F3F3F"/>
                </a:solidFill>
                <a:effectLst/>
                <a:latin typeface="Philosopher"/>
              </a:rPr>
              <a:t>Їсти</a:t>
            </a:r>
            <a:r>
              <a:rPr lang="ru-RU" sz="2900" b="0" i="0" dirty="0">
                <a:solidFill>
                  <a:srgbClr val="3F3F3F"/>
                </a:solidFill>
                <a:effectLst/>
                <a:latin typeface="Philosopher"/>
              </a:rPr>
              <a:t> з ножа, </a:t>
            </a:r>
            <a:r>
              <a:rPr lang="ru-RU" sz="2900" b="0" i="0" dirty="0" err="1">
                <a:solidFill>
                  <a:srgbClr val="3F3F3F"/>
                </a:solidFill>
                <a:effectLst/>
                <a:latin typeface="Philosopher"/>
              </a:rPr>
              <a:t>колупатися</a:t>
            </a:r>
            <a:r>
              <a:rPr lang="ru-RU" sz="2900" b="0" i="0" dirty="0">
                <a:solidFill>
                  <a:srgbClr val="3F3F3F"/>
                </a:solidFill>
                <a:effectLst/>
                <a:latin typeface="Philosopher"/>
              </a:rPr>
              <a:t> в зубах </a:t>
            </a:r>
            <a:r>
              <a:rPr lang="ru-RU" sz="2900" b="0" i="0" dirty="0" err="1">
                <a:solidFill>
                  <a:srgbClr val="3F3F3F"/>
                </a:solidFill>
                <a:effectLst/>
                <a:latin typeface="Philosopher"/>
              </a:rPr>
              <a:t>виделкою</a:t>
            </a:r>
            <a:r>
              <a:rPr lang="ru-RU" sz="2900" b="0" i="0" dirty="0">
                <a:solidFill>
                  <a:srgbClr val="3F3F3F"/>
                </a:solidFill>
                <a:effectLst/>
                <a:latin typeface="Philosopher"/>
              </a:rPr>
              <a:t>, у таких </a:t>
            </a:r>
            <a:r>
              <a:rPr lang="ru-RU" sz="2900" b="0" i="0" dirty="0" err="1">
                <a:solidFill>
                  <a:srgbClr val="3F3F3F"/>
                </a:solidFill>
                <a:effectLst/>
                <a:latin typeface="Philosopher"/>
              </a:rPr>
              <a:t>випадках</a:t>
            </a:r>
            <a:r>
              <a:rPr lang="ru-RU" sz="2900" b="0" i="0" dirty="0">
                <a:solidFill>
                  <a:srgbClr val="3F3F3F"/>
                </a:solidFill>
                <a:effectLst/>
                <a:latin typeface="Philosopher"/>
              </a:rPr>
              <a:t> </a:t>
            </a:r>
            <a:r>
              <a:rPr lang="ru-RU" sz="2900" b="0" i="0" dirty="0" err="1">
                <a:solidFill>
                  <a:srgbClr val="3F3F3F"/>
                </a:solidFill>
                <a:effectLst/>
                <a:latin typeface="Philosopher"/>
              </a:rPr>
              <a:t>краще</a:t>
            </a:r>
            <a:r>
              <a:rPr lang="ru-RU" sz="2900" b="0" i="0" dirty="0">
                <a:solidFill>
                  <a:srgbClr val="3F3F3F"/>
                </a:solidFill>
                <a:effectLst/>
                <a:latin typeface="Philosopher"/>
              </a:rPr>
              <a:t> </a:t>
            </a:r>
            <a:r>
              <a:rPr lang="ru-RU" sz="2900" b="0" i="0" dirty="0" err="1">
                <a:solidFill>
                  <a:srgbClr val="3F3F3F"/>
                </a:solidFill>
                <a:effectLst/>
                <a:latin typeface="Philosopher"/>
              </a:rPr>
              <a:t>скористайтеся</a:t>
            </a:r>
            <a:r>
              <a:rPr lang="ru-RU" sz="2900" b="0" i="0" dirty="0">
                <a:solidFill>
                  <a:srgbClr val="3F3F3F"/>
                </a:solidFill>
                <a:effectLst/>
                <a:latin typeface="Philosopher"/>
              </a:rPr>
              <a:t> </a:t>
            </a:r>
            <a:r>
              <a:rPr lang="ru-RU" sz="2900" b="0" i="0" dirty="0" err="1">
                <a:solidFill>
                  <a:srgbClr val="3F3F3F"/>
                </a:solidFill>
                <a:effectLst/>
                <a:latin typeface="Philosopher"/>
              </a:rPr>
              <a:t>зубочисткою</a:t>
            </a:r>
            <a:r>
              <a:rPr lang="ru-RU" sz="2900" b="0" i="0" dirty="0">
                <a:solidFill>
                  <a:srgbClr val="3F3F3F"/>
                </a:solidFill>
                <a:effectLst/>
                <a:latin typeface="Philosopher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900" b="0" i="0" dirty="0" err="1">
                <a:solidFill>
                  <a:srgbClr val="3F3F3F"/>
                </a:solidFill>
                <a:effectLst/>
                <a:latin typeface="Philosopher"/>
              </a:rPr>
              <a:t>Критикувати</a:t>
            </a:r>
            <a:r>
              <a:rPr lang="ru-RU" sz="2900" b="0" i="0" dirty="0">
                <a:solidFill>
                  <a:srgbClr val="3F3F3F"/>
                </a:solidFill>
                <a:effectLst/>
                <a:latin typeface="Philosopher"/>
              </a:rPr>
              <a:t> </a:t>
            </a:r>
            <a:r>
              <a:rPr lang="ru-RU" sz="2900" b="0" i="0" dirty="0" err="1">
                <a:solidFill>
                  <a:srgbClr val="3F3F3F"/>
                </a:solidFill>
                <a:effectLst/>
                <a:latin typeface="Philosopher"/>
              </a:rPr>
              <a:t>приготовані</a:t>
            </a:r>
            <a:r>
              <a:rPr lang="ru-RU" sz="2900" b="0" i="0" dirty="0">
                <a:solidFill>
                  <a:srgbClr val="3F3F3F"/>
                </a:solidFill>
                <a:effectLst/>
                <a:latin typeface="Philosopher"/>
              </a:rPr>
              <a:t> страви, </a:t>
            </a:r>
            <a:r>
              <a:rPr lang="ru-RU" sz="2900" b="0" i="0" dirty="0" err="1">
                <a:solidFill>
                  <a:srgbClr val="3F3F3F"/>
                </a:solidFill>
                <a:effectLst/>
                <a:latin typeface="Philosopher"/>
              </a:rPr>
              <a:t>якщо</a:t>
            </a:r>
            <a:r>
              <a:rPr lang="ru-RU" sz="2900" b="0" i="0" dirty="0">
                <a:solidFill>
                  <a:srgbClr val="3F3F3F"/>
                </a:solidFill>
                <a:effectLst/>
                <a:latin typeface="Philosopher"/>
              </a:rPr>
              <a:t> </a:t>
            </a:r>
            <a:r>
              <a:rPr lang="ru-RU" sz="2900" b="0" i="0" dirty="0" err="1">
                <a:solidFill>
                  <a:srgbClr val="3F3F3F"/>
                </a:solidFill>
                <a:effectLst/>
                <a:latin typeface="Philosopher"/>
              </a:rPr>
              <a:t>ви</a:t>
            </a:r>
            <a:r>
              <a:rPr lang="ru-RU" sz="2900" b="0" i="0" dirty="0">
                <a:solidFill>
                  <a:srgbClr val="3F3F3F"/>
                </a:solidFill>
                <a:effectLst/>
                <a:latin typeface="Philosopher"/>
              </a:rPr>
              <a:t> </a:t>
            </a:r>
            <a:r>
              <a:rPr lang="ru-RU" sz="2900" b="0" i="0" dirty="0" err="1">
                <a:solidFill>
                  <a:srgbClr val="3F3F3F"/>
                </a:solidFill>
                <a:effectLst/>
                <a:latin typeface="Philosopher"/>
              </a:rPr>
              <a:t>запрошені</a:t>
            </a:r>
            <a:r>
              <a:rPr lang="ru-RU" sz="2900" b="0" i="0" dirty="0">
                <a:solidFill>
                  <a:srgbClr val="3F3F3F"/>
                </a:solidFill>
                <a:effectLst/>
                <a:latin typeface="Philosopher"/>
              </a:rPr>
              <a:t> в </a:t>
            </a:r>
            <a:r>
              <a:rPr lang="ru-RU" sz="2900" b="0" i="0" dirty="0" err="1">
                <a:solidFill>
                  <a:srgbClr val="3F3F3F"/>
                </a:solidFill>
                <a:effectLst/>
                <a:latin typeface="Philosopher"/>
              </a:rPr>
              <a:t>гості</a:t>
            </a:r>
            <a:r>
              <a:rPr lang="ru-RU" sz="2900" b="0" i="0" dirty="0">
                <a:solidFill>
                  <a:srgbClr val="3F3F3F"/>
                </a:solidFill>
                <a:effectLst/>
                <a:latin typeface="Philosopher"/>
              </a:rPr>
              <a:t> </a:t>
            </a:r>
            <a:r>
              <a:rPr lang="ru-RU" sz="2900" b="0" i="0" dirty="0" err="1">
                <a:solidFill>
                  <a:srgbClr val="3F3F3F"/>
                </a:solidFill>
                <a:effectLst/>
                <a:latin typeface="Philosopher"/>
              </a:rPr>
              <a:t>додому</a:t>
            </a:r>
            <a:r>
              <a:rPr lang="ru-RU" sz="2900" b="0" i="0" dirty="0">
                <a:solidFill>
                  <a:srgbClr val="3F3F3F"/>
                </a:solidFill>
                <a:effectLst/>
                <a:latin typeface="Philosopher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900" b="0" i="0" dirty="0" err="1">
                <a:solidFill>
                  <a:srgbClr val="3F3F3F"/>
                </a:solidFill>
                <a:effectLst/>
                <a:latin typeface="Philosopher"/>
              </a:rPr>
              <a:t>Робити</a:t>
            </a:r>
            <a:r>
              <a:rPr lang="ru-RU" sz="2900" b="0" i="0" dirty="0">
                <a:solidFill>
                  <a:srgbClr val="3F3F3F"/>
                </a:solidFill>
                <a:effectLst/>
                <a:latin typeface="Philosopher"/>
              </a:rPr>
              <a:t> </a:t>
            </a:r>
            <a:r>
              <a:rPr lang="ru-RU" sz="2900" b="0" i="0" dirty="0" err="1">
                <a:solidFill>
                  <a:srgbClr val="3F3F3F"/>
                </a:solidFill>
                <a:effectLst/>
                <a:latin typeface="Philosopher"/>
              </a:rPr>
              <a:t>комусь</a:t>
            </a:r>
            <a:r>
              <a:rPr lang="ru-RU" sz="2900" b="0" i="0" dirty="0">
                <a:solidFill>
                  <a:srgbClr val="3F3F3F"/>
                </a:solidFill>
                <a:effectLst/>
                <a:latin typeface="Philosopher"/>
              </a:rPr>
              <a:t> </a:t>
            </a:r>
            <a:r>
              <a:rPr lang="ru-RU" sz="2900" b="0" i="0" dirty="0" err="1">
                <a:solidFill>
                  <a:srgbClr val="3F3F3F"/>
                </a:solidFill>
                <a:effectLst/>
                <a:latin typeface="Philosopher"/>
              </a:rPr>
              <a:t>зауваження</a:t>
            </a:r>
            <a:r>
              <a:rPr lang="ru-RU" sz="2900" b="0" i="0" dirty="0">
                <a:solidFill>
                  <a:srgbClr val="3F3F3F"/>
                </a:solidFill>
                <a:effectLst/>
                <a:latin typeface="Philosopher"/>
              </a:rPr>
              <a:t> </a:t>
            </a:r>
            <a:r>
              <a:rPr lang="ru-RU" sz="2900" b="0" i="0" dirty="0" err="1">
                <a:solidFill>
                  <a:srgbClr val="3F3F3F"/>
                </a:solidFill>
                <a:effectLst/>
                <a:latin typeface="Philosopher"/>
              </a:rPr>
              <a:t>щодо</a:t>
            </a:r>
            <a:r>
              <a:rPr lang="ru-RU" sz="2900" b="0" i="0" dirty="0">
                <a:solidFill>
                  <a:srgbClr val="3F3F3F"/>
                </a:solidFill>
                <a:effectLst/>
                <a:latin typeface="Philosopher"/>
              </a:rPr>
              <a:t> </a:t>
            </a:r>
            <a:r>
              <a:rPr lang="ru-RU" sz="2900" b="0" i="0" dirty="0" err="1">
                <a:solidFill>
                  <a:srgbClr val="3F3F3F"/>
                </a:solidFill>
                <a:effectLst/>
                <a:latin typeface="Philosopher"/>
              </a:rPr>
              <a:t>поведінки</a:t>
            </a:r>
            <a:r>
              <a:rPr lang="ru-RU" sz="2900" b="0" i="0" dirty="0">
                <a:solidFill>
                  <a:srgbClr val="3F3F3F"/>
                </a:solidFill>
                <a:effectLst/>
                <a:latin typeface="Philosopher"/>
              </a:rPr>
              <a:t> за столом.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900" b="0" i="0" dirty="0" err="1">
                <a:solidFill>
                  <a:srgbClr val="3F3F3F"/>
                </a:solidFill>
                <a:effectLst/>
                <a:latin typeface="Philosopher"/>
              </a:rPr>
              <a:t>Витирати</a:t>
            </a:r>
            <a:r>
              <a:rPr lang="ru-RU" sz="2900" b="0" i="0" dirty="0">
                <a:solidFill>
                  <a:srgbClr val="3F3F3F"/>
                </a:solidFill>
                <a:effectLst/>
                <a:latin typeface="Philosopher"/>
              </a:rPr>
              <a:t> руки </a:t>
            </a:r>
            <a:r>
              <a:rPr lang="ru-RU" sz="2900" b="0" i="0" dirty="0" err="1">
                <a:solidFill>
                  <a:srgbClr val="3F3F3F"/>
                </a:solidFill>
                <a:effectLst/>
                <a:latin typeface="Philosopher"/>
              </a:rPr>
              <a:t>скатертиною</a:t>
            </a:r>
            <a:r>
              <a:rPr lang="ru-RU" sz="2900" b="0" i="0" dirty="0">
                <a:solidFill>
                  <a:srgbClr val="3F3F3F"/>
                </a:solidFill>
                <a:effectLst/>
                <a:latin typeface="Philosopher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900" b="0" i="0" dirty="0" err="1">
                <a:solidFill>
                  <a:srgbClr val="3F3F3F"/>
                </a:solidFill>
                <a:effectLst/>
                <a:latin typeface="Philosopher"/>
              </a:rPr>
              <a:t>Дівчатам</a:t>
            </a:r>
            <a:r>
              <a:rPr lang="ru-RU" sz="2900" b="0" i="0" dirty="0">
                <a:solidFill>
                  <a:srgbClr val="3F3F3F"/>
                </a:solidFill>
                <a:effectLst/>
                <a:latin typeface="Philosopher"/>
              </a:rPr>
              <a:t> і </a:t>
            </a:r>
            <a:r>
              <a:rPr lang="ru-RU" sz="2900" b="0" i="0" dirty="0" err="1">
                <a:solidFill>
                  <a:srgbClr val="3F3F3F"/>
                </a:solidFill>
                <a:effectLst/>
                <a:latin typeface="Philosopher"/>
              </a:rPr>
              <a:t>жінкам</a:t>
            </a:r>
            <a:r>
              <a:rPr lang="ru-RU" sz="2900" b="0" i="0" dirty="0">
                <a:solidFill>
                  <a:srgbClr val="3F3F3F"/>
                </a:solidFill>
                <a:effectLst/>
                <a:latin typeface="Philosopher"/>
              </a:rPr>
              <a:t> - </a:t>
            </a:r>
            <a:r>
              <a:rPr lang="ru-RU" sz="2900" b="0" i="0" dirty="0" err="1">
                <a:solidFill>
                  <a:srgbClr val="3F3F3F"/>
                </a:solidFill>
                <a:effectLst/>
                <a:latin typeface="Philosopher"/>
              </a:rPr>
              <a:t>розчісуватися</a:t>
            </a:r>
            <a:r>
              <a:rPr lang="ru-RU" sz="2900" b="0" i="0" dirty="0">
                <a:solidFill>
                  <a:srgbClr val="3F3F3F"/>
                </a:solidFill>
                <a:effectLst/>
                <a:latin typeface="Philosopher"/>
              </a:rPr>
              <a:t> </a:t>
            </a:r>
            <a:r>
              <a:rPr lang="ru-RU" sz="2900" b="0" i="0" dirty="0" err="1">
                <a:solidFill>
                  <a:srgbClr val="3F3F3F"/>
                </a:solidFill>
                <a:effectLst/>
                <a:latin typeface="Philosopher"/>
              </a:rPr>
              <a:t>або</a:t>
            </a:r>
            <a:r>
              <a:rPr lang="ru-RU" sz="2900" b="0" i="0" dirty="0">
                <a:solidFill>
                  <a:srgbClr val="3F3F3F"/>
                </a:solidFill>
                <a:effectLst/>
                <a:latin typeface="Philosopher"/>
              </a:rPr>
              <a:t> </a:t>
            </a:r>
            <a:r>
              <a:rPr lang="ru-RU" sz="2900" b="0" i="0" dirty="0" err="1">
                <a:solidFill>
                  <a:srgbClr val="3F3F3F"/>
                </a:solidFill>
                <a:effectLst/>
                <a:latin typeface="Philosopher"/>
              </a:rPr>
              <a:t>поправляти</a:t>
            </a:r>
            <a:r>
              <a:rPr lang="ru-RU" sz="2900" b="0" i="0" dirty="0">
                <a:solidFill>
                  <a:srgbClr val="3F3F3F"/>
                </a:solidFill>
                <a:effectLst/>
                <a:latin typeface="Philosopher"/>
              </a:rPr>
              <a:t> </a:t>
            </a:r>
            <a:r>
              <a:rPr lang="ru-RU" sz="2900" b="0" i="0" dirty="0" err="1">
                <a:solidFill>
                  <a:srgbClr val="3F3F3F"/>
                </a:solidFill>
                <a:effectLst/>
                <a:latin typeface="Philosopher"/>
              </a:rPr>
              <a:t>макіяж</a:t>
            </a:r>
            <a:r>
              <a:rPr lang="ru-RU" sz="2900" b="0" i="0" dirty="0">
                <a:solidFill>
                  <a:srgbClr val="3F3F3F"/>
                </a:solidFill>
                <a:effectLst/>
                <a:latin typeface="Philosopher"/>
              </a:rPr>
              <a:t> за столом. </a:t>
            </a:r>
            <a:r>
              <a:rPr lang="ru-RU" sz="2900" b="0" i="0" dirty="0" err="1">
                <a:solidFill>
                  <a:srgbClr val="3F3F3F"/>
                </a:solidFill>
                <a:effectLst/>
                <a:latin typeface="Philosopher"/>
              </a:rPr>
              <a:t>Це</a:t>
            </a:r>
            <a:r>
              <a:rPr lang="ru-RU" sz="2900" b="0" i="0" dirty="0">
                <a:solidFill>
                  <a:srgbClr val="3F3F3F"/>
                </a:solidFill>
                <a:effectLst/>
                <a:latin typeface="Philosopher"/>
              </a:rPr>
              <a:t> </a:t>
            </a:r>
            <a:r>
              <a:rPr lang="ru-RU" sz="2900" b="0" i="0" dirty="0" err="1">
                <a:solidFill>
                  <a:srgbClr val="3F3F3F"/>
                </a:solidFill>
                <a:effectLst/>
                <a:latin typeface="Philosopher"/>
              </a:rPr>
              <a:t>краще</a:t>
            </a:r>
            <a:r>
              <a:rPr lang="ru-RU" sz="2900" b="0" i="0" dirty="0">
                <a:solidFill>
                  <a:srgbClr val="3F3F3F"/>
                </a:solidFill>
                <a:effectLst/>
                <a:latin typeface="Philosopher"/>
              </a:rPr>
              <a:t> </a:t>
            </a:r>
            <a:r>
              <a:rPr lang="ru-RU" sz="2900" b="0" i="0" dirty="0" err="1">
                <a:solidFill>
                  <a:srgbClr val="3F3F3F"/>
                </a:solidFill>
                <a:effectLst/>
                <a:latin typeface="Philosopher"/>
              </a:rPr>
              <a:t>зробити</a:t>
            </a:r>
            <a:r>
              <a:rPr lang="ru-RU" sz="2900" b="0" i="0" dirty="0">
                <a:solidFill>
                  <a:srgbClr val="3F3F3F"/>
                </a:solidFill>
                <a:effectLst/>
                <a:latin typeface="Philosopher"/>
              </a:rPr>
              <a:t> у </a:t>
            </a:r>
            <a:r>
              <a:rPr lang="ru-RU" sz="2900" b="0" i="0" dirty="0" err="1">
                <a:solidFill>
                  <a:srgbClr val="3F3F3F"/>
                </a:solidFill>
                <a:effectLst/>
                <a:latin typeface="Philosopher"/>
              </a:rPr>
              <a:t>вбиральні</a:t>
            </a:r>
            <a:r>
              <a:rPr lang="ru-RU" sz="2900" b="0" i="0" dirty="0">
                <a:solidFill>
                  <a:srgbClr val="3F3F3F"/>
                </a:solidFill>
                <a:effectLst/>
                <a:latin typeface="Philosopher"/>
              </a:rPr>
              <a:t> ресторану </a:t>
            </a:r>
            <a:r>
              <a:rPr lang="ru-RU" sz="2900" b="0" i="0" dirty="0" err="1">
                <a:solidFill>
                  <a:srgbClr val="3F3F3F"/>
                </a:solidFill>
                <a:effectLst/>
                <a:latin typeface="Philosopher"/>
              </a:rPr>
              <a:t>або</a:t>
            </a:r>
            <a:r>
              <a:rPr lang="ru-RU" sz="2900" b="0" i="0" dirty="0">
                <a:solidFill>
                  <a:srgbClr val="3F3F3F"/>
                </a:solidFill>
                <a:effectLst/>
                <a:latin typeface="Philosopher"/>
              </a:rPr>
              <a:t> у </a:t>
            </a:r>
            <a:r>
              <a:rPr lang="ru-RU" sz="2900" b="0" i="0" dirty="0" err="1">
                <a:solidFill>
                  <a:srgbClr val="3F3F3F"/>
                </a:solidFill>
                <a:effectLst/>
                <a:latin typeface="Philosopher"/>
              </a:rPr>
              <a:t>ванній</a:t>
            </a:r>
            <a:r>
              <a:rPr lang="ru-RU" sz="2900" b="0" i="0" dirty="0">
                <a:solidFill>
                  <a:srgbClr val="3F3F3F"/>
                </a:solidFill>
                <a:effectLst/>
                <a:latin typeface="Philosopher"/>
              </a:rPr>
              <a:t> </a:t>
            </a:r>
            <a:r>
              <a:rPr lang="ru-RU" sz="2900" b="0" i="0" dirty="0" err="1">
                <a:solidFill>
                  <a:srgbClr val="3F3F3F"/>
                </a:solidFill>
                <a:effectLst/>
                <a:latin typeface="Philosopher"/>
              </a:rPr>
              <a:t>кімнаті</a:t>
            </a:r>
            <a:r>
              <a:rPr lang="ru-RU" sz="2900" b="0" i="0" dirty="0">
                <a:solidFill>
                  <a:srgbClr val="3F3F3F"/>
                </a:solidFill>
                <a:effectLst/>
                <a:latin typeface="Philosopher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900" b="0" i="0" dirty="0" err="1">
                <a:solidFill>
                  <a:srgbClr val="3F3F3F"/>
                </a:solidFill>
                <a:effectLst/>
                <a:latin typeface="Philosopher"/>
              </a:rPr>
              <a:t>Запалювати</a:t>
            </a:r>
            <a:r>
              <a:rPr lang="ru-RU" sz="2900" b="0" i="0" dirty="0">
                <a:solidFill>
                  <a:srgbClr val="3F3F3F"/>
                </a:solidFill>
                <a:effectLst/>
                <a:latin typeface="Philosopher"/>
              </a:rPr>
              <a:t> цигарку, не запитавши </a:t>
            </a:r>
            <a:r>
              <a:rPr lang="ru-RU" sz="2900" b="0" i="0" dirty="0" err="1">
                <a:solidFill>
                  <a:srgbClr val="3F3F3F"/>
                </a:solidFill>
                <a:effectLst/>
                <a:latin typeface="Philosopher"/>
              </a:rPr>
              <a:t>дозволу</a:t>
            </a:r>
            <a:r>
              <a:rPr lang="ru-RU" sz="2900" b="0" i="0" dirty="0">
                <a:solidFill>
                  <a:srgbClr val="3F3F3F"/>
                </a:solidFill>
                <a:effectLst/>
                <a:latin typeface="Philosopher"/>
              </a:rPr>
              <a:t> у </a:t>
            </a:r>
            <a:r>
              <a:rPr lang="ru-RU" sz="2900" b="0" i="0" dirty="0" err="1">
                <a:solidFill>
                  <a:srgbClr val="3F3F3F"/>
                </a:solidFill>
                <a:effectLst/>
                <a:latin typeface="Philosopher"/>
              </a:rPr>
              <a:t>сусідів</a:t>
            </a:r>
            <a:r>
              <a:rPr lang="ru-RU" sz="2900" b="0" i="0" dirty="0">
                <a:solidFill>
                  <a:srgbClr val="3F3F3F"/>
                </a:solidFill>
                <a:effectLst/>
                <a:latin typeface="Philosopher"/>
              </a:rPr>
              <a:t> за столом </a:t>
            </a:r>
            <a:r>
              <a:rPr lang="ru-RU" sz="2900" b="0" i="0" dirty="0" err="1">
                <a:solidFill>
                  <a:srgbClr val="3F3F3F"/>
                </a:solidFill>
                <a:effectLst/>
                <a:latin typeface="Philosopher"/>
              </a:rPr>
              <a:t>або</a:t>
            </a:r>
            <a:r>
              <a:rPr lang="ru-RU" sz="2900" b="0" i="0" dirty="0">
                <a:solidFill>
                  <a:srgbClr val="3F3F3F"/>
                </a:solidFill>
                <a:effectLst/>
                <a:latin typeface="Philosopher"/>
              </a:rPr>
              <a:t> </a:t>
            </a:r>
            <a:r>
              <a:rPr lang="ru-RU" sz="2900" b="0" i="0" dirty="0" err="1">
                <a:solidFill>
                  <a:srgbClr val="3F3F3F"/>
                </a:solidFill>
                <a:effectLst/>
                <a:latin typeface="Philosopher"/>
              </a:rPr>
              <a:t>господині</a:t>
            </a:r>
            <a:r>
              <a:rPr lang="ru-RU" sz="2900" b="0" i="0" dirty="0">
                <a:solidFill>
                  <a:srgbClr val="3F3F3F"/>
                </a:solidFill>
                <a:effectLst/>
                <a:latin typeface="Philosopher"/>
              </a:rPr>
              <a:t> дому.</a:t>
            </a:r>
          </a:p>
          <a:p>
            <a:pPr marL="0" indent="0">
              <a:buNone/>
            </a:pPr>
            <a:br>
              <a:rPr lang="ru-RU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131744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4214C6-14BD-497E-9E60-DE0226EB7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1534223"/>
            <a:ext cx="9601196" cy="682766"/>
          </a:xfrm>
        </p:spPr>
        <p:txBody>
          <a:bodyPr>
            <a:normAutofit fontScale="90000"/>
          </a:bodyPr>
          <a:lstStyle/>
          <a:p>
            <a:r>
              <a:rPr lang="uk-UA" b="0" i="0" dirty="0">
                <a:solidFill>
                  <a:srgbClr val="3F3F3F"/>
                </a:solidFill>
                <a:effectLst/>
                <a:latin typeface="Philosopher"/>
              </a:rPr>
              <a:t>Як виголошувати тости</a:t>
            </a:r>
            <a:br>
              <a:rPr lang="uk-UA" b="0" i="0" dirty="0">
                <a:solidFill>
                  <a:srgbClr val="3F3F3F"/>
                </a:solidFill>
                <a:effectLst/>
                <a:latin typeface="Philosopher"/>
              </a:rPr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A6D73C1-7F78-499F-87C7-9F4BD962D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uk-UA" sz="2600" b="0" i="0" dirty="0">
                <a:solidFill>
                  <a:srgbClr val="3F3F3F"/>
                </a:solidFill>
                <a:effectLst/>
                <a:latin typeface="Philosopher"/>
              </a:rPr>
              <a:t>Будьте лаконічними. Не варто сильно затягувати тост, розповідати довгі історії з минулого. Гостям просто стане нудно і вони з нетерпінням чекатимуть, коли ви нарешті дозволите їм перехилити чарку і продовжити святкування.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sz="2600" b="0" i="0" dirty="0">
                <a:solidFill>
                  <a:srgbClr val="3F3F3F"/>
                </a:solidFill>
                <a:effectLst/>
                <a:latin typeface="Philosopher"/>
              </a:rPr>
              <a:t>Говоріть виразно, </a:t>
            </a:r>
            <a:r>
              <a:rPr lang="uk-UA" sz="2600" b="0" i="0" dirty="0" err="1">
                <a:solidFill>
                  <a:srgbClr val="3F3F3F"/>
                </a:solidFill>
                <a:effectLst/>
                <a:latin typeface="Philosopher"/>
              </a:rPr>
              <a:t>емоційно</a:t>
            </a:r>
            <a:r>
              <a:rPr lang="uk-UA" sz="2600" b="0" i="0" dirty="0">
                <a:solidFill>
                  <a:srgbClr val="3F3F3F"/>
                </a:solidFill>
                <a:effectLst/>
                <a:latin typeface="Philosopher"/>
              </a:rPr>
              <a:t>, дивлячись в очі «винуватцям святкування». Усміхайтеся, будьте дотепними і доброзичливими. Уникайте висловлювань, які можуть зачепити чиєсь самолюбство, глузливих і неделікатних фраз.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sz="2600" b="0" i="0" dirty="0">
                <a:solidFill>
                  <a:srgbClr val="3F3F3F"/>
                </a:solidFill>
                <a:effectLst/>
                <a:latin typeface="Philosopher"/>
              </a:rPr>
              <a:t>Якщо ви достатньо впевнені в собі, можете розповісти цікаву історію, свіжий анекдот, використати влучний афоризм. Не варто переповідати давно відомі банальні тости, анекдоти і вірші. Краще щиро привітайте іменинника своїми словами.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sz="2600" b="0" i="0" dirty="0">
                <a:solidFill>
                  <a:srgbClr val="3F3F3F"/>
                </a:solidFill>
                <a:effectLst/>
                <a:latin typeface="Philosopher"/>
              </a:rPr>
              <a:t>Якщо красномовство вас підводить, або ви хвилюєтеся – обмежтесь декількома простими і позитивними побажаннями, або, по можливості, підготуйте тост завчасно. 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sz="2600" b="0" i="0" dirty="0">
                <a:solidFill>
                  <a:srgbClr val="3F3F3F"/>
                </a:solidFill>
                <a:effectLst/>
                <a:latin typeface="Philosopher"/>
              </a:rPr>
              <a:t>Коли хтось інший попросив уваги і виголошує тост, відкладіть прибори і припиніть їсти, не намагайтеся щось непомітно жувати - це вияв неповаги і пряме порушення </a:t>
            </a:r>
            <a:r>
              <a:rPr lang="uk-UA" sz="2600" b="1" i="0" dirty="0">
                <a:solidFill>
                  <a:srgbClr val="3F3F3F"/>
                </a:solidFill>
                <a:effectLst/>
                <a:latin typeface="Philosopher"/>
              </a:rPr>
              <a:t>правил етикету</a:t>
            </a:r>
            <a:r>
              <a:rPr lang="uk-UA" sz="2600" b="0" i="0" dirty="0">
                <a:solidFill>
                  <a:srgbClr val="3F3F3F"/>
                </a:solidFill>
                <a:effectLst/>
                <a:latin typeface="Philosopher"/>
              </a:rPr>
              <a:t>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181550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Столовий етикет: Привіт, друже!">
            <a:extLst>
              <a:ext uri="{FF2B5EF4-FFF2-40B4-BE49-F238E27FC236}">
                <a16:creationId xmlns:a16="http://schemas.microsoft.com/office/drawing/2014/main" id="{E4B0832D-F721-443B-A217-E052391E92B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2" y="2537664"/>
            <a:ext cx="5206131" cy="293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0014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803D1D9-EC95-4B21-912F-2CFA3A5766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8" name="Picture 4" descr="Як правильно сервірувати: стандартний комплект посуду, правила ...">
            <a:extLst>
              <a:ext uri="{FF2B5EF4-FFF2-40B4-BE49-F238E27FC236}">
                <a16:creationId xmlns:a16="http://schemas.microsoft.com/office/drawing/2014/main" id="{EF73AEDD-3051-4E5A-8701-53286948C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07" y="763795"/>
            <a:ext cx="8115300" cy="533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948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E92B53D-5995-43DA-8518-C994BB9D2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9403"/>
            <a:ext cx="3449128" cy="4477559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uk-UA" strike="noStrike" dirty="0">
                <a:solidFill>
                  <a:srgbClr val="006EB5"/>
                </a:solidFill>
                <a:effectLst/>
                <a:latin typeface="Arial" panose="020B0604020202020204" pitchFamily="34" charset="0"/>
              </a:rPr>
              <a:t>При дворі з'явилася посада - церемоніймейстер</a:t>
            </a:r>
            <a:r>
              <a:rPr lang="uk-UA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l"/>
            <a:r>
              <a:rPr lang="uk-UA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 Він стежив за виконанням всіх вимог. Але до цього моменту поведінка за столом не дуже турбувала сучасників.</a:t>
            </a:r>
          </a:p>
          <a:p>
            <a:pPr algn="l"/>
            <a:r>
              <a:rPr lang="uk-UA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Зазвичай їли каші, боби, овочі і багато хліба. Недолік поживності намагалися компенсувати кількістю з'їденого. Було прийнято наїдатися досхочу.</a:t>
            </a:r>
          </a:p>
          <a:p>
            <a:endParaRPr lang="uk-UA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D2FC5C9C-33BA-46C3-BCCB-5B83D666F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610" y="1190444"/>
            <a:ext cx="5991881" cy="353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255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1873AD-419A-4DDE-9C93-65596FC59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Проблема роздутого живота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F6967AC-1365-47E9-96D0-A5BAAEB191A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92" y="2763909"/>
            <a:ext cx="4537494" cy="321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9AB90866-61DA-4D7B-A6AA-2EA32FE0B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203" y="2669019"/>
            <a:ext cx="4734112" cy="309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3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C72908F-978D-4D17-A9A8-992E190E5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53419"/>
            <a:ext cx="5257800" cy="3623544"/>
          </a:xfrm>
        </p:spPr>
        <p:txBody>
          <a:bodyPr/>
          <a:lstStyle/>
          <a:p>
            <a:r>
              <a:rPr lang="ru-RU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Якщо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розглядати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середньовічні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картини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створюється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враження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що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 у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багатьох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чоловіків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була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зайва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 вага.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Можна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припустити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що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роздутий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живіт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 -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ознака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 достатку, але,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насправді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це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ознака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нетравлення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шлунка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30413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33507E8-E2AE-4EC1-AD05-8D2B9660A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539" y="2518912"/>
            <a:ext cx="5407325" cy="2194015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У селян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м'ясо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 та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м'ясні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 страви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готували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тільки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 у свята, а у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феодалів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 - на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бенкетах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, практично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завжди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Аристократи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харчувалися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 свининою,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заячиною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рибою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гусьми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l"/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Як правило,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столи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розставляли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 буквою "Т"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або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 "П".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Місця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займали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відповідно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 до статусу. Чим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вище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положення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 гостя,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тим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ближче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він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сидить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 до господаря.</a:t>
            </a:r>
          </a:p>
          <a:p>
            <a:endParaRPr lang="uk-UA" dirty="0"/>
          </a:p>
        </p:txBody>
      </p:sp>
      <p:pic>
        <p:nvPicPr>
          <p:cNvPr id="3074" name="Picture 2" descr="Тисяча років кулінарії – Verbum">
            <a:extLst>
              <a:ext uri="{FF2B5EF4-FFF2-40B4-BE49-F238E27FC236}">
                <a16:creationId xmlns:a16="http://schemas.microsoft.com/office/drawing/2014/main" id="{499275B8-E92D-413A-AC73-C644C47C3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811" y="361590"/>
            <a:ext cx="4959650" cy="333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Що їли й пили взимку в середньовіччі? - портал новин LB.ua">
            <a:extLst>
              <a:ext uri="{FF2B5EF4-FFF2-40B4-BE49-F238E27FC236}">
                <a16:creationId xmlns:a16="http://schemas.microsoft.com/office/drawing/2014/main" id="{20A22645-C963-4E92-B423-D8ACE67C5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789" y="3874159"/>
            <a:ext cx="2887333" cy="282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553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Старша господиня вчить молодшу зберігати вино, XV ст., ">
            <a:extLst>
              <a:ext uri="{FF2B5EF4-FFF2-40B4-BE49-F238E27FC236}">
                <a16:creationId xmlns:a16="http://schemas.microsoft.com/office/drawing/2014/main" id="{16E15699-0D2C-4D09-A3CE-0F8D0421A99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79" y="730070"/>
            <a:ext cx="5180640" cy="5586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Мобільна піч для пирогів, XV ст.">
            <a:extLst>
              <a:ext uri="{FF2B5EF4-FFF2-40B4-BE49-F238E27FC236}">
                <a16:creationId xmlns:a16="http://schemas.microsoft.com/office/drawing/2014/main" id="{45C75084-49C8-4E75-B2E7-C76542AAA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924681"/>
            <a:ext cx="5715000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931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589FBCF-0CBA-460B-BD40-EBC5D6EB7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4015"/>
            <a:ext cx="10515600" cy="5322948"/>
          </a:xfrm>
        </p:spPr>
        <p:txBody>
          <a:bodyPr>
            <a:normAutofit/>
          </a:bodyPr>
          <a:lstStyle/>
          <a:p>
            <a:pPr algn="just"/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У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ранньому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Середньовіччі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поняття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скатертини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відсутнє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 геть. У XII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столітті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 на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столи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 стали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стелити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скатертину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. Але не для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краси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її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 краями активно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витирали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 руки і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роти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господарі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будинку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 та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гості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just"/>
            <a:r>
              <a:rPr lang="ru-RU" dirty="0">
                <a:solidFill>
                  <a:srgbClr val="212529"/>
                </a:solidFill>
                <a:latin typeface="Arial" panose="020B0604020202020204" pitchFamily="34" charset="0"/>
              </a:rPr>
              <a:t>Н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а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дубових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поверхнях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столів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були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зроблені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поглиблення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куди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розкладалася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їжа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just"/>
            <a:r>
              <a:rPr lang="ru-RU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Сидіти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 за столом могли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тільки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чоловіки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жінки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сідали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їсти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окремо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 і в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іншому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приміщенні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just"/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У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міру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розвитку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 культу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Прекрасної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дами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 (XI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століття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)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чоловіки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 стали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трапезувати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 разом з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жінками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З'явилися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перші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ознаки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застільного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етикету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. Стало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обов'язковим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мити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 руки перед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їжею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після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закінчення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застілля</a:t>
            </a:r>
            <a:r>
              <a:rPr lang="ru-RU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438857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рирода">
  <a:themeElements>
    <a:clrScheme name="Повітряний поті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Природа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Природ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296</TotalTime>
  <Words>2066</Words>
  <Application>Microsoft Office PowerPoint</Application>
  <PresentationFormat>Широкий екран</PresentationFormat>
  <Paragraphs>92</Paragraphs>
  <Slides>35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35</vt:i4>
      </vt:variant>
    </vt:vector>
  </HeadingPairs>
  <TitlesOfParts>
    <vt:vector size="41" baseType="lpstr">
      <vt:lpstr>Arial</vt:lpstr>
      <vt:lpstr>Garamond</vt:lpstr>
      <vt:lpstr>Lato</vt:lpstr>
      <vt:lpstr>Philosopher</vt:lpstr>
      <vt:lpstr>Tahoma</vt:lpstr>
      <vt:lpstr>Природа</vt:lpstr>
      <vt:lpstr>Столовий етикет: основні правила та виклики</vt:lpstr>
      <vt:lpstr>План</vt:lpstr>
      <vt:lpstr>Столовий етикет Середньовіччя</vt:lpstr>
      <vt:lpstr>Презентація PowerPoint</vt:lpstr>
      <vt:lpstr>Проблема роздутого живота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Ренесанс столової культури </vt:lpstr>
      <vt:lpstr>Презентація PowerPoint</vt:lpstr>
      <vt:lpstr>Презентація PowerPoint</vt:lpstr>
      <vt:lpstr>Правила застільного етикету в епоху Ренесансу вимагали: 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Щодо вилки та ножа (групова робота)</vt:lpstr>
      <vt:lpstr>Сучасні правила столового етикету </vt:lpstr>
      <vt:lpstr>Презентація PowerPoint</vt:lpstr>
      <vt:lpstr>Презентація PowerPoint</vt:lpstr>
      <vt:lpstr>Презентація PowerPoint</vt:lpstr>
      <vt:lpstr>Куштуємо страви</vt:lpstr>
      <vt:lpstr>Презентація PowerPoint</vt:lpstr>
      <vt:lpstr>Чого ніколи не можна робити?</vt:lpstr>
      <vt:lpstr>Як виголошувати тости 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Столовий етикет: основні правила та виклики</dc:title>
  <dc:creator>Роговая Татьяна</dc:creator>
  <cp:lastModifiedBy>Роговая Татьяна</cp:lastModifiedBy>
  <cp:revision>28</cp:revision>
  <dcterms:created xsi:type="dcterms:W3CDTF">2024-09-26T09:19:16Z</dcterms:created>
  <dcterms:modified xsi:type="dcterms:W3CDTF">2025-10-06T09:52:24Z</dcterms:modified>
</cp:coreProperties>
</file>