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301" r:id="rId2"/>
    <p:sldId id="302" r:id="rId3"/>
    <p:sldId id="305" r:id="rId4"/>
    <p:sldId id="348" r:id="rId5"/>
    <p:sldId id="306" r:id="rId6"/>
    <p:sldId id="307" r:id="rId7"/>
    <p:sldId id="308" r:id="rId8"/>
    <p:sldId id="309" r:id="rId9"/>
    <p:sldId id="310" r:id="rId10"/>
    <p:sldId id="349" r:id="rId11"/>
    <p:sldId id="350" r:id="rId12"/>
    <p:sldId id="351" r:id="rId13"/>
    <p:sldId id="312" r:id="rId14"/>
    <p:sldId id="314" r:id="rId15"/>
    <p:sldId id="316" r:id="rId16"/>
    <p:sldId id="319" r:id="rId17"/>
    <p:sldId id="352" r:id="rId18"/>
    <p:sldId id="320" r:id="rId19"/>
    <p:sldId id="321" r:id="rId20"/>
    <p:sldId id="322" r:id="rId21"/>
    <p:sldId id="323" r:id="rId22"/>
    <p:sldId id="304" r:id="rId23"/>
    <p:sldId id="272"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6111" autoAdjust="0"/>
  </p:normalViewPr>
  <p:slideViewPr>
    <p:cSldViewPr>
      <p:cViewPr varScale="1">
        <p:scale>
          <a:sx n="67" d="100"/>
          <a:sy n="67" d="100"/>
        </p:scale>
        <p:origin x="1668"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76953-052C-435A-9B96-FB3CCD06DE7C}" type="datetimeFigureOut">
              <a:rPr lang="uk-UA" smtClean="0"/>
              <a:t>17.09.2025</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752CA-EED6-4B44-86BA-B454E4C0A767}" type="slidenum">
              <a:rPr lang="uk-UA" smtClean="0"/>
              <a:t>‹№›</a:t>
            </a:fld>
            <a:endParaRPr lang="uk-UA"/>
          </a:p>
        </p:txBody>
      </p:sp>
    </p:spTree>
    <p:extLst>
      <p:ext uri="{BB962C8B-B14F-4D97-AF65-F5344CB8AC3E}">
        <p14:creationId xmlns:p14="http://schemas.microsoft.com/office/powerpoint/2010/main" val="747158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A25752CA-EED6-4B44-86BA-B454E4C0A767}" type="slidenum">
              <a:rPr lang="uk-UA" smtClean="0"/>
              <a:t>23</a:t>
            </a:fld>
            <a:endParaRPr lang="uk-UA"/>
          </a:p>
        </p:txBody>
      </p:sp>
    </p:spTree>
    <p:extLst>
      <p:ext uri="{BB962C8B-B14F-4D97-AF65-F5344CB8AC3E}">
        <p14:creationId xmlns:p14="http://schemas.microsoft.com/office/powerpoint/2010/main" val="927478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17.09.2025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p>
            <a:fld id="{5B106E36-FD25-4E2D-B0AA-010F637433A0}" type="datetimeFigureOut">
              <a:rPr lang="ru-RU" smtClean="0"/>
              <a:pPr/>
              <a:t>17.09.2025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17.09.2025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17.09.2025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17.09.2025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ru-RU"/>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17.09.2025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hyperlink" Target="https://zap.dcz.gov.ua/"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zakon0.rada.gov.ua/laws/show/322-0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europass.cedefop.europa.eu/documents/curriculum-vita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2"/>
          <p:cNvSpPr txBox="1">
            <a:spLocks/>
          </p:cNvSpPr>
          <p:nvPr/>
        </p:nvSpPr>
        <p:spPr>
          <a:xfrm>
            <a:off x="2555776" y="5517232"/>
            <a:ext cx="6400800" cy="1057672"/>
          </a:xfrm>
          <a:prstGeom prst="rect">
            <a:avLst/>
          </a:prstGeom>
        </p:spPr>
        <p:txBody>
          <a:bodyPr vert="horz" lIns="45720" tIns="0" rIns="45720" bIns="0">
            <a:normAutofit/>
          </a:bodyPr>
          <a:lstStyle/>
          <a:p>
            <a:pPr marL="0" marR="0" lvl="0" indent="0" algn="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uk-UA" sz="2200" b="0" i="0" u="none" strike="noStrike" kern="1200" cap="none" spc="0" normalizeH="0" baseline="0" noProof="0">
                <a:ln>
                  <a:noFill/>
                </a:ln>
                <a:solidFill>
                  <a:srgbClr val="FFFFFF"/>
                </a:solidFill>
                <a:effectLst/>
                <a:uLnTx/>
                <a:uFillTx/>
                <a:latin typeface="+mn-lt"/>
                <a:ea typeface="+mn-ea"/>
                <a:cs typeface="+mn-cs"/>
              </a:rPr>
              <a:t>Лектор доц., к.б.н. Корнет М.М. </a:t>
            </a:r>
            <a:endParaRPr kumimoji="0" lang="ru-RU" sz="2200" b="0" i="0" u="none" strike="noStrike" kern="1200" cap="none" spc="0" normalizeH="0" baseline="0" noProof="0" dirty="0">
              <a:ln>
                <a:noFill/>
              </a:ln>
              <a:solidFill>
                <a:srgbClr val="FFFFFF"/>
              </a:solidFill>
              <a:effectLst/>
              <a:uLnTx/>
              <a:uFillTx/>
              <a:latin typeface="+mn-lt"/>
              <a:ea typeface="+mn-ea"/>
              <a:cs typeface="+mn-cs"/>
            </a:endParaRPr>
          </a:p>
        </p:txBody>
      </p:sp>
      <p:sp>
        <p:nvSpPr>
          <p:cNvPr id="8" name="Прямоугольник 7"/>
          <p:cNvSpPr/>
          <p:nvPr/>
        </p:nvSpPr>
        <p:spPr>
          <a:xfrm>
            <a:off x="3080798" y="260648"/>
            <a:ext cx="5618846" cy="830997"/>
          </a:xfrm>
          <a:prstGeom prst="rect">
            <a:avLst/>
          </a:prstGeom>
        </p:spPr>
        <p:txBody>
          <a:bodyPr wrap="none">
            <a:spAutoFit/>
          </a:bodyPr>
          <a:lstStyle/>
          <a:p>
            <a:pPr algn="r"/>
            <a:r>
              <a:rPr lang="uk-UA" sz="2400" dirty="0">
                <a:solidFill>
                  <a:schemeClr val="tx2">
                    <a:lumMod val="20000"/>
                    <a:lumOff val="80000"/>
                  </a:schemeClr>
                </a:solidFill>
              </a:rPr>
              <a:t>Запорізький національній університет</a:t>
            </a:r>
          </a:p>
          <a:p>
            <a:pPr algn="ctr"/>
            <a:r>
              <a:rPr lang="uk-UA" sz="2400" dirty="0">
                <a:solidFill>
                  <a:schemeClr val="tx2">
                    <a:lumMod val="20000"/>
                    <a:lumOff val="80000"/>
                  </a:schemeClr>
                </a:solidFill>
              </a:rPr>
              <a:t>Кафедра хімії </a:t>
            </a:r>
            <a:endParaRPr lang="ru-RU" sz="2400" dirty="0">
              <a:solidFill>
                <a:schemeClr val="tx2">
                  <a:lumMod val="20000"/>
                  <a:lumOff val="80000"/>
                </a:schemeClr>
              </a:solidFill>
            </a:endParaRPr>
          </a:p>
        </p:txBody>
      </p:sp>
      <p:pic>
        <p:nvPicPr>
          <p:cNvPr id="9" name="Picture 2" descr="http://cs619531.vk.me/v619531124/a89/jgwPXkhAvj0.jpg"/>
          <p:cNvPicPr>
            <a:picLocks noChangeAspect="1" noChangeArrowheads="1"/>
          </p:cNvPicPr>
          <p:nvPr/>
        </p:nvPicPr>
        <p:blipFill>
          <a:blip r:embed="rId2" cstate="print"/>
          <a:srcRect/>
          <a:stretch>
            <a:fillRect/>
          </a:stretch>
        </p:blipFill>
        <p:spPr bwMode="auto">
          <a:xfrm>
            <a:off x="275184" y="936784"/>
            <a:ext cx="2083660" cy="1956019"/>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10" name="Заголовок 1"/>
          <p:cNvSpPr txBox="1">
            <a:spLocks/>
          </p:cNvSpPr>
          <p:nvPr/>
        </p:nvSpPr>
        <p:spPr>
          <a:xfrm>
            <a:off x="2699792" y="2166894"/>
            <a:ext cx="6256784" cy="2486242"/>
          </a:xfrm>
          <a:prstGeom prst="rect">
            <a:avLst/>
          </a:prstGeom>
        </p:spPr>
        <p:txBody>
          <a:bodyPr vert="horz" lIns="45720" tIns="0" rIns="45720" bIns="0" anchor="b" anchorCtr="0">
            <a:normAutofit fontScale="25000" lnSpcReduction="20000"/>
          </a:bodyPr>
          <a:lstStyle/>
          <a:p>
            <a:pPr algn="ctr">
              <a:lnSpc>
                <a:spcPct val="140000"/>
              </a:lnSpc>
              <a:spcBef>
                <a:spcPts val="600"/>
              </a:spcBef>
              <a:spcAft>
                <a:spcPts val="600"/>
              </a:spcAft>
              <a:defRPr/>
            </a:pPr>
            <a:r>
              <a:rPr lang="uk-UA" sz="14400" b="1" cap="all" dirty="0">
                <a:ln w="500">
                  <a:solidFill>
                    <a:schemeClr val="tx2">
                      <a:shade val="20000"/>
                      <a:satMod val="120000"/>
                    </a:schemeClr>
                  </a:solidFill>
                </a:ln>
                <a:solidFill>
                  <a:schemeClr val="accent4"/>
                </a:solidFill>
                <a:effectLst>
                  <a:outerShdw blurRad="38100" dist="38100" dir="2700000" algn="tl">
                    <a:srgbClr val="000000">
                      <a:alpha val="43137"/>
                    </a:srgbClr>
                  </a:outerShdw>
                </a:effectLst>
                <a:latin typeface="+mj-lt"/>
                <a:ea typeface="+mj-ea"/>
                <a:cs typeface="+mj-cs"/>
              </a:rPr>
              <a:t>Лекція №</a:t>
            </a:r>
            <a:r>
              <a:rPr lang="en-US" sz="14400" b="1" cap="all" dirty="0">
                <a:ln w="500">
                  <a:solidFill>
                    <a:schemeClr val="tx2">
                      <a:shade val="20000"/>
                      <a:satMod val="120000"/>
                    </a:schemeClr>
                  </a:solidFill>
                </a:ln>
                <a:solidFill>
                  <a:schemeClr val="accent4"/>
                </a:solidFill>
                <a:effectLst>
                  <a:outerShdw blurRad="38100" dist="38100" dir="2700000" algn="tl">
                    <a:srgbClr val="000000">
                      <a:alpha val="43137"/>
                    </a:srgbClr>
                  </a:outerShdw>
                </a:effectLst>
                <a:latin typeface="+mj-lt"/>
                <a:ea typeface="+mj-ea"/>
                <a:cs typeface="+mj-cs"/>
              </a:rPr>
              <a:t>2</a:t>
            </a:r>
            <a:br>
              <a:rPr lang="uk-UA" sz="11200" b="1" cap="all" dirty="0">
                <a:ln w="500">
                  <a:solidFill>
                    <a:schemeClr val="tx2">
                      <a:shade val="20000"/>
                      <a:satMod val="120000"/>
                    </a:schemeClr>
                  </a:solidFill>
                </a:ln>
                <a:solidFill>
                  <a:schemeClr val="accent4"/>
                </a:solidFill>
                <a:effectLst>
                  <a:outerShdw blurRad="38100" dist="38100" dir="2700000" algn="tl">
                    <a:srgbClr val="000000">
                      <a:alpha val="43137"/>
                    </a:srgbClr>
                  </a:outerShdw>
                </a:effectLst>
                <a:latin typeface="+mj-lt"/>
                <a:ea typeface="+mj-ea"/>
                <a:cs typeface="+mj-cs"/>
              </a:rPr>
            </a:br>
            <a:r>
              <a:rPr lang="uk-UA" sz="11200" b="1" cap="all" dirty="0">
                <a:ln w="500">
                  <a:solidFill>
                    <a:schemeClr val="tx2">
                      <a:shade val="20000"/>
                      <a:satMod val="120000"/>
                    </a:schemeClr>
                  </a:solidFill>
                </a:ln>
                <a:solidFill>
                  <a:schemeClr val="accent4"/>
                </a:solidFill>
                <a:effectLst>
                  <a:outerShdw blurRad="38100" dist="38100" dir="2700000" algn="tl">
                    <a:srgbClr val="000000">
                      <a:alpha val="43137"/>
                    </a:srgbClr>
                  </a:outerShdw>
                </a:effectLst>
                <a:latin typeface="+mj-lt"/>
                <a:ea typeface="+mj-ea"/>
                <a:cs typeface="+mj-cs"/>
              </a:rPr>
              <a:t> </a:t>
            </a:r>
            <a:r>
              <a:rPr lang="uk-UA" sz="11200" b="1" cap="all" dirty="0">
                <a:ln w="500">
                  <a:solidFill>
                    <a:schemeClr val="tx2">
                      <a:shade val="20000"/>
                      <a:satMod val="120000"/>
                    </a:schemeClr>
                  </a:solidFill>
                </a:ln>
                <a:solidFill>
                  <a:schemeClr val="accent6">
                    <a:lumMod val="75000"/>
                  </a:schemeClr>
                </a:solidFill>
                <a:effectLst>
                  <a:outerShdw blurRad="38100" dist="38100" dir="2700000" algn="tl">
                    <a:srgbClr val="000000">
                      <a:alpha val="43137"/>
                    </a:srgbClr>
                  </a:outerShdw>
                </a:effectLst>
                <a:latin typeface="+mj-lt"/>
                <a:ea typeface="+mj-ea"/>
                <a:cs typeface="+mj-cs"/>
              </a:rPr>
              <a:t>Ресурси кадрових агентств. Пошук роботи через державні центри зайнятості</a:t>
            </a:r>
          </a:p>
          <a:p>
            <a:pPr lvl="0" algn="ctr">
              <a:spcBef>
                <a:spcPts val="600"/>
              </a:spcBef>
              <a:spcAft>
                <a:spcPts val="600"/>
              </a:spcAft>
              <a:defRPr/>
            </a:pPr>
            <a:r>
              <a:rPr lang="uk-UA" sz="36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endParaRPr lang="ru-RU" sz="36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64" y="4008654"/>
            <a:ext cx="2952328" cy="1719731"/>
          </a:xfrm>
          <a:prstGeom prst="ellipse">
            <a:avLst/>
          </a:prstGeom>
          <a:ln>
            <a:noFill/>
          </a:ln>
          <a:effectLst>
            <a:softEdge rad="112500"/>
          </a:effectLst>
        </p:spPr>
      </p:pic>
    </p:spTree>
    <p:extLst>
      <p:ext uri="{BB962C8B-B14F-4D97-AF65-F5344CB8AC3E}">
        <p14:creationId xmlns:p14="http://schemas.microsoft.com/office/powerpoint/2010/main" val="1691701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7776864" cy="3594702"/>
          </a:xfrm>
          <a:prstGeom prst="rect">
            <a:avLst/>
          </a:prstGeom>
        </p:spPr>
        <p:txBody>
          <a:bodyPr wrap="square">
            <a:spAutoFit/>
          </a:bodyPr>
          <a:lstStyle/>
          <a:p>
            <a:pPr indent="457200" algn="just">
              <a:lnSpc>
                <a:spcPct val="150000"/>
              </a:lnSpc>
            </a:pPr>
            <a:r>
              <a:rPr lang="uk-UA" sz="2200" b="1" i="1" dirty="0">
                <a:solidFill>
                  <a:srgbClr val="212529"/>
                </a:solidFill>
                <a:latin typeface="Calibri" panose="020F0502020204030204" pitchFamily="34" charset="0"/>
                <a:cs typeface="Calibri" panose="020F0502020204030204" pitchFamily="34" charset="0"/>
              </a:rPr>
              <a:t>Головні цілі та вигоди замовника</a:t>
            </a:r>
            <a:r>
              <a:rPr lang="uk-UA" sz="2200" dirty="0">
                <a:solidFill>
                  <a:srgbClr val="212529"/>
                </a:solidFill>
                <a:latin typeface="Calibri" panose="020F0502020204030204" pitchFamily="34" charset="0"/>
                <a:cs typeface="Calibri" panose="020F0502020204030204" pitchFamily="34" charset="0"/>
              </a:rPr>
              <a:t> — швидкий і якісний пошук відповідного кандидата, який відповідає всім вимогам компанії, економія часу на пошук і підбір кандидатів. </a:t>
            </a:r>
          </a:p>
          <a:p>
            <a:pPr indent="457200" algn="just">
              <a:lnSpc>
                <a:spcPct val="150000"/>
              </a:lnSpc>
            </a:pPr>
            <a:r>
              <a:rPr lang="uk-UA" sz="2200" dirty="0">
                <a:solidFill>
                  <a:srgbClr val="212529"/>
                </a:solidFill>
                <a:latin typeface="Calibri" panose="020F0502020204030204" pitchFamily="34" charset="0"/>
                <a:cs typeface="Calibri" panose="020F0502020204030204" pitchFamily="34" charset="0"/>
              </a:rPr>
              <a:t>Для компаній-роботодавців важливо повна відповідність претендента їх вимогам до досвіду, знань і вмінь, тому і згодні платити за підбір співробітника професійним </a:t>
            </a:r>
            <a:r>
              <a:rPr lang="uk-UA" sz="2200" dirty="0" err="1">
                <a:solidFill>
                  <a:srgbClr val="212529"/>
                </a:solidFill>
                <a:latin typeface="Calibri" panose="020F0502020204030204" pitchFamily="34" charset="0"/>
                <a:cs typeface="Calibri" panose="020F0502020204030204" pitchFamily="34" charset="0"/>
              </a:rPr>
              <a:t>рекрутинговим</a:t>
            </a:r>
            <a:r>
              <a:rPr lang="uk-UA" sz="2200" dirty="0">
                <a:solidFill>
                  <a:srgbClr val="212529"/>
                </a:solidFill>
                <a:latin typeface="Calibri" panose="020F0502020204030204" pitchFamily="34" charset="0"/>
                <a:cs typeface="Calibri" panose="020F0502020204030204" pitchFamily="34" charset="0"/>
              </a:rPr>
              <a:t> агентствам. </a:t>
            </a:r>
            <a:endParaRPr lang="uk-UA" sz="2200" dirty="0">
              <a:latin typeface="Calibri" panose="020F0502020204030204" pitchFamily="34" charset="0"/>
              <a:cs typeface="Calibri" panose="020F050202020403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3694451"/>
            <a:ext cx="5364088" cy="3015346"/>
          </a:xfrm>
          <a:prstGeom prst="rect">
            <a:avLst/>
          </a:prstGeom>
          <a:effectLst>
            <a:softEdge rad="317500"/>
          </a:effectLst>
        </p:spPr>
      </p:pic>
    </p:spTree>
    <p:extLst>
      <p:ext uri="{BB962C8B-B14F-4D97-AF65-F5344CB8AC3E}">
        <p14:creationId xmlns:p14="http://schemas.microsoft.com/office/powerpoint/2010/main" val="1437507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7704856" cy="5195140"/>
          </a:xfrm>
          <a:prstGeom prst="rect">
            <a:avLst/>
          </a:prstGeom>
        </p:spPr>
        <p:txBody>
          <a:bodyPr wrap="square">
            <a:spAutoFit/>
          </a:bodyPr>
          <a:lstStyle/>
          <a:p>
            <a:pPr indent="457200" algn="just">
              <a:lnSpc>
                <a:spcPct val="150000"/>
              </a:lnSpc>
              <a:spcBef>
                <a:spcPts val="600"/>
              </a:spcBef>
            </a:pPr>
            <a:r>
              <a:rPr lang="uk-UA" sz="2200" dirty="0" err="1">
                <a:solidFill>
                  <a:srgbClr val="212529"/>
                </a:solidFill>
                <a:latin typeface="Calibri" panose="020F0502020204030204" pitchFamily="34" charset="0"/>
                <a:cs typeface="Calibri" panose="020F0502020204030204" pitchFamily="34" charset="0"/>
              </a:rPr>
              <a:t>Рекрутингові</a:t>
            </a:r>
            <a:r>
              <a:rPr lang="uk-UA" sz="2200" dirty="0">
                <a:solidFill>
                  <a:srgbClr val="212529"/>
                </a:solidFill>
                <a:latin typeface="Calibri" panose="020F0502020204030204" pitchFamily="34" charset="0"/>
                <a:cs typeface="Calibri" panose="020F0502020204030204" pitchFamily="34" charset="0"/>
              </a:rPr>
              <a:t> агентства </a:t>
            </a:r>
            <a:r>
              <a:rPr lang="uk-UA" sz="2200" dirty="0">
                <a:solidFill>
                  <a:srgbClr val="0070C0"/>
                </a:solidFill>
                <a:latin typeface="Calibri" panose="020F0502020204030204" pitchFamily="34" charset="0"/>
                <a:cs typeface="Calibri" panose="020F0502020204030204" pitchFamily="34" charset="0"/>
              </a:rPr>
              <a:t>будуть корисні фахівцям з однією або кількома вищими освітами, з аналогічним досвідом роботи і знанням специфіки своєї професійної сфери</a:t>
            </a:r>
            <a:r>
              <a:rPr lang="uk-UA" sz="2200" dirty="0">
                <a:solidFill>
                  <a:srgbClr val="212529"/>
                </a:solidFill>
                <a:latin typeface="Calibri" panose="020F0502020204030204" pitchFamily="34" charset="0"/>
                <a:cs typeface="Calibri" panose="020F0502020204030204" pitchFamily="34" charset="0"/>
              </a:rPr>
              <a:t>. Великим плюсом є досвід управлінської роботи, додаткове навчання та курси підвищення кваліфікації, знання іноземних мов (мінімум англійської). </a:t>
            </a:r>
          </a:p>
          <a:p>
            <a:pPr indent="457200" algn="just">
              <a:lnSpc>
                <a:spcPct val="150000"/>
              </a:lnSpc>
              <a:spcBef>
                <a:spcPts val="600"/>
              </a:spcBef>
            </a:pPr>
            <a:r>
              <a:rPr lang="uk-UA" sz="2200" dirty="0">
                <a:solidFill>
                  <a:srgbClr val="212529"/>
                </a:solidFill>
                <a:latin typeface="Calibri" panose="020F0502020204030204" pitchFamily="34" charset="0"/>
                <a:cs typeface="Calibri" panose="020F0502020204030204" pitchFamily="34" charset="0"/>
              </a:rPr>
              <a:t>Також </a:t>
            </a:r>
            <a:r>
              <a:rPr lang="uk-UA" sz="2200" dirty="0">
                <a:solidFill>
                  <a:srgbClr val="0070C0"/>
                </a:solidFill>
                <a:latin typeface="Calibri" panose="020F0502020204030204" pitchFamily="34" charset="0"/>
                <a:cs typeface="Calibri" panose="020F0502020204030204" pitchFamily="34" charset="0"/>
              </a:rPr>
              <a:t>є можливості і у перспективних молодих фахівців </a:t>
            </a:r>
            <a:r>
              <a:rPr lang="uk-UA" sz="2200" dirty="0">
                <a:solidFill>
                  <a:srgbClr val="212529"/>
                </a:solidFill>
                <a:latin typeface="Calibri" panose="020F0502020204030204" pitchFamily="34" charset="0"/>
                <a:cs typeface="Calibri" panose="020F0502020204030204" pitchFamily="34" charset="0"/>
              </a:rPr>
              <a:t>з невеликим досвідом роботи, але з високим рівнем освіти, успішним досвідом науково-практичної діяльності та стажувань, і сильною мотивацією. </a:t>
            </a:r>
            <a:endParaRPr lang="uk-UA" sz="2200" dirty="0">
              <a:latin typeface="Calibri" panose="020F0502020204030204" pitchFamily="34" charset="0"/>
              <a:cs typeface="Calibri" panose="020F050202020403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4802455"/>
            <a:ext cx="3121152" cy="2078736"/>
          </a:xfrm>
          <a:prstGeom prst="rect">
            <a:avLst/>
          </a:prstGeom>
          <a:effectLst>
            <a:softEdge rad="127000"/>
          </a:effectLst>
        </p:spPr>
      </p:pic>
    </p:spTree>
    <p:extLst>
      <p:ext uri="{BB962C8B-B14F-4D97-AF65-F5344CB8AC3E}">
        <p14:creationId xmlns:p14="http://schemas.microsoft.com/office/powerpoint/2010/main" val="232154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8100392" cy="4610365"/>
          </a:xfrm>
          <a:prstGeom prst="rect">
            <a:avLst/>
          </a:prstGeom>
        </p:spPr>
        <p:txBody>
          <a:bodyPr wrap="square">
            <a:spAutoFit/>
          </a:bodyPr>
          <a:lstStyle/>
          <a:p>
            <a:pPr indent="457200" algn="just">
              <a:lnSpc>
                <a:spcPct val="150000"/>
              </a:lnSpc>
            </a:pPr>
            <a:r>
              <a:rPr lang="uk-UA" sz="2200" dirty="0">
                <a:solidFill>
                  <a:srgbClr val="212529"/>
                </a:solidFill>
                <a:latin typeface="Calibri" panose="020F0502020204030204" pitchFamily="34" charset="0"/>
                <a:cs typeface="Calibri" panose="020F0502020204030204" pitchFamily="34" charset="0"/>
              </a:rPr>
              <a:t>Працевлаштування для всіх шукачів агентства не гарантують, так як багато залежить від кількості замовлень і вимог роботодавців. </a:t>
            </a:r>
          </a:p>
          <a:p>
            <a:pPr indent="457200" algn="just">
              <a:lnSpc>
                <a:spcPct val="150000"/>
              </a:lnSpc>
            </a:pPr>
            <a:r>
              <a:rPr lang="uk-UA" sz="2200" dirty="0">
                <a:solidFill>
                  <a:srgbClr val="212529"/>
                </a:solidFill>
                <a:latin typeface="Calibri" panose="020F0502020204030204" pitchFamily="34" charset="0"/>
                <a:cs typeface="Calibri" panose="020F0502020204030204" pitchFamily="34" charset="0"/>
              </a:rPr>
              <a:t>Але при цьому</a:t>
            </a:r>
            <a:r>
              <a:rPr lang="uk-UA" sz="2200" b="1" i="1" dirty="0">
                <a:solidFill>
                  <a:srgbClr val="212529"/>
                </a:solidFill>
                <a:latin typeface="Calibri" panose="020F0502020204030204" pitchFamily="34" charset="0"/>
                <a:cs typeface="Calibri" panose="020F0502020204030204" pitchFamily="34" charset="0"/>
              </a:rPr>
              <a:t> </a:t>
            </a:r>
            <a:r>
              <a:rPr lang="uk-UA" sz="2200" b="1" i="1" dirty="0" err="1">
                <a:solidFill>
                  <a:srgbClr val="212529"/>
                </a:solidFill>
                <a:latin typeface="Calibri" panose="020F0502020204030204" pitchFamily="34" charset="0"/>
                <a:cs typeface="Calibri" panose="020F0502020204030204" pitchFamily="34" charset="0"/>
              </a:rPr>
              <a:t>рекрутингові</a:t>
            </a:r>
            <a:r>
              <a:rPr lang="uk-UA" sz="2200" b="1" i="1" dirty="0">
                <a:solidFill>
                  <a:srgbClr val="212529"/>
                </a:solidFill>
                <a:latin typeface="Calibri" panose="020F0502020204030204" pitchFamily="34" charset="0"/>
                <a:cs typeface="Calibri" panose="020F0502020204030204" pitchFamily="34" charset="0"/>
              </a:rPr>
              <a:t> агентства мають ряд важливих переваг для кандидатів</a:t>
            </a:r>
            <a:r>
              <a:rPr lang="uk-UA" sz="2200" dirty="0">
                <a:solidFill>
                  <a:srgbClr val="212529"/>
                </a:solidFill>
                <a:latin typeface="Calibri" panose="020F0502020204030204" pitchFamily="34" charset="0"/>
                <a:cs typeface="Calibri" panose="020F0502020204030204" pitchFamily="34" charset="0"/>
              </a:rPr>
              <a:t> — професійні </a:t>
            </a:r>
            <a:r>
              <a:rPr lang="uk-UA" sz="2200" dirty="0" err="1">
                <a:solidFill>
                  <a:srgbClr val="212529"/>
                </a:solidFill>
                <a:latin typeface="Calibri" panose="020F0502020204030204" pitchFamily="34" charset="0"/>
                <a:cs typeface="Calibri" panose="020F0502020204030204" pitchFamily="34" charset="0"/>
              </a:rPr>
              <a:t>рекрутери</a:t>
            </a:r>
            <a:r>
              <a:rPr lang="uk-UA" sz="2200" dirty="0">
                <a:solidFill>
                  <a:srgbClr val="212529"/>
                </a:solidFill>
                <a:latin typeface="Calibri" panose="020F0502020204030204" pitchFamily="34" charset="0"/>
                <a:cs typeface="Calibri" panose="020F0502020204030204" pitchFamily="34" charset="0"/>
              </a:rPr>
              <a:t> агентства надають консультативну допомогу кандидатам в ході всього процесу працевлаштування, допомагають підготуватися до співбесіди з роботодавцями, домовитися про вигідні умови на майбутній роботі, можуть пропонувати інші цікаві вакансії та ін.</a:t>
            </a:r>
            <a:endParaRPr lang="uk-UA" sz="2200" dirty="0">
              <a:latin typeface="Calibri" panose="020F0502020204030204" pitchFamily="34" charset="0"/>
              <a:cs typeface="Calibri" panose="020F050202020403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8472" y="4653136"/>
            <a:ext cx="3923928" cy="2208041"/>
          </a:xfrm>
          <a:prstGeom prst="rect">
            <a:avLst/>
          </a:prstGeom>
          <a:effectLst>
            <a:softEdge rad="127000"/>
          </a:effectLst>
        </p:spPr>
      </p:pic>
    </p:spTree>
    <p:extLst>
      <p:ext uri="{BB962C8B-B14F-4D97-AF65-F5344CB8AC3E}">
        <p14:creationId xmlns:p14="http://schemas.microsoft.com/office/powerpoint/2010/main" val="22804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7384"/>
            <a:ext cx="8244408" cy="44627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uk-UA" sz="2300" b="1" dirty="0">
                <a:latin typeface="+mj-lt"/>
                <a:ea typeface="Times New Roman" panose="02020603050405020304" pitchFamily="18" charset="0"/>
              </a:rPr>
              <a:t>В. КОМПАНІЇ З ЦІЛЕСПРЯМОВАНОГО ДОБОРУ ПЕРСОНАЛУ</a:t>
            </a:r>
            <a:endParaRPr lang="uk-UA" sz="2300" dirty="0">
              <a:latin typeface="+mj-lt"/>
            </a:endParaRPr>
          </a:p>
        </p:txBody>
      </p:sp>
      <p:sp>
        <p:nvSpPr>
          <p:cNvPr id="3" name="Прямоугольник 2"/>
          <p:cNvSpPr/>
          <p:nvPr/>
        </p:nvSpPr>
        <p:spPr>
          <a:xfrm>
            <a:off x="9938" y="438433"/>
            <a:ext cx="8100392" cy="6164252"/>
          </a:xfrm>
          <a:prstGeom prst="rect">
            <a:avLst/>
          </a:prstGeom>
        </p:spPr>
        <p:txBody>
          <a:bodyPr wrap="square">
            <a:spAutoFit/>
          </a:bodyPr>
          <a:lstStyle/>
          <a:p>
            <a:pPr indent="450215" algn="just">
              <a:lnSpc>
                <a:spcPct val="110000"/>
              </a:lnSpc>
              <a:spcAft>
                <a:spcPts val="0"/>
              </a:spcAft>
            </a:pPr>
            <a:r>
              <a:rPr lang="uk-UA" b="1" dirty="0" err="1">
                <a:latin typeface="Calibri" panose="020F0502020204030204" pitchFamily="34" charset="0"/>
                <a:ea typeface="Times New Roman" panose="02020603050405020304" pitchFamily="18" charset="0"/>
                <a:cs typeface="Calibri" panose="020F0502020204030204" pitchFamily="34" charset="0"/>
              </a:rPr>
              <a:t>Executive</a:t>
            </a:r>
            <a:r>
              <a:rPr lang="uk-UA" b="1" dirty="0">
                <a:latin typeface="Calibri" panose="020F0502020204030204" pitchFamily="34" charset="0"/>
                <a:ea typeface="Times New Roman" panose="02020603050405020304" pitchFamily="18" charset="0"/>
                <a:cs typeface="Calibri" panose="020F0502020204030204" pitchFamily="34" charset="0"/>
              </a:rPr>
              <a:t> </a:t>
            </a:r>
            <a:r>
              <a:rPr lang="uk-UA" b="1" dirty="0" err="1">
                <a:latin typeface="Calibri" panose="020F0502020204030204" pitchFamily="34" charset="0"/>
                <a:ea typeface="Times New Roman" panose="02020603050405020304" pitchFamily="18" charset="0"/>
                <a:cs typeface="Calibri" panose="020F0502020204030204" pitchFamily="34" charset="0"/>
              </a:rPr>
              <a:t>Search</a:t>
            </a:r>
            <a:r>
              <a:rPr lang="uk-UA" b="1" dirty="0">
                <a:latin typeface="Calibri" panose="020F0502020204030204" pitchFamily="34" charset="0"/>
                <a:ea typeface="Times New Roman" panose="02020603050405020304" pitchFamily="18" charset="0"/>
                <a:cs typeface="Calibri" panose="020F0502020204030204" pitchFamily="34" charset="0"/>
              </a:rPr>
              <a:t> (</a:t>
            </a:r>
            <a:r>
              <a:rPr lang="uk-UA" dirty="0">
                <a:latin typeface="Calibri" panose="020F0502020204030204" pitchFamily="34" charset="0"/>
                <a:ea typeface="Times New Roman" panose="02020603050405020304" pitchFamily="18" charset="0"/>
                <a:cs typeface="Calibri" panose="020F0502020204030204" pitchFamily="34" charset="0"/>
              </a:rPr>
              <a:t>прямий пошук</a:t>
            </a:r>
            <a:r>
              <a:rPr lang="uk-UA" b="1" dirty="0">
                <a:latin typeface="Calibri" panose="020F0502020204030204" pitchFamily="34" charset="0"/>
                <a:ea typeface="Times New Roman" panose="02020603050405020304" pitchFamily="18" charset="0"/>
                <a:cs typeface="Calibri" panose="020F0502020204030204" pitchFamily="34" charset="0"/>
              </a:rPr>
              <a:t>)/</a:t>
            </a:r>
            <a:r>
              <a:rPr lang="en-US" b="1" dirty="0">
                <a:latin typeface="Calibri" panose="020F0502020204030204" pitchFamily="34" charset="0"/>
                <a:cs typeface="Calibri" panose="020F0502020204030204" pitchFamily="34" charset="0"/>
              </a:rPr>
              <a:t>headhunting</a:t>
            </a:r>
            <a:r>
              <a:rPr lang="uk-UA" b="1" dirty="0">
                <a:latin typeface="Calibri" panose="020F0502020204030204" pitchFamily="34" charset="0"/>
                <a:cs typeface="Calibri" panose="020F0502020204030204" pitchFamily="34" charset="0"/>
              </a:rPr>
              <a:t> (</a:t>
            </a:r>
            <a:r>
              <a:rPr lang="uk-UA" dirty="0">
                <a:latin typeface="Calibri" panose="020F0502020204030204" pitchFamily="34" charset="0"/>
                <a:cs typeface="Calibri" panose="020F0502020204030204" pitchFamily="34" charset="0"/>
              </a:rPr>
              <a:t>конкретний фахівець</a:t>
            </a:r>
            <a:r>
              <a:rPr lang="uk-UA" b="1" dirty="0">
                <a:latin typeface="Calibri" panose="020F0502020204030204" pitchFamily="34" charset="0"/>
                <a:cs typeface="Calibri" panose="020F0502020204030204" pitchFamily="34" charset="0"/>
              </a:rPr>
              <a:t>)</a:t>
            </a:r>
            <a:r>
              <a:rPr lang="uk-UA" b="1" dirty="0">
                <a:latin typeface="Calibri" panose="020F0502020204030204" pitchFamily="34" charset="0"/>
                <a:ea typeface="Times New Roman" panose="02020603050405020304" pitchFamily="18" charset="0"/>
                <a:cs typeface="Calibri" panose="020F0502020204030204" pitchFamily="34" charset="0"/>
              </a:rPr>
              <a:t> </a:t>
            </a:r>
            <a:r>
              <a:rPr lang="uk-UA" dirty="0">
                <a:latin typeface="Times New Roman" panose="02020603050405020304" pitchFamily="18" charset="0"/>
                <a:ea typeface="Times New Roman" panose="02020603050405020304" pitchFamily="18" charset="0"/>
              </a:rPr>
              <a:t>відрізняється від </a:t>
            </a:r>
            <a:r>
              <a:rPr lang="uk-UA" dirty="0" err="1">
                <a:latin typeface="Times New Roman" panose="02020603050405020304" pitchFamily="18" charset="0"/>
                <a:ea typeface="Times New Roman" panose="02020603050405020304" pitchFamily="18" charset="0"/>
              </a:rPr>
              <a:t>рекрутменту</a:t>
            </a:r>
            <a:r>
              <a:rPr lang="uk-UA" dirty="0">
                <a:latin typeface="Times New Roman" panose="02020603050405020304" pitchFamily="18" charset="0"/>
                <a:ea typeface="Times New Roman" panose="02020603050405020304" pitchFamily="18" charset="0"/>
              </a:rPr>
              <a:t> за всіма основними параметрами – за метою, учасниками процесу, термінами виконання, формою оплати і, головне, за технологією, тобто засобами й методами виконання роботи.</a:t>
            </a:r>
          </a:p>
          <a:p>
            <a:pPr indent="450215" algn="just">
              <a:lnSpc>
                <a:spcPct val="110000"/>
              </a:lnSpc>
              <a:spcAft>
                <a:spcPts val="0"/>
              </a:spcAft>
            </a:pPr>
            <a:r>
              <a:rPr lang="uk-UA" dirty="0">
                <a:latin typeface="Times New Roman" panose="02020603050405020304" pitchFamily="18" charset="0"/>
                <a:ea typeface="Times New Roman" panose="02020603050405020304" pitchFamily="18" charset="0"/>
              </a:rPr>
              <a:t>Мета </a:t>
            </a:r>
            <a:r>
              <a:rPr lang="uk-UA" dirty="0" err="1">
                <a:latin typeface="Times New Roman" panose="02020603050405020304" pitchFamily="18" charset="0"/>
                <a:ea typeface="Times New Roman" panose="02020603050405020304" pitchFamily="18" charset="0"/>
              </a:rPr>
              <a:t>Executive</a:t>
            </a:r>
            <a:r>
              <a:rPr lang="uk-UA" dirty="0">
                <a:latin typeface="Times New Roman" panose="02020603050405020304" pitchFamily="18" charset="0"/>
                <a:ea typeface="Times New Roman" panose="02020603050405020304" pitchFamily="18" charset="0"/>
              </a:rPr>
              <a:t> </a:t>
            </a:r>
            <a:r>
              <a:rPr lang="uk-UA" dirty="0" err="1">
                <a:latin typeface="Times New Roman" panose="02020603050405020304" pitchFamily="18" charset="0"/>
                <a:ea typeface="Times New Roman" panose="02020603050405020304" pitchFamily="18" charset="0"/>
              </a:rPr>
              <a:t>Search</a:t>
            </a:r>
            <a:r>
              <a:rPr lang="uk-UA" b="1"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полягає в забезпеченні компанії/організації керівниками вищої ланки, а також рідкісними фахівцями (про них ми вже згадували вище). Йдеться, як правило, про ключову особистість головного “найманого” співробітника і його найближче оточення, до якого належать: </a:t>
            </a:r>
          </a:p>
          <a:p>
            <a:pPr marL="342900" lvl="0" indent="-342900" algn="just">
              <a:lnSpc>
                <a:spcPct val="110000"/>
              </a:lnSpc>
              <a:spcAft>
                <a:spcPts val="0"/>
              </a:spcAft>
              <a:buFont typeface="Wingdings" panose="05000000000000000000" pitchFamily="2" charset="2"/>
              <a:buChar char=""/>
              <a:tabLst>
                <a:tab pos="685800" algn="l"/>
              </a:tabLst>
            </a:pPr>
            <a:r>
              <a:rPr lang="uk-UA" dirty="0">
                <a:latin typeface="Times New Roman" panose="02020603050405020304" pitchFamily="18" charset="0"/>
                <a:ea typeface="Times New Roman" panose="02020603050405020304" pitchFamily="18" charset="0"/>
              </a:rPr>
              <a:t>генеральний директор; </a:t>
            </a:r>
          </a:p>
          <a:p>
            <a:pPr marL="342900" lvl="0" indent="-342900" algn="just">
              <a:lnSpc>
                <a:spcPct val="110000"/>
              </a:lnSpc>
              <a:spcAft>
                <a:spcPts val="0"/>
              </a:spcAft>
              <a:buFont typeface="Wingdings" panose="05000000000000000000" pitchFamily="2" charset="2"/>
              <a:buChar char=""/>
              <a:tabLst>
                <a:tab pos="685800" algn="l"/>
              </a:tabLst>
            </a:pPr>
            <a:r>
              <a:rPr lang="uk-UA" dirty="0">
                <a:latin typeface="Times New Roman" panose="02020603050405020304" pitchFamily="18" charset="0"/>
                <a:ea typeface="Times New Roman" panose="02020603050405020304" pitchFamily="18" charset="0"/>
              </a:rPr>
              <a:t>менеджер; </a:t>
            </a:r>
          </a:p>
          <a:p>
            <a:pPr marL="342900" lvl="0" indent="-342900" algn="just">
              <a:lnSpc>
                <a:spcPct val="110000"/>
              </a:lnSpc>
              <a:spcAft>
                <a:spcPts val="0"/>
              </a:spcAft>
              <a:buFont typeface="Wingdings" panose="05000000000000000000" pitchFamily="2" charset="2"/>
              <a:buChar char=""/>
              <a:tabLst>
                <a:tab pos="685800" algn="l"/>
              </a:tabLst>
            </a:pPr>
            <a:r>
              <a:rPr lang="uk-UA" dirty="0">
                <a:latin typeface="Times New Roman" panose="02020603050405020304" pitchFamily="18" charset="0"/>
                <a:ea typeface="Times New Roman" panose="02020603050405020304" pitchFamily="18" charset="0"/>
              </a:rPr>
              <a:t>голова правління; </a:t>
            </a:r>
          </a:p>
          <a:p>
            <a:pPr marL="342900" lvl="0" indent="-342900" algn="just">
              <a:lnSpc>
                <a:spcPct val="110000"/>
              </a:lnSpc>
              <a:spcAft>
                <a:spcPts val="0"/>
              </a:spcAft>
              <a:buFont typeface="Wingdings" panose="05000000000000000000" pitchFamily="2" charset="2"/>
              <a:buChar char=""/>
              <a:tabLst>
                <a:tab pos="685800" algn="l"/>
              </a:tabLst>
            </a:pPr>
            <a:r>
              <a:rPr lang="uk-UA" dirty="0">
                <a:latin typeface="Times New Roman" panose="02020603050405020304" pitchFamily="18" charset="0"/>
                <a:ea typeface="Times New Roman" panose="02020603050405020304" pitchFamily="18" charset="0"/>
              </a:rPr>
              <a:t>голова представництва; </a:t>
            </a:r>
          </a:p>
          <a:p>
            <a:pPr marL="342900" lvl="0" indent="-342900" algn="just">
              <a:lnSpc>
                <a:spcPct val="110000"/>
              </a:lnSpc>
              <a:spcAft>
                <a:spcPts val="0"/>
              </a:spcAft>
              <a:buFont typeface="Wingdings" panose="05000000000000000000" pitchFamily="2" charset="2"/>
              <a:buChar char=""/>
              <a:tabLst>
                <a:tab pos="685800" algn="l"/>
              </a:tabLst>
            </a:pPr>
            <a:r>
              <a:rPr lang="uk-UA" dirty="0">
                <a:latin typeface="Times New Roman" panose="02020603050405020304" pitchFamily="18" charset="0"/>
                <a:ea typeface="Times New Roman" panose="02020603050405020304" pitchFamily="18" charset="0"/>
              </a:rPr>
              <a:t>директори з продажів; </a:t>
            </a:r>
          </a:p>
          <a:p>
            <a:pPr marL="342900" lvl="0" indent="-342900" algn="just">
              <a:lnSpc>
                <a:spcPct val="110000"/>
              </a:lnSpc>
              <a:spcAft>
                <a:spcPts val="0"/>
              </a:spcAft>
              <a:buFont typeface="Wingdings" panose="05000000000000000000" pitchFamily="2" charset="2"/>
              <a:buChar char=""/>
              <a:tabLst>
                <a:tab pos="685800" algn="l"/>
              </a:tabLst>
            </a:pPr>
            <a:r>
              <a:rPr lang="uk-UA" dirty="0">
                <a:latin typeface="Times New Roman" panose="02020603050405020304" pitchFamily="18" charset="0"/>
                <a:ea typeface="Times New Roman" panose="02020603050405020304" pitchFamily="18" charset="0"/>
              </a:rPr>
              <a:t>директори з маркетингу; </a:t>
            </a:r>
          </a:p>
          <a:p>
            <a:pPr marL="342900" lvl="0" indent="-342900" algn="just">
              <a:lnSpc>
                <a:spcPct val="110000"/>
              </a:lnSpc>
              <a:spcAft>
                <a:spcPts val="0"/>
              </a:spcAft>
              <a:buFont typeface="Wingdings" panose="05000000000000000000" pitchFamily="2" charset="2"/>
              <a:buChar char=""/>
              <a:tabLst>
                <a:tab pos="685800" algn="l"/>
              </a:tabLst>
            </a:pPr>
            <a:r>
              <a:rPr lang="uk-UA" dirty="0">
                <a:latin typeface="Times New Roman" panose="02020603050405020304" pitchFamily="18" charset="0"/>
                <a:ea typeface="Times New Roman" panose="02020603050405020304" pitchFamily="18" charset="0"/>
              </a:rPr>
              <a:t>директори з логістики; </a:t>
            </a:r>
          </a:p>
          <a:p>
            <a:pPr marL="342900" lvl="0" indent="-342900" algn="just">
              <a:lnSpc>
                <a:spcPct val="110000"/>
              </a:lnSpc>
              <a:spcAft>
                <a:spcPts val="0"/>
              </a:spcAft>
              <a:buFont typeface="Wingdings" panose="05000000000000000000" pitchFamily="2" charset="2"/>
              <a:buChar char=""/>
              <a:tabLst>
                <a:tab pos="685800" algn="l"/>
              </a:tabLst>
            </a:pPr>
            <a:r>
              <a:rPr lang="uk-UA" dirty="0">
                <a:latin typeface="Times New Roman" panose="02020603050405020304" pitchFamily="18" charset="0"/>
                <a:ea typeface="Times New Roman" panose="02020603050405020304" pitchFamily="18" charset="0"/>
              </a:rPr>
              <a:t>директори з PR; </a:t>
            </a:r>
          </a:p>
          <a:p>
            <a:pPr marL="342900" lvl="0" indent="-342900" algn="just">
              <a:lnSpc>
                <a:spcPct val="110000"/>
              </a:lnSpc>
              <a:spcAft>
                <a:spcPts val="0"/>
              </a:spcAft>
              <a:buFont typeface="Wingdings" panose="05000000000000000000" pitchFamily="2" charset="2"/>
              <a:buChar char=""/>
              <a:tabLst>
                <a:tab pos="685800" algn="l"/>
              </a:tabLst>
            </a:pPr>
            <a:r>
              <a:rPr lang="uk-UA" dirty="0">
                <a:latin typeface="Times New Roman" panose="02020603050405020304" pitchFamily="18" charset="0"/>
                <a:ea typeface="Times New Roman" panose="02020603050405020304" pitchFamily="18" charset="0"/>
              </a:rPr>
              <a:t>директори з персоналу; </a:t>
            </a:r>
          </a:p>
          <a:p>
            <a:pPr marL="342900" lvl="0" indent="-342900" algn="just">
              <a:lnSpc>
                <a:spcPct val="110000"/>
              </a:lnSpc>
              <a:spcAft>
                <a:spcPts val="0"/>
              </a:spcAft>
              <a:buFont typeface="Wingdings" panose="05000000000000000000" pitchFamily="2" charset="2"/>
              <a:buChar char=""/>
              <a:tabLst>
                <a:tab pos="685800" algn="l"/>
              </a:tabLst>
            </a:pPr>
            <a:r>
              <a:rPr lang="uk-UA" dirty="0">
                <a:latin typeface="Times New Roman" panose="02020603050405020304" pitchFamily="18" charset="0"/>
                <a:ea typeface="Times New Roman" panose="02020603050405020304" pitchFamily="18" charset="0"/>
              </a:rPr>
              <a:t>фінансові директори; </a:t>
            </a:r>
          </a:p>
          <a:p>
            <a:pPr marL="342900" lvl="0" indent="-342900" algn="just">
              <a:lnSpc>
                <a:spcPct val="110000"/>
              </a:lnSpc>
              <a:spcAft>
                <a:spcPts val="0"/>
              </a:spcAft>
              <a:buFont typeface="Wingdings" panose="05000000000000000000" pitchFamily="2" charset="2"/>
              <a:buChar char=""/>
              <a:tabLst>
                <a:tab pos="685800" algn="l"/>
              </a:tabLst>
            </a:pPr>
            <a:r>
              <a:rPr lang="uk-UA" dirty="0">
                <a:latin typeface="Times New Roman" panose="02020603050405020304" pitchFamily="18" charset="0"/>
                <a:ea typeface="Times New Roman" panose="02020603050405020304" pitchFamily="18" charset="0"/>
              </a:rPr>
              <a:t>начальники департаментів та інші відповідальні особи, з числа керівництва компанії. </a:t>
            </a:r>
            <a:endParaRPr lang="uk-UA" dirty="0">
              <a:effectLst/>
              <a:latin typeface="Times New Roman" panose="02020603050405020304" pitchFamily="18" charset="0"/>
              <a:ea typeface="Times New Roman" panose="02020603050405020304" pitchFamily="18" charset="0"/>
            </a:endParaRPr>
          </a:p>
        </p:txBody>
      </p:sp>
      <p:pic>
        <p:nvPicPr>
          <p:cNvPr id="8194" name="Picture 2" descr="headhunting э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973" y="3068960"/>
            <a:ext cx="3834371" cy="266429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916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8172400" cy="1754326"/>
          </a:xfrm>
          <a:prstGeom prst="rect">
            <a:avLst/>
          </a:prstGeom>
        </p:spPr>
        <p:txBody>
          <a:bodyPr wrap="square">
            <a:spAutoFit/>
          </a:bodyPr>
          <a:lstStyle/>
          <a:p>
            <a:pPr indent="450215" algn="just">
              <a:lnSpc>
                <a:spcPct val="150000"/>
              </a:lnSpc>
              <a:spcAft>
                <a:spcPts val="0"/>
              </a:spcAft>
            </a:pPr>
            <a:r>
              <a:rPr lang="uk-UA" dirty="0">
                <a:latin typeface="Times New Roman" panose="02020603050405020304" pitchFamily="18" charset="0"/>
                <a:ea typeface="Times New Roman" panose="02020603050405020304" pitchFamily="18" charset="0"/>
              </a:rPr>
              <a:t>Тобто, мова про професіоналів, кількість яких обчислюється десятками, якщо взагалі не одиницями. Природно, що замовниками таких високих позицій є, як правило, або власники компаній, або перші особи (гендиректор), котрі для вирішення принципово важливих кадрових питань мають окремий бюджет.</a:t>
            </a:r>
            <a:endParaRPr lang="uk-UA"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251520" y="1988840"/>
            <a:ext cx="3960440" cy="46628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Aft>
                <a:spcPts val="0"/>
              </a:spcAft>
            </a:pPr>
            <a:r>
              <a:rPr lang="uk-UA" dirty="0">
                <a:latin typeface="Times New Roman" panose="02020603050405020304" pitchFamily="18" charset="0"/>
                <a:ea typeface="Times New Roman" panose="02020603050405020304" pitchFamily="18" charset="0"/>
              </a:rPr>
              <a:t>1. </a:t>
            </a:r>
            <a:r>
              <a:rPr lang="uk-UA" b="1" i="1" dirty="0">
                <a:latin typeface="Times New Roman" panose="02020603050405020304" pitchFamily="18" charset="0"/>
                <a:ea typeface="Times New Roman" panose="02020603050405020304" pitchFamily="18" charset="0"/>
              </a:rPr>
              <a:t>Не всім щастить відразу</a:t>
            </a:r>
            <a:r>
              <a:rPr lang="uk-UA" dirty="0">
                <a:latin typeface="Times New Roman" panose="02020603050405020304" pitchFamily="18" charset="0"/>
                <a:ea typeface="Times New Roman" panose="02020603050405020304" pitchFamily="18" charset="0"/>
              </a:rPr>
              <a:t>. </a:t>
            </a:r>
            <a:br>
              <a:rPr lang="uk-UA" dirty="0">
                <a:latin typeface="Times New Roman" panose="02020603050405020304" pitchFamily="18" charset="0"/>
                <a:ea typeface="Times New Roman" panose="02020603050405020304" pitchFamily="18" charset="0"/>
              </a:rPr>
            </a:br>
            <a:r>
              <a:rPr lang="uk-UA" dirty="0">
                <a:latin typeface="Times New Roman" panose="02020603050405020304" pitchFamily="18" charset="0"/>
                <a:ea typeface="Times New Roman" panose="02020603050405020304" pitchFamily="18" charset="0"/>
              </a:rPr>
              <a:t>Найвищі шанси отримати допомогу в кадровому агентстві мають фахівці рідкісних професій, а також кваліфіковані професіонали: менеджери вищої та середньої ланок, інженерно-технічні працівники, виробничий персонал, адміністративні працівники. </a:t>
            </a:r>
            <a:br>
              <a:rPr lang="uk-UA" dirty="0">
                <a:latin typeface="Times New Roman" panose="02020603050405020304" pitchFamily="18" charset="0"/>
                <a:ea typeface="Times New Roman" panose="02020603050405020304" pitchFamily="18" charset="0"/>
              </a:rPr>
            </a:br>
            <a:r>
              <a:rPr lang="uk-UA" dirty="0">
                <a:latin typeface="Times New Roman" panose="02020603050405020304" pitchFamily="18" charset="0"/>
                <a:ea typeface="Times New Roman" panose="02020603050405020304" pitchFamily="18" charset="0"/>
              </a:rPr>
              <a:t>І головне з досвідом роботи, хоча б від 1 року.</a:t>
            </a:r>
          </a:p>
        </p:txBody>
      </p:sp>
      <p:sp>
        <p:nvSpPr>
          <p:cNvPr id="4" name="Прямоугольник 3"/>
          <p:cNvSpPr/>
          <p:nvPr/>
        </p:nvSpPr>
        <p:spPr>
          <a:xfrm>
            <a:off x="4427984" y="2003106"/>
            <a:ext cx="4104456" cy="46628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Aft>
                <a:spcPts val="0"/>
              </a:spcAft>
            </a:pPr>
            <a:r>
              <a:rPr lang="uk-UA" dirty="0">
                <a:latin typeface="Times New Roman" panose="02020603050405020304" pitchFamily="18" charset="0"/>
                <a:ea typeface="Times New Roman" panose="02020603050405020304" pitchFamily="18" charset="0"/>
              </a:rPr>
              <a:t>2. </a:t>
            </a:r>
            <a:r>
              <a:rPr lang="uk-UA" b="1" i="1" dirty="0">
                <a:latin typeface="Times New Roman" panose="02020603050405020304" pitchFamily="18" charset="0"/>
                <a:ea typeface="Times New Roman" panose="02020603050405020304" pitchFamily="18" charset="0"/>
              </a:rPr>
              <a:t>Є кілька причин того, що </a:t>
            </a:r>
            <a:r>
              <a:rPr lang="uk-UA" b="1" i="1" dirty="0" err="1">
                <a:latin typeface="Times New Roman" panose="02020603050405020304" pitchFamily="18" charset="0"/>
                <a:ea typeface="Times New Roman" panose="02020603050405020304" pitchFamily="18" charset="0"/>
              </a:rPr>
              <a:t>рекрутери</a:t>
            </a:r>
            <a:r>
              <a:rPr lang="uk-UA" b="1" i="1" dirty="0">
                <a:latin typeface="Times New Roman" panose="02020603050405020304" pitchFamily="18" charset="0"/>
                <a:ea typeface="Times New Roman" panose="02020603050405020304" pitchFamily="18" charset="0"/>
              </a:rPr>
              <a:t> приховують назву фірми-працедавця.</a:t>
            </a:r>
            <a:r>
              <a:rPr lang="uk-UA" dirty="0">
                <a:latin typeface="Times New Roman" panose="02020603050405020304" pitchFamily="18" charset="0"/>
                <a:ea typeface="Times New Roman" panose="02020603050405020304" pitchFamily="18" charset="0"/>
              </a:rPr>
              <a:t> З одного боку, договором може бути передбачена конфіденційність інформації про клієнта, а з іншого – частими є випадки, коли претендент, дізнавшись назву компанії, відразу ж звертається до працедавця безпосередньо, тож копітка робота, що її виконало агентство, стає нікому не потрібною.</a:t>
            </a:r>
            <a:endParaRPr lang="uk-UA"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9729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49123"/>
            <a:ext cx="4572000" cy="341632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lnSpc>
                <a:spcPct val="150000"/>
              </a:lnSpc>
              <a:spcAft>
                <a:spcPts val="0"/>
              </a:spcAft>
            </a:pPr>
            <a:r>
              <a:rPr lang="uk-UA" dirty="0">
                <a:latin typeface="Times New Roman" panose="02020603050405020304" pitchFamily="18" charset="0"/>
                <a:ea typeface="Times New Roman" panose="02020603050405020304" pitchFamily="18" charset="0"/>
              </a:rPr>
              <a:t>3. </a:t>
            </a:r>
            <a:r>
              <a:rPr lang="uk-UA" b="1" i="1" dirty="0">
                <a:latin typeface="Times New Roman" panose="02020603050405020304" pitchFamily="18" charset="0"/>
                <a:ea typeface="Times New Roman" panose="02020603050405020304" pitchFamily="18" charset="0"/>
              </a:rPr>
              <a:t>Агентів часто звинувачують у тому, що вони не відповідають на надіслані резюме</a:t>
            </a:r>
            <a:r>
              <a:rPr lang="uk-UA" dirty="0">
                <a:latin typeface="Times New Roman" panose="02020603050405020304" pitchFamily="18" charset="0"/>
                <a:ea typeface="Times New Roman" panose="02020603050405020304" pitchFamily="18" charset="0"/>
              </a:rPr>
              <a:t>. </a:t>
            </a:r>
            <a:r>
              <a:rPr lang="uk-UA" dirty="0" err="1">
                <a:latin typeface="Times New Roman" panose="02020603050405020304" pitchFamily="18" charset="0"/>
                <a:ea typeface="Times New Roman" panose="02020603050405020304" pitchFamily="18" charset="0"/>
              </a:rPr>
              <a:t>Рекрутер</a:t>
            </a:r>
            <a:r>
              <a:rPr lang="uk-UA" dirty="0">
                <a:latin typeface="Times New Roman" panose="02020603050405020304" pitchFamily="18" charset="0"/>
                <a:ea typeface="Times New Roman" panose="02020603050405020304" pitchFamily="18" charset="0"/>
              </a:rPr>
              <a:t> протягом дня переглядає 150 – 200 резюме. За день на поштову скриньку приходить близько 500 листів, з яких резюме становлять близько половини. Резюме на конкретну вакансію може не надійти зовсім. </a:t>
            </a:r>
            <a:endParaRPr lang="uk-UA" dirty="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4572000" y="2195185"/>
            <a:ext cx="4572000" cy="466281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50000"/>
              </a:lnSpc>
              <a:spcAft>
                <a:spcPts val="0"/>
              </a:spcAft>
            </a:pPr>
            <a:r>
              <a:rPr lang="uk-UA" dirty="0">
                <a:latin typeface="Times New Roman" panose="02020603050405020304" pitchFamily="18" charset="0"/>
                <a:ea typeface="Times New Roman" panose="02020603050405020304" pitchFamily="18" charset="0"/>
              </a:rPr>
              <a:t>4. </a:t>
            </a:r>
            <a:r>
              <a:rPr lang="uk-UA" b="1" i="1" dirty="0">
                <a:latin typeface="Times New Roman" panose="02020603050405020304" pitchFamily="18" charset="0"/>
                <a:ea typeface="Times New Roman" panose="02020603050405020304" pitchFamily="18" charset="0"/>
              </a:rPr>
              <a:t>Окремі вакансії “висять” по півроку</a:t>
            </a:r>
            <a:r>
              <a:rPr lang="uk-UA" dirty="0">
                <a:latin typeface="Times New Roman" panose="02020603050405020304" pitchFamily="18" charset="0"/>
                <a:ea typeface="Times New Roman" panose="02020603050405020304" pitchFamily="18" charset="0"/>
              </a:rPr>
              <a:t>. </a:t>
            </a:r>
            <a:br>
              <a:rPr lang="uk-UA" dirty="0">
                <a:latin typeface="Times New Roman" panose="02020603050405020304" pitchFamily="18" charset="0"/>
                <a:ea typeface="Times New Roman" panose="02020603050405020304" pitchFamily="18" charset="0"/>
              </a:rPr>
            </a:br>
            <a:r>
              <a:rPr lang="uk-UA" dirty="0">
                <a:latin typeface="Times New Roman" panose="02020603050405020304" pitchFamily="18" charset="0"/>
                <a:ea typeface="Times New Roman" panose="02020603050405020304" pitchFamily="18" charset="0"/>
              </a:rPr>
              <a:t>Це справді так. Часто за однією позицією “ховаються” кілька вакансій. Наприклад, якщо в оголошенні написано «потрібен інженер з телекомунікацій на підприємство», це може означати, що в штаті компанії – 5  інженерів з телекомунікацій, і потрібно закрити всі вакансії. А з іншого боку, і кадровим агентствам потрібно поновлювати свої бази даних. </a:t>
            </a:r>
            <a:endParaRPr lang="uk-UA" dirty="0">
              <a:effectLst/>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323528" y="4526592"/>
            <a:ext cx="4572000" cy="923330"/>
          </a:xfrm>
          <a:prstGeom prst="rect">
            <a:avLst/>
          </a:prstGeom>
        </p:spPr>
        <p:txBody>
          <a:bodyPr>
            <a:spAutoFit/>
          </a:bodyPr>
          <a:lstStyle/>
          <a:p>
            <a:pPr marL="285750" indent="-285750">
              <a:buFont typeface="Wingdings" panose="05000000000000000000" pitchFamily="2" charset="2"/>
              <a:buChar char="ü"/>
            </a:pPr>
            <a:r>
              <a:rPr lang="ru-RU" b="1" dirty="0" err="1">
                <a:solidFill>
                  <a:srgbClr val="002060"/>
                </a:solidFill>
                <a:latin typeface="Calibri" panose="020F0502020204030204" pitchFamily="34" charset="0"/>
                <a:cs typeface="Calibri" panose="020F0502020204030204" pitchFamily="34" charset="0"/>
              </a:rPr>
              <a:t>Мисливці</a:t>
            </a:r>
            <a:r>
              <a:rPr lang="ru-RU" b="1" dirty="0">
                <a:solidFill>
                  <a:srgbClr val="002060"/>
                </a:solidFill>
                <a:latin typeface="Calibri" panose="020F0502020204030204" pitchFamily="34" charset="0"/>
                <a:cs typeface="Calibri" panose="020F0502020204030204" pitchFamily="34" charset="0"/>
              </a:rPr>
              <a:t> за головами (</a:t>
            </a:r>
            <a:r>
              <a:rPr lang="ru-RU" b="1" dirty="0" err="1">
                <a:solidFill>
                  <a:srgbClr val="002060"/>
                </a:solidFill>
                <a:latin typeface="Calibri" panose="020F0502020204030204" pitchFamily="34" charset="0"/>
                <a:cs typeface="Calibri" panose="020F0502020204030204" pitchFamily="34" charset="0"/>
              </a:rPr>
              <a:t>Hodejegerne</a:t>
            </a:r>
            <a:r>
              <a:rPr lang="ru-RU" b="1" dirty="0">
                <a:solidFill>
                  <a:srgbClr val="002060"/>
                </a:solidFill>
                <a:latin typeface="Calibri" panose="020F0502020204030204" pitchFamily="34" charset="0"/>
                <a:cs typeface="Calibri" panose="020F0502020204030204" pitchFamily="34" charset="0"/>
              </a:rPr>
              <a:t>), 2011 г.</a:t>
            </a:r>
          </a:p>
          <a:p>
            <a:pPr marL="285750" indent="-285750">
              <a:buFont typeface="Wingdings" panose="05000000000000000000" pitchFamily="2" charset="2"/>
              <a:buChar char="ü"/>
            </a:pPr>
            <a:r>
              <a:rPr lang="ru-RU" b="1" dirty="0" err="1">
                <a:solidFill>
                  <a:srgbClr val="002060"/>
                </a:solidFill>
                <a:latin typeface="Calibri" panose="020F0502020204030204" pitchFamily="34" charset="0"/>
                <a:cs typeface="Calibri" panose="020F0502020204030204" pitchFamily="34" charset="0"/>
              </a:rPr>
              <a:t>Екзамен</a:t>
            </a:r>
            <a:r>
              <a:rPr lang="ru-RU" b="1" dirty="0">
                <a:solidFill>
                  <a:srgbClr val="002060"/>
                </a:solidFill>
                <a:latin typeface="Calibri" panose="020F0502020204030204" pitchFamily="34" charset="0"/>
                <a:cs typeface="Calibri" panose="020F0502020204030204" pitchFamily="34" charset="0"/>
              </a:rPr>
              <a:t> (</a:t>
            </a:r>
            <a:r>
              <a:rPr lang="ru-RU" b="1" dirty="0" err="1">
                <a:solidFill>
                  <a:srgbClr val="002060"/>
                </a:solidFill>
                <a:latin typeface="Calibri" panose="020F0502020204030204" pitchFamily="34" charset="0"/>
                <a:cs typeface="Calibri" panose="020F0502020204030204" pitchFamily="34" charset="0"/>
              </a:rPr>
              <a:t>Exam</a:t>
            </a:r>
            <a:r>
              <a:rPr lang="ru-RU" b="1" dirty="0">
                <a:solidFill>
                  <a:srgbClr val="002060"/>
                </a:solidFill>
                <a:latin typeface="Calibri" panose="020F0502020204030204" pitchFamily="34" charset="0"/>
                <a:cs typeface="Calibri" panose="020F0502020204030204" pitchFamily="34" charset="0"/>
              </a:rPr>
              <a:t>) 2009 г.</a:t>
            </a:r>
            <a:endParaRPr lang="uk-UA" dirty="0">
              <a:solidFill>
                <a:srgbClr val="002060"/>
              </a:solidFill>
              <a:latin typeface="Calibri" panose="020F0502020204030204" pitchFamily="34" charset="0"/>
              <a:cs typeface="Calibri" panose="020F0502020204030204" pitchFamily="34" charset="0"/>
            </a:endParaRPr>
          </a:p>
        </p:txBody>
      </p:sp>
      <p:pic>
        <p:nvPicPr>
          <p:cNvPr id="9218" name="Picture 2" descr="https://hr-profi.ru/upload/resize_cache/iblock/1b6/852_309_1/1b6d5d92138b41ec964c31a2aa01e46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5762" y="-29953"/>
            <a:ext cx="3184476" cy="221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91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86918"/>
            <a:ext cx="7596336" cy="49750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spcAft>
                <a:spcPts val="0"/>
              </a:spcAft>
            </a:pPr>
            <a:r>
              <a:rPr lang="uk-UA" sz="2000" b="1" cap="small" dirty="0">
                <a:ea typeface="Times New Roman" panose="02020603050405020304" pitchFamily="18" charset="0"/>
              </a:rPr>
              <a:t>2. Пошук роботи через державні центри зайнятості</a:t>
            </a:r>
            <a:endParaRPr lang="uk-UA" sz="2000" dirty="0">
              <a:effectLst/>
              <a:ea typeface="Times New Roman" panose="02020603050405020304" pitchFamily="18" charset="0"/>
            </a:endParaRPr>
          </a:p>
        </p:txBody>
      </p:sp>
      <p:sp>
        <p:nvSpPr>
          <p:cNvPr id="3" name="Прямоугольник 2"/>
          <p:cNvSpPr/>
          <p:nvPr/>
        </p:nvSpPr>
        <p:spPr>
          <a:xfrm>
            <a:off x="490395" y="837554"/>
            <a:ext cx="7500800" cy="3889976"/>
          </a:xfrm>
          <a:prstGeom prst="rect">
            <a:avLst/>
          </a:prstGeom>
        </p:spPr>
        <p:txBody>
          <a:bodyPr wrap="square">
            <a:spAutoFit/>
          </a:bodyPr>
          <a:lstStyle/>
          <a:p>
            <a:pPr indent="450215" algn="just">
              <a:lnSpc>
                <a:spcPct val="150000"/>
              </a:lnSpc>
              <a:spcBef>
                <a:spcPts val="600"/>
              </a:spcBef>
              <a:spcAft>
                <a:spcPts val="600"/>
              </a:spcAft>
            </a:pPr>
            <a:r>
              <a:rPr lang="uk-UA" sz="2000" dirty="0"/>
              <a:t>Для реалізації державної політики зайнятості населення, професійної орієнтації, підготовки і перепідготовки, працевлаштування та соціальної підтримки громадян, які тимчасово не працюють, створено </a:t>
            </a:r>
            <a:r>
              <a:rPr lang="uk-UA" sz="2000" b="1" dirty="0"/>
              <a:t>Державну службу зайнятості України</a:t>
            </a:r>
            <a:r>
              <a:rPr lang="uk-UA" sz="2000" dirty="0"/>
              <a:t>. </a:t>
            </a:r>
          </a:p>
          <a:p>
            <a:pPr indent="450215" algn="just">
              <a:lnSpc>
                <a:spcPct val="150000"/>
              </a:lnSpc>
              <a:spcBef>
                <a:spcPts val="600"/>
              </a:spcBef>
              <a:spcAft>
                <a:spcPts val="600"/>
              </a:spcAft>
            </a:pPr>
            <a:r>
              <a:rPr lang="uk-UA" sz="2000" dirty="0"/>
              <a:t>Вона діє під керівництвом </a:t>
            </a:r>
            <a:r>
              <a:rPr lang="uk-UA" sz="2000" b="1" dirty="0"/>
              <a:t>Міністерства економіки України</a:t>
            </a:r>
            <a:r>
              <a:rPr lang="uk-UA" sz="2000" dirty="0"/>
              <a:t> у взаємодії з місцевими державними адміністраціями та органами місцевого самоврядування.</a:t>
            </a:r>
            <a:endParaRPr lang="uk-UA" sz="20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0242" name="Picture 2" descr="Голов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0041"/>
            <a:ext cx="10858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Результат пошуку зображень за запитом &quot;Запорізький обласний центр зайнятості&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843" y="4993851"/>
            <a:ext cx="3028950" cy="167640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Результат пошуку зображень за запитом &quot;центр занятости запорожье&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4992538"/>
            <a:ext cx="2466975" cy="1677714"/>
          </a:xfrm>
          <a:prstGeom prst="rect">
            <a:avLst/>
          </a:prstGeom>
        </p:spPr>
      </p:pic>
    </p:spTree>
    <p:extLst>
      <p:ext uri="{BB962C8B-B14F-4D97-AF65-F5344CB8AC3E}">
        <p14:creationId xmlns:p14="http://schemas.microsoft.com/office/powerpoint/2010/main" val="4103628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695325"/>
            <a:ext cx="9144001" cy="4317851"/>
          </a:xfrm>
          <a:prstGeom prst="rect">
            <a:avLst/>
          </a:prstGeom>
        </p:spPr>
      </p:pic>
      <p:sp>
        <p:nvSpPr>
          <p:cNvPr id="3" name="Прямоугольник 2"/>
          <p:cNvSpPr/>
          <p:nvPr/>
        </p:nvSpPr>
        <p:spPr>
          <a:xfrm>
            <a:off x="179512" y="188640"/>
            <a:ext cx="2700868"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a:hlinkClick r:id="rId3"/>
              </a:rPr>
              <a:t>https://zap.dcz.gov.ua/</a:t>
            </a:r>
            <a:endParaRPr lang="uk-UA" dirty="0"/>
          </a:p>
        </p:txBody>
      </p:sp>
      <p:pic>
        <p:nvPicPr>
          <p:cNvPr id="4" name="Рисунок 3"/>
          <p:cNvPicPr>
            <a:picLocks noChangeAspect="1"/>
          </p:cNvPicPr>
          <p:nvPr/>
        </p:nvPicPr>
        <p:blipFill>
          <a:blip r:embed="rId4"/>
          <a:stretch>
            <a:fillRect/>
          </a:stretch>
        </p:blipFill>
        <p:spPr>
          <a:xfrm>
            <a:off x="-36512" y="5013176"/>
            <a:ext cx="9180512" cy="1844824"/>
          </a:xfrm>
          <a:prstGeom prst="rect">
            <a:avLst/>
          </a:prstGeom>
        </p:spPr>
      </p:pic>
    </p:spTree>
    <p:extLst>
      <p:ext uri="{BB962C8B-B14F-4D97-AF65-F5344CB8AC3E}">
        <p14:creationId xmlns:p14="http://schemas.microsoft.com/office/powerpoint/2010/main" val="299920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764704"/>
            <a:ext cx="7776864" cy="3086871"/>
          </a:xfrm>
          <a:prstGeom prst="rect">
            <a:avLst/>
          </a:prstGeom>
        </p:spPr>
        <p:txBody>
          <a:bodyPr wrap="square">
            <a:spAutoFit/>
          </a:bodyPr>
          <a:lstStyle/>
          <a:p>
            <a:pPr indent="450215" algn="just">
              <a:lnSpc>
                <a:spcPct val="150000"/>
              </a:lnSpc>
              <a:spcAft>
                <a:spcPts val="0"/>
              </a:spcAft>
            </a:pPr>
            <a:r>
              <a:rPr lang="uk-UA" sz="2200" b="1" dirty="0">
                <a:latin typeface="Calibri" panose="020F0502020204030204" pitchFamily="34" charset="0"/>
                <a:ea typeface="Times New Roman" panose="02020603050405020304" pitchFamily="18" charset="0"/>
                <a:cs typeface="Calibri" panose="020F0502020204030204" pitchFamily="34" charset="0"/>
              </a:rPr>
              <a:t>Державна служба зайнятості складається з:</a:t>
            </a:r>
            <a:endParaRPr lang="uk-UA" sz="2200" dirty="0">
              <a:latin typeface="Calibri" panose="020F0502020204030204" pitchFamily="34" charset="0"/>
              <a:ea typeface="Times New Roman" panose="02020603050405020304" pitchFamily="18" charset="0"/>
              <a:cs typeface="Calibri" panose="020F0502020204030204" pitchFamily="34" charset="0"/>
            </a:endParaRPr>
          </a:p>
          <a:p>
            <a:pPr marL="342900" marR="0" indent="-342900" algn="just" fontAlgn="base">
              <a:lnSpc>
                <a:spcPct val="150000"/>
              </a:lnSpc>
              <a:spcBef>
                <a:spcPct val="0"/>
              </a:spcBef>
              <a:buClrTx/>
              <a:buSzTx/>
              <a:buFont typeface="Wingdings" panose="05000000000000000000" pitchFamily="2" charset="2"/>
              <a:buChar char=""/>
              <a:tabLst>
                <a:tab pos="457200" algn="l"/>
                <a:tab pos="685800" algn="l"/>
              </a:tabLst>
            </a:pPr>
            <a:r>
              <a:rPr lang="uk-UA" altLang="uk-UA" sz="2200" dirty="0">
                <a:latin typeface="Calibri" panose="020F0502020204030204" pitchFamily="34" charset="0"/>
                <a:cs typeface="Calibri" panose="020F0502020204030204" pitchFamily="34" charset="0"/>
              </a:rPr>
              <a:t>Державного центру зайнятості (центральний апарат);</a:t>
            </a:r>
          </a:p>
          <a:p>
            <a:pPr marL="342900" marR="0" indent="-342900" algn="just" fontAlgn="base">
              <a:lnSpc>
                <a:spcPct val="150000"/>
              </a:lnSpc>
              <a:spcBef>
                <a:spcPct val="0"/>
              </a:spcBef>
              <a:buClrTx/>
              <a:buSzTx/>
              <a:buFont typeface="Wingdings" panose="05000000000000000000" pitchFamily="2" charset="2"/>
              <a:buChar char=""/>
              <a:tabLst>
                <a:tab pos="457200" algn="l"/>
                <a:tab pos="685800" algn="l"/>
              </a:tabLst>
            </a:pPr>
            <a:r>
              <a:rPr lang="uk-UA" altLang="uk-UA" sz="2200" dirty="0">
                <a:latin typeface="Calibri" panose="020F0502020204030204" pitchFamily="34" charset="0"/>
                <a:cs typeface="Calibri" panose="020F0502020204030204" pitchFamily="34" charset="0"/>
              </a:rPr>
              <a:t>обласних, міських та районних центрів зайнятості;</a:t>
            </a:r>
          </a:p>
          <a:p>
            <a:pPr marL="342900" marR="0" indent="-342900" algn="just" fontAlgn="base">
              <a:lnSpc>
                <a:spcPct val="150000"/>
              </a:lnSpc>
              <a:spcBef>
                <a:spcPct val="0"/>
              </a:spcBef>
              <a:buClrTx/>
              <a:buSzTx/>
              <a:buFont typeface="Wingdings" panose="05000000000000000000" pitchFamily="2" charset="2"/>
              <a:buChar char=""/>
              <a:tabLst>
                <a:tab pos="457200" algn="l"/>
                <a:tab pos="685800" algn="l"/>
              </a:tabLst>
            </a:pPr>
            <a:r>
              <a:rPr lang="uk-UA" altLang="uk-UA" sz="2200" dirty="0">
                <a:latin typeface="Calibri" panose="020F0502020204030204" pitchFamily="34" charset="0"/>
                <a:cs typeface="Calibri" panose="020F0502020204030204" pitchFamily="34" charset="0"/>
              </a:rPr>
              <a:t>центрів організації професійного навчання та профорієнтації населення</a:t>
            </a:r>
            <a:r>
              <a:rPr lang="uk-UA" sz="2200" dirty="0">
                <a:latin typeface="Calibri" panose="020F0502020204030204" pitchFamily="34" charset="0"/>
                <a:cs typeface="Calibri" panose="020F0502020204030204" pitchFamily="34" charset="0"/>
              </a:rPr>
              <a:t>.</a:t>
            </a:r>
          </a:p>
          <a:p>
            <a:pPr marL="342900" lvl="0" indent="-342900" algn="just">
              <a:lnSpc>
                <a:spcPct val="150000"/>
              </a:lnSpc>
              <a:spcAft>
                <a:spcPts val="0"/>
              </a:spcAft>
              <a:buFont typeface="Wingdings" panose="05000000000000000000" pitchFamily="2" charset="2"/>
              <a:buChar char=""/>
              <a:tabLst>
                <a:tab pos="457200" algn="l"/>
                <a:tab pos="685800" algn="l"/>
              </a:tabLst>
            </a:pPr>
            <a:endParaRPr lang="uk-UA" sz="2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Rectangle 3">
            <a:extLst>
              <a:ext uri="{FF2B5EF4-FFF2-40B4-BE49-F238E27FC236}">
                <a16:creationId xmlns:a16="http://schemas.microsoft.com/office/drawing/2014/main" id="{A2D83E62-7FFD-4F50-963F-F1831C51579B}"/>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615273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20688"/>
            <a:ext cx="7560840" cy="400110"/>
          </a:xfrm>
          <a:prstGeom prst="rect">
            <a:avLst/>
          </a:prstGeom>
        </p:spPr>
        <p:txBody>
          <a:bodyPr wrap="square">
            <a:spAutoFit/>
          </a:bodyPr>
          <a:lstStyle/>
          <a:p>
            <a:pPr algn="just">
              <a:spcBef>
                <a:spcPts val="600"/>
              </a:spcBef>
            </a:pPr>
            <a:r>
              <a:rPr lang="uk-UA" sz="2000" b="1" dirty="0">
                <a:latin typeface="Calibri" panose="020F0502020204030204" pitchFamily="34" charset="0"/>
                <a:ea typeface="Times New Roman" panose="02020603050405020304" pitchFamily="18" charset="0"/>
                <a:cs typeface="Calibri" panose="020F0502020204030204" pitchFamily="34" charset="0"/>
              </a:rPr>
              <a:t>Державна служба зайнятості: </a:t>
            </a:r>
          </a:p>
        </p:txBody>
      </p:sp>
      <p:sp>
        <p:nvSpPr>
          <p:cNvPr id="5" name="TextBox 4">
            <a:extLst>
              <a:ext uri="{FF2B5EF4-FFF2-40B4-BE49-F238E27FC236}">
                <a16:creationId xmlns:a16="http://schemas.microsoft.com/office/drawing/2014/main" id="{2AEEE683-294D-4A30-A291-AF6760F1C80B}"/>
              </a:ext>
            </a:extLst>
          </p:cNvPr>
          <p:cNvSpPr txBox="1"/>
          <p:nvPr/>
        </p:nvSpPr>
        <p:spPr>
          <a:xfrm>
            <a:off x="467544" y="1340768"/>
            <a:ext cx="7632848" cy="4611904"/>
          </a:xfrm>
          <a:prstGeom prst="rect">
            <a:avLst/>
          </a:prstGeom>
          <a:noFill/>
        </p:spPr>
        <p:txBody>
          <a:bodyPr wrap="square">
            <a:spAutoFit/>
          </a:bodyPr>
          <a:lstStyle/>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uk-UA" altLang="uk-UA" sz="1800" b="0" i="0" u="none" strike="noStrike" cap="none" normalizeH="0" baseline="0" dirty="0">
                <a:ln>
                  <a:noFill/>
                </a:ln>
                <a:solidFill>
                  <a:schemeClr val="tx1"/>
                </a:solidFill>
                <a:effectLst/>
                <a:latin typeface="Arial" panose="020B0604020202020204" pitchFamily="34" charset="0"/>
              </a:rPr>
              <a:t>аналізує та прогнозує попит і пропозицію на робочу силу;</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uk-UA" altLang="uk-UA" sz="1800" b="0" i="0" u="none" strike="noStrike" cap="none" normalizeH="0" baseline="0" dirty="0">
                <a:ln>
                  <a:noFill/>
                </a:ln>
                <a:solidFill>
                  <a:schemeClr val="tx1"/>
                </a:solidFill>
                <a:effectLst/>
                <a:latin typeface="Arial" panose="020B0604020202020204" pitchFamily="34" charset="0"/>
              </a:rPr>
              <a:t>інформує населення й органи влади про стан ринку праці;</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uk-UA" altLang="uk-UA" sz="1800" b="0" i="0" u="none" strike="noStrike" cap="none" normalizeH="0" baseline="0" dirty="0">
                <a:ln>
                  <a:noFill/>
                </a:ln>
                <a:solidFill>
                  <a:schemeClr val="tx1"/>
                </a:solidFill>
                <a:effectLst/>
                <a:latin typeface="Arial" panose="020B0604020202020204" pitchFamily="34" charset="0"/>
              </a:rPr>
              <a:t>консультує громадян і роботодавців щодо можливостей працевлаштування;</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uk-UA" altLang="uk-UA" sz="1800" b="0" i="0" u="none" strike="noStrike" cap="none" normalizeH="0" baseline="0" dirty="0">
                <a:ln>
                  <a:noFill/>
                </a:ln>
                <a:solidFill>
                  <a:schemeClr val="tx1"/>
                </a:solidFill>
                <a:effectLst/>
                <a:latin typeface="Arial" panose="020B0604020202020204" pitchFamily="34" charset="0"/>
              </a:rPr>
              <a:t>обліковує вакансії та допомагає у підборі персоналу;</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uk-UA" altLang="uk-UA" sz="1800" b="0" i="0" u="none" strike="noStrike" cap="none" normalizeH="0" baseline="0" dirty="0">
                <a:ln>
                  <a:noFill/>
                </a:ln>
                <a:solidFill>
                  <a:schemeClr val="tx1"/>
                </a:solidFill>
                <a:effectLst/>
                <a:latin typeface="Arial" panose="020B0604020202020204" pitchFamily="34" charset="0"/>
              </a:rPr>
              <a:t>організовує професійне навчання, перепідготовку і підвищення кваліфікації;</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uk-UA" altLang="uk-UA" sz="1800" b="0" i="0" u="none" strike="noStrike" cap="none" normalizeH="0" baseline="0" dirty="0">
                <a:ln>
                  <a:noFill/>
                </a:ln>
                <a:solidFill>
                  <a:schemeClr val="tx1"/>
                </a:solidFill>
                <a:effectLst/>
                <a:latin typeface="Arial" panose="020B0604020202020204" pitchFamily="34" charset="0"/>
              </a:rPr>
              <a:t>реєструє безробітних і надає допомогу по безробіттю;</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uk-UA" altLang="uk-UA" sz="1800" b="0" i="0" u="none" strike="noStrike" cap="none" normalizeH="0" baseline="0" dirty="0">
                <a:ln>
                  <a:noFill/>
                </a:ln>
                <a:solidFill>
                  <a:schemeClr val="tx1"/>
                </a:solidFill>
                <a:effectLst/>
                <a:latin typeface="Arial" panose="020B0604020202020204" pitchFamily="34" charset="0"/>
              </a:rPr>
              <a:t>сприяє підприємництву через державні програми підтримки (зокрема, «</a:t>
            </a:r>
            <a:r>
              <a:rPr kumimoji="0" lang="uk-UA" altLang="uk-UA" sz="1800" b="0" i="0" u="none" strike="noStrike" cap="none" normalizeH="0" baseline="0" dirty="0" err="1">
                <a:ln>
                  <a:noFill/>
                </a:ln>
                <a:solidFill>
                  <a:schemeClr val="tx1"/>
                </a:solidFill>
                <a:effectLst/>
                <a:latin typeface="Arial" panose="020B0604020202020204" pitchFamily="34" charset="0"/>
              </a:rPr>
              <a:t>єРобота</a:t>
            </a:r>
            <a:r>
              <a:rPr kumimoji="0" lang="uk-UA" altLang="uk-UA" sz="1800" b="0" i="0" u="none" strike="noStrike" cap="none" normalizeH="0" baseline="0" dirty="0">
                <a:ln>
                  <a:noFill/>
                </a:ln>
                <a:solidFill>
                  <a:schemeClr val="tx1"/>
                </a:solidFill>
                <a:effectLst/>
                <a:latin typeface="Arial" panose="020B0604020202020204" pitchFamily="34" charset="0"/>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uk-UA" altLang="uk-UA" sz="1800" b="0" i="0" u="none" strike="noStrike" cap="none" normalizeH="0" baseline="0" dirty="0">
                <a:ln>
                  <a:noFill/>
                </a:ln>
                <a:solidFill>
                  <a:schemeClr val="tx1"/>
                </a:solidFill>
                <a:effectLst/>
                <a:latin typeface="Arial" panose="020B0604020202020204" pitchFamily="34" charset="0"/>
              </a:rPr>
              <a:t>забезпечує </a:t>
            </a:r>
            <a:endParaRPr lang="uk-UA" dirty="0"/>
          </a:p>
        </p:txBody>
      </p:sp>
    </p:spTree>
    <p:extLst>
      <p:ext uri="{BB962C8B-B14F-4D97-AF65-F5344CB8AC3E}">
        <p14:creationId xmlns:p14="http://schemas.microsoft.com/office/powerpoint/2010/main" val="367989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7488832" cy="4185761"/>
          </a:xfrm>
          <a:prstGeom prst="rect">
            <a:avLst/>
          </a:prstGeom>
        </p:spPr>
        <p:txBody>
          <a:bodyPr wrap="square">
            <a:spAutoFit/>
          </a:bodyPr>
          <a:lstStyle/>
          <a:p>
            <a:pPr marL="342900" indent="-342900" algn="just">
              <a:spcBef>
                <a:spcPts val="600"/>
              </a:spcBef>
              <a:spcAft>
                <a:spcPts val="600"/>
              </a:spcAft>
              <a:buFont typeface="+mj-lt"/>
              <a:buAutoNum type="arabicPeriod"/>
            </a:pPr>
            <a:r>
              <a:rPr lang="uk-UA" sz="2400" dirty="0"/>
              <a:t>Агентства з працевлаштування:</a:t>
            </a:r>
            <a:r>
              <a:rPr lang="uk-UA" sz="2400" b="1" dirty="0"/>
              <a:t> </a:t>
            </a:r>
          </a:p>
          <a:p>
            <a:pPr algn="just">
              <a:spcBef>
                <a:spcPts val="600"/>
              </a:spcBef>
              <a:spcAft>
                <a:spcPts val="600"/>
              </a:spcAft>
            </a:pPr>
            <a:r>
              <a:rPr lang="uk-UA" sz="2400" dirty="0"/>
              <a:t>А) Кадрові агентства</a:t>
            </a:r>
          </a:p>
          <a:p>
            <a:pPr algn="just">
              <a:spcBef>
                <a:spcPts val="600"/>
              </a:spcBef>
              <a:spcAft>
                <a:spcPts val="600"/>
              </a:spcAft>
            </a:pPr>
            <a:r>
              <a:rPr lang="uk-UA" sz="2400" dirty="0"/>
              <a:t>Б) </a:t>
            </a:r>
            <a:r>
              <a:rPr lang="uk-UA" sz="2400" dirty="0" err="1"/>
              <a:t>Рекрутингові</a:t>
            </a:r>
            <a:r>
              <a:rPr lang="uk-UA" sz="2400" dirty="0"/>
              <a:t> агентства</a:t>
            </a:r>
          </a:p>
          <a:p>
            <a:pPr algn="just">
              <a:spcBef>
                <a:spcPts val="600"/>
              </a:spcBef>
              <a:spcAft>
                <a:spcPts val="600"/>
              </a:spcAft>
            </a:pPr>
            <a:r>
              <a:rPr lang="uk-UA" sz="2400" dirty="0"/>
              <a:t>В) Компанії з цілеспрямованого добору персоналу</a:t>
            </a:r>
          </a:p>
          <a:p>
            <a:pPr algn="just">
              <a:spcBef>
                <a:spcPts val="600"/>
              </a:spcBef>
              <a:spcAft>
                <a:spcPts val="600"/>
              </a:spcAft>
            </a:pPr>
            <a:r>
              <a:rPr lang="uk-UA" sz="2400" dirty="0"/>
              <a:t>2. Державні служби зайнятості як центр реалізації державної політики зайнятості населення. </a:t>
            </a:r>
          </a:p>
          <a:p>
            <a:pPr algn="just">
              <a:spcBef>
                <a:spcPts val="600"/>
              </a:spcBef>
              <a:spcAft>
                <a:spcPts val="600"/>
              </a:spcAft>
            </a:pPr>
            <a:r>
              <a:rPr lang="uk-UA" sz="2400" dirty="0">
                <a:solidFill>
                  <a:schemeClr val="tx2"/>
                </a:solidFill>
              </a:rPr>
              <a:t>3. Характеристика основних функцій підрозділу вищого навчального закладу щодо сприяння працевлаштуванню випускників. </a:t>
            </a:r>
          </a:p>
        </p:txBody>
      </p:sp>
      <p:sp>
        <p:nvSpPr>
          <p:cNvPr id="3" name="Прямоугольник 2"/>
          <p:cNvSpPr/>
          <p:nvPr/>
        </p:nvSpPr>
        <p:spPr>
          <a:xfrm>
            <a:off x="3491880" y="44624"/>
            <a:ext cx="1165704" cy="584775"/>
          </a:xfrm>
          <a:prstGeom prst="rect">
            <a:avLst/>
          </a:prstGeom>
        </p:spPr>
        <p:txBody>
          <a:bodyPr wrap="none">
            <a:spAutoFit/>
          </a:bodyPr>
          <a:lstStyle/>
          <a:p>
            <a:r>
              <a:rPr lang="uk-UA" sz="3200" b="1" dirty="0">
                <a:ea typeface="Times New Roman" pitchFamily="18" charset="0"/>
                <a:cs typeface="Arial" pitchFamily="34" charset="0"/>
              </a:rPr>
              <a:t>План</a:t>
            </a:r>
            <a:endParaRPr lang="ru-RU" sz="32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358" y="4876626"/>
            <a:ext cx="3962747" cy="1981374"/>
          </a:xfrm>
          <a:prstGeom prst="rect">
            <a:avLst/>
          </a:prstGeom>
          <a:effectLst>
            <a:softEdge rad="63500"/>
          </a:effectLst>
        </p:spPr>
      </p:pic>
    </p:spTree>
    <p:extLst>
      <p:ext uri="{BB962C8B-B14F-4D97-AF65-F5344CB8AC3E}">
        <p14:creationId xmlns:p14="http://schemas.microsoft.com/office/powerpoint/2010/main" val="1897314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8847"/>
            <a:ext cx="7344816" cy="5122941"/>
          </a:xfrm>
          <a:prstGeom prst="rect">
            <a:avLst/>
          </a:prstGeom>
        </p:spPr>
        <p:txBody>
          <a:bodyPr wrap="square">
            <a:spAutoFit/>
          </a:bodyPr>
          <a:lstStyle/>
          <a:p>
            <a:r>
              <a:rPr lang="uk-UA" sz="2000" b="1" dirty="0"/>
              <a:t>Сучасні можливості ДСЗ</a:t>
            </a:r>
          </a:p>
          <a:p>
            <a:endParaRPr lang="uk-UA" sz="2000" b="1" dirty="0"/>
          </a:p>
          <a:p>
            <a:endParaRPr lang="uk-UA" sz="2000" dirty="0"/>
          </a:p>
          <a:p>
            <a:pPr marL="342900" indent="-342900">
              <a:lnSpc>
                <a:spcPct val="150000"/>
              </a:lnSpc>
              <a:buFont typeface="Wingdings" panose="05000000000000000000" pitchFamily="2" charset="2"/>
              <a:buChar char="ü"/>
            </a:pPr>
            <a:r>
              <a:rPr lang="uk-UA" sz="2000" dirty="0"/>
              <a:t>Онлайн-кабінет для шукачів та роботодавців.</a:t>
            </a:r>
          </a:p>
          <a:p>
            <a:pPr marL="342900" indent="-342900">
              <a:lnSpc>
                <a:spcPct val="150000"/>
              </a:lnSpc>
              <a:buFont typeface="Wingdings" panose="05000000000000000000" pitchFamily="2" charset="2"/>
              <a:buChar char="ü"/>
            </a:pPr>
            <a:r>
              <a:rPr lang="uk-UA" sz="2000" dirty="0"/>
              <a:t>Можливість подати резюме та переглядати вакансії на порталі </a:t>
            </a:r>
            <a:r>
              <a:rPr lang="en-GB" sz="2000" b="1" dirty="0"/>
              <a:t>dcz.gov.ua</a:t>
            </a:r>
            <a:r>
              <a:rPr lang="en-GB" sz="2000" dirty="0"/>
              <a:t>.</a:t>
            </a:r>
          </a:p>
          <a:p>
            <a:pPr marL="342900" indent="-342900">
              <a:lnSpc>
                <a:spcPct val="150000"/>
              </a:lnSpc>
              <a:buFont typeface="Wingdings" panose="05000000000000000000" pitchFamily="2" charset="2"/>
              <a:buChar char="ü"/>
            </a:pPr>
            <a:r>
              <a:rPr lang="uk-UA" sz="2000" dirty="0"/>
              <a:t>Тестування та профорієнтація онлайн.</a:t>
            </a:r>
          </a:p>
          <a:p>
            <a:pPr marL="342900" indent="-342900">
              <a:lnSpc>
                <a:spcPct val="150000"/>
              </a:lnSpc>
              <a:buFont typeface="Wingdings" panose="05000000000000000000" pitchFamily="2" charset="2"/>
              <a:buChar char="ü"/>
            </a:pPr>
            <a:r>
              <a:rPr lang="uk-UA" sz="2000" dirty="0"/>
              <a:t>Навчання і перекваліфікація у співпраці з платформою </a:t>
            </a:r>
            <a:r>
              <a:rPr lang="uk-UA" sz="2000" b="1" dirty="0"/>
              <a:t>«</a:t>
            </a:r>
            <a:r>
              <a:rPr lang="uk-UA" sz="2000" b="1" dirty="0" err="1"/>
              <a:t>Дія.Цифрова</a:t>
            </a:r>
            <a:r>
              <a:rPr lang="uk-UA" sz="2000" b="1" dirty="0"/>
              <a:t> освіта»</a:t>
            </a:r>
            <a:r>
              <a:rPr lang="uk-UA" sz="2000" dirty="0"/>
              <a:t>.</a:t>
            </a:r>
          </a:p>
          <a:p>
            <a:pPr marL="342900" indent="-342900">
              <a:lnSpc>
                <a:spcPct val="150000"/>
              </a:lnSpc>
              <a:buFont typeface="Wingdings" panose="05000000000000000000" pitchFamily="2" charset="2"/>
              <a:buChar char="ü"/>
            </a:pPr>
            <a:r>
              <a:rPr lang="uk-UA" sz="2000" dirty="0"/>
              <a:t>Програми </a:t>
            </a:r>
            <a:r>
              <a:rPr lang="uk-UA" sz="2000" dirty="0" err="1"/>
              <a:t>мікрогрантів</a:t>
            </a:r>
            <a:r>
              <a:rPr lang="uk-UA" sz="2000" dirty="0"/>
              <a:t> «</a:t>
            </a:r>
            <a:r>
              <a:rPr lang="uk-UA" sz="2000" dirty="0" err="1"/>
              <a:t>єРобота</a:t>
            </a:r>
            <a:r>
              <a:rPr lang="uk-UA" sz="2000" dirty="0"/>
              <a:t>» для започаткування власної справи.</a:t>
            </a:r>
          </a:p>
          <a:p>
            <a:pPr marL="285750" indent="-285750" algn="just">
              <a:lnSpc>
                <a:spcPct val="150000"/>
              </a:lnSpc>
              <a:spcAft>
                <a:spcPts val="0"/>
              </a:spcAft>
              <a:buFont typeface="Wingdings" panose="05000000000000000000" pitchFamily="2" charset="2"/>
              <a:buChar char="ü"/>
            </a:pPr>
            <a:endParaRPr lang="uk-UA" sz="2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998807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7632848" cy="4283160"/>
          </a:xfrm>
          <a:prstGeom prst="rect">
            <a:avLst/>
          </a:prstGeom>
        </p:spPr>
        <p:txBody>
          <a:bodyPr wrap="square">
            <a:spAutoFit/>
          </a:bodyPr>
          <a:lstStyle/>
          <a:p>
            <a:pPr algn="just">
              <a:lnSpc>
                <a:spcPct val="150000"/>
              </a:lnSpc>
              <a:spcAft>
                <a:spcPts val="0"/>
              </a:spcAft>
            </a:pPr>
            <a:r>
              <a:rPr lang="uk-UA" sz="2400" dirty="0"/>
              <a:t>	</a:t>
            </a:r>
            <a:r>
              <a:rPr lang="uk-UA" sz="2000" b="1" dirty="0"/>
              <a:t>Вакансій у державних центрах зайнятості достатньо, однак значна їх частина стосується робітничих професій і передбачає середній рівень оплати праці.</a:t>
            </a:r>
          </a:p>
          <a:p>
            <a:pPr algn="just">
              <a:lnSpc>
                <a:spcPct val="150000"/>
              </a:lnSpc>
              <a:spcAft>
                <a:spcPts val="0"/>
              </a:spcAft>
            </a:pPr>
            <a:r>
              <a:rPr lang="uk-UA" sz="2000" dirty="0"/>
              <a:t>	Водночас ці центри залишаються важливим джерелом офіційних пропозицій роботи, оскільки з ними співпрацює велика кількість підприємств.</a:t>
            </a:r>
          </a:p>
          <a:p>
            <a:pPr algn="just">
              <a:lnSpc>
                <a:spcPct val="150000"/>
              </a:lnSpc>
              <a:spcAft>
                <a:spcPts val="0"/>
              </a:spcAft>
            </a:pPr>
            <a:r>
              <a:rPr lang="uk-UA" sz="2000" dirty="0"/>
              <a:t>	Тому варто використовувати можливості служби зайнятості як додатковий канал пошуку роботи.</a:t>
            </a:r>
            <a:br>
              <a:rPr lang="uk-UA" sz="2000" dirty="0">
                <a:ea typeface="Times New Roman" panose="02020603050405020304" pitchFamily="18" charset="0"/>
                <a:cs typeface="Calibri" panose="020F0502020204030204" pitchFamily="34" charset="0"/>
              </a:rPr>
            </a:br>
            <a:endParaRPr lang="uk-UA" sz="2000" dirty="0">
              <a:effectLst/>
              <a:ea typeface="Times New Roman" panose="02020603050405020304" pitchFamily="18" charset="0"/>
              <a:cs typeface="Calibri" panose="020F050202020403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4411419"/>
            <a:ext cx="3637946" cy="2420888"/>
          </a:xfrm>
          <a:prstGeom prst="rect">
            <a:avLst/>
          </a:prstGeom>
          <a:effectLst>
            <a:softEdge rad="317500"/>
          </a:effectLst>
        </p:spPr>
      </p:pic>
    </p:spTree>
    <p:extLst>
      <p:ext uri="{BB962C8B-B14F-4D97-AF65-F5344CB8AC3E}">
        <p14:creationId xmlns:p14="http://schemas.microsoft.com/office/powerpoint/2010/main" val="1838602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Результат пошуку зображень за запитом &quot;thank you for atten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313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0"/>
            <a:ext cx="5328592" cy="43088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indent="450850" fontAlgn="base">
              <a:spcBef>
                <a:spcPct val="0"/>
              </a:spcBef>
              <a:spcAft>
                <a:spcPct val="0"/>
              </a:spcAft>
              <a:tabLst>
                <a:tab pos="228600" algn="l"/>
                <a:tab pos="457200" algn="l"/>
                <a:tab pos="800100" algn="l"/>
              </a:tabLst>
            </a:pPr>
            <a:r>
              <a:rPr lang="uk-UA" sz="2200" b="1" dirty="0">
                <a:solidFill>
                  <a:schemeClr val="tx1"/>
                </a:solidFill>
                <a:latin typeface="+mj-lt"/>
                <a:ea typeface="Times New Roman" pitchFamily="18" charset="0"/>
                <a:cs typeface="Arial" pitchFamily="34" charset="0"/>
              </a:rPr>
              <a:t>РЕКОМЕНДОВАНА ЛІТЕРАТУРА</a:t>
            </a:r>
            <a:endParaRPr lang="ru-RU" sz="2200" dirty="0">
              <a:solidFill>
                <a:schemeClr val="tx1"/>
              </a:solidFill>
              <a:latin typeface="+mj-lt"/>
              <a:cs typeface="Arial" pitchFamily="34" charset="0"/>
            </a:endParaRPr>
          </a:p>
        </p:txBody>
      </p:sp>
      <p:sp>
        <p:nvSpPr>
          <p:cNvPr id="3" name="Rectangle 1"/>
          <p:cNvSpPr>
            <a:spLocks noChangeArrowheads="1"/>
          </p:cNvSpPr>
          <p:nvPr/>
        </p:nvSpPr>
        <p:spPr bwMode="auto">
          <a:xfrm>
            <a:off x="359532" y="511727"/>
            <a:ext cx="7560840" cy="6278642"/>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8900000" scaled="1"/>
            <a:tileRect/>
          </a:gradFill>
          <a:ln w="9525">
            <a:solidFill>
              <a:schemeClr val="tx1">
                <a:lumMod val="95000"/>
                <a:lumOff val="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200" b="1" dirty="0"/>
              <a:t>Основна:</a:t>
            </a:r>
            <a:endParaRPr lang="uk-UA" sz="1200" dirty="0"/>
          </a:p>
          <a:p>
            <a:pPr marL="171450" indent="-171450" algn="just">
              <a:buFont typeface="Wingdings" panose="05000000000000000000" pitchFamily="2" charset="2"/>
              <a:buChar char="ü"/>
            </a:pPr>
            <a:r>
              <a:rPr lang="uk-UA" sz="1200" b="1" dirty="0"/>
              <a:t> </a:t>
            </a:r>
            <a:r>
              <a:rPr lang="uk-UA" sz="1200" dirty="0"/>
              <a:t>Конституція України. – К.: Преса України, 1996 р. – 52 с.</a:t>
            </a:r>
          </a:p>
          <a:p>
            <a:pPr marL="171450" lvl="0" indent="-171450" algn="just">
              <a:buFont typeface="Wingdings" panose="05000000000000000000" pitchFamily="2" charset="2"/>
              <a:buChar char="ü"/>
            </a:pPr>
            <a:r>
              <a:rPr lang="uk-UA" sz="1200" dirty="0"/>
              <a:t>Закон України «Про зайнятість населення» // Відомості Верховної Ради (ВВР), 2013. – № 24. –243 с.</a:t>
            </a:r>
          </a:p>
          <a:p>
            <a:pPr marL="171450" lvl="0" indent="-171450" algn="just">
              <a:buFont typeface="Wingdings" panose="05000000000000000000" pitchFamily="2" charset="2"/>
              <a:buChar char="ü"/>
            </a:pPr>
            <a:r>
              <a:rPr lang="uk-UA" sz="1200" dirty="0"/>
              <a:t>Закон України «Про організації роботодавців, їх об'єднання, права і гарантії їх діяльності» // Відомості Верховної Ради (ВВР), 2013. – № 22. –216 с.</a:t>
            </a:r>
          </a:p>
          <a:p>
            <a:pPr marL="171450" lvl="0" indent="-171450" algn="just">
              <a:buFont typeface="Wingdings" panose="05000000000000000000" pitchFamily="2" charset="2"/>
              <a:buChar char="ü"/>
            </a:pPr>
            <a:r>
              <a:rPr lang="uk-UA" sz="1200" dirty="0"/>
              <a:t>Васильченко В.С.</a:t>
            </a:r>
            <a:r>
              <a:rPr lang="uk-UA" sz="1200" i="1" dirty="0"/>
              <a:t> </a:t>
            </a:r>
            <a:r>
              <a:rPr lang="uk-UA" sz="1200" dirty="0"/>
              <a:t>Державне регулювання зайнятості: </a:t>
            </a:r>
            <a:r>
              <a:rPr lang="uk-UA" sz="1200" dirty="0" err="1"/>
              <a:t>Навчальн</a:t>
            </a:r>
            <a:r>
              <a:rPr lang="uk-UA" sz="1200" dirty="0"/>
              <a:t>. </a:t>
            </a:r>
            <a:r>
              <a:rPr lang="uk-UA" sz="1200" dirty="0" err="1"/>
              <a:t>посіб</a:t>
            </a:r>
            <a:r>
              <a:rPr lang="uk-UA" sz="1200" dirty="0"/>
              <a:t>. / В.С. Васильченко. – К.: КНЕУ, 2005. – 252 с.</a:t>
            </a:r>
          </a:p>
          <a:p>
            <a:pPr marL="171450" lvl="0" indent="-171450" algn="just">
              <a:buFont typeface="Wingdings" panose="05000000000000000000" pitchFamily="2" charset="2"/>
              <a:buChar char="ü"/>
            </a:pPr>
            <a:r>
              <a:rPr lang="uk-UA" sz="1200" dirty="0"/>
              <a:t> Волкова О.В. Ринок праці: </a:t>
            </a:r>
            <a:r>
              <a:rPr lang="uk-UA" sz="1200" dirty="0" err="1"/>
              <a:t>Навчальн</a:t>
            </a:r>
            <a:r>
              <a:rPr lang="uk-UA" sz="1200" dirty="0"/>
              <a:t>. посібник – К.: Центр учбової літератури, 2007. – 642 с.</a:t>
            </a:r>
          </a:p>
          <a:p>
            <a:pPr algn="just"/>
            <a:r>
              <a:rPr lang="uk-UA" sz="1200" b="1" dirty="0"/>
              <a:t>Додаткова:</a:t>
            </a:r>
            <a:endParaRPr lang="uk-UA" sz="1200" dirty="0"/>
          </a:p>
          <a:p>
            <a:pPr marL="171450" lvl="0" indent="-171450" algn="just">
              <a:buFont typeface="Wingdings" panose="05000000000000000000" pitchFamily="2" charset="2"/>
              <a:buChar char="ü"/>
            </a:pPr>
            <a:r>
              <a:rPr lang="uk-UA" sz="1200" dirty="0"/>
              <a:t>Гуменюк О. Особливості ситуативного та вікового розвитку Я-концепції / О. Гуменюк // Психологія і суспільство. – 2005. – № 1. – С. 46 – 62.</a:t>
            </a:r>
          </a:p>
          <a:p>
            <a:pPr marL="171450" lvl="0" indent="-171450" algn="just">
              <a:buFont typeface="Wingdings" panose="05000000000000000000" pitchFamily="2" charset="2"/>
              <a:buChar char="ü"/>
            </a:pPr>
            <a:r>
              <a:rPr lang="uk-UA" sz="1200" dirty="0" err="1"/>
              <a:t>Занюк</a:t>
            </a:r>
            <a:r>
              <a:rPr lang="uk-UA" sz="1200" dirty="0"/>
              <a:t> С. С. Психологія мотивації / С. С. </a:t>
            </a:r>
            <a:r>
              <a:rPr lang="uk-UA" sz="1200" dirty="0" err="1"/>
              <a:t>Занюк</a:t>
            </a:r>
            <a:r>
              <a:rPr lang="uk-UA" sz="1200" dirty="0"/>
              <a:t>. – К.: Либідь, 2002. – 304 с.</a:t>
            </a:r>
          </a:p>
          <a:p>
            <a:pPr marL="171450" lvl="0" indent="-171450" algn="just">
              <a:buFont typeface="Wingdings" panose="05000000000000000000" pitchFamily="2" charset="2"/>
              <a:buChar char="ü"/>
            </a:pPr>
            <a:r>
              <a:rPr lang="uk-UA" sz="1200" dirty="0"/>
              <a:t>Молодь на порозі самосійного життя / </a:t>
            </a:r>
            <a:r>
              <a:rPr lang="uk-UA" sz="1200" dirty="0" err="1"/>
              <a:t>Дмитрук</a:t>
            </a:r>
            <a:r>
              <a:rPr lang="uk-UA" sz="1200" dirty="0"/>
              <a:t> Д.А., Яременко О.О., Балакірєва О.М. та ін. – Державний ін-т проблем сім’ї та молоді, 2014. –   166 с.</a:t>
            </a:r>
          </a:p>
          <a:p>
            <a:pPr marL="171450" lvl="0" indent="-171450" algn="just">
              <a:buFont typeface="Wingdings" panose="05000000000000000000" pitchFamily="2" charset="2"/>
              <a:buChar char="ü"/>
            </a:pPr>
            <a:r>
              <a:rPr lang="uk-UA" sz="1200" dirty="0" err="1"/>
              <a:t>Осовська</a:t>
            </a:r>
            <a:r>
              <a:rPr lang="uk-UA" sz="1200" dirty="0"/>
              <a:t> Г.В. Управління трудовими ресурсами: </a:t>
            </a:r>
            <a:r>
              <a:rPr lang="uk-UA" sz="1200" dirty="0" err="1"/>
              <a:t>Навчальн</a:t>
            </a:r>
            <a:r>
              <a:rPr lang="uk-UA" sz="1200" dirty="0"/>
              <a:t>. </a:t>
            </a:r>
            <a:r>
              <a:rPr lang="uk-UA" sz="1200" dirty="0" err="1"/>
              <a:t>посібн</a:t>
            </a:r>
            <a:r>
              <a:rPr lang="uk-UA" sz="1200" dirty="0"/>
              <a:t>. / Г.В. </a:t>
            </a:r>
            <a:r>
              <a:rPr lang="uk-UA" sz="1200" dirty="0" err="1"/>
              <a:t>Осовська</a:t>
            </a:r>
            <a:r>
              <a:rPr lang="uk-UA" sz="1200" dirty="0"/>
              <a:t>. – К.: ЦУЛ, 2015 – 224 с.</a:t>
            </a:r>
          </a:p>
          <a:p>
            <a:pPr marL="171450" lvl="0" indent="-171450" algn="just">
              <a:buFont typeface="Wingdings" panose="05000000000000000000" pitchFamily="2" charset="2"/>
              <a:buChar char="ü"/>
            </a:pPr>
            <a:r>
              <a:rPr lang="uk-UA" sz="1200" dirty="0"/>
              <a:t>Пухлій</a:t>
            </a:r>
            <a:r>
              <a:rPr lang="uk-UA" sz="1200" i="1" dirty="0"/>
              <a:t> </a:t>
            </a:r>
            <a:r>
              <a:rPr lang="uk-UA" sz="1200" dirty="0"/>
              <a:t>В.Г.</a:t>
            </a:r>
            <a:r>
              <a:rPr lang="uk-UA" sz="1200" i="1" dirty="0"/>
              <a:t> </a:t>
            </a:r>
            <a:r>
              <a:rPr lang="uk-UA" sz="1200" dirty="0"/>
              <a:t>Соціальні наслідки глобалізації в Україні / В.Г. Пухлій.</a:t>
            </a:r>
            <a:r>
              <a:rPr lang="uk-UA" sz="1200" i="1" dirty="0"/>
              <a:t> </a:t>
            </a:r>
            <a:r>
              <a:rPr lang="uk-UA" sz="1200" dirty="0"/>
              <a:t>– К.: Служба інформаційно-аналітичного забезпечення органів державної влади, 2004. – С. 22.</a:t>
            </a:r>
          </a:p>
          <a:p>
            <a:pPr marL="171450" lvl="0" indent="-171450" algn="just">
              <a:buFont typeface="Wingdings" panose="05000000000000000000" pitchFamily="2" charset="2"/>
              <a:buChar char="ü"/>
            </a:pPr>
            <a:r>
              <a:rPr lang="uk-UA" sz="1200" dirty="0"/>
              <a:t>Соціальні проблеми працевлаштування молоді / О.М. Балакірєва,  О.О. Яременко, О.В. Валькована, та ін. – К.: Державний ін-т проблем сім’ї та молоді, 2004. – 132с.</a:t>
            </a:r>
          </a:p>
          <a:p>
            <a:pPr marL="171450" lvl="0" indent="-171450" algn="just">
              <a:buFont typeface="Wingdings" panose="05000000000000000000" pitchFamily="2" charset="2"/>
              <a:buChar char="ü"/>
            </a:pPr>
            <a:r>
              <a:rPr lang="uk-UA" sz="1200" dirty="0"/>
              <a:t> Фан Туй, </a:t>
            </a:r>
            <a:r>
              <a:rPr lang="uk-UA" sz="1200" dirty="0" err="1"/>
              <a:t>Еллен</a:t>
            </a:r>
            <a:r>
              <a:rPr lang="uk-UA" sz="1200" dirty="0"/>
              <a:t> </a:t>
            </a:r>
            <a:r>
              <a:rPr lang="uk-UA" sz="1200" dirty="0" err="1"/>
              <a:t>Хансен</a:t>
            </a:r>
            <a:r>
              <a:rPr lang="uk-UA" sz="1200" dirty="0"/>
              <a:t>, Девід </a:t>
            </a:r>
            <a:r>
              <a:rPr lang="uk-UA" sz="1200" dirty="0" err="1"/>
              <a:t>Прайс</a:t>
            </a:r>
            <a:r>
              <a:rPr lang="uk-UA" sz="1200" dirty="0"/>
              <a:t>. Державна служба зайнятості на ринку праці, що змінюється - Міжнародне бюро праці, Женева, 2001. / Фан Туй, </a:t>
            </a:r>
            <a:r>
              <a:rPr lang="uk-UA" sz="1200" dirty="0" err="1"/>
              <a:t>Еллен</a:t>
            </a:r>
            <a:r>
              <a:rPr lang="uk-UA" sz="1200" dirty="0"/>
              <a:t> </a:t>
            </a:r>
            <a:r>
              <a:rPr lang="uk-UA" sz="1200" dirty="0" err="1"/>
              <a:t>Хансен</a:t>
            </a:r>
            <a:r>
              <a:rPr lang="uk-UA" sz="1200" dirty="0"/>
              <a:t>, Девід </a:t>
            </a:r>
            <a:r>
              <a:rPr lang="uk-UA" sz="1200" dirty="0" err="1"/>
              <a:t>Прайс</a:t>
            </a:r>
            <a:r>
              <a:rPr lang="uk-UA" sz="1200" dirty="0"/>
              <a:t>. // Профспілки України. – 2005. – № 6. –  С. 14 - 21.</a:t>
            </a:r>
          </a:p>
          <a:p>
            <a:pPr marL="171450" lvl="0" indent="-171450" algn="just">
              <a:buFont typeface="Wingdings" panose="05000000000000000000" pitchFamily="2" charset="2"/>
              <a:buChar char="ü"/>
            </a:pPr>
            <a:r>
              <a:rPr lang="uk-UA" sz="1200" dirty="0"/>
              <a:t>Форд Г. Моя </a:t>
            </a:r>
            <a:r>
              <a:rPr lang="uk-UA" sz="1200" dirty="0" err="1"/>
              <a:t>жизнь</a:t>
            </a:r>
            <a:r>
              <a:rPr lang="uk-UA" sz="1200" dirty="0"/>
              <a:t>, </a:t>
            </a:r>
            <a:r>
              <a:rPr lang="uk-UA" sz="1200" dirty="0" err="1"/>
              <a:t>мои</a:t>
            </a:r>
            <a:r>
              <a:rPr lang="uk-UA" sz="1200" dirty="0"/>
              <a:t> </a:t>
            </a:r>
            <a:r>
              <a:rPr lang="uk-UA" sz="1200" dirty="0" err="1"/>
              <a:t>достижения</a:t>
            </a:r>
            <a:r>
              <a:rPr lang="uk-UA" sz="1200" dirty="0"/>
              <a:t> / Г. Форд. – Пер. с </a:t>
            </a:r>
            <a:r>
              <a:rPr lang="uk-UA" sz="1200" dirty="0" err="1"/>
              <a:t>англ</a:t>
            </a:r>
            <a:r>
              <a:rPr lang="uk-UA" sz="1200" dirty="0"/>
              <a:t>. К.:  </a:t>
            </a:r>
            <a:r>
              <a:rPr lang="uk-UA" sz="1200" dirty="0" err="1"/>
              <a:t>Грайлык</a:t>
            </a:r>
            <a:r>
              <a:rPr lang="uk-UA" sz="1200" dirty="0"/>
              <a:t>, 1993. – 204с.</a:t>
            </a:r>
          </a:p>
          <a:p>
            <a:pPr marL="171450" lvl="0" indent="-171450" algn="just">
              <a:buFont typeface="Wingdings" panose="05000000000000000000" pitchFamily="2" charset="2"/>
              <a:buChar char="ü"/>
            </a:pPr>
            <a:r>
              <a:rPr lang="uk-UA" sz="1200" dirty="0"/>
              <a:t>Яценко А.Б. Міжнародні ринки ресурсів: </a:t>
            </a:r>
            <a:r>
              <a:rPr lang="uk-UA" sz="1200" dirty="0" err="1"/>
              <a:t>навч.посіб</a:t>
            </a:r>
            <a:r>
              <a:rPr lang="uk-UA" sz="1200" dirty="0"/>
              <a:t>. / А.Б. Яценко. – К.: ЦУЛ, 2005. – 194с.</a:t>
            </a:r>
          </a:p>
          <a:p>
            <a:pPr algn="just"/>
            <a:r>
              <a:rPr lang="uk-UA" sz="1200" b="1" dirty="0"/>
              <a:t>Інформаційні ресурси:</a:t>
            </a:r>
          </a:p>
          <a:p>
            <a:pPr marL="171450" indent="-171450" algn="just">
              <a:buFont typeface="Wingdings" panose="05000000000000000000" pitchFamily="2" charset="2"/>
              <a:buChar char="ü"/>
            </a:pPr>
            <a:r>
              <a:rPr lang="uk-UA" sz="1200" dirty="0"/>
              <a:t> 1. Кодекс законів про працю України, Затверджено Законом № 322-VIII (322а-08) від 10.12.71 (Редакція від 02.12.2017)  // Відомості Верховної Ради (ВВР), 1971. – № 50. – 375 с. </a:t>
            </a:r>
            <a:r>
              <a:rPr lang="uk-UA" sz="1200" dirty="0">
                <a:hlinkClick r:id="rId3"/>
              </a:rPr>
              <a:t>http://zakon0.rada.gov.ua/laws/show/322-08</a:t>
            </a:r>
            <a:r>
              <a:rPr lang="uk-UA" sz="1200" dirty="0"/>
              <a:t> </a:t>
            </a:r>
          </a:p>
          <a:p>
            <a:pPr marL="171450" indent="-171450" algn="just">
              <a:buFont typeface="Wingdings" panose="05000000000000000000" pitchFamily="2" charset="2"/>
              <a:buChar char="ü"/>
            </a:pPr>
            <a:r>
              <a:rPr lang="uk-UA" sz="1200" dirty="0"/>
              <a:t>2. </a:t>
            </a:r>
            <a:r>
              <a:rPr lang="en-US" sz="1200" dirty="0">
                <a:hlinkClick r:id="rId4"/>
              </a:rPr>
              <a:t>https://europass.cedefop.europa.eu/documents/curriculum-vitae</a:t>
            </a:r>
            <a:r>
              <a:rPr lang="uk-UA" sz="1200"/>
              <a:t>  </a:t>
            </a:r>
            <a:endParaRPr lang="uk-UA" sz="1200" dirty="0"/>
          </a:p>
          <a:p>
            <a:pPr marL="171450" indent="-171450" algn="just">
              <a:buFont typeface="Wingdings" panose="05000000000000000000" pitchFamily="2" charset="2"/>
              <a:buChar char="ü"/>
            </a:pPr>
            <a:r>
              <a:rPr lang="uk-UA" sz="1200" dirty="0"/>
              <a:t>3. Конвенція про сприяння зайнятості й захист від безробіття № 168 (1988 р.); Конвенції та рекомендації, ухвалені  Міжнародною організацією праці  1965 – 1999, Том II,  Міжнародне бюро праці, Женева. Режим доступу: http:// zakon.rada.gov.ua/</a:t>
            </a:r>
            <a:r>
              <a:rPr lang="uk-UA" sz="1200" dirty="0" err="1"/>
              <a:t>cgi-bin</a:t>
            </a:r>
            <a:r>
              <a:rPr lang="uk-UA" sz="1200" dirty="0"/>
              <a:t>/</a:t>
            </a:r>
            <a:r>
              <a:rPr lang="uk-UA" sz="1200" dirty="0" err="1"/>
              <a:t>laws</a:t>
            </a:r>
            <a:r>
              <a:rPr lang="uk-UA" sz="1200" dirty="0"/>
              <a:t>/</a:t>
            </a:r>
            <a:r>
              <a:rPr lang="uk-UA" sz="1200" dirty="0" err="1"/>
              <a:t>main.cgi</a:t>
            </a:r>
            <a:endParaRPr kumimoji="0" lang="ru-RU" sz="1200" b="0" i="0" u="none" strike="noStrike" cap="none" normalizeH="0" baseline="0" dirty="0">
              <a:ln>
                <a:noFill/>
              </a:ln>
              <a:solidFill>
                <a:schemeClr val="tx1"/>
              </a:solidFill>
              <a:effectLst/>
              <a:ea typeface="Times New Roman" pitchFamily="18" charset="0"/>
              <a:cs typeface="Arial" pitchFamily="34" charset="0"/>
            </a:endParaRPr>
          </a:p>
        </p:txBody>
      </p:sp>
      <p:sp>
        <p:nvSpPr>
          <p:cNvPr id="4" name="Номер слайда 4"/>
          <p:cNvSpPr>
            <a:spLocks noGrp="1"/>
          </p:cNvSpPr>
          <p:nvPr>
            <p:ph type="sldNum" sz="quarter" idx="12"/>
          </p:nvPr>
        </p:nvSpPr>
        <p:spPr>
          <a:xfrm>
            <a:off x="6251448" y="6556248"/>
            <a:ext cx="588336" cy="228600"/>
          </a:xfrm>
        </p:spPr>
        <p:txBody>
          <a:bodyPr/>
          <a:lstStyle/>
          <a:p>
            <a:fld id="{725C68B6-61C2-468F-89AB-4B9F7531AA68}" type="slidenum">
              <a:rPr lang="ru-RU" smtClean="0"/>
              <a:pPr/>
              <a:t>23</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Результат пошуку зображень за запитом &quot;Агентства з працевлаштуванн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76726"/>
            <a:ext cx="2857500" cy="38766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7483" y="66304"/>
            <a:ext cx="9046517"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uk-UA" sz="2800" b="1" dirty="0">
                <a:latin typeface="+mj-lt"/>
                <a:ea typeface="Times New Roman" panose="02020603050405020304" pitchFamily="18" charset="0"/>
              </a:rPr>
              <a:t>1. Агентства з працевлаштування</a:t>
            </a:r>
            <a:endParaRPr lang="uk-UA" sz="2800" dirty="0">
              <a:latin typeface="+mj-lt"/>
            </a:endParaRPr>
          </a:p>
        </p:txBody>
      </p:sp>
      <p:sp>
        <p:nvSpPr>
          <p:cNvPr id="3" name="Прямоугольник 2"/>
          <p:cNvSpPr/>
          <p:nvPr/>
        </p:nvSpPr>
        <p:spPr>
          <a:xfrm>
            <a:off x="76590" y="1012742"/>
            <a:ext cx="4726037"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50000"/>
              </a:lnSpc>
              <a:spcAft>
                <a:spcPts val="0"/>
              </a:spcAft>
            </a:pPr>
            <a:r>
              <a:rPr lang="uk-UA" dirty="0">
                <a:ea typeface="Times New Roman" panose="02020603050405020304" pitchFamily="18" charset="0"/>
              </a:rPr>
              <a:t>Звернення до агентств із працевлаштування як спосіб пошуку роботи зручний тим, що </a:t>
            </a:r>
            <a:r>
              <a:rPr lang="uk-UA" dirty="0">
                <a:solidFill>
                  <a:srgbClr val="0070C0"/>
                </a:solidFill>
                <a:ea typeface="Times New Roman" panose="02020603050405020304" pitchFamily="18" charset="0"/>
              </a:rPr>
              <a:t>всією рутинною</a:t>
            </a:r>
            <a:r>
              <a:rPr lang="uk-UA" dirty="0">
                <a:ea typeface="Times New Roman" panose="02020603050405020304" pitchFamily="18" charset="0"/>
              </a:rPr>
              <a:t>, стомлюючою і часто невдячною роботою замість Вас </a:t>
            </a:r>
            <a:r>
              <a:rPr lang="uk-UA" dirty="0">
                <a:solidFill>
                  <a:srgbClr val="0070C0"/>
                </a:solidFill>
                <a:ea typeface="Times New Roman" panose="02020603050405020304" pitchFamily="18" charset="0"/>
              </a:rPr>
              <a:t>займаються менеджери </a:t>
            </a:r>
            <a:r>
              <a:rPr lang="uk-UA" dirty="0">
                <a:ea typeface="Times New Roman" panose="02020603050405020304" pitchFamily="18" charset="0"/>
              </a:rPr>
              <a:t>цих агентств. </a:t>
            </a:r>
          </a:p>
        </p:txBody>
      </p:sp>
      <p:pic>
        <p:nvPicPr>
          <p:cNvPr id="2050" name="Picture 2" descr="Результат пошуку зображень за запитом &quot;Агентства з працевлаштування&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520" y="764704"/>
            <a:ext cx="4320480" cy="3081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613076" y="4268711"/>
            <a:ext cx="5515576"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450215" algn="just">
              <a:lnSpc>
                <a:spcPct val="150000"/>
              </a:lnSpc>
              <a:spcAft>
                <a:spcPts val="0"/>
              </a:spcAft>
            </a:pPr>
            <a:r>
              <a:rPr lang="uk-UA" dirty="0">
                <a:ea typeface="Times New Roman" panose="02020603050405020304" pitchFamily="18" charset="0"/>
              </a:rPr>
              <a:t>Звісно, що </a:t>
            </a:r>
            <a:r>
              <a:rPr lang="uk-UA" dirty="0">
                <a:solidFill>
                  <a:srgbClr val="0070C0"/>
                </a:solidFill>
                <a:ea typeface="Times New Roman" panose="02020603050405020304" pitchFamily="18" charset="0"/>
              </a:rPr>
              <a:t>за Ваші гроші</a:t>
            </a:r>
            <a:r>
              <a:rPr lang="uk-UA" dirty="0">
                <a:ea typeface="Times New Roman" panose="02020603050405020304" pitchFamily="18" charset="0"/>
              </a:rPr>
              <a:t>. Зазвичай вони надзвичайно ввічливі, як і всі платні дядьки і тітки: уважно розпитують Вас, докладно записують усі Ваші дані, беруть Ваше резюме, після чого відправляють Вас на співбесіди до потенційних роботодавців. </a:t>
            </a:r>
          </a:p>
        </p:txBody>
      </p:sp>
      <p:sp>
        <p:nvSpPr>
          <p:cNvPr id="5" name="Прямоугольник 4"/>
          <p:cNvSpPr/>
          <p:nvPr/>
        </p:nvSpPr>
        <p:spPr>
          <a:xfrm>
            <a:off x="5005482" y="3629136"/>
            <a:ext cx="4320480" cy="646331"/>
          </a:xfrm>
          <a:prstGeom prst="rect">
            <a:avLst/>
          </a:prstGeom>
        </p:spPr>
        <p:txBody>
          <a:bodyPr wrap="square">
            <a:spAutoFit/>
          </a:bodyPr>
          <a:lstStyle/>
          <a:p>
            <a:r>
              <a:rPr lang="en-US" dirty="0">
                <a:solidFill>
                  <a:schemeClr val="accent1"/>
                </a:solidFill>
                <a:latin typeface="Arial" panose="020B0604020202020204" pitchFamily="34" charset="0"/>
              </a:rPr>
              <a:t>Statue of a Great Depression, Washington, USA</a:t>
            </a:r>
            <a:endParaRPr lang="uk-UA" dirty="0">
              <a:solidFill>
                <a:schemeClr val="accent1"/>
              </a:solidFill>
            </a:endParaRPr>
          </a:p>
        </p:txBody>
      </p:sp>
    </p:spTree>
    <p:extLst>
      <p:ext uri="{BB962C8B-B14F-4D97-AF65-F5344CB8AC3E}">
        <p14:creationId xmlns:p14="http://schemas.microsoft.com/office/powerpoint/2010/main" val="23977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980728"/>
            <a:ext cx="7632848" cy="334848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uk-UA" sz="2400" dirty="0">
                <a:solidFill>
                  <a:schemeClr val="tx1"/>
                </a:solidFill>
              </a:rPr>
              <a:t>Перед зверненням в агентство насамперед необхідно дізнатися, </a:t>
            </a:r>
            <a:r>
              <a:rPr lang="uk-UA" sz="2400" dirty="0">
                <a:solidFill>
                  <a:srgbClr val="FF0066"/>
                </a:solidFill>
              </a:rPr>
              <a:t>чи є у даної компанії ліцензія на надання послуг у працевлаштуванні</a:t>
            </a:r>
            <a:r>
              <a:rPr lang="uk-UA" sz="2400" dirty="0">
                <a:solidFill>
                  <a:schemeClr val="tx1"/>
                </a:solidFill>
              </a:rPr>
              <a:t>, що регламентовано законодавством України. Далі — необхідно вибрати тип агентства зі сприяння у працевлаштуванні.</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 y="1772816"/>
            <a:ext cx="9119563" cy="4885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51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19" y="4919008"/>
            <a:ext cx="8028384"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0215" algn="just">
              <a:lnSpc>
                <a:spcPct val="150000"/>
              </a:lnSpc>
              <a:spcAft>
                <a:spcPts val="0"/>
              </a:spcAft>
            </a:pPr>
            <a:r>
              <a:rPr lang="uk-UA" sz="2000" dirty="0">
                <a:ln w="0"/>
                <a:solidFill>
                  <a:schemeClr val="tx1"/>
                </a:solidFill>
                <a:effectLst>
                  <a:outerShdw blurRad="38100" dist="19050" dir="2700000" algn="tl" rotWithShape="0">
                    <a:schemeClr val="dk1">
                      <a:alpha val="40000"/>
                    </a:schemeClr>
                  </a:outerShdw>
                </a:effectLst>
                <a:ea typeface="Times New Roman" panose="02020603050405020304" pitchFamily="18" charset="0"/>
              </a:rPr>
              <a:t>Кадрові агентства бувають двох типів:</a:t>
            </a:r>
          </a:p>
          <a:p>
            <a:pPr marL="285750" indent="-285750" algn="just">
              <a:lnSpc>
                <a:spcPct val="150000"/>
              </a:lnSpc>
              <a:spcAft>
                <a:spcPts val="0"/>
              </a:spcAft>
              <a:buFont typeface="Wingdings" panose="05000000000000000000" pitchFamily="2" charset="2"/>
              <a:buChar char="ü"/>
            </a:pPr>
            <a:r>
              <a:rPr lang="uk-UA" sz="2000" i="1" dirty="0">
                <a:ln w="0"/>
                <a:solidFill>
                  <a:schemeClr val="accent1"/>
                </a:solidFill>
                <a:effectLst>
                  <a:outerShdw blurRad="38100" dist="25400" dir="5400000" algn="ctr" rotWithShape="0">
                    <a:srgbClr val="6E747A">
                      <a:alpha val="43000"/>
                    </a:srgbClr>
                  </a:outerShdw>
                </a:effectLst>
                <a:ea typeface="Times New Roman" panose="02020603050405020304" pitchFamily="18" charset="0"/>
              </a:rPr>
              <a:t>із вступним внеском </a:t>
            </a:r>
          </a:p>
          <a:p>
            <a:pPr marL="285750" indent="-285750" algn="just">
              <a:lnSpc>
                <a:spcPct val="150000"/>
              </a:lnSpc>
              <a:spcAft>
                <a:spcPts val="0"/>
              </a:spcAft>
              <a:buFont typeface="Wingdings" panose="05000000000000000000" pitchFamily="2" charset="2"/>
              <a:buChar char="ü"/>
            </a:pPr>
            <a:r>
              <a:rPr lang="uk-UA" sz="2000" i="1" dirty="0">
                <a:ln w="0"/>
                <a:solidFill>
                  <a:schemeClr val="accent1"/>
                </a:solidFill>
                <a:effectLst>
                  <a:outerShdw blurRad="38100" dist="25400" dir="5400000" algn="ctr" rotWithShape="0">
                    <a:srgbClr val="6E747A">
                      <a:alpha val="43000"/>
                    </a:srgbClr>
                  </a:outerShdw>
                </a:effectLst>
                <a:ea typeface="Times New Roman" panose="02020603050405020304" pitchFamily="18" charset="0"/>
              </a:rPr>
              <a:t>з відрахуванням якихось відсотків від Вашої першої зарплати</a:t>
            </a:r>
            <a:r>
              <a:rPr lang="uk-UA" sz="2000" dirty="0">
                <a:ln w="0"/>
                <a:solidFill>
                  <a:schemeClr val="accent1"/>
                </a:solidFill>
                <a:effectLst>
                  <a:outerShdw blurRad="38100" dist="25400" dir="5400000" algn="ctr" rotWithShape="0">
                    <a:srgbClr val="6E747A">
                      <a:alpha val="43000"/>
                    </a:srgbClr>
                  </a:outerShdw>
                </a:effectLst>
                <a:ea typeface="Times New Roman" panose="02020603050405020304" pitchFamily="18" charset="0"/>
              </a:rPr>
              <a:t>. </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5719" y="-171400"/>
            <a:ext cx="3275562" cy="2182855"/>
          </a:xfrm>
          <a:prstGeom prst="rect">
            <a:avLst/>
          </a:prstGeom>
          <a:effectLst>
            <a:softEdge rad="317500"/>
          </a:effectLst>
        </p:spPr>
      </p:pic>
      <p:sp>
        <p:nvSpPr>
          <p:cNvPr id="7" name="Прямоугольник 6"/>
          <p:cNvSpPr/>
          <p:nvPr/>
        </p:nvSpPr>
        <p:spPr>
          <a:xfrm>
            <a:off x="91180" y="683985"/>
            <a:ext cx="4291559"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just">
              <a:spcBef>
                <a:spcPts val="600"/>
              </a:spcBef>
              <a:spcAft>
                <a:spcPts val="600"/>
              </a:spcAft>
            </a:pPr>
            <a:r>
              <a:rPr lang="uk-UA" sz="3200" dirty="0"/>
              <a:t>А) Кадрові агентства.</a:t>
            </a:r>
          </a:p>
        </p:txBody>
      </p:sp>
      <p:sp>
        <p:nvSpPr>
          <p:cNvPr id="8" name="Прямоугольник 7"/>
          <p:cNvSpPr/>
          <p:nvPr/>
        </p:nvSpPr>
        <p:spPr>
          <a:xfrm>
            <a:off x="0" y="2017871"/>
            <a:ext cx="8028384" cy="298543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uk-UA" dirty="0">
                <a:solidFill>
                  <a:srgbClr val="212529"/>
                </a:solidFill>
                <a:latin typeface="Open Sans"/>
              </a:rPr>
              <a:t>  У </a:t>
            </a:r>
            <a:r>
              <a:rPr lang="uk-UA" b="1" dirty="0">
                <a:solidFill>
                  <a:srgbClr val="212529"/>
                </a:solidFill>
                <a:latin typeface="Open Sans"/>
              </a:rPr>
              <a:t>кадрових агентствах</a:t>
            </a:r>
            <a:r>
              <a:rPr lang="uk-UA" dirty="0">
                <a:solidFill>
                  <a:srgbClr val="212529"/>
                </a:solidFill>
                <a:latin typeface="Open Sans"/>
              </a:rPr>
              <a:t> (агенціях з працевлаштування) </a:t>
            </a:r>
            <a:r>
              <a:rPr lang="uk-UA" dirty="0">
                <a:solidFill>
                  <a:srgbClr val="0070C0"/>
                </a:solidFill>
                <a:latin typeface="Open Sans"/>
              </a:rPr>
              <a:t>оплату за послуги вносять претенденти</a:t>
            </a:r>
            <a:r>
              <a:rPr lang="uk-UA" dirty="0">
                <a:solidFill>
                  <a:srgbClr val="212529"/>
                </a:solidFill>
                <a:latin typeface="Open Sans"/>
              </a:rPr>
              <a:t>. Для роботодавців послуги кадрових агентств безкоштовні, всі витрати несуть здобувачі. Попит на послуги кадрових агентств зріс в період кризи, так як пропозицій від роботодавців стало менше, і зросла кількість скорочень серед претендентів.</a:t>
            </a:r>
          </a:p>
          <a:p>
            <a:pPr algn="just"/>
            <a:r>
              <a:rPr lang="uk-UA" sz="1600" dirty="0">
                <a:solidFill>
                  <a:srgbClr val="7030A0"/>
                </a:solidFill>
                <a:latin typeface="Open Sans"/>
              </a:rPr>
              <a:t>   Дані послуги будуть корисні здобувачам, які хочуть допомоги в гарантованому працевлаштуванні і додатковому супроводі при пошуку роботи та готові витратити на це деякий час та кошти, а також тим, хто володіє невеликим досвідом роботи або шукає джерело заробітку в стислі терміни без високих вимог до місця роботи.</a:t>
            </a:r>
            <a:endParaRPr lang="uk-UA" sz="1600" dirty="0">
              <a:solidFill>
                <a:srgbClr val="7030A0"/>
              </a:solidFill>
            </a:endParaRPr>
          </a:p>
        </p:txBody>
      </p:sp>
    </p:spTree>
    <p:extLst>
      <p:ext uri="{BB962C8B-B14F-4D97-AF65-F5344CB8AC3E}">
        <p14:creationId xmlns:p14="http://schemas.microsoft.com/office/powerpoint/2010/main" val="379932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1000"/>
                                        <p:tgtEl>
                                          <p:spTgt spid="2">
                                            <p:txEl>
                                              <p:pRg st="1" end="1"/>
                                            </p:txEl>
                                          </p:spTgt>
                                        </p:tgtEl>
                                      </p:cBhvr>
                                    </p:animEffect>
                                    <p:anim calcmode="lin" valueType="num">
                                      <p:cBhvr>
                                        <p:cTn id="2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fade">
                                      <p:cBhvr>
                                        <p:cTn id="34" dur="1000"/>
                                        <p:tgtEl>
                                          <p:spTgt spid="2">
                                            <p:txEl>
                                              <p:pRg st="2" end="2"/>
                                            </p:txEl>
                                          </p:spTgt>
                                        </p:tgtEl>
                                      </p:cBhvr>
                                    </p:animEffect>
                                    <p:anim calcmode="lin" valueType="num">
                                      <p:cBhvr>
                                        <p:cTn id="3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16632"/>
            <a:ext cx="2857500" cy="1600200"/>
          </a:xfrm>
          <a:prstGeom prst="rect">
            <a:avLst/>
          </a:prstGeom>
          <a:effectLst>
            <a:softEdge rad="127000"/>
          </a:effectLst>
        </p:spPr>
      </p:pic>
      <p:sp>
        <p:nvSpPr>
          <p:cNvPr id="2" name="Прямоугольник 1"/>
          <p:cNvSpPr/>
          <p:nvPr/>
        </p:nvSpPr>
        <p:spPr>
          <a:xfrm>
            <a:off x="0" y="416560"/>
            <a:ext cx="7632848" cy="6324808"/>
          </a:xfrm>
          <a:prstGeom prst="rect">
            <a:avLst/>
          </a:prstGeom>
        </p:spPr>
        <p:txBody>
          <a:bodyPr wrap="square">
            <a:spAutoFit/>
          </a:bodyPr>
          <a:lstStyle/>
          <a:p>
            <a:pPr indent="450215" algn="just">
              <a:lnSpc>
                <a:spcPct val="150000"/>
              </a:lnSpc>
              <a:spcAft>
                <a:spcPts val="0"/>
              </a:spcAft>
            </a:pPr>
            <a:r>
              <a:rPr lang="uk-UA" b="1" i="1" dirty="0">
                <a:solidFill>
                  <a:schemeClr val="tx2"/>
                </a:solidFill>
                <a:ea typeface="Times New Roman" panose="02020603050405020304" pitchFamily="18" charset="0"/>
              </a:rPr>
              <a:t>Від перших краще триматися подалі!</a:t>
            </a:r>
          </a:p>
          <a:p>
            <a:pPr indent="450215" algn="just">
              <a:lnSpc>
                <a:spcPct val="150000"/>
              </a:lnSpc>
              <a:spcAft>
                <a:spcPts val="0"/>
              </a:spcAft>
            </a:pPr>
            <a:r>
              <a:rPr lang="uk-UA" b="1" i="1" dirty="0">
                <a:solidFill>
                  <a:schemeClr val="tx2"/>
                </a:solidFill>
                <a:ea typeface="Times New Roman" panose="02020603050405020304" pitchFamily="18" charset="0"/>
              </a:rPr>
              <a:t> </a:t>
            </a:r>
          </a:p>
          <a:p>
            <a:pPr indent="450215" algn="just">
              <a:lnSpc>
                <a:spcPct val="150000"/>
              </a:lnSpc>
              <a:spcAft>
                <a:spcPts val="0"/>
              </a:spcAft>
            </a:pPr>
            <a:br>
              <a:rPr lang="uk-UA" b="1" i="1" dirty="0">
                <a:solidFill>
                  <a:schemeClr val="tx2"/>
                </a:solidFill>
                <a:ea typeface="Times New Roman" panose="02020603050405020304" pitchFamily="18" charset="0"/>
              </a:rPr>
            </a:br>
            <a:r>
              <a:rPr lang="uk-UA" b="1" i="1" dirty="0">
                <a:solidFill>
                  <a:schemeClr val="tx2"/>
                </a:solidFill>
                <a:ea typeface="Times New Roman" panose="02020603050405020304" pitchFamily="18" charset="0"/>
              </a:rPr>
              <a:t>       </a:t>
            </a:r>
            <a:r>
              <a:rPr lang="uk-UA" dirty="0">
                <a:ea typeface="Times New Roman" panose="02020603050405020304" pitchFamily="18" charset="0"/>
              </a:rPr>
              <a:t>Вони найчастіше займаються шахрайством – у кращому випадку Вам організують якусь співбесіду, в гіршому – просто морочитимуть голову координатами фірм, де Ви в жодному випадку роботи не знайдете, а в найгіршому – просто </a:t>
            </a:r>
            <a:r>
              <a:rPr lang="uk-UA" dirty="0" err="1">
                <a:ea typeface="Times New Roman" panose="02020603050405020304" pitchFamily="18" charset="0"/>
              </a:rPr>
              <a:t>забудуть</a:t>
            </a:r>
            <a:r>
              <a:rPr lang="uk-UA" dirty="0">
                <a:ea typeface="Times New Roman" panose="02020603050405020304" pitchFamily="18" charset="0"/>
              </a:rPr>
              <a:t> про Вас, бо гроші від Вас отримані наперед. </a:t>
            </a:r>
          </a:p>
          <a:p>
            <a:pPr indent="450215" algn="just">
              <a:lnSpc>
                <a:spcPct val="150000"/>
              </a:lnSpc>
              <a:spcAft>
                <a:spcPts val="0"/>
              </a:spcAft>
            </a:pPr>
            <a:r>
              <a:rPr lang="uk-UA" dirty="0">
                <a:ea typeface="Times New Roman" panose="02020603050405020304" pitchFamily="18" charset="0"/>
              </a:rPr>
              <a:t>Ще Вам можуть підсунути координати фірм, узяті з оголошень у звичайних друкованих виданнях, більше того, ще й 2-3 місячної давнини. Вам доведеться самому зв`язуватися отриманими телефонами, половина з яких виявиться фіктивними. </a:t>
            </a:r>
          </a:p>
          <a:p>
            <a:pPr indent="450215" algn="just">
              <a:lnSpc>
                <a:spcPct val="150000"/>
              </a:lnSpc>
              <a:spcAft>
                <a:spcPts val="0"/>
              </a:spcAft>
            </a:pPr>
            <a:r>
              <a:rPr lang="uk-UA" dirty="0">
                <a:ea typeface="Times New Roman" panose="02020603050405020304" pitchFamily="18" charset="0"/>
              </a:rPr>
              <a:t>А в гіршому випадку Вам просто постійно морочитимуть голову («у даний момент нема придатних вакансій») – доти, поки Ви не плюнете на витрачені гроші й не </a:t>
            </a:r>
            <a:r>
              <a:rPr lang="uk-UA" dirty="0" err="1">
                <a:ea typeface="Times New Roman" panose="02020603050405020304" pitchFamily="18" charset="0"/>
              </a:rPr>
              <a:t>забудете</a:t>
            </a:r>
            <a:r>
              <a:rPr lang="uk-UA" dirty="0">
                <a:ea typeface="Times New Roman" panose="02020603050405020304" pitchFamily="18" charset="0"/>
              </a:rPr>
              <a:t> дорогу до агентства.</a:t>
            </a:r>
            <a:endParaRPr lang="uk-UA" dirty="0">
              <a:effectLst/>
              <a:ea typeface="Times New Roman" panose="02020603050405020304" pitchFamily="18" charset="0"/>
            </a:endParaRPr>
          </a:p>
        </p:txBody>
      </p:sp>
    </p:spTree>
    <p:extLst>
      <p:ext uri="{BB962C8B-B14F-4D97-AF65-F5344CB8AC3E}">
        <p14:creationId xmlns:p14="http://schemas.microsoft.com/office/powerpoint/2010/main" val="384051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41528"/>
            <a:ext cx="7344816" cy="6740307"/>
          </a:xfrm>
          <a:prstGeom prst="rect">
            <a:avLst/>
          </a:prstGeom>
        </p:spPr>
        <p:txBody>
          <a:bodyPr wrap="square">
            <a:spAutoFit/>
          </a:bodyPr>
          <a:lstStyle/>
          <a:p>
            <a:pPr indent="450215" algn="just">
              <a:lnSpc>
                <a:spcPct val="150000"/>
              </a:lnSpc>
              <a:spcAft>
                <a:spcPts val="0"/>
              </a:spcAft>
            </a:pPr>
            <a:r>
              <a:rPr lang="uk-UA" b="1" i="1" dirty="0">
                <a:solidFill>
                  <a:schemeClr val="tx2"/>
                </a:solidFill>
                <a:ea typeface="Times New Roman" panose="02020603050405020304" pitchFamily="18" charset="0"/>
              </a:rPr>
              <a:t>Із другим типом кадрових агентств ситуація краща! </a:t>
            </a:r>
            <a:br>
              <a:rPr lang="uk-UA" b="1" i="1" dirty="0">
                <a:solidFill>
                  <a:schemeClr val="tx2"/>
                </a:solidFill>
                <a:ea typeface="Times New Roman" panose="02020603050405020304" pitchFamily="18" charset="0"/>
              </a:rPr>
            </a:br>
            <a:r>
              <a:rPr lang="uk-UA" b="1" i="1" dirty="0">
                <a:solidFill>
                  <a:schemeClr val="tx2"/>
                </a:solidFill>
                <a:ea typeface="Times New Roman" panose="02020603050405020304" pitchFamily="18" charset="0"/>
              </a:rPr>
              <a:t>        </a:t>
            </a:r>
            <a:r>
              <a:rPr lang="uk-UA" dirty="0">
                <a:ea typeface="Times New Roman" panose="02020603050405020304" pitchFamily="18" charset="0"/>
              </a:rPr>
              <a:t>Після того, як Ви підпишете договір, приготуйтеся до щоденних атак вакансіями. Співробітники таких агентств, як правило, виявляють велику активність (воно й зрозуміло: адже ж хочеться отримати комісійні з Вашої першої зарплати). </a:t>
            </a:r>
            <a:br>
              <a:rPr lang="uk-UA" dirty="0">
                <a:ea typeface="Times New Roman" panose="02020603050405020304" pitchFamily="18" charset="0"/>
              </a:rPr>
            </a:br>
            <a:r>
              <a:rPr lang="uk-UA" dirty="0">
                <a:solidFill>
                  <a:srgbClr val="C00000"/>
                </a:solidFill>
                <a:ea typeface="Times New Roman" panose="02020603050405020304" pitchFamily="18" charset="0"/>
              </a:rPr>
              <a:t>Ваше завдання – фільтрувати пропозиції. </a:t>
            </a:r>
          </a:p>
          <a:p>
            <a:pPr indent="450215" algn="just">
              <a:lnSpc>
                <a:spcPct val="150000"/>
              </a:lnSpc>
              <a:spcAft>
                <a:spcPts val="0"/>
              </a:spcAft>
            </a:pPr>
            <a:r>
              <a:rPr lang="uk-UA" dirty="0">
                <a:ea typeface="Times New Roman" panose="02020603050405020304" pitchFamily="18" charset="0"/>
              </a:rPr>
              <a:t>Окрім того, в таких агентствах можуть запропонувати додаткові послуги (тестування, складання і тиражування резюме тощо), але </a:t>
            </a:r>
            <a:r>
              <a:rPr lang="uk-UA" dirty="0">
                <a:solidFill>
                  <a:srgbClr val="0070C0"/>
                </a:solidFill>
                <a:ea typeface="Times New Roman" panose="02020603050405020304" pitchFamily="18" charset="0"/>
              </a:rPr>
              <a:t>згоджуватися на це доцільно за умови, коли плата за них не перевищує розумні межі</a:t>
            </a:r>
            <a:r>
              <a:rPr lang="uk-UA" dirty="0">
                <a:ea typeface="Times New Roman" panose="02020603050405020304" pitchFamily="18" charset="0"/>
              </a:rPr>
              <a:t>.</a:t>
            </a:r>
          </a:p>
          <a:p>
            <a:pPr indent="450215" algn="just">
              <a:lnSpc>
                <a:spcPct val="150000"/>
              </a:lnSpc>
              <a:spcAft>
                <a:spcPts val="0"/>
              </a:spcAft>
            </a:pPr>
            <a:r>
              <a:rPr lang="uk-UA" dirty="0">
                <a:ea typeface="Times New Roman" panose="02020603050405020304" pitchFamily="18" charset="0"/>
              </a:rPr>
              <a:t>І ще: </a:t>
            </a:r>
            <a:r>
              <a:rPr lang="uk-UA" dirty="0">
                <a:solidFill>
                  <a:srgbClr val="C00000"/>
                </a:solidFill>
                <a:ea typeface="Times New Roman" panose="02020603050405020304" pitchFamily="18" charset="0"/>
              </a:rPr>
              <a:t>не піддавайтеся на провокації</a:t>
            </a:r>
            <a:r>
              <a:rPr lang="uk-UA" dirty="0">
                <a:ea typeface="Times New Roman" panose="02020603050405020304" pitchFamily="18" charset="0"/>
              </a:rPr>
              <a:t>. У цих агентствах теж люблять вмовляти кандидатів, навіть свідомо знаючи, що пропонована позиція Вам не підходить. Із одного боку, менеджери кадрових агентств не завжди розуміються на тонкощах Вашої професії, а з іншого, їхня головна мета – це швидше зняти з Вас відсоток за майбутню роботу.</a:t>
            </a:r>
            <a:endParaRPr lang="uk-UA" dirty="0">
              <a:effectLst/>
              <a:ea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872288" y="1017885"/>
            <a:ext cx="3028950" cy="1514475"/>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050174" y="4698106"/>
            <a:ext cx="2619375" cy="1671067"/>
          </a:xfrm>
          <a:prstGeom prst="rect">
            <a:avLst/>
          </a:prstGeom>
        </p:spPr>
      </p:pic>
    </p:spTree>
    <p:extLst>
      <p:ext uri="{BB962C8B-B14F-4D97-AF65-F5344CB8AC3E}">
        <p14:creationId xmlns:p14="http://schemas.microsoft.com/office/powerpoint/2010/main" val="340835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7384"/>
            <a:ext cx="4572000" cy="378206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indent="450215" algn="just">
              <a:lnSpc>
                <a:spcPct val="150000"/>
              </a:lnSpc>
              <a:spcAft>
                <a:spcPts val="0"/>
              </a:spcAft>
            </a:pPr>
            <a:r>
              <a:rPr lang="uk-UA" dirty="0">
                <a:latin typeface="Times New Roman" panose="02020603050405020304" pitchFamily="18" charset="0"/>
                <a:ea typeface="Times New Roman" panose="02020603050405020304" pitchFamily="18" charset="0"/>
              </a:rPr>
              <a:t>Багато кадрових агентств, окрім працевлаштування, пропонують додаткові послуги на платній основі. </a:t>
            </a:r>
          </a:p>
          <a:p>
            <a:pPr indent="450215" algn="just">
              <a:lnSpc>
                <a:spcPct val="150000"/>
              </a:lnSpc>
              <a:spcAft>
                <a:spcPts val="0"/>
              </a:spcAft>
            </a:pPr>
            <a:r>
              <a:rPr lang="uk-UA" dirty="0">
                <a:latin typeface="Times New Roman" panose="02020603050405020304" pitchFamily="18" charset="0"/>
                <a:ea typeface="Times New Roman" panose="02020603050405020304" pitchFamily="18" charset="0"/>
              </a:rPr>
              <a:t>Наприклад, Вам можуть порадити пройти консультацію в психолога чи оцінити інтелектуальні здібності. </a:t>
            </a:r>
          </a:p>
          <a:p>
            <a:pPr indent="450215" algn="just">
              <a:lnSpc>
                <a:spcPct val="150000"/>
              </a:lnSpc>
              <a:spcAft>
                <a:spcPts val="0"/>
              </a:spcAft>
            </a:pPr>
            <a:r>
              <a:rPr lang="uk-UA" dirty="0">
                <a:latin typeface="Times New Roman" panose="02020603050405020304" pitchFamily="18" charset="0"/>
                <a:ea typeface="Times New Roman" panose="02020603050405020304" pitchFamily="18" charset="0"/>
              </a:rPr>
              <a:t>Правда, </a:t>
            </a:r>
            <a:r>
              <a:rPr lang="uk-UA" dirty="0" err="1">
                <a:latin typeface="Times New Roman" panose="02020603050405020304" pitchFamily="18" charset="0"/>
                <a:ea typeface="Times New Roman" panose="02020603050405020304" pitchFamily="18" charset="0"/>
              </a:rPr>
              <a:t>забудуть</a:t>
            </a:r>
            <a:r>
              <a:rPr lang="uk-UA" dirty="0">
                <a:latin typeface="Times New Roman" panose="02020603050405020304" pitchFamily="18" charset="0"/>
                <a:ea typeface="Times New Roman" panose="02020603050405020304" pitchFamily="18" charset="0"/>
              </a:rPr>
              <a:t> сказати, що психолог – теж наша людина, а Ваші гроші стали нашими грішми. </a:t>
            </a:r>
            <a:endParaRPr lang="uk-UA"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4549147" y="1413946"/>
            <a:ext cx="4572000" cy="544405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indent="450215" algn="just">
              <a:lnSpc>
                <a:spcPct val="150000"/>
              </a:lnSpc>
              <a:spcAft>
                <a:spcPts val="0"/>
              </a:spcAft>
            </a:pPr>
            <a:r>
              <a:rPr lang="uk-UA" dirty="0">
                <a:latin typeface="Times New Roman" panose="02020603050405020304" pitchFamily="18" charset="0"/>
                <a:ea typeface="Times New Roman" panose="02020603050405020304" pitchFamily="18" charset="0"/>
              </a:rPr>
              <a:t>Проте плата за низку послуг, наприклад, тиражування резюме чи його масове розсилання, цілком виправдана, якщо, звичайно, не перевищує доступних для Вас меж. </a:t>
            </a:r>
          </a:p>
          <a:p>
            <a:pPr indent="450215" algn="just">
              <a:lnSpc>
                <a:spcPct val="150000"/>
              </a:lnSpc>
              <a:spcAft>
                <a:spcPts val="0"/>
              </a:spcAft>
            </a:pPr>
            <a:r>
              <a:rPr lang="uk-UA" dirty="0">
                <a:latin typeface="Times New Roman" panose="02020603050405020304" pitchFamily="18" charset="0"/>
                <a:ea typeface="Times New Roman" panose="02020603050405020304" pitchFamily="18" charset="0"/>
              </a:rPr>
              <a:t>Але вкрай обережно варто ставитися до агентств, що вимагають значної плати за такі невизначені речі, як «консультації з профорієнтації» чи різні курси навчання «з наступною гарантією працевлаштування». </a:t>
            </a:r>
          </a:p>
          <a:p>
            <a:pPr indent="450215" algn="just">
              <a:lnSpc>
                <a:spcPct val="150000"/>
              </a:lnSpc>
              <a:spcAft>
                <a:spcPts val="0"/>
              </a:spcAft>
            </a:pPr>
            <a:r>
              <a:rPr lang="uk-UA" dirty="0">
                <a:latin typeface="Times New Roman" panose="02020603050405020304" pitchFamily="18" charset="0"/>
                <a:ea typeface="Times New Roman" panose="02020603050405020304" pitchFamily="18" charset="0"/>
              </a:rPr>
              <a:t>Знайте: </a:t>
            </a:r>
            <a:r>
              <a:rPr lang="uk-UA" dirty="0">
                <a:solidFill>
                  <a:srgbClr val="0070C0"/>
                </a:solidFill>
                <a:latin typeface="Times New Roman" panose="02020603050405020304" pitchFamily="18" charset="0"/>
                <a:ea typeface="Times New Roman" panose="02020603050405020304" pitchFamily="18" charset="0"/>
              </a:rPr>
              <a:t>єдине, що можна гарантувати в працевлаштуванні, – це повна відсутність будь-яких гарантій</a:t>
            </a:r>
            <a:r>
              <a:rPr lang="uk-UA" dirty="0">
                <a:latin typeface="Times New Roman" panose="02020603050405020304" pitchFamily="18" charset="0"/>
                <a:ea typeface="Times New Roman" panose="02020603050405020304" pitchFamily="18" charset="0"/>
              </a:rPr>
              <a:t>. </a:t>
            </a:r>
            <a:endParaRPr lang="uk-UA" dirty="0">
              <a:effectLst/>
              <a:latin typeface="Times New Roman" panose="02020603050405020304" pitchFamily="18" charset="0"/>
              <a:ea typeface="Times New Roman" panose="02020603050405020304" pitchFamily="18" charset="0"/>
            </a:endParaRPr>
          </a:p>
        </p:txBody>
      </p:sp>
      <p:pic>
        <p:nvPicPr>
          <p:cNvPr id="4098" name="Picture 2" descr="Результат пошуку зображень за запитом &quot;agency anima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2" y="3782060"/>
            <a:ext cx="4559828" cy="30759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Результат пошуку зображень за запитом &quot;agency animati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132" y="0"/>
            <a:ext cx="4570868" cy="144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51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260648"/>
            <a:ext cx="5402441" cy="58477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3200" b="1" dirty="0">
                <a:latin typeface="+mj-lt"/>
                <a:ea typeface="Times New Roman" panose="02020603050405020304" pitchFamily="18" charset="0"/>
              </a:rPr>
              <a:t>Б. </a:t>
            </a:r>
            <a:r>
              <a:rPr lang="uk-UA" sz="3200" b="1" dirty="0" err="1">
                <a:latin typeface="+mj-lt"/>
                <a:ea typeface="Times New Roman" panose="02020603050405020304" pitchFamily="18" charset="0"/>
              </a:rPr>
              <a:t>Рекрутингові</a:t>
            </a:r>
            <a:r>
              <a:rPr lang="uk-UA" sz="3200" b="1" dirty="0">
                <a:latin typeface="+mj-lt"/>
                <a:ea typeface="Times New Roman" panose="02020603050405020304" pitchFamily="18" charset="0"/>
              </a:rPr>
              <a:t> агентства</a:t>
            </a:r>
            <a:endParaRPr lang="uk-UA" sz="3200" dirty="0">
              <a:latin typeface="+mj-lt"/>
            </a:endParaRPr>
          </a:p>
        </p:txBody>
      </p:sp>
      <p:sp>
        <p:nvSpPr>
          <p:cNvPr id="4" name="Прямоугольник 3"/>
          <p:cNvSpPr/>
          <p:nvPr/>
        </p:nvSpPr>
        <p:spPr>
          <a:xfrm>
            <a:off x="251520" y="1720840"/>
            <a:ext cx="7704856" cy="4154984"/>
          </a:xfrm>
          <a:prstGeom prst="rect">
            <a:avLst/>
          </a:prstGeom>
        </p:spPr>
        <p:txBody>
          <a:bodyPr wrap="square">
            <a:spAutoFit/>
          </a:bodyPr>
          <a:lstStyle/>
          <a:p>
            <a:pPr indent="457200" algn="just">
              <a:lnSpc>
                <a:spcPct val="150000"/>
              </a:lnSpc>
            </a:pPr>
            <a:r>
              <a:rPr lang="uk-UA" sz="2200" b="1" dirty="0" err="1">
                <a:solidFill>
                  <a:srgbClr val="212529"/>
                </a:solidFill>
                <a:latin typeface="Calibri" panose="020F0502020204030204" pitchFamily="34" charset="0"/>
                <a:cs typeface="Calibri" panose="020F0502020204030204" pitchFamily="34" charset="0"/>
              </a:rPr>
              <a:t>Рекрутингові</a:t>
            </a:r>
            <a:r>
              <a:rPr lang="uk-UA" sz="2200" b="1" dirty="0">
                <a:solidFill>
                  <a:srgbClr val="212529"/>
                </a:solidFill>
                <a:latin typeface="Calibri" panose="020F0502020204030204" pitchFamily="34" charset="0"/>
                <a:cs typeface="Calibri" panose="020F0502020204030204" pitchFamily="34" charset="0"/>
              </a:rPr>
              <a:t> агентства</a:t>
            </a:r>
            <a:r>
              <a:rPr lang="uk-UA" sz="2200" dirty="0">
                <a:solidFill>
                  <a:srgbClr val="212529"/>
                </a:solidFill>
                <a:latin typeface="Calibri" panose="020F0502020204030204" pitchFamily="34" charset="0"/>
                <a:cs typeface="Calibri" panose="020F0502020204030204" pitchFamily="34" charset="0"/>
              </a:rPr>
              <a:t> (агентства з підбору персоналу) надають послуги пошуку і підбору персоналу для компаній-роботодавців, які і оплачують послуги агентства. </a:t>
            </a:r>
            <a:r>
              <a:rPr lang="uk-UA" sz="2200" dirty="0">
                <a:solidFill>
                  <a:srgbClr val="0070C0"/>
                </a:solidFill>
                <a:latin typeface="Calibri" panose="020F0502020204030204" pitchFamily="34" charset="0"/>
                <a:cs typeface="Calibri" panose="020F0502020204030204" pitchFamily="34" charset="0"/>
              </a:rPr>
              <a:t>Для шукачів послуги</a:t>
            </a:r>
            <a:r>
              <a:rPr lang="uk-UA" sz="2200" dirty="0">
                <a:solidFill>
                  <a:srgbClr val="212529"/>
                </a:solidFill>
                <a:latin typeface="Calibri" panose="020F0502020204030204" pitchFamily="34" charset="0"/>
                <a:cs typeface="Calibri" panose="020F0502020204030204" pitchFamily="34" charset="0"/>
              </a:rPr>
              <a:t> </a:t>
            </a:r>
            <a:r>
              <a:rPr lang="uk-UA" sz="2200" dirty="0" err="1">
                <a:solidFill>
                  <a:srgbClr val="212529"/>
                </a:solidFill>
                <a:latin typeface="Calibri" panose="020F0502020204030204" pitchFamily="34" charset="0"/>
                <a:cs typeface="Calibri" panose="020F0502020204030204" pitchFamily="34" charset="0"/>
              </a:rPr>
              <a:t>рекрутингових</a:t>
            </a:r>
            <a:r>
              <a:rPr lang="uk-UA" sz="2200" dirty="0">
                <a:solidFill>
                  <a:srgbClr val="212529"/>
                </a:solidFill>
                <a:latin typeface="Calibri" panose="020F0502020204030204" pitchFamily="34" charset="0"/>
                <a:cs typeface="Calibri" panose="020F0502020204030204" pitchFamily="34" charset="0"/>
              </a:rPr>
              <a:t> агентства </a:t>
            </a:r>
            <a:r>
              <a:rPr lang="uk-UA" sz="2200" dirty="0">
                <a:solidFill>
                  <a:srgbClr val="0070C0"/>
                </a:solidFill>
                <a:latin typeface="Calibri" panose="020F0502020204030204" pitchFamily="34" charset="0"/>
                <a:cs typeface="Calibri" panose="020F0502020204030204" pitchFamily="34" charset="0"/>
              </a:rPr>
              <a:t>безкоштовні</a:t>
            </a:r>
            <a:r>
              <a:rPr lang="uk-UA" sz="2200" dirty="0">
                <a:solidFill>
                  <a:srgbClr val="212529"/>
                </a:solidFill>
                <a:latin typeface="Calibri" panose="020F0502020204030204" pitchFamily="34" charset="0"/>
                <a:cs typeface="Calibri" panose="020F0502020204030204" pitchFamily="34" charset="0"/>
              </a:rPr>
              <a:t>. </a:t>
            </a:r>
          </a:p>
          <a:p>
            <a:pPr indent="457200" algn="just">
              <a:lnSpc>
                <a:spcPct val="150000"/>
              </a:lnSpc>
            </a:pPr>
            <a:r>
              <a:rPr lang="uk-UA" sz="2200" dirty="0">
                <a:solidFill>
                  <a:srgbClr val="212529"/>
                </a:solidFill>
                <a:latin typeface="Calibri" panose="020F0502020204030204" pitchFamily="34" charset="0"/>
                <a:cs typeface="Calibri" panose="020F0502020204030204" pitchFamily="34" charset="0"/>
              </a:rPr>
              <a:t>Як правило, </a:t>
            </a:r>
            <a:r>
              <a:rPr lang="uk-UA" sz="2200" dirty="0">
                <a:solidFill>
                  <a:srgbClr val="0070C0"/>
                </a:solidFill>
                <a:latin typeface="Calibri" panose="020F0502020204030204" pitchFamily="34" charset="0"/>
                <a:cs typeface="Calibri" panose="020F0502020204030204" pitchFamily="34" charset="0"/>
              </a:rPr>
              <a:t>клієнтами </a:t>
            </a:r>
            <a:r>
              <a:rPr lang="uk-UA" sz="2200" dirty="0" err="1">
                <a:solidFill>
                  <a:srgbClr val="212529"/>
                </a:solidFill>
                <a:latin typeface="Calibri" panose="020F0502020204030204" pitchFamily="34" charset="0"/>
                <a:cs typeface="Calibri" panose="020F0502020204030204" pitchFamily="34" charset="0"/>
              </a:rPr>
              <a:t>рекрутингових</a:t>
            </a:r>
            <a:r>
              <a:rPr lang="uk-UA" sz="2200" dirty="0">
                <a:solidFill>
                  <a:srgbClr val="212529"/>
                </a:solidFill>
                <a:latin typeface="Calibri" panose="020F0502020204030204" pitchFamily="34" charset="0"/>
                <a:cs typeface="Calibri" panose="020F0502020204030204" pitchFamily="34" charset="0"/>
              </a:rPr>
              <a:t> агентств </a:t>
            </a:r>
            <a:r>
              <a:rPr lang="uk-UA" sz="2200" dirty="0">
                <a:solidFill>
                  <a:srgbClr val="0070C0"/>
                </a:solidFill>
                <a:latin typeface="Calibri" panose="020F0502020204030204" pitchFamily="34" charset="0"/>
                <a:cs typeface="Calibri" panose="020F0502020204030204" pitchFamily="34" charset="0"/>
              </a:rPr>
              <a:t>є компанії з середнього і великого сегмента бізнесу</a:t>
            </a:r>
            <a:r>
              <a:rPr lang="uk-UA" sz="2200" dirty="0">
                <a:solidFill>
                  <a:srgbClr val="212529"/>
                </a:solidFill>
                <a:latin typeface="Calibri" panose="020F0502020204030204" pitchFamily="34" charset="0"/>
                <a:cs typeface="Calibri" panose="020F0502020204030204" pitchFamily="34" charset="0"/>
              </a:rPr>
              <a:t>, які шукають кваліфікованих фахівців для вирішення поставлених завдань або під конкретний проект. </a:t>
            </a:r>
            <a:endParaRPr lang="uk-UA"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03477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0</TotalTime>
  <Words>2297</Words>
  <Application>Microsoft Office PowerPoint</Application>
  <PresentationFormat>Екран (4:3)</PresentationFormat>
  <Paragraphs>119</Paragraphs>
  <Slides>23</Slides>
  <Notes>1</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23</vt:i4>
      </vt:variant>
    </vt:vector>
  </HeadingPairs>
  <TitlesOfParts>
    <vt:vector size="31" baseType="lpstr">
      <vt:lpstr>Arial</vt:lpstr>
      <vt:lpstr>Calibri</vt:lpstr>
      <vt:lpstr>Open Sans</vt:lpstr>
      <vt:lpstr>Times New Roman</vt:lpstr>
      <vt:lpstr>Trebuchet MS</vt:lpstr>
      <vt:lpstr>Wingdings</vt:lpstr>
      <vt:lpstr>Wingdings 2</vt:lpstr>
      <vt:lpstr>Изящная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Marina</dc:creator>
  <cp:lastModifiedBy>Maryna</cp:lastModifiedBy>
  <cp:revision>170</cp:revision>
  <dcterms:created xsi:type="dcterms:W3CDTF">2015-11-18T17:54:03Z</dcterms:created>
  <dcterms:modified xsi:type="dcterms:W3CDTF">2025-09-17T10:40:05Z</dcterms:modified>
</cp:coreProperties>
</file>