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</a:t>
            </a:r>
            <a:r>
              <a:rPr lang="uk-UA" dirty="0" err="1" smtClean="0"/>
              <a:t>оціологія</a:t>
            </a:r>
            <a:r>
              <a:rPr lang="uk-UA" dirty="0" smtClean="0"/>
              <a:t> держави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err="1" smtClean="0"/>
              <a:t>Скворець</a:t>
            </a:r>
            <a:r>
              <a:rPr lang="uk-UA" dirty="0" smtClean="0"/>
              <a:t> В.О.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066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/>
              <a:t>Соціологія</a:t>
            </a:r>
            <a:r>
              <a:rPr lang="ru-RU" dirty="0"/>
              <a:t> </a:t>
            </a:r>
            <a:r>
              <a:rPr lang="ru-RU" dirty="0" err="1"/>
              <a:t>держави</a:t>
            </a:r>
            <a:r>
              <a:rPr lang="ru-RU" dirty="0"/>
              <a:t> 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1" y="1276081"/>
            <a:ext cx="10018713" cy="3124201"/>
          </a:xfrm>
        </p:spPr>
        <p:txBody>
          <a:bodyPr/>
          <a:lstStyle/>
          <a:p>
            <a:r>
              <a:rPr lang="ru-RU" dirty="0" err="1"/>
              <a:t>Соціологія</a:t>
            </a:r>
            <a:r>
              <a:rPr lang="ru-RU" dirty="0"/>
              <a:t> </a:t>
            </a:r>
            <a:r>
              <a:rPr lang="ru-RU" dirty="0" err="1"/>
              <a:t>держави</a:t>
            </a:r>
            <a:r>
              <a:rPr lang="ru-RU" dirty="0"/>
              <a:t> —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галузь</a:t>
            </a:r>
            <a:r>
              <a:rPr lang="ru-RU" dirty="0"/>
              <a:t> </a:t>
            </a:r>
            <a:r>
              <a:rPr lang="ru-RU" dirty="0" err="1"/>
              <a:t>соціології</a:t>
            </a:r>
            <a:r>
              <a:rPr lang="ru-RU" dirty="0"/>
              <a:t> </a:t>
            </a:r>
            <a:r>
              <a:rPr lang="ru-RU" dirty="0" err="1"/>
              <a:t>політики</a:t>
            </a:r>
            <a:r>
              <a:rPr lang="ru-RU" dirty="0"/>
              <a:t>, яка </a:t>
            </a:r>
            <a:r>
              <a:rPr lang="ru-RU" dirty="0" err="1"/>
              <a:t>вивчає</a:t>
            </a:r>
            <a:r>
              <a:rPr lang="ru-RU" dirty="0"/>
              <a:t> </a:t>
            </a:r>
            <a:r>
              <a:rPr lang="ru-RU" dirty="0" err="1"/>
              <a:t>проблеми</a:t>
            </a:r>
            <a:r>
              <a:rPr lang="ru-RU" dirty="0"/>
              <a:t> </a:t>
            </a:r>
            <a:r>
              <a:rPr lang="ru-RU" dirty="0" err="1"/>
              <a:t>походження</a:t>
            </a:r>
            <a:r>
              <a:rPr lang="ru-RU" dirty="0"/>
              <a:t>, </a:t>
            </a:r>
            <a:r>
              <a:rPr lang="ru-RU" dirty="0" err="1"/>
              <a:t>розвитку</a:t>
            </a:r>
            <a:r>
              <a:rPr lang="ru-RU" dirty="0"/>
              <a:t> і </a:t>
            </a:r>
            <a:r>
              <a:rPr lang="ru-RU" dirty="0" err="1"/>
              <a:t>функціонування</a:t>
            </a:r>
            <a:r>
              <a:rPr lang="ru-RU" dirty="0"/>
              <a:t> </a:t>
            </a:r>
            <a:r>
              <a:rPr lang="ru-RU" dirty="0" err="1"/>
              <a:t>державної</a:t>
            </a:r>
            <a:r>
              <a:rPr lang="ru-RU" dirty="0"/>
              <a:t> </a:t>
            </a:r>
            <a:r>
              <a:rPr lang="ru-RU" dirty="0" err="1"/>
              <a:t>влади</a:t>
            </a:r>
            <a:r>
              <a:rPr lang="ru-RU" dirty="0"/>
              <a:t>,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вплив</a:t>
            </a:r>
            <a:r>
              <a:rPr lang="ru-RU" dirty="0"/>
              <a:t> на </a:t>
            </a:r>
            <a:r>
              <a:rPr lang="ru-RU" dirty="0" err="1"/>
              <a:t>соціальні</a:t>
            </a:r>
            <a:r>
              <a:rPr lang="ru-RU" dirty="0"/>
              <a:t> </a:t>
            </a:r>
            <a:r>
              <a:rPr lang="ru-RU" dirty="0" err="1"/>
              <a:t>процеси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відбуваються</a:t>
            </a:r>
            <a:r>
              <a:rPr lang="ru-RU" dirty="0"/>
              <a:t> в </a:t>
            </a:r>
            <a:r>
              <a:rPr lang="ru-RU" dirty="0" err="1"/>
              <a:t>політичному</a:t>
            </a:r>
            <a:r>
              <a:rPr lang="ru-RU" dirty="0"/>
              <a:t> </a:t>
            </a:r>
            <a:r>
              <a:rPr lang="ru-RU" dirty="0" err="1"/>
              <a:t>житті</a:t>
            </a:r>
            <a:r>
              <a:rPr lang="ru-RU" dirty="0"/>
              <a:t> </a:t>
            </a:r>
            <a:r>
              <a:rPr lang="ru-RU" dirty="0" err="1"/>
              <a:t>суспільства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1561" y="3477297"/>
            <a:ext cx="4651463" cy="315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57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1" y="927279"/>
            <a:ext cx="10859079" cy="52760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000" dirty="0" err="1" smtClean="0"/>
              <a:t>Ця</a:t>
            </a:r>
            <a:r>
              <a:rPr lang="ru-RU" sz="3000" dirty="0" smtClean="0"/>
              <a:t> </a:t>
            </a:r>
            <a:r>
              <a:rPr lang="ru-RU" sz="3000" dirty="0" err="1"/>
              <a:t>галузь</a:t>
            </a:r>
            <a:r>
              <a:rPr lang="ru-RU" sz="3000" dirty="0"/>
              <a:t> </a:t>
            </a:r>
            <a:r>
              <a:rPr lang="ru-RU" sz="3000" dirty="0" err="1"/>
              <a:t>соціології</a:t>
            </a:r>
            <a:r>
              <a:rPr lang="ru-RU" sz="3000" dirty="0"/>
              <a:t> </a:t>
            </a:r>
            <a:r>
              <a:rPr lang="ru-RU" sz="3000" dirty="0" err="1"/>
              <a:t>політики</a:t>
            </a:r>
            <a:r>
              <a:rPr lang="ru-RU" sz="3000" dirty="0"/>
              <a:t> </a:t>
            </a:r>
            <a:r>
              <a:rPr lang="ru-RU" sz="3000" dirty="0" err="1" smtClean="0"/>
              <a:t>досліджує</a:t>
            </a:r>
            <a:r>
              <a:rPr lang="ru-RU" sz="3000" dirty="0" smtClean="0"/>
              <a:t>:</a:t>
            </a:r>
          </a:p>
          <a:p>
            <a:r>
              <a:rPr lang="ru-RU" dirty="0" smtClean="0"/>
              <a:t> </a:t>
            </a:r>
            <a:r>
              <a:rPr lang="ru-RU" dirty="0" err="1" smtClean="0"/>
              <a:t>походження</a:t>
            </a:r>
            <a:r>
              <a:rPr lang="ru-RU" dirty="0" smtClean="0"/>
              <a:t> </a:t>
            </a:r>
            <a:r>
              <a:rPr lang="ru-RU" dirty="0" err="1"/>
              <a:t>держави</a:t>
            </a:r>
            <a:endParaRPr lang="ru-RU" dirty="0" smtClean="0"/>
          </a:p>
          <a:p>
            <a:r>
              <a:rPr lang="ru-RU" dirty="0" smtClean="0"/>
              <a:t> </a:t>
            </a:r>
            <a:r>
              <a:rPr lang="ru-RU" dirty="0" err="1" smtClean="0"/>
              <a:t>розвиток</a:t>
            </a:r>
            <a:r>
              <a:rPr lang="ru-RU" dirty="0" smtClean="0"/>
              <a:t> </a:t>
            </a:r>
            <a:r>
              <a:rPr lang="ru-RU" dirty="0" err="1"/>
              <a:t>держави</a:t>
            </a:r>
            <a:endParaRPr lang="ru-RU" dirty="0" smtClean="0"/>
          </a:p>
          <a:p>
            <a:r>
              <a:rPr lang="ru-RU" dirty="0" smtClean="0"/>
              <a:t> </a:t>
            </a:r>
            <a:r>
              <a:rPr lang="ru-RU" dirty="0" err="1"/>
              <a:t>функції</a:t>
            </a:r>
            <a:r>
              <a:rPr lang="ru-RU" dirty="0"/>
              <a:t> </a:t>
            </a:r>
            <a:r>
              <a:rPr lang="ru-RU" dirty="0" err="1" smtClean="0"/>
              <a:t>держави</a:t>
            </a:r>
            <a:r>
              <a:rPr lang="ru-RU" dirty="0" smtClean="0"/>
              <a:t> </a:t>
            </a:r>
          </a:p>
          <a:p>
            <a:r>
              <a:rPr lang="ru-RU" dirty="0" smtClean="0"/>
              <a:t> </a:t>
            </a:r>
            <a:r>
              <a:rPr lang="ru-RU" dirty="0" err="1"/>
              <a:t>типи</a:t>
            </a:r>
            <a:r>
              <a:rPr lang="ru-RU" dirty="0"/>
              <a:t> </a:t>
            </a:r>
            <a:r>
              <a:rPr lang="ru-RU" dirty="0" err="1" smtClean="0"/>
              <a:t>держави</a:t>
            </a:r>
            <a:r>
              <a:rPr lang="ru-RU" dirty="0" smtClean="0"/>
              <a:t> </a:t>
            </a:r>
          </a:p>
          <a:p>
            <a:r>
              <a:rPr lang="ru-RU" dirty="0" smtClean="0"/>
              <a:t> </a:t>
            </a:r>
            <a:r>
              <a:rPr lang="ru-RU" dirty="0" err="1"/>
              <a:t>форми</a:t>
            </a:r>
            <a:r>
              <a:rPr lang="ru-RU" dirty="0"/>
              <a:t> держав </a:t>
            </a:r>
            <a:r>
              <a:rPr lang="ru-RU" dirty="0" smtClean="0"/>
              <a:t> </a:t>
            </a:r>
          </a:p>
          <a:p>
            <a:r>
              <a:rPr lang="ru-RU" dirty="0" smtClean="0"/>
              <a:t>склад,</a:t>
            </a:r>
            <a:r>
              <a:rPr lang="ru-RU" dirty="0"/>
              <a:t> державного </a:t>
            </a:r>
            <a:r>
              <a:rPr lang="ru-RU" dirty="0" err="1"/>
              <a:t>апарату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структуру </a:t>
            </a:r>
            <a:r>
              <a:rPr lang="ru-RU" dirty="0" err="1" smtClean="0"/>
              <a:t>і</a:t>
            </a:r>
            <a:r>
              <a:rPr lang="ru-RU" dirty="0" err="1"/>
              <a:t>державного</a:t>
            </a:r>
            <a:r>
              <a:rPr lang="ru-RU" dirty="0"/>
              <a:t> </a:t>
            </a:r>
            <a:r>
              <a:rPr lang="ru-RU" dirty="0" err="1"/>
              <a:t>апарату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 err="1"/>
              <a:t>функції</a:t>
            </a:r>
            <a:r>
              <a:rPr lang="ru-RU" dirty="0"/>
              <a:t> державного </a:t>
            </a:r>
            <a:r>
              <a:rPr lang="ru-RU" dirty="0" err="1"/>
              <a:t>апарату</a:t>
            </a:r>
            <a:r>
              <a:rPr lang="ru-RU" dirty="0"/>
              <a:t>.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7166" y="1932691"/>
            <a:ext cx="3907160" cy="293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473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4" y="0"/>
            <a:ext cx="4920448" cy="42793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9812" y="2234484"/>
            <a:ext cx="7129881" cy="31242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Держава </a:t>
            </a:r>
            <a:r>
              <a:rPr lang="ru-RU" dirty="0"/>
              <a:t>— </a:t>
            </a:r>
            <a:r>
              <a:rPr lang="ru-RU" dirty="0" err="1"/>
              <a:t>це</a:t>
            </a:r>
            <a:r>
              <a:rPr lang="ru-RU" dirty="0"/>
              <a:t> форма </a:t>
            </a:r>
            <a:r>
              <a:rPr lang="ru-RU" dirty="0" err="1"/>
              <a:t>відносин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людьми,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створюється</a:t>
            </a:r>
            <a:r>
              <a:rPr lang="ru-RU" dirty="0"/>
              <a:t> для </a:t>
            </a:r>
            <a:r>
              <a:rPr lang="ru-RU" dirty="0" err="1"/>
              <a:t>забезпечення</a:t>
            </a:r>
            <a:r>
              <a:rPr lang="ru-RU" dirty="0"/>
              <a:t> </a:t>
            </a:r>
            <a:r>
              <a:rPr lang="ru-RU" dirty="0" err="1"/>
              <a:t>життєдіяльності</a:t>
            </a:r>
            <a:r>
              <a:rPr lang="ru-RU" dirty="0"/>
              <a:t> </a:t>
            </a:r>
            <a:r>
              <a:rPr lang="ru-RU" dirty="0" err="1"/>
              <a:t>суспільства</a:t>
            </a:r>
            <a:r>
              <a:rPr lang="ru-RU" dirty="0"/>
              <a:t> в </a:t>
            </a:r>
            <a:r>
              <a:rPr lang="ru-RU" dirty="0" err="1"/>
              <a:t>цілому</a:t>
            </a:r>
            <a:r>
              <a:rPr lang="ru-RU" dirty="0"/>
              <a:t> і </a:t>
            </a:r>
            <a:r>
              <a:rPr lang="ru-RU" dirty="0" err="1"/>
              <a:t>здійснення</a:t>
            </a:r>
            <a:r>
              <a:rPr lang="ru-RU" dirty="0"/>
              <a:t> </a:t>
            </a:r>
            <a:r>
              <a:rPr lang="ru-RU" dirty="0" err="1"/>
              <a:t>політичної</a:t>
            </a:r>
            <a:r>
              <a:rPr lang="ru-RU" dirty="0"/>
              <a:t> </a:t>
            </a:r>
            <a:r>
              <a:rPr lang="ru-RU" dirty="0" err="1"/>
              <a:t>влади</a:t>
            </a:r>
            <a:r>
              <a:rPr lang="ru-RU" dirty="0"/>
              <a:t> </a:t>
            </a:r>
            <a:r>
              <a:rPr lang="ru-RU" dirty="0" err="1"/>
              <a:t>домінуючою</a:t>
            </a:r>
            <a:r>
              <a:rPr lang="ru-RU" dirty="0"/>
              <a:t> </a:t>
            </a:r>
            <a:r>
              <a:rPr lang="ru-RU" dirty="0" err="1"/>
              <a:t>частиною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 в </a:t>
            </a:r>
            <a:r>
              <a:rPr lang="ru-RU" dirty="0" err="1"/>
              <a:t>соціально-неоднорідному</a:t>
            </a:r>
            <a:r>
              <a:rPr lang="ru-RU" dirty="0"/>
              <a:t> </a:t>
            </a:r>
            <a:r>
              <a:rPr lang="ru-RU" dirty="0" err="1"/>
              <a:t>суспільстві</a:t>
            </a:r>
            <a:r>
              <a:rPr lang="ru-RU" dirty="0"/>
              <a:t> з метою </a:t>
            </a:r>
            <a:r>
              <a:rPr lang="ru-RU" dirty="0" err="1"/>
              <a:t>збереження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цілісності</a:t>
            </a:r>
            <a:r>
              <a:rPr lang="ru-RU" dirty="0"/>
              <a:t>, </a:t>
            </a:r>
            <a:r>
              <a:rPr lang="ru-RU" dirty="0" err="1"/>
              <a:t>безпечного</a:t>
            </a:r>
            <a:r>
              <a:rPr lang="ru-RU" dirty="0"/>
              <a:t> </a:t>
            </a:r>
            <a:r>
              <a:rPr lang="ru-RU" dirty="0" err="1"/>
              <a:t>існування</a:t>
            </a:r>
            <a:r>
              <a:rPr lang="ru-RU" dirty="0"/>
              <a:t>, </a:t>
            </a:r>
            <a:r>
              <a:rPr lang="ru-RU" dirty="0" err="1"/>
              <a:t>задоволення</a:t>
            </a:r>
            <a:r>
              <a:rPr lang="ru-RU" dirty="0"/>
              <a:t> </a:t>
            </a:r>
            <a:r>
              <a:rPr lang="ru-RU" dirty="0" err="1"/>
              <a:t>загально</a:t>
            </a:r>
            <a:r>
              <a:rPr lang="ru-RU" dirty="0"/>
              <a:t> </a:t>
            </a:r>
            <a:r>
              <a:rPr lang="ru-RU" dirty="0" err="1"/>
              <a:t>соціальних</a:t>
            </a:r>
            <a:r>
              <a:rPr lang="ru-RU" dirty="0"/>
              <a:t> потреб.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939812" y="1311154"/>
            <a:ext cx="31077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Держава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4904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2234" y="539841"/>
            <a:ext cx="10018713" cy="1173049"/>
          </a:xfrm>
        </p:spPr>
        <p:txBody>
          <a:bodyPr>
            <a:normAutofit fontScale="90000"/>
          </a:bodyPr>
          <a:lstStyle/>
          <a:p>
            <a:pPr algn="just"/>
            <a:r>
              <a:rPr lang="ru-RU" dirty="0" err="1"/>
              <a:t>Сутність</a:t>
            </a:r>
            <a:r>
              <a:rPr lang="ru-RU" dirty="0"/>
              <a:t> </a:t>
            </a:r>
            <a:r>
              <a:rPr lang="ru-RU" dirty="0" err="1"/>
              <a:t>держави</a:t>
            </a:r>
            <a:r>
              <a:rPr lang="ru-RU" dirty="0"/>
              <a:t> </a:t>
            </a:r>
            <a:r>
              <a:rPr lang="ru-RU" dirty="0" err="1"/>
              <a:t>досить</a:t>
            </a:r>
            <a:r>
              <a:rPr lang="ru-RU" dirty="0"/>
              <a:t> </a:t>
            </a:r>
            <a:r>
              <a:rPr lang="ru-RU" dirty="0" err="1"/>
              <a:t>змістовно</a:t>
            </a:r>
            <a:r>
              <a:rPr lang="ru-RU" dirty="0"/>
              <a:t> </a:t>
            </a:r>
            <a:r>
              <a:rPr lang="ru-RU" dirty="0" err="1"/>
              <a:t>відбивається</a:t>
            </a:r>
            <a:r>
              <a:rPr lang="ru-RU" dirty="0"/>
              <a:t> в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характерних</a:t>
            </a:r>
            <a:r>
              <a:rPr lang="ru-RU" dirty="0"/>
              <a:t> </a:t>
            </a:r>
            <a:r>
              <a:rPr lang="ru-RU" dirty="0" err="1"/>
              <a:t>ознаках</a:t>
            </a:r>
            <a:r>
              <a:rPr lang="ru-RU" dirty="0"/>
              <a:t>,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виділити</a:t>
            </a:r>
            <a:r>
              <a:rPr lang="ru-RU" dirty="0"/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64611" y="1712890"/>
            <a:ext cx="10884838" cy="479952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• </a:t>
            </a:r>
            <a:r>
              <a:rPr lang="ru-RU" dirty="0" err="1" smtClean="0"/>
              <a:t>територія</a:t>
            </a:r>
            <a:r>
              <a:rPr lang="ru-RU" dirty="0" smtClean="0"/>
              <a:t>  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 err="1" smtClean="0"/>
              <a:t>публічний</a:t>
            </a:r>
            <a:r>
              <a:rPr lang="ru-RU" dirty="0" smtClean="0"/>
              <a:t> характер </a:t>
            </a:r>
            <a:r>
              <a:rPr lang="ru-RU" dirty="0" err="1" smtClean="0"/>
              <a:t>влади</a:t>
            </a:r>
            <a:r>
              <a:rPr lang="ru-RU" dirty="0" smtClean="0"/>
              <a:t> </a:t>
            </a:r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 err="1" smtClean="0"/>
              <a:t>суверенітет</a:t>
            </a:r>
            <a:r>
              <a:rPr lang="ru-RU" dirty="0" smtClean="0"/>
              <a:t>  </a:t>
            </a:r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 err="1" smtClean="0"/>
              <a:t>механізм</a:t>
            </a:r>
            <a:r>
              <a:rPr lang="ru-RU" dirty="0" smtClean="0"/>
              <a:t> </a:t>
            </a:r>
            <a:r>
              <a:rPr lang="ru-RU" dirty="0" err="1" smtClean="0"/>
              <a:t>держави</a:t>
            </a:r>
            <a:r>
              <a:rPr lang="ru-RU" dirty="0" smtClean="0"/>
              <a:t> </a:t>
            </a:r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 err="1"/>
              <a:t>правові</a:t>
            </a:r>
            <a:r>
              <a:rPr lang="ru-RU" dirty="0"/>
              <a:t> </a:t>
            </a:r>
            <a:r>
              <a:rPr lang="ru-RU" dirty="0" err="1" smtClean="0"/>
              <a:t>норми</a:t>
            </a:r>
            <a:r>
              <a:rPr lang="ru-RU" dirty="0" smtClean="0"/>
              <a:t>  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• система </a:t>
            </a:r>
            <a:r>
              <a:rPr lang="ru-RU" dirty="0" err="1"/>
              <a:t>податків</a:t>
            </a:r>
            <a:r>
              <a:rPr lang="ru-RU" dirty="0"/>
              <a:t> </a:t>
            </a:r>
            <a:r>
              <a:rPr lang="ru-RU" dirty="0" smtClean="0"/>
              <a:t> 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• </a:t>
            </a:r>
            <a:r>
              <a:rPr lang="ru-RU" dirty="0" err="1"/>
              <a:t>теологічну</a:t>
            </a:r>
            <a:r>
              <a:rPr lang="ru-RU" dirty="0"/>
              <a:t> </a:t>
            </a:r>
            <a:r>
              <a:rPr lang="ru-RU" dirty="0" err="1" smtClean="0"/>
              <a:t>теорію</a:t>
            </a:r>
            <a:r>
              <a:rPr lang="ru-RU" dirty="0" smtClean="0"/>
              <a:t> 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• </a:t>
            </a:r>
            <a:r>
              <a:rPr lang="ru-RU" dirty="0" err="1"/>
              <a:t>патріархальну</a:t>
            </a:r>
            <a:r>
              <a:rPr lang="ru-RU" dirty="0"/>
              <a:t> </a:t>
            </a:r>
            <a:r>
              <a:rPr lang="ru-RU" dirty="0" err="1" smtClean="0"/>
              <a:t>теорію</a:t>
            </a:r>
            <a:r>
              <a:rPr lang="ru-RU" dirty="0" smtClean="0"/>
              <a:t> 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• </a:t>
            </a:r>
            <a:r>
              <a:rPr lang="ru-RU" dirty="0" err="1"/>
              <a:t>договірну</a:t>
            </a:r>
            <a:r>
              <a:rPr lang="ru-RU" dirty="0"/>
              <a:t> </a:t>
            </a:r>
            <a:r>
              <a:rPr lang="ru-RU" dirty="0" err="1" smtClean="0"/>
              <a:t>теорію</a:t>
            </a:r>
            <a:r>
              <a:rPr lang="ru-RU" dirty="0" smtClean="0"/>
              <a:t> 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• </a:t>
            </a:r>
            <a:r>
              <a:rPr lang="ru-RU" dirty="0" err="1"/>
              <a:t>психологічну</a:t>
            </a:r>
            <a:r>
              <a:rPr lang="ru-RU" dirty="0"/>
              <a:t> </a:t>
            </a:r>
            <a:r>
              <a:rPr lang="ru-RU" dirty="0" err="1" smtClean="0"/>
              <a:t>теорію</a:t>
            </a:r>
            <a:r>
              <a:rPr lang="ru-RU" dirty="0" smtClean="0"/>
              <a:t> 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• </a:t>
            </a:r>
            <a:r>
              <a:rPr lang="ru-RU" dirty="0" err="1"/>
              <a:t>насильницьку</a:t>
            </a:r>
            <a:r>
              <a:rPr lang="ru-RU" dirty="0"/>
              <a:t> </a:t>
            </a:r>
            <a:r>
              <a:rPr lang="ru-RU" dirty="0" err="1" smtClean="0"/>
              <a:t>теорію</a:t>
            </a:r>
            <a:r>
              <a:rPr lang="ru-RU" dirty="0" smtClean="0"/>
              <a:t> 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• </a:t>
            </a:r>
            <a:r>
              <a:rPr lang="ru-RU" dirty="0" err="1"/>
              <a:t>марксистську</a:t>
            </a:r>
            <a:r>
              <a:rPr lang="ru-RU" dirty="0"/>
              <a:t> </a:t>
            </a:r>
            <a:r>
              <a:rPr lang="ru-RU" dirty="0" err="1" smtClean="0"/>
              <a:t>теорію</a:t>
            </a:r>
            <a:r>
              <a:rPr lang="ru-RU" dirty="0" smtClean="0"/>
              <a:t> 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• </a:t>
            </a:r>
            <a:r>
              <a:rPr lang="ru-RU" dirty="0" err="1"/>
              <a:t>космічну</a:t>
            </a:r>
            <a:r>
              <a:rPr lang="ru-RU" dirty="0"/>
              <a:t> </a:t>
            </a:r>
            <a:r>
              <a:rPr lang="ru-RU" dirty="0" err="1" smtClean="0"/>
              <a:t>теорію</a:t>
            </a:r>
            <a:r>
              <a:rPr lang="ru-RU" dirty="0" smtClean="0"/>
              <a:t> 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7005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0"/>
            <a:ext cx="10018713" cy="1752599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dirty="0" err="1"/>
              <a:t>Ф</a:t>
            </a:r>
            <a:r>
              <a:rPr lang="ru-RU" dirty="0" err="1" smtClean="0"/>
              <a:t>ункції</a:t>
            </a:r>
            <a:r>
              <a:rPr lang="ru-RU" dirty="0" smtClean="0"/>
              <a:t> </a:t>
            </a:r>
            <a:r>
              <a:rPr lang="ru-RU" dirty="0" err="1" smtClean="0"/>
              <a:t>держави</a:t>
            </a:r>
            <a:r>
              <a:rPr lang="ru-RU" dirty="0" smtClean="0"/>
              <a:t>  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1" y="1416676"/>
            <a:ext cx="11822807" cy="516442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1. За </a:t>
            </a:r>
            <a:r>
              <a:rPr lang="ru-RU" dirty="0" err="1"/>
              <a:t>соціальним</a:t>
            </a:r>
            <a:r>
              <a:rPr lang="ru-RU" dirty="0"/>
              <a:t> </a:t>
            </a:r>
            <a:r>
              <a:rPr lang="ru-RU" dirty="0" err="1"/>
              <a:t>значенням</a:t>
            </a:r>
            <a:r>
              <a:rPr lang="ru-RU" dirty="0"/>
              <a:t> </a:t>
            </a:r>
            <a:r>
              <a:rPr lang="ru-RU" dirty="0" err="1"/>
              <a:t>державної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:</a:t>
            </a:r>
          </a:p>
          <a:p>
            <a:pPr marL="0" indent="0">
              <a:buNone/>
            </a:pPr>
            <a:r>
              <a:rPr lang="ru-RU" dirty="0"/>
              <a:t>• </a:t>
            </a:r>
            <a:r>
              <a:rPr lang="ru-RU" dirty="0" err="1"/>
              <a:t>основні</a:t>
            </a:r>
            <a:r>
              <a:rPr lang="ru-RU" dirty="0"/>
              <a:t> </a:t>
            </a:r>
            <a:r>
              <a:rPr lang="ru-RU" dirty="0" smtClean="0"/>
              <a:t> 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• </a:t>
            </a:r>
            <a:r>
              <a:rPr lang="ru-RU" dirty="0" err="1" smtClean="0"/>
              <a:t>додаткові</a:t>
            </a:r>
            <a:r>
              <a:rPr lang="ru-RU" dirty="0" smtClean="0"/>
              <a:t> 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2. За сферами </a:t>
            </a:r>
            <a:r>
              <a:rPr lang="ru-RU" dirty="0" err="1"/>
              <a:t>діяльності</a:t>
            </a:r>
            <a:r>
              <a:rPr lang="ru-RU" dirty="0"/>
              <a:t>:</a:t>
            </a:r>
          </a:p>
          <a:p>
            <a:pPr marL="0" indent="0">
              <a:buNone/>
            </a:pPr>
            <a:r>
              <a:rPr lang="ru-RU" dirty="0"/>
              <a:t>• </a:t>
            </a:r>
            <a:r>
              <a:rPr lang="ru-RU" dirty="0" err="1"/>
              <a:t>внутрішні</a:t>
            </a:r>
            <a:r>
              <a:rPr lang="ru-RU" dirty="0"/>
              <a:t> </a:t>
            </a:r>
            <a:r>
              <a:rPr lang="ru-RU" dirty="0" smtClean="0"/>
              <a:t> 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• </a:t>
            </a:r>
            <a:r>
              <a:rPr lang="ru-RU" dirty="0" err="1"/>
              <a:t>зовнішні</a:t>
            </a:r>
            <a:r>
              <a:rPr lang="ru-RU" dirty="0"/>
              <a:t> </a:t>
            </a:r>
            <a:r>
              <a:rPr lang="ru-RU" dirty="0" smtClean="0"/>
              <a:t> 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3. За </a:t>
            </a:r>
            <a:r>
              <a:rPr lang="ru-RU" dirty="0" err="1"/>
              <a:t>тривалістю</a:t>
            </a:r>
            <a:r>
              <a:rPr lang="ru-RU" dirty="0"/>
              <a:t> та </a:t>
            </a:r>
            <a:r>
              <a:rPr lang="ru-RU" dirty="0" err="1"/>
              <a:t>здійсненням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у </a:t>
            </a:r>
            <a:r>
              <a:rPr lang="ru-RU" dirty="0" err="1"/>
              <a:t>часі</a:t>
            </a:r>
            <a:r>
              <a:rPr lang="ru-RU" dirty="0"/>
              <a:t>:</a:t>
            </a:r>
          </a:p>
          <a:p>
            <a:pPr marL="0" indent="0">
              <a:buNone/>
            </a:pPr>
            <a:r>
              <a:rPr lang="ru-RU" dirty="0"/>
              <a:t>• </a:t>
            </a:r>
            <a:r>
              <a:rPr lang="ru-RU" dirty="0" err="1" smtClean="0"/>
              <a:t>постійні</a:t>
            </a:r>
            <a:r>
              <a:rPr lang="ru-RU" dirty="0" smtClean="0"/>
              <a:t> 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• </a:t>
            </a:r>
            <a:r>
              <a:rPr lang="ru-RU" dirty="0" err="1" smtClean="0"/>
              <a:t>тимчасові</a:t>
            </a:r>
            <a:r>
              <a:rPr lang="ru-RU" dirty="0" smtClean="0"/>
              <a:t> 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4. За сферами </a:t>
            </a:r>
            <a:r>
              <a:rPr lang="ru-RU" dirty="0" err="1"/>
              <a:t>здійснення</a:t>
            </a:r>
            <a:r>
              <a:rPr lang="ru-RU" dirty="0"/>
              <a:t>:</a:t>
            </a:r>
          </a:p>
          <a:p>
            <a:pPr marL="0" indent="0">
              <a:buNone/>
            </a:pPr>
            <a:r>
              <a:rPr lang="ru-RU" dirty="0"/>
              <a:t>• </a:t>
            </a:r>
            <a:r>
              <a:rPr lang="ru-RU" dirty="0" err="1"/>
              <a:t>політичні</a:t>
            </a:r>
            <a:r>
              <a:rPr lang="ru-RU" dirty="0"/>
              <a:t>;</a:t>
            </a:r>
          </a:p>
          <a:p>
            <a:pPr marL="0" indent="0">
              <a:buNone/>
            </a:pPr>
            <a:r>
              <a:rPr lang="ru-RU" dirty="0"/>
              <a:t>• </a:t>
            </a:r>
            <a:r>
              <a:rPr lang="ru-RU" dirty="0" err="1"/>
              <a:t>економічні</a:t>
            </a:r>
            <a:r>
              <a:rPr lang="ru-RU" dirty="0"/>
              <a:t>;</a:t>
            </a:r>
          </a:p>
          <a:p>
            <a:pPr marL="0" indent="0">
              <a:buNone/>
            </a:pPr>
            <a:r>
              <a:rPr lang="ru-RU" dirty="0"/>
              <a:t>• </a:t>
            </a:r>
            <a:r>
              <a:rPr lang="ru-RU" dirty="0" err="1"/>
              <a:t>соціальні</a:t>
            </a:r>
            <a:r>
              <a:rPr lang="ru-RU" dirty="0"/>
              <a:t>;</a:t>
            </a:r>
          </a:p>
          <a:p>
            <a:pPr marL="0" indent="0">
              <a:buNone/>
            </a:pPr>
            <a:r>
              <a:rPr lang="ru-RU" dirty="0"/>
              <a:t>• </a:t>
            </a:r>
            <a:r>
              <a:rPr lang="ru-RU" dirty="0" err="1"/>
              <a:t>гуманітарні</a:t>
            </a:r>
            <a:r>
              <a:rPr lang="ru-RU" dirty="0"/>
              <a:t> та </a:t>
            </a:r>
            <a:r>
              <a:rPr lang="ru-RU" dirty="0" err="1"/>
              <a:t>ін</a:t>
            </a:r>
            <a:r>
              <a:rPr lang="ru-RU" dirty="0"/>
              <a:t>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9697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Форми держави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1" y="1945782"/>
            <a:ext cx="10018713" cy="3124201"/>
          </a:xfrm>
        </p:spPr>
        <p:txBody>
          <a:bodyPr/>
          <a:lstStyle/>
          <a:p>
            <a:pPr marL="0" indent="0">
              <a:buNone/>
            </a:pPr>
            <a:r>
              <a:rPr lang="ru-RU" dirty="0" err="1"/>
              <a:t>Окремим</a:t>
            </a:r>
            <a:r>
              <a:rPr lang="ru-RU" dirty="0"/>
              <a:t> предметом у </a:t>
            </a:r>
            <a:r>
              <a:rPr lang="ru-RU" dirty="0" err="1"/>
              <a:t>сфері</a:t>
            </a:r>
            <a:r>
              <a:rPr lang="ru-RU" dirty="0"/>
              <a:t> </a:t>
            </a:r>
            <a:r>
              <a:rPr lang="ru-RU" dirty="0" err="1"/>
              <a:t>соціологічних</a:t>
            </a:r>
            <a:r>
              <a:rPr lang="ru-RU" dirty="0"/>
              <a:t> </a:t>
            </a:r>
            <a:r>
              <a:rPr lang="ru-RU" dirty="0" err="1"/>
              <a:t>досліджень</a:t>
            </a:r>
            <a:r>
              <a:rPr lang="ru-RU" dirty="0"/>
              <a:t> </a:t>
            </a:r>
            <a:r>
              <a:rPr lang="ru-RU" dirty="0" err="1"/>
              <a:t>держави</a:t>
            </a:r>
            <a:r>
              <a:rPr lang="ru-RU" dirty="0"/>
              <a:t> є </a:t>
            </a:r>
            <a:r>
              <a:rPr lang="ru-RU" dirty="0" err="1"/>
              <a:t>її</a:t>
            </a:r>
            <a:r>
              <a:rPr lang="ru-RU" dirty="0"/>
              <a:t> форма. </a:t>
            </a:r>
            <a:r>
              <a:rPr lang="ru-RU" dirty="0" err="1"/>
              <a:t>Кожна</a:t>
            </a:r>
            <a:r>
              <a:rPr lang="ru-RU" dirty="0"/>
              <a:t> держава </a:t>
            </a:r>
            <a:r>
              <a:rPr lang="ru-RU" dirty="0" err="1"/>
              <a:t>характеризується</a:t>
            </a:r>
            <a:r>
              <a:rPr lang="ru-RU" dirty="0"/>
              <a:t> </a:t>
            </a:r>
            <a:r>
              <a:rPr lang="ru-RU" dirty="0" err="1"/>
              <a:t>певною</a:t>
            </a:r>
            <a:r>
              <a:rPr lang="ru-RU" dirty="0"/>
              <a:t> формою, яка </a:t>
            </a:r>
            <a:r>
              <a:rPr lang="ru-RU" dirty="0" err="1"/>
              <a:t>визначає</a:t>
            </a:r>
            <a:r>
              <a:rPr lang="ru-RU" dirty="0"/>
              <a:t> </a:t>
            </a:r>
            <a:r>
              <a:rPr lang="ru-RU" dirty="0" err="1"/>
              <a:t>процес</a:t>
            </a:r>
            <a:r>
              <a:rPr lang="ru-RU" dirty="0"/>
              <a:t> </a:t>
            </a:r>
            <a:r>
              <a:rPr lang="ru-RU" dirty="0" err="1"/>
              <a:t>організації</a:t>
            </a:r>
            <a:r>
              <a:rPr lang="ru-RU" dirty="0"/>
              <a:t> та </a:t>
            </a:r>
            <a:r>
              <a:rPr lang="ru-RU" dirty="0" err="1"/>
              <a:t>здійснення</a:t>
            </a:r>
            <a:r>
              <a:rPr lang="ru-RU" dirty="0"/>
              <a:t> </a:t>
            </a:r>
            <a:r>
              <a:rPr lang="ru-RU" dirty="0" err="1"/>
              <a:t>державної</a:t>
            </a:r>
            <a:r>
              <a:rPr lang="ru-RU" dirty="0"/>
              <a:t> </a:t>
            </a:r>
            <a:r>
              <a:rPr lang="ru-RU" dirty="0" err="1"/>
              <a:t>влади</a:t>
            </a:r>
            <a:r>
              <a:rPr lang="ru-RU" dirty="0"/>
              <a:t>. Форма </a:t>
            </a:r>
            <a:r>
              <a:rPr lang="ru-RU" dirty="0" err="1"/>
              <a:t>держави</a:t>
            </a:r>
            <a:r>
              <a:rPr lang="ru-RU" dirty="0"/>
              <a:t> </a:t>
            </a:r>
            <a:r>
              <a:rPr lang="ru-RU" dirty="0" err="1"/>
              <a:t>поєднує</a:t>
            </a:r>
            <a:r>
              <a:rPr lang="ru-RU" dirty="0"/>
              <a:t> три </a:t>
            </a:r>
            <a:r>
              <a:rPr lang="ru-RU" dirty="0" err="1"/>
              <a:t>елементи</a:t>
            </a:r>
            <a:r>
              <a:rPr lang="ru-RU" dirty="0"/>
              <a:t>: </a:t>
            </a:r>
            <a:endParaRPr lang="ru-RU" dirty="0" smtClean="0"/>
          </a:p>
          <a:p>
            <a:r>
              <a:rPr lang="ru-RU" dirty="0" err="1" smtClean="0"/>
              <a:t>державне</a:t>
            </a:r>
            <a:r>
              <a:rPr lang="ru-RU" dirty="0" smtClean="0"/>
              <a:t> </a:t>
            </a:r>
            <a:r>
              <a:rPr lang="ru-RU" dirty="0" err="1"/>
              <a:t>правління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 err="1" smtClean="0"/>
              <a:t>державний</a:t>
            </a:r>
            <a:r>
              <a:rPr lang="ru-RU" dirty="0" smtClean="0"/>
              <a:t> </a:t>
            </a:r>
            <a:r>
              <a:rPr lang="ru-RU" dirty="0" err="1"/>
              <a:t>устрій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 err="1" smtClean="0"/>
              <a:t>політичний</a:t>
            </a:r>
            <a:r>
              <a:rPr lang="ru-RU" dirty="0" smtClean="0"/>
              <a:t> </a:t>
            </a:r>
            <a:r>
              <a:rPr lang="ru-RU" dirty="0"/>
              <a:t>(</a:t>
            </a:r>
            <a:r>
              <a:rPr lang="ru-RU" dirty="0" err="1"/>
              <a:t>державний</a:t>
            </a:r>
            <a:r>
              <a:rPr lang="ru-RU" dirty="0"/>
              <a:t>) режим.</a:t>
            </a:r>
          </a:p>
        </p:txBody>
      </p:sp>
    </p:spTree>
    <p:extLst>
      <p:ext uri="{BB962C8B-B14F-4D97-AF65-F5344CB8AC3E}">
        <p14:creationId xmlns:p14="http://schemas.microsoft.com/office/powerpoint/2010/main" val="925795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022" y="17171"/>
            <a:ext cx="5335901" cy="355726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0473" y="2215167"/>
            <a:ext cx="11406388" cy="4812406"/>
          </a:xfrm>
        </p:spPr>
        <p:txBody>
          <a:bodyPr>
            <a:normAutofit/>
          </a:bodyPr>
          <a:lstStyle/>
          <a:p>
            <a:r>
              <a:rPr lang="ru-RU" sz="3600" dirty="0" err="1"/>
              <a:t>Важливим</a:t>
            </a:r>
            <a:r>
              <a:rPr lang="ru-RU" sz="3600" dirty="0"/>
              <a:t> предметом </a:t>
            </a:r>
            <a:r>
              <a:rPr lang="ru-RU" sz="3600" dirty="0" err="1"/>
              <a:t>досліджень</a:t>
            </a:r>
            <a:r>
              <a:rPr lang="ru-RU" sz="3600" dirty="0"/>
              <a:t> </a:t>
            </a:r>
            <a:r>
              <a:rPr lang="ru-RU" sz="3600" dirty="0" err="1"/>
              <a:t>соціології</a:t>
            </a:r>
            <a:r>
              <a:rPr lang="ru-RU" sz="3600" dirty="0"/>
              <a:t> </a:t>
            </a:r>
            <a:r>
              <a:rPr lang="ru-RU" sz="3600" dirty="0" err="1"/>
              <a:t>держави</a:t>
            </a:r>
            <a:r>
              <a:rPr lang="ru-RU" sz="3600" dirty="0"/>
              <a:t> є </a:t>
            </a:r>
            <a:r>
              <a:rPr lang="ru-RU" sz="3600" dirty="0" err="1"/>
              <a:t>аналіз</a:t>
            </a:r>
            <a:r>
              <a:rPr lang="ru-RU" sz="3600" dirty="0"/>
              <a:t> </a:t>
            </a:r>
            <a:r>
              <a:rPr lang="ru-RU" sz="3600" dirty="0" err="1"/>
              <a:t>взаємовідносин</a:t>
            </a:r>
            <a:r>
              <a:rPr lang="ru-RU" sz="3600" dirty="0"/>
              <a:t> </a:t>
            </a:r>
            <a:r>
              <a:rPr lang="ru-RU" sz="3600" dirty="0" err="1"/>
              <a:t>держави</a:t>
            </a:r>
            <a:r>
              <a:rPr lang="ru-RU" sz="3600" dirty="0"/>
              <a:t> і </a:t>
            </a:r>
            <a:r>
              <a:rPr lang="ru-RU" sz="3600" dirty="0" err="1"/>
              <a:t>суспільства</a:t>
            </a:r>
            <a:r>
              <a:rPr lang="ru-RU" sz="3600" dirty="0"/>
              <a:t>. На </a:t>
            </a:r>
            <a:r>
              <a:rPr lang="ru-RU" sz="3600" dirty="0" err="1"/>
              <a:t>ґрунті</a:t>
            </a:r>
            <a:r>
              <a:rPr lang="ru-RU" sz="3600" dirty="0"/>
              <a:t> </a:t>
            </a:r>
            <a:r>
              <a:rPr lang="ru-RU" sz="3600" dirty="0" err="1"/>
              <a:t>подібної</a:t>
            </a:r>
            <a:r>
              <a:rPr lang="ru-RU" sz="3600" dirty="0"/>
              <a:t> </a:t>
            </a:r>
            <a:r>
              <a:rPr lang="ru-RU" sz="3600" dirty="0" err="1"/>
              <a:t>взаємодії</a:t>
            </a:r>
            <a:r>
              <a:rPr lang="ru-RU" sz="3600" dirty="0"/>
              <a:t> в </a:t>
            </a:r>
            <a:r>
              <a:rPr lang="ru-RU" sz="3600" dirty="0" err="1"/>
              <a:t>сучасній</a:t>
            </a:r>
            <a:r>
              <a:rPr lang="ru-RU" sz="3600" dirty="0"/>
              <a:t> </a:t>
            </a:r>
            <a:r>
              <a:rPr lang="ru-RU" sz="3600" dirty="0" err="1"/>
              <a:t>західній</a:t>
            </a:r>
            <a:r>
              <a:rPr lang="ru-RU" sz="3600" dirty="0"/>
              <a:t> </a:t>
            </a:r>
            <a:r>
              <a:rPr lang="ru-RU" sz="3600" dirty="0" err="1"/>
              <a:t>соціології</a:t>
            </a:r>
            <a:r>
              <a:rPr lang="ru-RU" sz="3600" dirty="0"/>
              <a:t> </a:t>
            </a:r>
            <a:r>
              <a:rPr lang="ru-RU" sz="3600" dirty="0" err="1"/>
              <a:t>сформувалась</a:t>
            </a:r>
            <a:r>
              <a:rPr lang="ru-RU" sz="3600" dirty="0"/>
              <a:t> </a:t>
            </a:r>
            <a:r>
              <a:rPr lang="ru-RU" sz="3600" dirty="0" err="1">
                <a:solidFill>
                  <a:srgbClr val="FF0000"/>
                </a:solidFill>
              </a:rPr>
              <a:t>теорія</a:t>
            </a:r>
            <a:r>
              <a:rPr lang="ru-RU" sz="3600" dirty="0">
                <a:solidFill>
                  <a:srgbClr val="FF0000"/>
                </a:solidFill>
              </a:rPr>
              <a:t> </a:t>
            </a:r>
            <a:r>
              <a:rPr lang="ru-RU" sz="3600" dirty="0" err="1">
                <a:solidFill>
                  <a:srgbClr val="FF0000"/>
                </a:solidFill>
              </a:rPr>
              <a:t>громадянського</a:t>
            </a:r>
            <a:r>
              <a:rPr lang="ru-RU" sz="3600" dirty="0">
                <a:solidFill>
                  <a:srgbClr val="FF0000"/>
                </a:solidFill>
              </a:rPr>
              <a:t> </a:t>
            </a:r>
            <a:r>
              <a:rPr lang="ru-RU" sz="3600" dirty="0" err="1">
                <a:solidFill>
                  <a:srgbClr val="FF0000"/>
                </a:solidFill>
              </a:rPr>
              <a:t>суспільства</a:t>
            </a:r>
            <a:r>
              <a:rPr lang="ru-RU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57954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Параллакс</Template>
  <TotalTime>18</TotalTime>
  <Words>303</Words>
  <Application>Microsoft Office PowerPoint</Application>
  <PresentationFormat>Широкоэкранный</PresentationFormat>
  <Paragraphs>51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1" baseType="lpstr">
      <vt:lpstr>Arial</vt:lpstr>
      <vt:lpstr>Corbel</vt:lpstr>
      <vt:lpstr>Параллакс</vt:lpstr>
      <vt:lpstr>Cоціологія держави</vt:lpstr>
      <vt:lpstr>Соціологія держави  </vt:lpstr>
      <vt:lpstr>Презентация PowerPoint</vt:lpstr>
      <vt:lpstr> </vt:lpstr>
      <vt:lpstr>Сутність держави досить змістовно відбивається в її характерних ознаках, серед яких можна виділити:</vt:lpstr>
      <vt:lpstr> Функції держави  :</vt:lpstr>
      <vt:lpstr>Форми держави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Cоціологія держави</dc:title>
  <dc:creator>Kate</dc:creator>
  <cp:lastModifiedBy>Kate</cp:lastModifiedBy>
  <cp:revision>3</cp:revision>
  <dcterms:created xsi:type="dcterms:W3CDTF">2016-01-22T08:42:21Z</dcterms:created>
  <dcterms:modified xsi:type="dcterms:W3CDTF">2016-01-22T09:01:18Z</dcterms:modified>
</cp:coreProperties>
</file>