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69" r:id="rId5"/>
    <p:sldId id="265" r:id="rId6"/>
    <p:sldId id="266" r:id="rId7"/>
    <p:sldId id="267" r:id="rId8"/>
    <p:sldId id="257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/>
              <a:t>Система судів та юрисдикція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241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4000" dirty="0" smtClean="0"/>
              <a:t>здійснює </a:t>
            </a:r>
            <a:r>
              <a:rPr lang="uk-UA" sz="4000" dirty="0"/>
              <a:t>правосуддя як суд касаційної інстанції, а у випадках, визначених процесуальним законом, – як суд першої або апеляційної інстанції, в порядку, встановленому процесуальним законом;</a:t>
            </a:r>
          </a:p>
          <a:p>
            <a:pPr algn="just"/>
            <a:r>
              <a:rPr lang="uk-UA" sz="4000" dirty="0"/>
              <a:t>здійснює аналіз судової статистики, узагальнення судової практики;</a:t>
            </a:r>
          </a:p>
          <a:p>
            <a:pPr algn="just"/>
            <a:r>
              <a:rPr lang="uk-UA" sz="4000" dirty="0"/>
              <a:t>надає висновки щодо проектів законодавчих актів, які стосуються судоустрою, судочинства, статусу суддів, виконання судових рішень та інших питань, пов’язаних із функціонуванням системи судоустрою;</a:t>
            </a:r>
          </a:p>
          <a:p>
            <a:pPr algn="just"/>
            <a:r>
              <a:rPr lang="uk-UA" sz="4000" dirty="0"/>
              <a:t>надає висновок про наявність чи відсутність у діяннях, у яких </a:t>
            </a:r>
            <a:r>
              <a:rPr lang="uk-UA" sz="4000" dirty="0" err="1"/>
              <a:t>звинувачується</a:t>
            </a:r>
            <a:r>
              <a:rPr lang="uk-UA" sz="4000" dirty="0"/>
              <a:t> Президент України, ознак державної зради або іншого злочину; вносить за зверненням Верховної Ради України письмове подання про неспроможність виконання Президентом України своїх повноважень за станом здоров’я;</a:t>
            </a:r>
          </a:p>
          <a:p>
            <a:pPr algn="just"/>
            <a:r>
              <a:rPr lang="uk-UA" sz="4000" dirty="0"/>
              <a:t>звертається до Конституційного Суду України щодо конституційності законів, інших правових актів, а також щодо офіційного тлумачення Конституції України;</a:t>
            </a:r>
          </a:p>
          <a:p>
            <a:pPr algn="just"/>
            <a:r>
              <a:rPr lang="uk-UA" sz="4000" dirty="0"/>
              <a:t>забезпечує однакове застосування норм права судами різних </a:t>
            </a:r>
            <a:r>
              <a:rPr lang="uk-UA" sz="4000" dirty="0" err="1"/>
              <a:t>спеціалізацій</a:t>
            </a:r>
            <a:r>
              <a:rPr lang="uk-UA" sz="4000" dirty="0"/>
              <a:t> у порядку та спосіб, визначені процесуальним законом;</a:t>
            </a:r>
          </a:p>
          <a:p>
            <a:pPr algn="just"/>
            <a:r>
              <a:rPr lang="uk-UA" sz="4000" dirty="0"/>
              <a:t>здійснює інші повноваження, визначені законом</a:t>
            </a:r>
            <a:r>
              <a:rPr lang="uk-UA" sz="4000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Верховний Суд: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876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algn="just"/>
            <a:r>
              <a:rPr lang="ru-RU" dirty="0"/>
              <a:t>До складу Верховного Суду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судді</a:t>
            </a:r>
            <a:r>
              <a:rPr lang="ru-RU" dirty="0"/>
              <a:t> у </a:t>
            </a:r>
            <a:r>
              <a:rPr lang="ru-RU" dirty="0" err="1"/>
              <a:t>кількості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err="1">
                <a:solidFill>
                  <a:srgbClr val="FF0000"/>
                </a:solidFill>
              </a:rPr>
              <a:t>складі</a:t>
            </a:r>
            <a:r>
              <a:rPr lang="ru-RU" b="1" dirty="0">
                <a:solidFill>
                  <a:srgbClr val="FF0000"/>
                </a:solidFill>
              </a:rPr>
              <a:t> Верховного Суду </a:t>
            </a:r>
            <a:r>
              <a:rPr lang="ru-RU" b="1" dirty="0" err="1">
                <a:solidFill>
                  <a:srgbClr val="FF0000"/>
                </a:solidFill>
              </a:rPr>
              <a:t>діють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109728" indent="0" algn="just">
              <a:buNone/>
            </a:pPr>
            <a:r>
              <a:rPr lang="ru-RU" dirty="0"/>
              <a:t>1) Велика Палата Верховного Суду;</a:t>
            </a:r>
          </a:p>
          <a:p>
            <a:pPr marL="109728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2) </a:t>
            </a:r>
            <a:r>
              <a:rPr lang="ru-RU" b="1" dirty="0" err="1">
                <a:solidFill>
                  <a:srgbClr val="FF0000"/>
                </a:solidFill>
              </a:rPr>
              <a:t>Касаційний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адміністративний</a:t>
            </a:r>
            <a:r>
              <a:rPr lang="ru-RU" b="1" dirty="0">
                <a:solidFill>
                  <a:srgbClr val="FF0000"/>
                </a:solidFill>
              </a:rPr>
              <a:t> суд;</a:t>
            </a:r>
          </a:p>
          <a:p>
            <a:pPr marL="109728" indent="0" algn="just">
              <a:buNone/>
            </a:pPr>
            <a:r>
              <a:rPr lang="ru-RU" dirty="0"/>
              <a:t>3) </a:t>
            </a:r>
            <a:r>
              <a:rPr lang="ru-RU" dirty="0" err="1"/>
              <a:t>Касаційний</a:t>
            </a:r>
            <a:r>
              <a:rPr lang="ru-RU" dirty="0"/>
              <a:t> </a:t>
            </a:r>
            <a:r>
              <a:rPr lang="ru-RU" dirty="0" err="1"/>
              <a:t>господарський</a:t>
            </a:r>
            <a:r>
              <a:rPr lang="ru-RU" dirty="0"/>
              <a:t> суд;</a:t>
            </a:r>
          </a:p>
          <a:p>
            <a:pPr marL="109728" indent="0" algn="just">
              <a:buNone/>
            </a:pPr>
            <a:r>
              <a:rPr lang="ru-RU" dirty="0"/>
              <a:t>4) </a:t>
            </a:r>
            <a:r>
              <a:rPr lang="ru-RU" dirty="0" err="1"/>
              <a:t>Касаційний</a:t>
            </a:r>
            <a:r>
              <a:rPr lang="ru-RU" dirty="0"/>
              <a:t> </a:t>
            </a:r>
            <a:r>
              <a:rPr lang="ru-RU" dirty="0" err="1"/>
              <a:t>кримінальний</a:t>
            </a:r>
            <a:r>
              <a:rPr lang="ru-RU" dirty="0"/>
              <a:t> суд;</a:t>
            </a:r>
          </a:p>
          <a:p>
            <a:pPr marL="109728" indent="0" algn="just">
              <a:buNone/>
            </a:pPr>
            <a:r>
              <a:rPr lang="ru-RU" dirty="0"/>
              <a:t>5) </a:t>
            </a:r>
            <a:r>
              <a:rPr lang="ru-RU" dirty="0" err="1"/>
              <a:t>Касаційний</a:t>
            </a:r>
            <a:r>
              <a:rPr lang="ru-RU" dirty="0"/>
              <a:t> </a:t>
            </a:r>
            <a:r>
              <a:rPr lang="ru-RU" dirty="0" err="1"/>
              <a:t>цивільний</a:t>
            </a:r>
            <a:r>
              <a:rPr lang="ru-RU" dirty="0"/>
              <a:t> суд.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20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18457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uk-UA" sz="3600" dirty="0" smtClean="0"/>
              <a:t>Система адмінсудів</a:t>
            </a:r>
          </a:p>
          <a:p>
            <a:pPr marL="514350" indent="-514350" algn="just">
              <a:buAutoNum type="arabicPeriod"/>
            </a:pPr>
            <a:r>
              <a:rPr lang="uk-UA" sz="3600" dirty="0" smtClean="0"/>
              <a:t>Адміністративна юрисдикція: правила предметної, </a:t>
            </a:r>
            <a:r>
              <a:rPr lang="uk-UA" sz="3600" dirty="0" err="1" smtClean="0"/>
              <a:t>інстанційної</a:t>
            </a:r>
            <a:r>
              <a:rPr lang="uk-UA" sz="3600" dirty="0" smtClean="0"/>
              <a:t> та територіальної юрисдикції.</a:t>
            </a:r>
          </a:p>
          <a:p>
            <a:pPr marL="514350" indent="-514350" algn="just">
              <a:buAutoNum type="arabicPeriod"/>
            </a:pPr>
            <a:r>
              <a:rPr lang="uk-UA" sz="3600" dirty="0" smtClean="0"/>
              <a:t>Склад суду.</a:t>
            </a:r>
          </a:p>
          <a:p>
            <a:pPr marL="514350" indent="-514350">
              <a:buAutoNum type="arabicPeriod"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768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0985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Судоустрій </a:t>
            </a:r>
            <a:r>
              <a:rPr lang="uk-UA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 будується</a:t>
            </a:r>
            <a:r>
              <a:rPr lang="uk-UA" sz="3300" dirty="0"/>
              <a:t> за принципами </a:t>
            </a:r>
            <a:r>
              <a:rPr lang="uk-UA" sz="3300" dirty="0" err="1"/>
              <a:t>територіальності</a:t>
            </a:r>
            <a:r>
              <a:rPr lang="uk-UA" sz="3300" dirty="0"/>
              <a:t> та спеціалізації і визначається законом.</a:t>
            </a:r>
          </a:p>
          <a:p>
            <a:pPr algn="just"/>
            <a:r>
              <a:rPr lang="uk-UA" sz="3300" dirty="0"/>
              <a:t>Суд утворюється, реорганізовується і ліквідовується законом, проект якого вносить до Верховної Ради України Президент України після консультацій з Вищою радою правосуддя.</a:t>
            </a:r>
          </a:p>
          <a:p>
            <a:pPr algn="just"/>
            <a:r>
              <a:rPr lang="uk-UA" sz="3300" dirty="0"/>
              <a:t>Верховний Суд є найвищим судом у системі судоустрою України.</a:t>
            </a:r>
          </a:p>
          <a:p>
            <a:pPr algn="just"/>
            <a:r>
              <a:rPr lang="uk-UA" sz="3300" dirty="0"/>
              <a:t>Відповідно до закону можуть діяти вищі спеціалізовані суди.</a:t>
            </a:r>
          </a:p>
          <a:p>
            <a:pPr algn="just"/>
            <a:r>
              <a:rPr lang="uk-UA" sz="3300" dirty="0"/>
              <a:t>З метою захисту прав, свобод та інтересів особи у сфері публічно-правових відносин </a:t>
            </a:r>
            <a:r>
              <a:rPr lang="uk-UA" sz="3600" b="1" dirty="0">
                <a:solidFill>
                  <a:srgbClr val="FF0000"/>
                </a:solidFill>
              </a:rPr>
              <a:t>діють адміністративні суди.</a:t>
            </a:r>
            <a:endParaRPr lang="uk-UA" sz="3300" b="1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Стаття </a:t>
            </a:r>
            <a:r>
              <a:rPr lang="uk-UA" b="1" dirty="0" smtClean="0"/>
              <a:t>125</a:t>
            </a:r>
            <a:r>
              <a:rPr lang="uk-UA" b="1" dirty="0"/>
              <a:t> </a:t>
            </a:r>
            <a:r>
              <a:rPr lang="uk-UA" b="1" dirty="0" smtClean="0"/>
              <a:t>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040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9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89640" cy="5044016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uk-UA" b="1" dirty="0"/>
              <a:t>Стаття 17.</a:t>
            </a:r>
            <a:r>
              <a:rPr lang="uk-UA" dirty="0"/>
              <a:t> Система судоустрою</a:t>
            </a:r>
          </a:p>
          <a:p>
            <a:pPr marL="109728" indent="0" algn="just">
              <a:buNone/>
            </a:pPr>
            <a:r>
              <a:rPr lang="uk-UA" dirty="0"/>
              <a:t>1. Судоустрій будується за принципами </a:t>
            </a:r>
            <a:r>
              <a:rPr lang="uk-UA" dirty="0" err="1"/>
              <a:t>територіальності</a:t>
            </a:r>
            <a:r>
              <a:rPr lang="uk-UA" dirty="0"/>
              <a:t>, спеціалізації та </a:t>
            </a:r>
            <a:r>
              <a:rPr lang="uk-UA" dirty="0" err="1"/>
              <a:t>інстанційності</a:t>
            </a:r>
            <a:r>
              <a:rPr lang="uk-UA" dirty="0"/>
              <a:t>.</a:t>
            </a:r>
          </a:p>
          <a:p>
            <a:pPr marL="109728" indent="0" algn="just">
              <a:buNone/>
            </a:pPr>
            <a:r>
              <a:rPr lang="uk-UA" dirty="0"/>
              <a:t>2. Найвищим судом у системі судоустрою є Верховний Суд.</a:t>
            </a:r>
          </a:p>
          <a:p>
            <a:pPr marL="109728" indent="0" algn="just">
              <a:buNone/>
            </a:pPr>
            <a:r>
              <a:rPr lang="uk-UA" dirty="0"/>
              <a:t>3. Систему судоустрою складають:</a:t>
            </a:r>
          </a:p>
          <a:p>
            <a:pPr algn="just"/>
            <a:r>
              <a:rPr lang="uk-UA" dirty="0"/>
              <a:t>1) місцеві суди;</a:t>
            </a:r>
          </a:p>
          <a:p>
            <a:pPr algn="just"/>
            <a:r>
              <a:rPr lang="uk-UA" dirty="0"/>
              <a:t>2) апеляційні суди;</a:t>
            </a:r>
          </a:p>
          <a:p>
            <a:pPr algn="just"/>
            <a:r>
              <a:rPr lang="uk-UA" dirty="0"/>
              <a:t>3) Верховний Суд.</a:t>
            </a:r>
          </a:p>
          <a:p>
            <a:pPr marL="109728" indent="0" algn="just">
              <a:buNone/>
            </a:pPr>
            <a:r>
              <a:rPr lang="uk-UA" dirty="0"/>
              <a:t>Для розгляду окремих категорій справ відповідно до цього Закону в системі судоустрою діють вищі спеціалізовані суди.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ЗУ «Про с та </a:t>
            </a:r>
            <a:r>
              <a:rPr lang="uk-UA" dirty="0" err="1" smtClean="0"/>
              <a:t>сс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088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6026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4. Єдність системи судоустрою забезпечується:</a:t>
            </a:r>
          </a:p>
          <a:p>
            <a:pPr marL="109728" indent="0" algn="just">
              <a:buNone/>
            </a:pPr>
            <a:r>
              <a:rPr lang="uk-UA" dirty="0"/>
              <a:t>1) єдиними засадами організації та діяльності судів;</a:t>
            </a:r>
          </a:p>
          <a:p>
            <a:pPr marL="109728" indent="0" algn="just">
              <a:buNone/>
            </a:pPr>
            <a:r>
              <a:rPr lang="uk-UA" dirty="0"/>
              <a:t>2) єдиним статусом суддів;</a:t>
            </a:r>
          </a:p>
          <a:p>
            <a:pPr marL="109728" indent="0" algn="just">
              <a:buNone/>
            </a:pPr>
            <a:r>
              <a:rPr lang="uk-UA" dirty="0"/>
              <a:t>3) обов’язковістю для всіх судів правил судочинства, визначених законом;</a:t>
            </a:r>
          </a:p>
          <a:p>
            <a:pPr marL="109728" indent="0" algn="just">
              <a:buNone/>
            </a:pPr>
            <a:r>
              <a:rPr lang="uk-UA" dirty="0"/>
              <a:t>4) єдністю судової практики;</a:t>
            </a:r>
          </a:p>
          <a:p>
            <a:pPr marL="109728" indent="0" algn="just">
              <a:buNone/>
            </a:pPr>
            <a:r>
              <a:rPr lang="uk-UA" dirty="0"/>
              <a:t>5) обов’язковістю виконання на території України судових рішень;</a:t>
            </a:r>
          </a:p>
          <a:p>
            <a:pPr marL="109728" indent="0" algn="just">
              <a:buNone/>
            </a:pPr>
            <a:r>
              <a:rPr lang="uk-UA" dirty="0"/>
              <a:t>6) єдиним порядком організаційного забезпечення діяльності судів;</a:t>
            </a:r>
          </a:p>
          <a:p>
            <a:pPr marL="109728" indent="0" algn="just">
              <a:buNone/>
            </a:pPr>
            <a:r>
              <a:rPr lang="uk-UA" dirty="0"/>
              <a:t>7) фінансуванням судів виключно з Державного бюджету України;</a:t>
            </a:r>
          </a:p>
          <a:p>
            <a:pPr marL="109728" indent="0" algn="just">
              <a:buNone/>
            </a:pPr>
            <a:r>
              <a:rPr lang="uk-UA" dirty="0"/>
              <a:t>8) вирішенням питань внутрішньої діяльності судів органами суддівського самоврядування.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86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3200" b="1" dirty="0" smtClean="0"/>
              <a:t>Стаття 21.</a:t>
            </a:r>
            <a:r>
              <a:rPr lang="uk-UA" sz="3200" dirty="0" smtClean="0"/>
              <a:t> Види і склад місцевих судів</a:t>
            </a:r>
          </a:p>
          <a:p>
            <a:pPr marL="109728" indent="0" algn="just">
              <a:buNone/>
            </a:pPr>
            <a:endParaRPr lang="uk-UA" sz="3200" dirty="0" smtClean="0"/>
          </a:p>
          <a:p>
            <a:pPr marL="109728" indent="0" algn="just">
              <a:buNone/>
            </a:pPr>
            <a:r>
              <a:rPr lang="uk-UA" sz="3200" dirty="0" smtClean="0"/>
              <a:t>Частина 3</a:t>
            </a:r>
            <a:r>
              <a:rPr lang="uk-UA" sz="3200" dirty="0"/>
              <a:t>. </a:t>
            </a:r>
            <a:endParaRPr lang="uk-UA" sz="3200" dirty="0" smtClean="0"/>
          </a:p>
          <a:p>
            <a:pPr marL="109728" indent="0" algn="just">
              <a:buNone/>
            </a:pPr>
            <a:r>
              <a:rPr lang="uk-UA" sz="3200" dirty="0" smtClean="0"/>
              <a:t>Місцевими </a:t>
            </a:r>
            <a:r>
              <a:rPr lang="uk-UA" sz="3200" dirty="0"/>
              <a:t>адміністративними судами є </a:t>
            </a:r>
            <a:r>
              <a:rPr lang="uk-UA" sz="3200" dirty="0">
                <a:solidFill>
                  <a:srgbClr val="FF0000"/>
                </a:solidFill>
              </a:rPr>
              <a:t>окружні адміністративні суди</a:t>
            </a:r>
            <a:r>
              <a:rPr lang="uk-UA" sz="3200" dirty="0"/>
              <a:t>, а також інші суди, визначені процесуальним законом.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151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22322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74035"/>
          </a:xfrm>
        </p:spPr>
        <p:txBody>
          <a:bodyPr/>
          <a:lstStyle/>
          <a:p>
            <a:pPr algn="just"/>
            <a:r>
              <a:rPr lang="ru-RU" b="1" dirty="0" err="1"/>
              <a:t>Верховний</a:t>
            </a:r>
            <a:r>
              <a:rPr lang="ru-RU" b="1" dirty="0"/>
              <a:t> Суд – </a:t>
            </a:r>
            <a:r>
              <a:rPr lang="ru-RU" b="1" dirty="0" err="1"/>
              <a:t>найвищий</a:t>
            </a:r>
            <a:r>
              <a:rPr lang="ru-RU" b="1" dirty="0"/>
              <a:t> суд у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судоустрою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pPr marL="109728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Верховний</a:t>
            </a:r>
            <a:r>
              <a:rPr lang="ru-RU" dirty="0"/>
              <a:t> Суд є </a:t>
            </a:r>
            <a:r>
              <a:rPr lang="ru-RU" dirty="0" err="1"/>
              <a:t>найвищим</a:t>
            </a:r>
            <a:r>
              <a:rPr lang="ru-RU" dirty="0"/>
              <a:t> судом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судоустрою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сталість</a:t>
            </a:r>
            <a:r>
              <a:rPr lang="ru-RU" dirty="0"/>
              <a:t> та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практики у порядку та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процесуальним</a:t>
            </a:r>
            <a:r>
              <a:rPr lang="ru-RU" dirty="0"/>
              <a:t> законом.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0614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431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Система судів та юрисдикція</vt:lpstr>
      <vt:lpstr>План</vt:lpstr>
      <vt:lpstr>Стаття 125 КУ</vt:lpstr>
      <vt:lpstr>Презентация PowerPoint</vt:lpstr>
      <vt:lpstr>ЗУ «Про с та сс»</vt:lpstr>
      <vt:lpstr>Презентация PowerPoint</vt:lpstr>
      <vt:lpstr>Презентация PowerPoint</vt:lpstr>
      <vt:lpstr>Презентация PowerPoint</vt:lpstr>
      <vt:lpstr>Презентация PowerPoint</vt:lpstr>
      <vt:lpstr>Верховний Суд: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судів та підсудність</dc:title>
  <dc:creator>Пользователь</dc:creator>
  <cp:lastModifiedBy>Пользователь</cp:lastModifiedBy>
  <cp:revision>3</cp:revision>
  <dcterms:created xsi:type="dcterms:W3CDTF">2019-09-15T16:13:15Z</dcterms:created>
  <dcterms:modified xsi:type="dcterms:W3CDTF">2019-09-15T17:34:51Z</dcterms:modified>
</cp:coreProperties>
</file>