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6" r:id="rId5"/>
    <p:sldId id="259" r:id="rId6"/>
    <p:sldId id="266" r:id="rId7"/>
    <p:sldId id="279" r:id="rId8"/>
    <p:sldId id="267" r:id="rId9"/>
    <p:sldId id="268" r:id="rId10"/>
    <p:sldId id="263" r:id="rId11"/>
    <p:sldId id="269" r:id="rId12"/>
    <p:sldId id="262" r:id="rId13"/>
    <p:sldId id="277" r:id="rId14"/>
    <p:sldId id="264" r:id="rId15"/>
    <p:sldId id="265" r:id="rId16"/>
    <p:sldId id="280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F3499-C5D2-4F17-9E32-0A2C4AD1FDA9}" type="doc">
      <dgm:prSet loTypeId="urn:microsoft.com/office/officeart/2005/8/layout/list1" loCatId="list" qsTypeId="urn:microsoft.com/office/officeart/2005/8/quickstyle/simple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C2920CF-0768-4065-B403-2C897889CF83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Людство завжди прагнуло до набуття нових знань. Оволодіння таємницями буття є вираження вищих устремлінь творчої активності розуму, що є предметом гордості людства. За тисячоліття свого розвитку воно пройшло довгий і складний шлях пізнання від примітивного і обмеженого до усе більш глибокого і всебічного проникнення у сутність оточуючого світу. </a:t>
          </a:r>
          <a:endParaRPr lang="ru-RU" sz="1800" b="1" dirty="0">
            <a:solidFill>
              <a:schemeClr val="tx1"/>
            </a:solidFill>
          </a:endParaRPr>
        </a:p>
      </dgm:t>
    </dgm:pt>
    <dgm:pt modelId="{727588DF-9C39-4362-8555-D2E32927DC78}" type="parTrans" cxnId="{52C0588B-3851-4A46-B3F4-AC9CFCC52A8D}">
      <dgm:prSet/>
      <dgm:spPr/>
      <dgm:t>
        <a:bodyPr/>
        <a:lstStyle/>
        <a:p>
          <a:endParaRPr lang="ru-RU" sz="1600"/>
        </a:p>
      </dgm:t>
    </dgm:pt>
    <dgm:pt modelId="{1FA22276-E4DE-4216-9E80-7135E76CEAF6}" type="sibTrans" cxnId="{52C0588B-3851-4A46-B3F4-AC9CFCC52A8D}">
      <dgm:prSet/>
      <dgm:spPr/>
      <dgm:t>
        <a:bodyPr/>
        <a:lstStyle/>
        <a:p>
          <a:endParaRPr lang="ru-RU" sz="1600"/>
        </a:p>
      </dgm:t>
    </dgm:pt>
    <dgm:pt modelId="{7FE947CA-DC5C-400B-8921-37312F0E9923}">
      <dgm:prSet phldrT="[Текст]" custT="1"/>
      <dgm:spPr/>
      <dgm:t>
        <a:bodyPr/>
        <a:lstStyle/>
        <a:p>
          <a:pPr algn="ctr"/>
          <a:r>
            <a:rPr lang="uk-UA" sz="1800" b="1" dirty="0" smtClean="0">
              <a:solidFill>
                <a:schemeClr val="tx1"/>
              </a:solidFill>
            </a:rPr>
            <a:t>Розвиток наукового знання відбувався одночасно з розвитком виробництва, розквітом мистецтва, художньої творчості. Знання утворює складну систему, котра виступає у вигляді соціальної пам’яті, багатства її передаються від покоління до покоління, від народу до народу за допомогою механізму соціального наслідування, навчання, культури.</a:t>
          </a:r>
          <a:endParaRPr lang="ru-RU" sz="1800" b="1" dirty="0">
            <a:solidFill>
              <a:schemeClr val="tx1"/>
            </a:solidFill>
          </a:endParaRPr>
        </a:p>
      </dgm:t>
    </dgm:pt>
    <dgm:pt modelId="{96C5593E-35CF-47B2-9D0A-11F5FDD8E0B5}" type="parTrans" cxnId="{28E9BD47-22F3-414A-BFF3-CE2000DCDE58}">
      <dgm:prSet/>
      <dgm:spPr/>
      <dgm:t>
        <a:bodyPr/>
        <a:lstStyle/>
        <a:p>
          <a:endParaRPr lang="ru-RU" sz="1600"/>
        </a:p>
      </dgm:t>
    </dgm:pt>
    <dgm:pt modelId="{D595D8F1-C615-4C62-8EB4-570980745ECA}" type="sibTrans" cxnId="{28E9BD47-22F3-414A-BFF3-CE2000DCDE58}">
      <dgm:prSet/>
      <dgm:spPr/>
      <dgm:t>
        <a:bodyPr/>
        <a:lstStyle/>
        <a:p>
          <a:endParaRPr lang="ru-RU" sz="1600"/>
        </a:p>
      </dgm:t>
    </dgm:pt>
    <dgm:pt modelId="{4B25E96C-A477-4110-947B-0CDE9D39640A}">
      <dgm:prSet phldrT="[Текст]" custT="1"/>
      <dgm:spPr/>
      <dgm:t>
        <a:bodyPr/>
        <a:lstStyle/>
        <a:p>
          <a:endParaRPr lang="ru-RU" sz="1800" b="1" dirty="0">
            <a:solidFill>
              <a:schemeClr val="tx1"/>
            </a:solidFill>
          </a:endParaRPr>
        </a:p>
      </dgm:t>
    </dgm:pt>
    <dgm:pt modelId="{AB2F1486-6F34-44E3-A128-6AF410342F2C}" type="parTrans" cxnId="{E7261956-B27B-4F8C-9AE7-971693029F22}">
      <dgm:prSet/>
      <dgm:spPr/>
      <dgm:t>
        <a:bodyPr/>
        <a:lstStyle/>
        <a:p>
          <a:endParaRPr lang="ru-RU" sz="1600"/>
        </a:p>
      </dgm:t>
    </dgm:pt>
    <dgm:pt modelId="{2F674A54-CC93-4EA2-B505-2891130628AE}" type="sibTrans" cxnId="{E7261956-B27B-4F8C-9AE7-971693029F22}">
      <dgm:prSet/>
      <dgm:spPr/>
      <dgm:t>
        <a:bodyPr/>
        <a:lstStyle/>
        <a:p>
          <a:endParaRPr lang="ru-RU" sz="1600"/>
        </a:p>
      </dgm:t>
    </dgm:pt>
    <dgm:pt modelId="{6E9E1B8B-491F-4720-972D-27C6B16349DD}" type="pres">
      <dgm:prSet presAssocID="{F25F3499-C5D2-4F17-9E32-0A2C4AD1FDA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A1A6F6-341C-48FA-A4BF-8738FF36760E}" type="pres">
      <dgm:prSet presAssocID="{FC2920CF-0768-4065-B403-2C897889CF83}" presName="parentLin" presStyleCnt="0"/>
      <dgm:spPr/>
    </dgm:pt>
    <dgm:pt modelId="{9743BFFB-9AC6-41A0-99DC-EA7156A3C333}" type="pres">
      <dgm:prSet presAssocID="{FC2920CF-0768-4065-B403-2C897889CF8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351AC36-1A86-487A-9186-05300F78C04E}" type="pres">
      <dgm:prSet presAssocID="{FC2920CF-0768-4065-B403-2C897889CF83}" presName="parentText" presStyleLbl="node1" presStyleIdx="0" presStyleCnt="3" custScaleX="131470" custScaleY="3373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B28A3-216A-4ADE-8968-7D922740B7E9}" type="pres">
      <dgm:prSet presAssocID="{FC2920CF-0768-4065-B403-2C897889CF83}" presName="negativeSpace" presStyleCnt="0"/>
      <dgm:spPr/>
    </dgm:pt>
    <dgm:pt modelId="{48BD499E-5A5C-4AB1-8A75-FD8CE2999D4E}" type="pres">
      <dgm:prSet presAssocID="{FC2920CF-0768-4065-B403-2C897889CF83}" presName="childText" presStyleLbl="conFgAcc1" presStyleIdx="0" presStyleCnt="3">
        <dgm:presLayoutVars>
          <dgm:bulletEnabled val="1"/>
        </dgm:presLayoutVars>
      </dgm:prSet>
      <dgm:spPr/>
    </dgm:pt>
    <dgm:pt modelId="{1A719B27-BEF3-4A4B-8047-7473893A4AC3}" type="pres">
      <dgm:prSet presAssocID="{1FA22276-E4DE-4216-9E80-7135E76CEAF6}" presName="spaceBetweenRectangles" presStyleCnt="0"/>
      <dgm:spPr/>
    </dgm:pt>
    <dgm:pt modelId="{11C41F9A-9493-4F66-A4A5-1E107F27C620}" type="pres">
      <dgm:prSet presAssocID="{7FE947CA-DC5C-400B-8921-37312F0E9923}" presName="parentLin" presStyleCnt="0"/>
      <dgm:spPr/>
    </dgm:pt>
    <dgm:pt modelId="{B2A8D330-D61A-4FF6-AC92-0ACDA7EA31ED}" type="pres">
      <dgm:prSet presAssocID="{7FE947CA-DC5C-400B-8921-37312F0E992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0F1E701-AB07-444E-AA24-F80075331D16}" type="pres">
      <dgm:prSet presAssocID="{7FE947CA-DC5C-400B-8921-37312F0E9923}" presName="parentText" presStyleLbl="node1" presStyleIdx="1" presStyleCnt="3" custScaleX="129480" custScaleY="301764" custLinFactX="21178" custLinFactNeighborX="100000" custLinFactNeighborY="-5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28746-9D76-4EAB-84CF-BC9E6882F9FA}" type="pres">
      <dgm:prSet presAssocID="{7FE947CA-DC5C-400B-8921-37312F0E9923}" presName="negativeSpace" presStyleCnt="0"/>
      <dgm:spPr/>
    </dgm:pt>
    <dgm:pt modelId="{22E1AB6F-2514-4D0A-94E2-5722CA0C5319}" type="pres">
      <dgm:prSet presAssocID="{7FE947CA-DC5C-400B-8921-37312F0E9923}" presName="childText" presStyleLbl="conFgAcc1" presStyleIdx="1" presStyleCnt="3" custScaleY="108662" custLinFactNeighborX="370" custLinFactNeighborY="24037">
        <dgm:presLayoutVars>
          <dgm:bulletEnabled val="1"/>
        </dgm:presLayoutVars>
      </dgm:prSet>
      <dgm:spPr/>
    </dgm:pt>
    <dgm:pt modelId="{4AA6EDFE-9C68-47DF-ACDF-B79F8C1E5604}" type="pres">
      <dgm:prSet presAssocID="{D595D8F1-C615-4C62-8EB4-570980745ECA}" presName="spaceBetweenRectangles" presStyleCnt="0"/>
      <dgm:spPr/>
    </dgm:pt>
    <dgm:pt modelId="{8A3FC0F7-4D70-4BDE-B560-077B4C8FE5BF}" type="pres">
      <dgm:prSet presAssocID="{4B25E96C-A477-4110-947B-0CDE9D39640A}" presName="parentLin" presStyleCnt="0"/>
      <dgm:spPr/>
    </dgm:pt>
    <dgm:pt modelId="{6EDF3DF6-2442-4044-B64F-7364DDFA4CF3}" type="pres">
      <dgm:prSet presAssocID="{4B25E96C-A477-4110-947B-0CDE9D39640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10B28AA-4272-4400-B15D-3D4068FCA829}" type="pres">
      <dgm:prSet presAssocID="{4B25E96C-A477-4110-947B-0CDE9D39640A}" presName="parentText" presStyleLbl="node1" presStyleIdx="2" presStyleCnt="3" custScaleX="88223" custScaleY="26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B3583-713B-49EC-9B78-98AEE8E760D0}" type="pres">
      <dgm:prSet presAssocID="{4B25E96C-A477-4110-947B-0CDE9D39640A}" presName="negativeSpace" presStyleCnt="0"/>
      <dgm:spPr/>
    </dgm:pt>
    <dgm:pt modelId="{761527CB-DA8A-4A7D-9155-AA1956E2BBCF}" type="pres">
      <dgm:prSet presAssocID="{4B25E96C-A477-4110-947B-0CDE9D39640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7261956-B27B-4F8C-9AE7-971693029F22}" srcId="{F25F3499-C5D2-4F17-9E32-0A2C4AD1FDA9}" destId="{4B25E96C-A477-4110-947B-0CDE9D39640A}" srcOrd="2" destOrd="0" parTransId="{AB2F1486-6F34-44E3-A128-6AF410342F2C}" sibTransId="{2F674A54-CC93-4EA2-B505-2891130628AE}"/>
    <dgm:cxn modelId="{746CE5BB-E394-4545-9114-106C35CD4D15}" type="presOf" srcId="{7FE947CA-DC5C-400B-8921-37312F0E9923}" destId="{30F1E701-AB07-444E-AA24-F80075331D16}" srcOrd="1" destOrd="0" presId="urn:microsoft.com/office/officeart/2005/8/layout/list1"/>
    <dgm:cxn modelId="{28E9BD47-22F3-414A-BFF3-CE2000DCDE58}" srcId="{F25F3499-C5D2-4F17-9E32-0A2C4AD1FDA9}" destId="{7FE947CA-DC5C-400B-8921-37312F0E9923}" srcOrd="1" destOrd="0" parTransId="{96C5593E-35CF-47B2-9D0A-11F5FDD8E0B5}" sibTransId="{D595D8F1-C615-4C62-8EB4-570980745ECA}"/>
    <dgm:cxn modelId="{52C0588B-3851-4A46-B3F4-AC9CFCC52A8D}" srcId="{F25F3499-C5D2-4F17-9E32-0A2C4AD1FDA9}" destId="{FC2920CF-0768-4065-B403-2C897889CF83}" srcOrd="0" destOrd="0" parTransId="{727588DF-9C39-4362-8555-D2E32927DC78}" sibTransId="{1FA22276-E4DE-4216-9E80-7135E76CEAF6}"/>
    <dgm:cxn modelId="{67DA8F71-44F1-4224-9FDA-9296F0D36047}" type="presOf" srcId="{FC2920CF-0768-4065-B403-2C897889CF83}" destId="{9743BFFB-9AC6-41A0-99DC-EA7156A3C333}" srcOrd="0" destOrd="0" presId="urn:microsoft.com/office/officeart/2005/8/layout/list1"/>
    <dgm:cxn modelId="{AF081878-9719-4717-A801-12B7E04D215B}" type="presOf" srcId="{4B25E96C-A477-4110-947B-0CDE9D39640A}" destId="{F10B28AA-4272-4400-B15D-3D4068FCA829}" srcOrd="1" destOrd="0" presId="urn:microsoft.com/office/officeart/2005/8/layout/list1"/>
    <dgm:cxn modelId="{3A32B318-BA8D-4E14-96FA-56A5E3D10934}" type="presOf" srcId="{4B25E96C-A477-4110-947B-0CDE9D39640A}" destId="{6EDF3DF6-2442-4044-B64F-7364DDFA4CF3}" srcOrd="0" destOrd="0" presId="urn:microsoft.com/office/officeart/2005/8/layout/list1"/>
    <dgm:cxn modelId="{B18D023E-CCAA-4A9A-B50A-9262A50EE875}" type="presOf" srcId="{FC2920CF-0768-4065-B403-2C897889CF83}" destId="{8351AC36-1A86-487A-9186-05300F78C04E}" srcOrd="1" destOrd="0" presId="urn:microsoft.com/office/officeart/2005/8/layout/list1"/>
    <dgm:cxn modelId="{6EFDC0C4-FA09-4102-9C93-0D2EA123E663}" type="presOf" srcId="{F25F3499-C5D2-4F17-9E32-0A2C4AD1FDA9}" destId="{6E9E1B8B-491F-4720-972D-27C6B16349DD}" srcOrd="0" destOrd="0" presId="urn:microsoft.com/office/officeart/2005/8/layout/list1"/>
    <dgm:cxn modelId="{0B50AC36-B489-48AA-892B-D7E60A572DA3}" type="presOf" srcId="{7FE947CA-DC5C-400B-8921-37312F0E9923}" destId="{B2A8D330-D61A-4FF6-AC92-0ACDA7EA31ED}" srcOrd="0" destOrd="0" presId="urn:microsoft.com/office/officeart/2005/8/layout/list1"/>
    <dgm:cxn modelId="{FFD434C1-50F7-480B-BCF9-7A78F996BE7A}" type="presParOf" srcId="{6E9E1B8B-491F-4720-972D-27C6B16349DD}" destId="{AFA1A6F6-341C-48FA-A4BF-8738FF36760E}" srcOrd="0" destOrd="0" presId="urn:microsoft.com/office/officeart/2005/8/layout/list1"/>
    <dgm:cxn modelId="{01AD1781-40E7-4F06-B5BB-CEC2F6908B6C}" type="presParOf" srcId="{AFA1A6F6-341C-48FA-A4BF-8738FF36760E}" destId="{9743BFFB-9AC6-41A0-99DC-EA7156A3C333}" srcOrd="0" destOrd="0" presId="urn:microsoft.com/office/officeart/2005/8/layout/list1"/>
    <dgm:cxn modelId="{E405850B-221C-4F66-9163-67102CF59EF1}" type="presParOf" srcId="{AFA1A6F6-341C-48FA-A4BF-8738FF36760E}" destId="{8351AC36-1A86-487A-9186-05300F78C04E}" srcOrd="1" destOrd="0" presId="urn:microsoft.com/office/officeart/2005/8/layout/list1"/>
    <dgm:cxn modelId="{AFACD558-2768-452C-B9F7-74527C7166EF}" type="presParOf" srcId="{6E9E1B8B-491F-4720-972D-27C6B16349DD}" destId="{73AB28A3-216A-4ADE-8968-7D922740B7E9}" srcOrd="1" destOrd="0" presId="urn:microsoft.com/office/officeart/2005/8/layout/list1"/>
    <dgm:cxn modelId="{E8F4E666-38B2-4B76-B5D3-AACEA5E126D0}" type="presParOf" srcId="{6E9E1B8B-491F-4720-972D-27C6B16349DD}" destId="{48BD499E-5A5C-4AB1-8A75-FD8CE2999D4E}" srcOrd="2" destOrd="0" presId="urn:microsoft.com/office/officeart/2005/8/layout/list1"/>
    <dgm:cxn modelId="{33D68D93-6D91-4DB3-94E9-3C2F3F3FFB7D}" type="presParOf" srcId="{6E9E1B8B-491F-4720-972D-27C6B16349DD}" destId="{1A719B27-BEF3-4A4B-8047-7473893A4AC3}" srcOrd="3" destOrd="0" presId="urn:microsoft.com/office/officeart/2005/8/layout/list1"/>
    <dgm:cxn modelId="{0ED2379D-E718-455A-918B-5B82AF68CFAC}" type="presParOf" srcId="{6E9E1B8B-491F-4720-972D-27C6B16349DD}" destId="{11C41F9A-9493-4F66-A4A5-1E107F27C620}" srcOrd="4" destOrd="0" presId="urn:microsoft.com/office/officeart/2005/8/layout/list1"/>
    <dgm:cxn modelId="{72E39A4E-7978-4A69-BDE2-7A3E01CA5298}" type="presParOf" srcId="{11C41F9A-9493-4F66-A4A5-1E107F27C620}" destId="{B2A8D330-D61A-4FF6-AC92-0ACDA7EA31ED}" srcOrd="0" destOrd="0" presId="urn:microsoft.com/office/officeart/2005/8/layout/list1"/>
    <dgm:cxn modelId="{C548553F-576D-4121-8720-FE9A6BE6580C}" type="presParOf" srcId="{11C41F9A-9493-4F66-A4A5-1E107F27C620}" destId="{30F1E701-AB07-444E-AA24-F80075331D16}" srcOrd="1" destOrd="0" presId="urn:microsoft.com/office/officeart/2005/8/layout/list1"/>
    <dgm:cxn modelId="{7C4A9C4C-252E-4693-B340-ABB195550705}" type="presParOf" srcId="{6E9E1B8B-491F-4720-972D-27C6B16349DD}" destId="{E6928746-9D76-4EAB-84CF-BC9E6882F9FA}" srcOrd="5" destOrd="0" presId="urn:microsoft.com/office/officeart/2005/8/layout/list1"/>
    <dgm:cxn modelId="{5521D8BD-90D7-4574-8C76-A767E3CB952F}" type="presParOf" srcId="{6E9E1B8B-491F-4720-972D-27C6B16349DD}" destId="{22E1AB6F-2514-4D0A-94E2-5722CA0C5319}" srcOrd="6" destOrd="0" presId="urn:microsoft.com/office/officeart/2005/8/layout/list1"/>
    <dgm:cxn modelId="{18307F59-6FD4-4B85-9BD8-7D4CA9D29956}" type="presParOf" srcId="{6E9E1B8B-491F-4720-972D-27C6B16349DD}" destId="{4AA6EDFE-9C68-47DF-ACDF-B79F8C1E5604}" srcOrd="7" destOrd="0" presId="urn:microsoft.com/office/officeart/2005/8/layout/list1"/>
    <dgm:cxn modelId="{ED0CA876-5878-4279-A69D-730F72985693}" type="presParOf" srcId="{6E9E1B8B-491F-4720-972D-27C6B16349DD}" destId="{8A3FC0F7-4D70-4BDE-B560-077B4C8FE5BF}" srcOrd="8" destOrd="0" presId="urn:microsoft.com/office/officeart/2005/8/layout/list1"/>
    <dgm:cxn modelId="{BB0ACA9B-47A9-4902-A555-6261C0912F2C}" type="presParOf" srcId="{8A3FC0F7-4D70-4BDE-B560-077B4C8FE5BF}" destId="{6EDF3DF6-2442-4044-B64F-7364DDFA4CF3}" srcOrd="0" destOrd="0" presId="urn:microsoft.com/office/officeart/2005/8/layout/list1"/>
    <dgm:cxn modelId="{A5BCC733-5A79-4D0D-A27B-367A3DD70677}" type="presParOf" srcId="{8A3FC0F7-4D70-4BDE-B560-077B4C8FE5BF}" destId="{F10B28AA-4272-4400-B15D-3D4068FCA829}" srcOrd="1" destOrd="0" presId="urn:microsoft.com/office/officeart/2005/8/layout/list1"/>
    <dgm:cxn modelId="{CCA33468-63C3-4638-8F51-EB4DFF8C3219}" type="presParOf" srcId="{6E9E1B8B-491F-4720-972D-27C6B16349DD}" destId="{EA1B3583-713B-49EC-9B78-98AEE8E760D0}" srcOrd="9" destOrd="0" presId="urn:microsoft.com/office/officeart/2005/8/layout/list1"/>
    <dgm:cxn modelId="{48F80729-C3B0-424F-98C5-8283F4328FB9}" type="presParOf" srcId="{6E9E1B8B-491F-4720-972D-27C6B16349DD}" destId="{761527CB-DA8A-4A7D-9155-AA1956E2BBC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D499E-5A5C-4AB1-8A75-FD8CE2999D4E}">
      <dsp:nvSpPr>
        <dsp:cNvPr id="0" name=""/>
        <dsp:cNvSpPr/>
      </dsp:nvSpPr>
      <dsp:spPr>
        <a:xfrm>
          <a:off x="0" y="1825531"/>
          <a:ext cx="885831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1AC36-1A86-487A-9186-05300F78C04E}">
      <dsp:nvSpPr>
        <dsp:cNvPr id="0" name=""/>
        <dsp:cNvSpPr/>
      </dsp:nvSpPr>
      <dsp:spPr>
        <a:xfrm>
          <a:off x="442483" y="44427"/>
          <a:ext cx="8144254" cy="2091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376" tIns="0" rIns="23437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Людство завжди прагнуло до набуття нових знань. Оволодіння таємницями буття є вираження вищих устремлінь творчої активності розуму, що є предметом гордості людства. За тисячоліття свого розвитку воно пройшло довгий і складний шлях пізнання від примітивного і обмеженого до усе більш глибокого і всебічного проникнення у сутність оточуючого світу.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44560" y="146504"/>
        <a:ext cx="7940100" cy="1886910"/>
      </dsp:txXfrm>
    </dsp:sp>
    <dsp:sp modelId="{22E1AB6F-2514-4D0A-94E2-5722CA0C5319}">
      <dsp:nvSpPr>
        <dsp:cNvPr id="0" name=""/>
        <dsp:cNvSpPr/>
      </dsp:nvSpPr>
      <dsp:spPr>
        <a:xfrm>
          <a:off x="0" y="4056125"/>
          <a:ext cx="8858312" cy="5750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1E701-AB07-444E-AA24-F80075331D16}">
      <dsp:nvSpPr>
        <dsp:cNvPr id="0" name=""/>
        <dsp:cNvSpPr/>
      </dsp:nvSpPr>
      <dsp:spPr>
        <a:xfrm>
          <a:off x="837332" y="2432653"/>
          <a:ext cx="8020979" cy="1870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376" tIns="0" rIns="234376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Розвиток наукового знання відбувався одночасно з розвитком виробництва, розквітом мистецтва, художньої творчості. Знання утворює складну систему, котра виступає у вигляді соціальної пам’яті, багатства її передаються від покоління до покоління, від народу до народу за допомогою механізму соціального наслідування, навчання, культури.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928652" y="2523973"/>
        <a:ext cx="7838339" cy="1688055"/>
      </dsp:txXfrm>
    </dsp:sp>
    <dsp:sp modelId="{761527CB-DA8A-4A7D-9155-AA1956E2BBCF}">
      <dsp:nvSpPr>
        <dsp:cNvPr id="0" name=""/>
        <dsp:cNvSpPr/>
      </dsp:nvSpPr>
      <dsp:spPr>
        <a:xfrm>
          <a:off x="0" y="4571048"/>
          <a:ext cx="885831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B28AA-4272-4400-B15D-3D4068FCA829}">
      <dsp:nvSpPr>
        <dsp:cNvPr id="0" name=""/>
        <dsp:cNvSpPr/>
      </dsp:nvSpPr>
      <dsp:spPr>
        <a:xfrm>
          <a:off x="442915" y="4717306"/>
          <a:ext cx="5470548" cy="163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376" tIns="0" rIns="23437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</a:endParaRPr>
        </a:p>
      </dsp:txBody>
      <dsp:txXfrm>
        <a:off x="450906" y="4725297"/>
        <a:ext cx="5454566" cy="147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78377E-2B58-48B6-A1DB-4A3784E1EB65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8FD0BE1-B5A5-4A12-BAAA-DDD058EC0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F91BF-59A8-4332-8981-086A58558B83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4F00B-6C78-4D90-861B-B5C4B6675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378D-F5C3-4F12-AAB6-2157A798CE68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5AF91-23BA-48ED-8C9D-1B5FB4111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D5F4E-FC59-492B-A839-64DC402B6904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70C942-C13A-4E5E-9882-DA6B3125E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1317B9-49A6-4500-A0D1-6A24FCDDC307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321A077-A8CF-4AD5-9008-AC27DD4C3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86CA1-8F36-4AC9-AFED-E8F915A1DA0A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F6FB-1311-482E-9408-421044616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A9C9C-4419-4953-9837-427A7B9DD974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067CB3-D413-476B-A452-23911FA65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EDBC1-D767-4494-9ED0-73C081BB89E9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71D45-040D-42B4-B1C9-4CD561514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F35410-497A-4142-8D75-785C0BA4AB8B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29300F24-2997-4AA7-A931-274D21633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768C5-05B5-416D-A652-EECAC191F0FA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EF60-566A-49DE-8237-8B04D1E46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FBA74B7-C775-4045-9EFF-B309FB726CDD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A95B471-583F-4247-9A8A-12CC9EDFD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8" r:id="rId4"/>
    <p:sldLayoutId id="2147483694" r:id="rId5"/>
    <p:sldLayoutId id="2147483699" r:id="rId6"/>
    <p:sldLayoutId id="2147483693" r:id="rId7"/>
    <p:sldLayoutId id="2147483700" r:id="rId8"/>
    <p:sldLayoutId id="2147483692" r:id="rId9"/>
    <p:sldLayoutId id="2147483701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2" descr="dep_3382824-3d-small-people---connec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23574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4" name="Группа 18"/>
          <p:cNvGrpSpPr>
            <a:grpSpLocks/>
          </p:cNvGrpSpPr>
          <p:nvPr/>
        </p:nvGrpSpPr>
        <p:grpSpPr bwMode="auto">
          <a:xfrm>
            <a:off x="0" y="0"/>
            <a:ext cx="9144000" cy="6143625"/>
            <a:chOff x="0" y="0"/>
            <a:chExt cx="9144000" cy="6072206"/>
          </a:xfrm>
        </p:grpSpPr>
        <p:pic>
          <p:nvPicPr>
            <p:cNvPr id="13318" name="Рисунок 11" descr="manpencil3d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29454" y="0"/>
              <a:ext cx="2214546" cy="285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Рисунок 10" descr="x_ab3201a8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81744" y="2857496"/>
              <a:ext cx="2762256" cy="207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Рисунок 6" descr="stock-photo--d-small-people-vitruvian-man-d-image-isolated-white-background-51557971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64088" y="0"/>
              <a:ext cx="1857388" cy="193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Рисунок 5" descr="depositphotos_4239477-3d-small-people---clients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14546" y="2214554"/>
              <a:ext cx="2928926" cy="2119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Рисунок 3" descr="6a00d83451c49a69e20147e293be7f970b-320wi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242886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Рисунок 13" descr="c18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57752" y="3357562"/>
              <a:ext cx="1571636" cy="271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Рисунок 14" descr="jpg1810138334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71670" y="4143378"/>
              <a:ext cx="2902170" cy="1928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Рисунок 15" descr="holding-key.jp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57951" y="4670200"/>
              <a:ext cx="2786049" cy="1378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Рисунок 17" descr="dep_1602836-Man-read-book-on-white-background.jp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43108" y="0"/>
              <a:ext cx="3357586" cy="2238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Рисунок 8" descr="dep_1197975-Person-with-pointer-on-white-background..jp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076056" y="1681031"/>
              <a:ext cx="2286016" cy="17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5" name="Рисунок 4" descr="dep_1602836-Man-read-book-on-white-background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14563" y="0"/>
            <a:ext cx="335756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9838" y="6165850"/>
            <a:ext cx="6634162" cy="5429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0" y="1052512"/>
            <a:ext cx="9144000" cy="4339244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solidFill>
                  <a:srgbClr val="C00000"/>
                </a:solidFill>
              </a:rPr>
              <a:t>Вступ до навчальної дисципліни «теорія пізнання». Сутність і сенс пізнання. Місце пізнання в системі різних способів духовного освоєння світу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 descr="ar1300537872098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3071813"/>
            <a:ext cx="20002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3" descr="ar1270395221905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50"/>
            <a:ext cx="23574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uk-UA" dirty="0"/>
              <a:t>ТЕОРІЯ ПІЗНАННЯ</a:t>
            </a: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772816"/>
            <a:ext cx="59046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4400" b="1" u="sng" dirty="0" smtClean="0"/>
              <a:t>Знати </a:t>
            </a:r>
            <a:r>
              <a:rPr lang="uk-UA" sz="4400" b="1" u="sng" dirty="0"/>
              <a:t>у самому широкому сенсі означає володіти і уміти.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Яку </a:t>
            </a:r>
            <a:r>
              <a:rPr lang="uk-UA" b="1" dirty="0"/>
              <a:t>роль займає пізнання у структурі людської діяльності?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84976" cy="4495800"/>
          </a:xfrm>
        </p:spPr>
        <p:txBody>
          <a:bodyPr/>
          <a:lstStyle/>
          <a:p>
            <a:pPr marL="0" indent="0">
              <a:buNone/>
            </a:pPr>
            <a:r>
              <a:rPr lang="uk-UA" sz="2600" dirty="0" smtClean="0"/>
              <a:t>Для </a:t>
            </a:r>
            <a:r>
              <a:rPr lang="uk-UA" sz="2600" dirty="0"/>
              <a:t>того, щоб відповісти на це питання, необхідно розглянути усі види людської діяльності: </a:t>
            </a:r>
            <a:r>
              <a:rPr lang="uk-UA" sz="2600" b="1" i="1" dirty="0"/>
              <a:t>спілкування, трудова </a:t>
            </a:r>
            <a:r>
              <a:rPr lang="uk-UA" sz="2600" b="1" i="1" dirty="0" smtClean="0"/>
              <a:t>діяльність (практика), </a:t>
            </a:r>
            <a:r>
              <a:rPr lang="uk-UA" sz="2600" b="1" i="1" dirty="0"/>
              <a:t>релігійна діяльність, мистецтво тощо</a:t>
            </a:r>
            <a:r>
              <a:rPr lang="uk-UA" sz="2600" dirty="0"/>
              <a:t>.</a:t>
            </a:r>
            <a:endParaRPr lang="ru-RU" sz="2600" dirty="0"/>
          </a:p>
          <a:p>
            <a:pPr marL="0" indent="0">
              <a:buNone/>
            </a:pPr>
            <a:r>
              <a:rPr lang="uk-UA" sz="2600" dirty="0"/>
              <a:t>П</a:t>
            </a:r>
            <a:r>
              <a:rPr lang="uk-UA" sz="2600" dirty="0" smtClean="0"/>
              <a:t>ізнання зіставляється </a:t>
            </a:r>
            <a:r>
              <a:rPr lang="uk-UA" sz="2600" dirty="0"/>
              <a:t>із самим життям, тобто пізнання – </a:t>
            </a:r>
            <a:r>
              <a:rPr lang="uk-UA" sz="2600" b="1" dirty="0"/>
              <a:t>це і є життя людини</a:t>
            </a:r>
            <a:r>
              <a:rPr lang="uk-UA" sz="2600" dirty="0"/>
              <a:t>, яка не мислиться поза </a:t>
            </a:r>
            <a:r>
              <a:rPr lang="uk-UA" sz="2600" dirty="0" smtClean="0"/>
              <a:t>пізнанням</a:t>
            </a:r>
            <a:r>
              <a:rPr lang="uk-UA" sz="2600" dirty="0"/>
              <a:t>. </a:t>
            </a:r>
            <a:endParaRPr lang="uk-UA" sz="2600" dirty="0" smtClean="0"/>
          </a:p>
          <a:p>
            <a:pPr marL="0" indent="0">
              <a:buNone/>
            </a:pPr>
            <a:r>
              <a:rPr lang="uk-UA" sz="2600" b="1" dirty="0"/>
              <a:t>Життя</a:t>
            </a:r>
            <a:r>
              <a:rPr lang="uk-UA" sz="2600" dirty="0"/>
              <a:t> – це природний стан людського існування, усі його можливі прояви активності, в тому числі й </a:t>
            </a:r>
            <a:r>
              <a:rPr lang="uk-UA" sz="2600" b="1" dirty="0"/>
              <a:t>активності пізнавальної</a:t>
            </a:r>
            <a:r>
              <a:rPr lang="uk-UA" sz="2600" dirty="0"/>
              <a:t>. Думки, які породжуються в наслідок цього, складають основу знання, яке є робочим інструментом для покращення життя. </a:t>
            </a:r>
            <a:r>
              <a:rPr lang="uk-UA" sz="2600" b="1" dirty="0"/>
              <a:t>Отже, пізнання співвідноситься із самим життям людини</a:t>
            </a:r>
            <a:r>
              <a:rPr lang="uk-UA" sz="2600" dirty="0"/>
              <a:t>.</a:t>
            </a:r>
            <a:endParaRPr lang="ru-RU" sz="2600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4612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ru-RU" dirty="0" smtClean="0"/>
              <a:t>ПІЗНАННЯ</a:t>
            </a:r>
            <a:endParaRPr 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964488" cy="4683224"/>
          </a:xfrm>
        </p:spPr>
        <p:txBody>
          <a:bodyPr/>
          <a:lstStyle/>
          <a:p>
            <a:pPr marL="0" lvl="0" indent="0">
              <a:buNone/>
            </a:pPr>
            <a:r>
              <a:rPr lang="uk-UA" sz="2600" dirty="0" smtClean="0"/>
              <a:t>Першим </a:t>
            </a:r>
            <a:r>
              <a:rPr lang="uk-UA" sz="2600" dirty="0"/>
              <a:t>кроком в осмисленні пізнання є вирішення питання про його місце і роль у цілісній структурі людської діяльності.</a:t>
            </a:r>
            <a:endParaRPr lang="ru-RU" sz="2600" dirty="0"/>
          </a:p>
          <a:p>
            <a:pPr marL="0" lvl="0" indent="0">
              <a:buNone/>
            </a:pPr>
            <a:r>
              <a:rPr lang="uk-UA" sz="2600" dirty="0"/>
              <a:t>Огляд філософських позицій дозволив окреслити широке коло видів людської діяльності (практика, </a:t>
            </a:r>
            <a:r>
              <a:rPr lang="uk-UA" sz="2600" dirty="0" err="1"/>
              <a:t>безсвідомі</a:t>
            </a:r>
            <a:r>
              <a:rPr lang="uk-UA" sz="2600" dirty="0"/>
              <a:t> інстинктивні потяги, відношення, спілкування, турбота про себе тощо) по відношенню до яких і визначається специфіка пізнання.</a:t>
            </a:r>
            <a:endParaRPr lang="ru-RU" sz="2600" dirty="0"/>
          </a:p>
          <a:p>
            <a:pPr marL="0" lvl="0" indent="0">
              <a:buNone/>
            </a:pPr>
            <a:r>
              <a:rPr lang="uk-UA" sz="2600" b="1" dirty="0"/>
              <a:t>Особливість пізнання полягає у тому, що це цілеспрямована розумова (</a:t>
            </a:r>
            <a:r>
              <a:rPr lang="uk-UA" sz="2600" b="1" dirty="0" err="1"/>
              <a:t>мислинева</a:t>
            </a:r>
            <a:r>
              <a:rPr lang="uk-UA" sz="2600" b="1" dirty="0"/>
              <a:t>) діяльність, направлена на досягнення істини</a:t>
            </a:r>
            <a:r>
              <a:rPr lang="uk-UA" sz="2600" dirty="0"/>
              <a:t>. У людській історії  був час, коли пізнання не вирізнялося у окрему діяльність</a:t>
            </a:r>
            <a:r>
              <a:rPr lang="uk-UA" sz="2600" dirty="0" smtClean="0"/>
              <a:t>, а </a:t>
            </a:r>
            <a:r>
              <a:rPr lang="uk-UA" sz="2600" dirty="0"/>
              <a:t>також був рубіж, коли воно виокремилось у самостійну сферу.</a:t>
            </a:r>
            <a:endParaRPr lang="ru-RU" sz="2600" dirty="0"/>
          </a:p>
          <a:p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158" y="72925"/>
            <a:ext cx="1457070" cy="1359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ПІЗНАННЯ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7544" y="1484784"/>
            <a:ext cx="842493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27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7" descr="wh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0" y="5373216"/>
            <a:ext cx="14605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5" descr="168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8384" y="104774"/>
            <a:ext cx="127635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uk-UA" b="1" u="sng" dirty="0"/>
              <a:t>Діалектика суб’єкту і об’єкту </a:t>
            </a:r>
            <a:r>
              <a:rPr lang="uk-UA" b="1" u="sng" dirty="0" smtClean="0"/>
              <a:t>пізнання</a:t>
            </a:r>
            <a:endParaRPr lang="ru-RU" dirty="0"/>
          </a:p>
        </p:txBody>
      </p:sp>
      <p:pic>
        <p:nvPicPr>
          <p:cNvPr id="21510" name="Рисунок 4" descr="4b01d10b67942614f1f939ea428ecad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5725" y="1219200"/>
            <a:ext cx="1397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043608" y="1484784"/>
            <a:ext cx="7560840" cy="4015905"/>
          </a:xfrm>
        </p:spPr>
        <p:txBody>
          <a:bodyPr/>
          <a:lstStyle/>
          <a:p>
            <a:pPr marL="0" indent="0">
              <a:buNone/>
            </a:pPr>
            <a:r>
              <a:rPr lang="uk-UA" b="1" i="1" u="sng" dirty="0"/>
              <a:t>Суб’єктом пізнання</a:t>
            </a:r>
            <a:r>
              <a:rPr lang="uk-UA" dirty="0"/>
              <a:t> завжди виступає </a:t>
            </a:r>
            <a:r>
              <a:rPr lang="uk-UA" b="1" dirty="0"/>
              <a:t>людина</a:t>
            </a:r>
            <a:r>
              <a:rPr lang="uk-UA" dirty="0"/>
              <a:t> як активна, діяльна істота (або група людей, або суспільство в цілому, усе людство), </a:t>
            </a:r>
            <a:r>
              <a:rPr lang="uk-UA" b="1" i="1" u="sng" dirty="0"/>
              <a:t>об’єктом пізнання</a:t>
            </a:r>
            <a:r>
              <a:rPr lang="uk-UA" dirty="0"/>
              <a:t> є увесь оточуючий світ, уся об’єктивна дійсність. Вони начебто питають суб’єкта «Дай відповідь – що я є, що я таке? Пізнай мене!». Співвідношення об’єкту і суб’єкту проявляється в тому, що </a:t>
            </a:r>
            <a:r>
              <a:rPr lang="uk-UA" b="1" dirty="0"/>
              <a:t>об’єкт по відношенню до суб’єкту</a:t>
            </a:r>
            <a:r>
              <a:rPr lang="uk-UA" dirty="0"/>
              <a:t> – це не просто реальність, а в той чи іншій мірі   пізнана реальність, тобто така, що стала фактом свідомості.</a:t>
            </a:r>
            <a:endParaRPr lang="ru-RU" dirty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5" descr="7340-matematik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8596" y="-171400"/>
            <a:ext cx="2123728" cy="233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86663" cy="824136"/>
          </a:xfrm>
        </p:spPr>
        <p:txBody>
          <a:bodyPr>
            <a:normAutofit fontScale="90000"/>
          </a:bodyPr>
          <a:lstStyle/>
          <a:p>
            <a:r>
              <a:rPr lang="uk-UA" b="1" u="sng" dirty="0"/>
              <a:t>Способи духовного освоєння людиною </a:t>
            </a:r>
            <a:r>
              <a:rPr lang="uk-UA" b="1" u="sng" dirty="0" smtClean="0"/>
              <a:t>світу (пізнання)</a:t>
            </a:r>
            <a:endParaRPr lang="ru-RU" dirty="0"/>
          </a:p>
        </p:txBody>
      </p:sp>
      <p:pic>
        <p:nvPicPr>
          <p:cNvPr id="22532" name="Рисунок 4" descr="dep_3382637-Quest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8636" y="5275610"/>
            <a:ext cx="1763688" cy="164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3" y="1600200"/>
            <a:ext cx="8586662" cy="4495800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Ж</a:t>
            </a:r>
            <a:r>
              <a:rPr lang="uk-UA" b="1" dirty="0" smtClean="0"/>
              <a:t>иття</a:t>
            </a:r>
            <a:r>
              <a:rPr lang="uk-UA" dirty="0" smtClean="0"/>
              <a:t> </a:t>
            </a:r>
            <a:r>
              <a:rPr lang="uk-UA" dirty="0"/>
              <a:t>людини багатоманітне. Так само й </a:t>
            </a:r>
            <a:r>
              <a:rPr lang="uk-UA" b="1" dirty="0"/>
              <a:t>багатоманітна людська діяльність</a:t>
            </a:r>
            <a:r>
              <a:rPr lang="uk-UA" dirty="0"/>
              <a:t> в </a:t>
            </a:r>
            <a:r>
              <a:rPr lang="uk-UA" dirty="0" smtClean="0"/>
              <a:t>ньому.</a:t>
            </a:r>
          </a:p>
          <a:p>
            <a:pPr marL="0" indent="0">
              <a:buNone/>
            </a:pPr>
            <a:r>
              <a:rPr lang="uk-UA" dirty="0"/>
              <a:t>За усю історію свого існування людство виробляло різні способи освоєння світу – від </a:t>
            </a:r>
            <a:r>
              <a:rPr lang="uk-UA" b="1" dirty="0"/>
              <a:t>міфологічного, мистецького та релігійного</a:t>
            </a:r>
            <a:r>
              <a:rPr lang="uk-UA" dirty="0"/>
              <a:t> до </a:t>
            </a:r>
            <a:r>
              <a:rPr lang="uk-UA" b="1" dirty="0"/>
              <a:t>філософського </a:t>
            </a:r>
            <a:r>
              <a:rPr lang="uk-UA" b="1" dirty="0" smtClean="0"/>
              <a:t>і наукового</a:t>
            </a:r>
            <a:r>
              <a:rPr lang="uk-UA" dirty="0"/>
              <a:t>.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      На </a:t>
            </a:r>
            <a:r>
              <a:rPr lang="uk-UA" dirty="0"/>
              <a:t>ранніх етапах історії існувало </a:t>
            </a:r>
            <a:r>
              <a:rPr lang="uk-UA" b="1" dirty="0" smtClean="0"/>
              <a:t>буденно-  практичне </a:t>
            </a:r>
            <a:r>
              <a:rPr lang="uk-UA" b="1" dirty="0"/>
              <a:t>пізнання</a:t>
            </a:r>
            <a:r>
              <a:rPr lang="uk-UA" dirty="0"/>
              <a:t>, </a:t>
            </a:r>
            <a:r>
              <a:rPr lang="uk-UA" dirty="0" smtClean="0"/>
              <a:t>воно давало </a:t>
            </a:r>
            <a:r>
              <a:rPr lang="uk-UA" dirty="0"/>
              <a:t>елементарні знання </a:t>
            </a:r>
            <a:r>
              <a:rPr lang="uk-UA" dirty="0" smtClean="0"/>
              <a:t> про </a:t>
            </a:r>
            <a:r>
              <a:rPr lang="uk-UA" dirty="0"/>
              <a:t>природу, а також про самих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людей</a:t>
            </a:r>
            <a:r>
              <a:rPr lang="uk-UA" dirty="0"/>
              <a:t>, умови </a:t>
            </a:r>
            <a:r>
              <a:rPr lang="uk-UA" dirty="0" smtClean="0"/>
              <a:t>їх життя.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ВИДИ ПІЗНАННЯ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520" y="1412776"/>
            <a:ext cx="835292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33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24136"/>
          </a:xfrm>
        </p:spPr>
        <p:txBody>
          <a:bodyPr/>
          <a:lstStyle/>
          <a:p>
            <a:r>
              <a:rPr lang="uk-UA" b="1" dirty="0"/>
              <a:t>міфологічне пізнання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воно </a:t>
            </a:r>
            <a:r>
              <a:rPr lang="uk-UA" dirty="0"/>
              <a:t>являє собою фантастичне відображення реальності, є </a:t>
            </a:r>
            <a:r>
              <a:rPr lang="uk-UA" b="1" i="1" dirty="0"/>
              <a:t>несвідомо-художньою переробкою природи і суспільства народною фантазією</a:t>
            </a:r>
            <a:r>
              <a:rPr lang="uk-UA" dirty="0"/>
              <a:t>. У рамках міфології вироблялися певні знання про природу, космос, про самих людей, їх умовах буття, формах спілкування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4221088"/>
            <a:ext cx="1835696" cy="2622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707708"/>
            <a:ext cx="2727517" cy="2135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165" y="4593408"/>
            <a:ext cx="3320067" cy="20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75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художньо-образна форма пізнання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4495800"/>
          </a:xfrm>
        </p:spPr>
        <p:txBody>
          <a:bodyPr/>
          <a:lstStyle/>
          <a:p>
            <a:pPr marL="0" indent="0">
              <a:buNone/>
            </a:pPr>
            <a:r>
              <a:rPr lang="uk-UA" b="1" u="sng" dirty="0"/>
              <a:t>пізнавальна функція мистецтва </a:t>
            </a:r>
            <a:r>
              <a:rPr lang="uk-UA" b="1" u="sng" dirty="0" smtClean="0"/>
              <a:t>здійснюється за </a:t>
            </a:r>
            <a:r>
              <a:rPr lang="uk-UA" b="1" u="sng" dirty="0"/>
              <a:t>допомогою системи художніх </a:t>
            </a:r>
            <a:r>
              <a:rPr lang="uk-UA" b="1" u="sng" dirty="0" smtClean="0"/>
              <a:t>образів.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sz="2800" dirty="0" smtClean="0"/>
              <a:t>Художньо освоюючи дійсність у різних своїх видах (живопис, музика, театр тощо), задовольняючи естетичні потреби людей, </a:t>
            </a:r>
            <a:r>
              <a:rPr lang="uk-UA" sz="2800" b="1" dirty="0" smtClean="0"/>
              <a:t>мистецтво </a:t>
            </a:r>
            <a:r>
              <a:rPr lang="uk-UA" sz="2800" dirty="0" smtClean="0"/>
              <a:t>одночасно пізнає світ, а людина творить його - у тому числі і за законами краси. </a:t>
            </a:r>
          </a:p>
          <a:p>
            <a:pPr marL="0" indent="0">
              <a:buNone/>
            </a:pPr>
            <a:r>
              <a:rPr lang="uk-UA" sz="2800" dirty="0" smtClean="0"/>
              <a:t>У структуру будь-якого твору мистецтва завжди включаються в тій чи іншій формі певні знання про різних людей і їх характер, про ті чи інші країни та народи, їх звичаї, побут, про їхні почуття і думках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750177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релігійне </a:t>
            </a:r>
            <a:r>
              <a:rPr lang="uk-UA" b="1" dirty="0">
                <a:solidFill>
                  <a:schemeClr val="tx1"/>
                </a:solidFill>
              </a:rPr>
              <a:t>пізнання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Воно обумовлено </a:t>
            </a:r>
            <a:r>
              <a:rPr lang="uk-UA" dirty="0"/>
              <a:t>безпосередньою емоційною формою ставлення людей до </a:t>
            </a:r>
            <a:r>
              <a:rPr lang="uk-UA" dirty="0" smtClean="0"/>
              <a:t>пануючими </a:t>
            </a:r>
            <a:r>
              <a:rPr lang="uk-UA" dirty="0"/>
              <a:t>над ними земними силами (природними і соціальними). Будучи фантастичним відображенням останніх, </a:t>
            </a:r>
            <a:r>
              <a:rPr lang="uk-UA" b="1" dirty="0"/>
              <a:t>релігійні уявлення містять в собі певні знання про дійсність, хоча нерідко і перекручено</a:t>
            </a:r>
            <a:r>
              <a:rPr lang="uk-UA" dirty="0"/>
              <a:t>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Однак релігія (як і міфологія) не відтворювали знання в </a:t>
            </a:r>
            <a:r>
              <a:rPr lang="uk-UA" b="1" dirty="0"/>
              <a:t>систематичній і, тим більше, теоретичної формі</a:t>
            </a:r>
            <a:r>
              <a:rPr lang="uk-UA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891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ru-RU" smtClean="0"/>
              <a:t>План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lvl="0"/>
            <a:r>
              <a:rPr lang="uk-UA" b="1" dirty="0"/>
              <a:t>Теорія пізнання як галузь наукового знання.</a:t>
            </a:r>
            <a:endParaRPr lang="ru-RU" b="1" dirty="0"/>
          </a:p>
          <a:p>
            <a:pPr lvl="0"/>
            <a:r>
              <a:rPr lang="uk-UA" b="1" dirty="0"/>
              <a:t>Пізнання як вид діяльності. Яку роль займає пізнання в структурі людської </a:t>
            </a:r>
            <a:r>
              <a:rPr lang="uk-UA" b="1" dirty="0" smtClean="0"/>
              <a:t>діяльності?</a:t>
            </a:r>
            <a:endParaRPr lang="ru-RU" b="1" dirty="0"/>
          </a:p>
          <a:p>
            <a:pPr lvl="0"/>
            <a:r>
              <a:rPr lang="uk-UA" b="1" dirty="0"/>
              <a:t>Діалектика суб’єкта і об’єкта в пізнавальній діяльності. </a:t>
            </a:r>
            <a:endParaRPr lang="ru-RU" b="1" dirty="0"/>
          </a:p>
          <a:p>
            <a:pPr lvl="0"/>
            <a:r>
              <a:rPr lang="uk-UA" b="1" dirty="0"/>
              <a:t>Способи духовного освоєння світу людиною та місце в них пізнання. </a:t>
            </a:r>
            <a:endParaRPr lang="ru-RU" b="1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14339" name="Рисунок 3" descr="stock-photo--d-puppets-with-books-over-white-526958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5389" y="4725144"/>
            <a:ext cx="2111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філософське пізнання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Філософи різних епох незмінно зверталися до людини, її природи, сенсу, змісту її життя, смерті і безсмертя.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З моменту виникнення філософії вчених цікавить природа: як виникли Земля, Місяць та інші планети, які причини лежать в основі їх розвитку, чи можна існуючу різноманітність речей звести до початкових першоджерел та ін. Увага філософів зосереджувалась не на випадковостях, а на загальних принципах існування і розвитку природи.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6014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філософське пізнання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/>
              <a:t>Філософське пізнання – це форма теоретичного мислення, це перша спроба </a:t>
            </a:r>
            <a:r>
              <a:rPr lang="uk-UA" b="1" u="sng" dirty="0" smtClean="0"/>
              <a:t>усвідомлення, аналізу і пояснення</a:t>
            </a:r>
            <a:r>
              <a:rPr lang="uk-UA" b="1" dirty="0" smtClean="0"/>
              <a:t>.</a:t>
            </a:r>
          </a:p>
          <a:p>
            <a:pPr marL="0" indent="0">
              <a:buNone/>
            </a:pPr>
            <a:r>
              <a:rPr lang="uk-UA" b="1" dirty="0" smtClean="0"/>
              <a:t>предметом </a:t>
            </a:r>
            <a:r>
              <a:rPr lang="uk-UA" b="1" dirty="0"/>
              <a:t>розуміння філософії є Людина, Природа, Суспільство і Бог в усіх його іпостасях і у взаємодії всіх об'єктів. Загальність, граничність, взаємозв’язок, причинність - найважливіша і визначальна риса філософського пізнання</a:t>
            </a:r>
            <a:r>
              <a:rPr lang="uk-UA" dirty="0"/>
              <a:t>.</a:t>
            </a: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5702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НАУКА ЯК СПОСІБ </a:t>
            </a:r>
            <a:br>
              <a:rPr lang="uk-UA" b="1" dirty="0" smtClean="0">
                <a:solidFill>
                  <a:schemeClr val="tx1"/>
                </a:solidFill>
              </a:rPr>
            </a:br>
            <a:r>
              <a:rPr lang="uk-UA" b="1" dirty="0" smtClean="0">
                <a:solidFill>
                  <a:schemeClr val="tx1"/>
                </a:solidFill>
              </a:rPr>
              <a:t>ПІЗНАННЯ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506099" y="27654"/>
            <a:ext cx="2619375" cy="17430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2648" y="1628800"/>
            <a:ext cx="7919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Наукове пізнання</a:t>
            </a:r>
            <a:r>
              <a:rPr lang="uk-UA" sz="3600" dirty="0" smtClean="0">
                <a:solidFill>
                  <a:srgbClr val="202124"/>
                </a:solidFill>
                <a:latin typeface="arial" panose="020B0604020202020204" pitchFamily="34" charset="0"/>
              </a:rPr>
              <a:t> — це форма процесу </a:t>
            </a:r>
            <a:r>
              <a:rPr lang="uk-UA" sz="36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пізнання</a:t>
            </a:r>
            <a:r>
              <a:rPr lang="uk-UA" sz="3600" dirty="0" smtClean="0">
                <a:solidFill>
                  <a:srgbClr val="202124"/>
                </a:solidFill>
                <a:latin typeface="arial" panose="020B0604020202020204" pitchFamily="34" charset="0"/>
              </a:rPr>
              <a:t>, головною функцією якого є вироблення й теоретична систематизація об'єктивних знань про дійсність. Передусім у структурі </a:t>
            </a:r>
            <a:r>
              <a:rPr lang="uk-UA" sz="36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наукового пізнання</a:t>
            </a:r>
            <a:r>
              <a:rPr lang="uk-UA" sz="3600" dirty="0" smtClean="0">
                <a:solidFill>
                  <a:srgbClr val="202124"/>
                </a:solidFill>
                <a:latin typeface="arial" panose="020B0604020202020204" pitchFamily="34" charset="0"/>
              </a:rPr>
              <a:t> виокремлюються емпіричний і теоретичний рівні..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32567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221938-Royalty-Free-Clipart-Picture-Of-A-3d-Teeny-Person-With-A-Spiral-Notebook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19540"/>
            <a:ext cx="198755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Теорія пізнання як галузь наукового знання</a:t>
            </a:r>
            <a:endParaRPr lang="ru-RU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18846774"/>
              </p:ext>
            </p:extLst>
          </p:nvPr>
        </p:nvGraphicFramePr>
        <p:xfrm>
          <a:off x="137146" y="1556792"/>
          <a:ext cx="8858312" cy="514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Теорія пізнання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uk-UA" sz="3200" b="1" dirty="0"/>
              <a:t>Теорія пізнання – це </a:t>
            </a:r>
            <a:r>
              <a:rPr lang="uk-UA" sz="3200" b="1" i="1" dirty="0"/>
              <a:t>загальна теорія, </a:t>
            </a:r>
            <a:endParaRPr lang="uk-UA" sz="3200" b="1" i="1" dirty="0" smtClean="0"/>
          </a:p>
          <a:p>
            <a:pPr marL="0" lvl="0" indent="0">
              <a:buNone/>
            </a:pPr>
            <a:r>
              <a:rPr lang="uk-UA" sz="3200" b="1" i="1" dirty="0" smtClean="0"/>
              <a:t>яка </a:t>
            </a:r>
            <a:r>
              <a:rPr lang="uk-UA" sz="3200" b="1" i="1" dirty="0"/>
              <a:t>пояснює саму природу пізнавальної діяльності людини, у якій би галузі науки, мистецтва або життєвої практики вона б не здійснювалася. Теорія пізнання розвивалася разом з філософією протягом усієї всесвітньої історії</a:t>
            </a:r>
            <a:r>
              <a:rPr lang="uk-UA" sz="3200" b="1" dirty="0"/>
              <a:t>.</a:t>
            </a:r>
            <a:endParaRPr lang="ru-RU" sz="3200" b="1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5071717"/>
            <a:ext cx="1859441" cy="1786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98165"/>
            <a:ext cx="1774090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3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ТЕОРІЯ ПІЗНАННЯ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16387" name="Рисунок 4" descr="depositphotos_5551525-3d-small-people---complicated-ques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1700808"/>
            <a:ext cx="2016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5" descr="stock-photo--d-small-people-with-a-exclamation-mark-d-image-isolated-white-background-5127722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7072" y="4365104"/>
            <a:ext cx="19288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 descr="stock-photo--d-small-people-with-a-positive-symbol-d-image-isolated-white-background-5132713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2601" y="4541681"/>
            <a:ext cx="1791767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6192688" cy="449580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Теорія пізнання ще називається </a:t>
            </a:r>
            <a:r>
              <a:rPr lang="uk-UA" b="1" dirty="0"/>
              <a:t>гносеологією</a:t>
            </a:r>
            <a:r>
              <a:rPr lang="uk-UA" dirty="0"/>
              <a:t> або </a:t>
            </a:r>
            <a:r>
              <a:rPr lang="uk-UA" b="1" dirty="0"/>
              <a:t>епістемологією</a:t>
            </a:r>
            <a:r>
              <a:rPr lang="uk-UA" dirty="0"/>
              <a:t>. Ці терміни мають грецьке походження: </a:t>
            </a:r>
            <a:r>
              <a:rPr lang="ru-RU" b="1" dirty="0" err="1"/>
              <a:t>gnosis</a:t>
            </a:r>
            <a:r>
              <a:rPr lang="uk-UA" dirty="0"/>
              <a:t> – пізнання, знання; </a:t>
            </a:r>
            <a:r>
              <a:rPr lang="ru-RU" b="1" dirty="0" err="1"/>
              <a:t>episteme</a:t>
            </a:r>
            <a:r>
              <a:rPr lang="uk-UA" dirty="0"/>
              <a:t> – знання, </a:t>
            </a:r>
            <a:r>
              <a:rPr lang="uk-UA" dirty="0" smtClean="0"/>
              <a:t>наука</a:t>
            </a:r>
            <a:r>
              <a:rPr lang="uk-UA" dirty="0"/>
              <a:t>. В нашій рідній мові термін «знання», рівно як і «пізнання» несе в собі два основні значення. По-перше, </a:t>
            </a:r>
            <a:r>
              <a:rPr lang="uk-UA" b="1" dirty="0"/>
              <a:t>знання</a:t>
            </a:r>
            <a:r>
              <a:rPr lang="uk-UA" dirty="0"/>
              <a:t> як певна даність, здобутий факт; по-друге, процес узнавання, добича знання – тобто </a:t>
            </a:r>
            <a:r>
              <a:rPr lang="uk-UA" b="1" dirty="0"/>
              <a:t>пізнання</a:t>
            </a:r>
            <a:r>
              <a:rPr lang="uk-UA" dirty="0"/>
              <a:t>.</a:t>
            </a:r>
            <a:endParaRPr lang="ru-RU" dirty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ТЕОРІЯ ПІЗНАННЯ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49580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На сучасному рівні </a:t>
            </a:r>
            <a:r>
              <a:rPr lang="uk-UA" b="1" dirty="0"/>
              <a:t>теорія пізнання</a:t>
            </a:r>
            <a:r>
              <a:rPr lang="uk-UA" dirty="0"/>
              <a:t>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представляє </a:t>
            </a:r>
            <a:r>
              <a:rPr lang="uk-UA" dirty="0"/>
              <a:t>собою результат узагальнення усієї історії розвитку пізнання світу. Вона досліджує </a:t>
            </a:r>
            <a:r>
              <a:rPr lang="uk-UA" b="1" dirty="0"/>
              <a:t>природу</a:t>
            </a:r>
            <a:r>
              <a:rPr lang="uk-UA" dirty="0"/>
              <a:t> людського пізнання, </a:t>
            </a:r>
            <a:r>
              <a:rPr lang="uk-UA" b="1" dirty="0"/>
              <a:t>форми й закономірності</a:t>
            </a:r>
            <a:r>
              <a:rPr lang="uk-UA" dirty="0"/>
              <a:t> переходу від поверхневого уявлення про певні речі і явища до осягнення </a:t>
            </a:r>
            <a:r>
              <a:rPr lang="uk-UA" dirty="0" smtClean="0"/>
              <a:t>їхньої</a:t>
            </a:r>
          </a:p>
          <a:p>
            <a:pPr marL="0" indent="0">
              <a:buNone/>
            </a:pPr>
            <a:r>
              <a:rPr lang="uk-UA" dirty="0" smtClean="0"/>
              <a:t>сутності</a:t>
            </a:r>
            <a:r>
              <a:rPr lang="uk-UA" dirty="0"/>
              <a:t>, </a:t>
            </a:r>
            <a:r>
              <a:rPr lang="uk-UA" dirty="0" smtClean="0"/>
              <a:t>тобто </a:t>
            </a:r>
            <a:r>
              <a:rPr lang="uk-UA" dirty="0"/>
              <a:t>отримання істинного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знання</a:t>
            </a:r>
            <a:r>
              <a:rPr lang="uk-UA" dirty="0"/>
              <a:t>, а у </a:t>
            </a:r>
            <a:r>
              <a:rPr lang="uk-UA" dirty="0" smtClean="0"/>
              <a:t>зв’язку </a:t>
            </a:r>
            <a:r>
              <a:rPr lang="uk-UA" dirty="0"/>
              <a:t>з цим </a:t>
            </a:r>
            <a:r>
              <a:rPr lang="uk-UA" b="1" dirty="0"/>
              <a:t>теорія пізнання</a:t>
            </a:r>
            <a:r>
              <a:rPr lang="uk-UA" dirty="0"/>
              <a:t>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розглядає питання </a:t>
            </a:r>
            <a:r>
              <a:rPr lang="uk-UA" dirty="0"/>
              <a:t>про шляхи </a:t>
            </a:r>
            <a:r>
              <a:rPr lang="uk-UA" dirty="0" smtClean="0"/>
              <a:t>досягнення</a:t>
            </a:r>
          </a:p>
          <a:p>
            <a:pPr marL="0" indent="0">
              <a:buNone/>
            </a:pPr>
            <a:r>
              <a:rPr lang="uk-UA" b="1" dirty="0" smtClean="0"/>
              <a:t>істини</a:t>
            </a:r>
            <a:r>
              <a:rPr lang="uk-UA" dirty="0" smtClean="0"/>
              <a:t> та </a:t>
            </a:r>
            <a:r>
              <a:rPr lang="uk-UA" dirty="0"/>
              <a:t>її критеріях.</a:t>
            </a:r>
            <a:endParaRPr lang="ru-RU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769" y="4077072"/>
            <a:ext cx="2115231" cy="2557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408" y="0"/>
            <a:ext cx="2121592" cy="232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8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ТЕОРІЯ ПІЗНАННЯ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484784"/>
            <a:ext cx="815339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7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ТЕОРІЯ ПІЗНАННЯ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О</a:t>
            </a:r>
            <a:r>
              <a:rPr lang="uk-UA" dirty="0" smtClean="0"/>
              <a:t>дним </a:t>
            </a:r>
            <a:r>
              <a:rPr lang="uk-UA" dirty="0"/>
              <a:t>з нагальних питань </a:t>
            </a:r>
            <a:r>
              <a:rPr lang="uk-UA" b="1" dirty="0"/>
              <a:t>теорії пізнання </a:t>
            </a:r>
            <a:r>
              <a:rPr lang="uk-UA" dirty="0"/>
              <a:t>є про те, який практичний сенс має достовірне знання про світ, про саму людину та суспільство. Усі ці питання та багато інших утворюють широке коло проблематики </a:t>
            </a:r>
            <a:r>
              <a:rPr lang="uk-UA" b="1" dirty="0"/>
              <a:t>теорії пізнання</a:t>
            </a:r>
            <a:r>
              <a:rPr lang="uk-UA" dirty="0"/>
              <a:t>, яка врешті решт повинна дати головну відповідь на питання – що є </a:t>
            </a:r>
            <a:r>
              <a:rPr lang="uk-UA" b="1" dirty="0"/>
              <a:t>знання</a:t>
            </a:r>
            <a:r>
              <a:rPr lang="uk-UA" dirty="0"/>
              <a:t>?</a:t>
            </a:r>
            <a:endParaRPr lang="ru-RU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49" y="4616260"/>
            <a:ext cx="1859441" cy="19508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339272"/>
            <a:ext cx="2359356" cy="250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08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ТЕОРІЯ ПІЗНАННЯ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844824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У найзагальнішому вигляді сучасна теорія пізнання на це питання дає таку відповідь: </a:t>
            </a:r>
            <a:endParaRPr lang="uk-UA" dirty="0" smtClean="0"/>
          </a:p>
          <a:p>
            <a:pPr marL="0" indent="0">
              <a:buNone/>
            </a:pPr>
            <a:r>
              <a:rPr lang="uk-UA" sz="4400" b="1" i="1" dirty="0" smtClean="0"/>
              <a:t>знання</a:t>
            </a:r>
            <a:r>
              <a:rPr lang="uk-UA" b="1" i="1" dirty="0" smtClean="0"/>
              <a:t> </a:t>
            </a:r>
            <a:r>
              <a:rPr lang="uk-UA" b="1" i="1" dirty="0"/>
              <a:t>є зв’язуючий ланцюг між природою, людським духом та практичною діяльністю</a:t>
            </a:r>
            <a:r>
              <a:rPr lang="uk-UA" dirty="0"/>
              <a:t>. </a:t>
            </a:r>
            <a:endParaRPr lang="uk-UA" dirty="0" smtClean="0"/>
          </a:p>
          <a:p>
            <a:pPr marL="0" indent="0">
              <a:buNone/>
            </a:pPr>
            <a:r>
              <a:rPr lang="uk-UA" b="1" u="sng" dirty="0" smtClean="0"/>
              <a:t>Знати </a:t>
            </a:r>
            <a:r>
              <a:rPr lang="uk-UA" b="1" u="sng" dirty="0"/>
              <a:t>у самому широкому сенсі означає володіти і уміти.</a:t>
            </a:r>
            <a:endParaRPr lang="ru-RU" dirty="0"/>
          </a:p>
          <a:p>
            <a:pPr marL="0" indent="0">
              <a:buNone/>
            </a:pPr>
            <a:r>
              <a:rPr lang="uk-UA" b="1" dirty="0"/>
              <a:t> </a:t>
            </a:r>
            <a:endParaRPr lang="ru-RU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697007"/>
            <a:ext cx="1396105" cy="16765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660428"/>
            <a:ext cx="1713124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03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295</TotalTime>
  <Words>1147</Words>
  <Application>Microsoft Office PowerPoint</Application>
  <PresentationFormat>Экран (4:3)</PresentationFormat>
  <Paragraphs>65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</vt:lpstr>
      <vt:lpstr>Calibri</vt:lpstr>
      <vt:lpstr>Tw Cen MT</vt:lpstr>
      <vt:lpstr>Wingdings</vt:lpstr>
      <vt:lpstr>Wingdings 2</vt:lpstr>
      <vt:lpstr>Обычная</vt:lpstr>
      <vt:lpstr>Вступ до навчальної дисципліни «теорія пізнання». Сутність і сенс пізнання. Місце пізнання в системі різних способів духовного освоєння світу</vt:lpstr>
      <vt:lpstr>План</vt:lpstr>
      <vt:lpstr>Теорія пізнання як галузь наукового знання</vt:lpstr>
      <vt:lpstr>Теорія пізнання</vt:lpstr>
      <vt:lpstr>ТЕОРІЯ ПІЗНАННЯ</vt:lpstr>
      <vt:lpstr>ТЕОРІЯ ПІЗНАННЯ</vt:lpstr>
      <vt:lpstr>ТЕОРІЯ ПІЗНАННЯ</vt:lpstr>
      <vt:lpstr>ТЕОРІЯ ПІЗНАННЯ</vt:lpstr>
      <vt:lpstr>ТЕОРІЯ ПІЗНАННЯ</vt:lpstr>
      <vt:lpstr>ТЕОРІЯ ПІЗНАННЯ</vt:lpstr>
      <vt:lpstr> Яку роль займає пізнання у структурі людської діяльності? </vt:lpstr>
      <vt:lpstr>ПІЗНАННЯ</vt:lpstr>
      <vt:lpstr>ПІЗНАННЯ</vt:lpstr>
      <vt:lpstr>Діалектика суб’єкту і об’єкту пізнання</vt:lpstr>
      <vt:lpstr>Способи духовного освоєння людиною світу (пізнання)</vt:lpstr>
      <vt:lpstr>ВИДИ ПІЗНАННЯ</vt:lpstr>
      <vt:lpstr>міфологічне пізнання</vt:lpstr>
      <vt:lpstr>художньо-образна форма пізнання</vt:lpstr>
      <vt:lpstr>релігійне пізнання </vt:lpstr>
      <vt:lpstr>філософське пізнання </vt:lpstr>
      <vt:lpstr>філософське пізнання </vt:lpstr>
      <vt:lpstr>НАУКА ЯК СПОСІБ  ПІЗНАННЯ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Мышление как средство гносеологии</dc:title>
  <dc:creator>CU</dc:creator>
  <cp:lastModifiedBy>1</cp:lastModifiedBy>
  <cp:revision>41</cp:revision>
  <dcterms:modified xsi:type="dcterms:W3CDTF">2021-02-18T06:38:47Z</dcterms:modified>
</cp:coreProperties>
</file>