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27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аудит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Дисципліна за вибором студента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138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6 Документування в аудиті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88840"/>
            <a:ext cx="7520940" cy="4128572"/>
          </a:xfrm>
        </p:spPr>
        <p:txBody>
          <a:bodyPr>
            <a:normAutofit/>
          </a:bodyPr>
          <a:lstStyle/>
          <a:p>
            <a:r>
              <a:rPr lang="uk-UA" dirty="0"/>
              <a:t>1. Способи виявлення підробок в документах </a:t>
            </a:r>
            <a:endParaRPr lang="ru-RU" dirty="0"/>
          </a:p>
          <a:p>
            <a:r>
              <a:rPr lang="uk-UA" dirty="0"/>
              <a:t>2. Попередня документація </a:t>
            </a:r>
            <a:endParaRPr lang="ru-RU" dirty="0"/>
          </a:p>
          <a:p>
            <a:r>
              <a:rPr lang="uk-UA" dirty="0"/>
              <a:t>3. Робоча документація аудитора</a:t>
            </a:r>
            <a:endParaRPr lang="ru-RU" dirty="0"/>
          </a:p>
          <a:p>
            <a:r>
              <a:rPr lang="uk-UA" dirty="0"/>
              <a:t>4. Підсумкова аудиторська документація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932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7 Планування в аудиті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60848"/>
            <a:ext cx="7520940" cy="3912547"/>
          </a:xfrm>
        </p:spPr>
        <p:txBody>
          <a:bodyPr>
            <a:normAutofit/>
          </a:bodyPr>
          <a:lstStyle/>
          <a:p>
            <a:r>
              <a:rPr lang="uk-UA" dirty="0"/>
              <a:t>1. Необхідність та етапи планування аудиторської перевірки </a:t>
            </a:r>
            <a:endParaRPr lang="ru-RU" dirty="0"/>
          </a:p>
          <a:p>
            <a:r>
              <a:rPr lang="uk-UA" dirty="0"/>
              <a:t>2. Порядок та особливості розроблення плану та програми аудиту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48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8 Аудиторський ризик та аудиторські докази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520940" cy="3579849"/>
          </a:xfrm>
        </p:spPr>
        <p:txBody>
          <a:bodyPr>
            <a:normAutofit/>
          </a:bodyPr>
          <a:lstStyle/>
          <a:p>
            <a:r>
              <a:rPr lang="uk-UA" dirty="0"/>
              <a:t>1. Сутність аудиторського ризику та його складові </a:t>
            </a:r>
            <a:endParaRPr lang="ru-RU" dirty="0"/>
          </a:p>
          <a:p>
            <a:r>
              <a:rPr lang="uk-UA" dirty="0"/>
              <a:t>2. Методика (модель) визначення аудиторського ризику </a:t>
            </a:r>
            <a:endParaRPr lang="ru-RU" dirty="0"/>
          </a:p>
          <a:p>
            <a:r>
              <a:rPr lang="uk-UA" dirty="0"/>
              <a:t>3. Поняття «суттєвості» в аудиті </a:t>
            </a:r>
            <a:endParaRPr lang="ru-RU" dirty="0"/>
          </a:p>
          <a:p>
            <a:r>
              <a:rPr lang="uk-UA" dirty="0"/>
              <a:t>4. Помилки та шахрайство </a:t>
            </a:r>
            <a:endParaRPr lang="ru-RU" dirty="0"/>
          </a:p>
          <a:p>
            <a:r>
              <a:rPr lang="uk-UA" dirty="0"/>
              <a:t>5. Аудиторські докази, їх види та вимоги до них </a:t>
            </a:r>
            <a:endParaRPr lang="ru-RU" dirty="0"/>
          </a:p>
          <a:p>
            <a:r>
              <a:rPr lang="uk-UA" dirty="0"/>
              <a:t>6. Аудиторські процедури та їх види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17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8 Аудит фінансової звітності, складеної за міжнародними стандартами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520940" cy="3579849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1. Поняття циклів ділової активності підприємства в аудиті </a:t>
            </a:r>
            <a:endParaRPr lang="ru-RU" dirty="0"/>
          </a:p>
          <a:p>
            <a:r>
              <a:rPr lang="uk-UA" dirty="0"/>
              <a:t>2. Аудит процесу виробництва і собівартості продукції (робіт, послуг)</a:t>
            </a:r>
            <a:endParaRPr lang="ru-RU" dirty="0"/>
          </a:p>
          <a:p>
            <a:r>
              <a:rPr lang="uk-UA" dirty="0"/>
              <a:t>3. Аудит циклу </a:t>
            </a:r>
            <a:r>
              <a:rPr lang="uk-UA" dirty="0" err="1"/>
              <a:t>закупівель</a:t>
            </a:r>
            <a:r>
              <a:rPr lang="uk-UA" dirty="0"/>
              <a:t> (процесу постачання) </a:t>
            </a:r>
            <a:endParaRPr lang="ru-RU" dirty="0"/>
          </a:p>
          <a:p>
            <a:r>
              <a:rPr lang="uk-UA" dirty="0"/>
              <a:t>4. Аудит процесу продажу (реалізації продукції), циклу отримання доходів</a:t>
            </a:r>
            <a:endParaRPr lang="ru-RU" dirty="0"/>
          </a:p>
          <a:p>
            <a:r>
              <a:rPr lang="uk-UA" dirty="0"/>
              <a:t>5. Порядок проведення аудиту активів підприємства в зарубіжних країнах</a:t>
            </a:r>
            <a:endParaRPr lang="ru-RU" dirty="0"/>
          </a:p>
          <a:p>
            <a:r>
              <a:rPr lang="uk-UA" dirty="0"/>
              <a:t>6. Порядок проведення аудиту пасивів підприємства в зарубіжних країнах</a:t>
            </a:r>
            <a:endParaRPr lang="ru-RU" dirty="0"/>
          </a:p>
          <a:p>
            <a:r>
              <a:rPr lang="uk-UA" dirty="0"/>
              <a:t>7. Поняття, складові та характеристики фінансової звітності, складеної за МСФЗ</a:t>
            </a:r>
            <a:endParaRPr lang="ru-RU" dirty="0"/>
          </a:p>
          <a:p>
            <a:r>
              <a:rPr lang="uk-UA" dirty="0"/>
              <a:t>8. Мета і завдання аудиту фінансової звітності</a:t>
            </a:r>
            <a:endParaRPr lang="ru-RU" dirty="0"/>
          </a:p>
          <a:p>
            <a:r>
              <a:rPr lang="uk-UA" dirty="0"/>
              <a:t>9. Етапи аудиту фінансової звітності </a:t>
            </a:r>
            <a:endParaRPr lang="ru-RU" dirty="0"/>
          </a:p>
          <a:p>
            <a:r>
              <a:rPr lang="uk-UA" dirty="0"/>
              <a:t>10. Способи перевірки та методи аналізу фінансової звітності </a:t>
            </a:r>
            <a:endParaRPr lang="ru-RU" dirty="0"/>
          </a:p>
          <a:p>
            <a:r>
              <a:rPr lang="uk-UA" dirty="0"/>
              <a:t>11. Зміст та основні процедури аналізу фінансово-господарської діяльності за даними фінансової звітності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497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Рекомендована література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052736"/>
            <a:ext cx="7520940" cy="525658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1. Макаренко А.П., </a:t>
            </a:r>
            <a:r>
              <a:rPr lang="uk-UA" dirty="0" err="1"/>
              <a:t>Меліхова</a:t>
            </a:r>
            <a:r>
              <a:rPr lang="uk-UA" dirty="0"/>
              <a:t> Т.О., </a:t>
            </a:r>
            <a:r>
              <a:rPr lang="uk-UA" dirty="0" err="1"/>
              <a:t>Бескоста</a:t>
            </a:r>
            <a:r>
              <a:rPr lang="uk-UA" dirty="0"/>
              <a:t> Г.М. Аудит: </a:t>
            </a:r>
            <a:r>
              <a:rPr lang="uk-UA" dirty="0" err="1"/>
              <a:t>навч.посібник</a:t>
            </a:r>
            <a:r>
              <a:rPr lang="uk-UA" dirty="0"/>
              <a:t>. Запоріжжя: ЗДІА, 2016. 183 с.</a:t>
            </a:r>
            <a:endParaRPr lang="ru-RU" dirty="0"/>
          </a:p>
          <a:p>
            <a:r>
              <a:rPr lang="uk-UA" dirty="0"/>
              <a:t>2. Макаренко А.П., </a:t>
            </a:r>
            <a:r>
              <a:rPr lang="uk-UA" dirty="0" err="1"/>
              <a:t>Меліхова</a:t>
            </a:r>
            <a:r>
              <a:rPr lang="uk-UA" dirty="0"/>
              <a:t> Т.О., </a:t>
            </a:r>
            <a:r>
              <a:rPr lang="uk-UA" dirty="0" err="1"/>
              <a:t>Бескоста</a:t>
            </a:r>
            <a:r>
              <a:rPr lang="uk-UA" dirty="0"/>
              <a:t> Г.М. Організація і методика аудиту: </a:t>
            </a:r>
            <a:r>
              <a:rPr lang="uk-UA" dirty="0" err="1"/>
              <a:t>навч.посібник</a:t>
            </a:r>
            <a:r>
              <a:rPr lang="uk-UA" dirty="0"/>
              <a:t>. Запоріжжя, ЗДІА, 2015. 275 с.</a:t>
            </a:r>
            <a:endParaRPr lang="ru-RU" dirty="0"/>
          </a:p>
          <a:p>
            <a:r>
              <a:rPr lang="uk-UA" dirty="0" smtClean="0"/>
              <a:t>3. </a:t>
            </a:r>
            <a:r>
              <a:rPr lang="uk-UA" dirty="0"/>
              <a:t>Дерев'янко С. І., </a:t>
            </a:r>
            <a:r>
              <a:rPr lang="uk-UA" dirty="0" err="1"/>
              <a:t>Кузик</a:t>
            </a:r>
            <a:r>
              <a:rPr lang="uk-UA" dirty="0"/>
              <a:t> Н. П., Олійник С. О., </a:t>
            </a:r>
            <a:r>
              <a:rPr lang="uk-UA" dirty="0" err="1"/>
              <a:t>Ганяйло</a:t>
            </a:r>
            <a:r>
              <a:rPr lang="uk-UA" dirty="0"/>
              <a:t> О. М. Аудит 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Київ : Центр учбової літератури, 2016. 380 с. URL: http://ebooks.znu.edu.ua/files/TSUL/0038957.pdf ; http://ebooks.znu.edu.ua/files/TSUL/0038957.pdf.</a:t>
            </a:r>
            <a:endParaRPr lang="ru-RU" dirty="0"/>
          </a:p>
          <a:p>
            <a:r>
              <a:rPr lang="uk-UA" dirty="0" smtClean="0"/>
              <a:t>4. </a:t>
            </a:r>
            <a:r>
              <a:rPr lang="uk-UA" dirty="0"/>
              <a:t>Виноградова М. О., </a:t>
            </a:r>
            <a:r>
              <a:rPr lang="uk-UA" dirty="0" err="1"/>
              <a:t>Жидєєва</a:t>
            </a:r>
            <a:r>
              <a:rPr lang="uk-UA" dirty="0"/>
              <a:t> Л. І. Аудит: навчальний посібник рекомендовано МОН України. Київ: Центр учбової літератури, 2014. 654 с. URL: http://ebooks.znu.edu.ua/files/TSUL/0033441.pdf ; http://ebooks.znu.edu.ua/files/TSUL/0033441.pdf.</a:t>
            </a:r>
            <a:endParaRPr lang="ru-RU" dirty="0"/>
          </a:p>
          <a:p>
            <a:r>
              <a:rPr lang="uk-UA" dirty="0" smtClean="0"/>
              <a:t>5. </a:t>
            </a:r>
            <a:r>
              <a:rPr lang="uk-UA" dirty="0"/>
              <a:t>Дмитренко І. М. Аудит (за міжнародними стандартами) 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вищ</a:t>
            </a:r>
            <a:r>
              <a:rPr lang="uk-UA" dirty="0"/>
              <a:t>.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закл</a:t>
            </a:r>
            <a:r>
              <a:rPr lang="uk-UA" dirty="0"/>
              <a:t>. </a:t>
            </a:r>
            <a:r>
              <a:rPr lang="uk-UA" dirty="0" err="1"/>
              <a:t>реком</a:t>
            </a:r>
            <a:r>
              <a:rPr lang="uk-UA" dirty="0"/>
              <a:t>. МОНМСУ. Київ: Кондор, 2013. 392 с.</a:t>
            </a:r>
            <a:endParaRPr lang="ru-RU" dirty="0"/>
          </a:p>
          <a:p>
            <a:r>
              <a:rPr lang="uk-UA" dirty="0" smtClean="0"/>
              <a:t>6. </a:t>
            </a:r>
            <a:r>
              <a:rPr lang="uk-UA" dirty="0" err="1"/>
              <a:t>Лозовицький</a:t>
            </a:r>
            <a:r>
              <a:rPr lang="uk-UA" dirty="0"/>
              <a:t> С. П. Аудит: </a:t>
            </a:r>
            <a:r>
              <a:rPr lang="uk-UA" dirty="0" err="1"/>
              <a:t>навч</a:t>
            </a:r>
            <a:r>
              <a:rPr lang="uk-UA" dirty="0"/>
              <a:t>. посібник для ВНЗ; Укоопспілка; Львів. </a:t>
            </a:r>
            <a:r>
              <a:rPr lang="uk-UA" dirty="0" err="1"/>
              <a:t>комерц</a:t>
            </a:r>
            <a:r>
              <a:rPr lang="uk-UA" dirty="0"/>
              <a:t>. акад. Львів : Магнолія 2011. 465 c.</a:t>
            </a:r>
            <a:endParaRPr lang="ru-RU" dirty="0"/>
          </a:p>
          <a:p>
            <a:r>
              <a:rPr lang="uk-UA" dirty="0" smtClean="0"/>
              <a:t>7. </a:t>
            </a:r>
            <a:r>
              <a:rPr lang="uk-UA" dirty="0" err="1"/>
              <a:t>Немченко</a:t>
            </a:r>
            <a:r>
              <a:rPr lang="uk-UA" dirty="0"/>
              <a:t> В. В., </a:t>
            </a:r>
            <a:r>
              <a:rPr lang="uk-UA" dirty="0" err="1"/>
              <a:t>Хомутенко</a:t>
            </a:r>
            <a:r>
              <a:rPr lang="uk-UA" dirty="0"/>
              <a:t> В. П., </a:t>
            </a:r>
            <a:r>
              <a:rPr lang="uk-UA" dirty="0" err="1"/>
              <a:t>Хомутенко</a:t>
            </a:r>
            <a:r>
              <a:rPr lang="uk-UA" dirty="0"/>
              <a:t> А. В. Практичний курс внутрішнього аудиту : підручник для ВНЗ; ред. В. В. </a:t>
            </a:r>
            <a:r>
              <a:rPr lang="uk-UA" dirty="0" err="1"/>
              <a:t>Немченко</a:t>
            </a:r>
            <a:r>
              <a:rPr lang="uk-UA" dirty="0"/>
              <a:t> ; </a:t>
            </a:r>
            <a:r>
              <a:rPr lang="uk-UA" dirty="0" err="1"/>
              <a:t>Одес</a:t>
            </a:r>
            <a:r>
              <a:rPr lang="uk-UA" dirty="0"/>
              <a:t>. </a:t>
            </a:r>
            <a:r>
              <a:rPr lang="uk-UA" dirty="0" err="1"/>
              <a:t>нац</a:t>
            </a:r>
            <a:r>
              <a:rPr lang="uk-UA" dirty="0"/>
              <a:t>. акад. харч. технологій; </a:t>
            </a:r>
            <a:r>
              <a:rPr lang="uk-UA" dirty="0" err="1"/>
              <a:t>Одес</a:t>
            </a:r>
            <a:r>
              <a:rPr lang="uk-UA" dirty="0"/>
              <a:t>. </a:t>
            </a:r>
            <a:r>
              <a:rPr lang="uk-UA" dirty="0" err="1"/>
              <a:t>держ</a:t>
            </a:r>
            <a:r>
              <a:rPr lang="uk-UA" dirty="0"/>
              <a:t>. </a:t>
            </a:r>
            <a:r>
              <a:rPr lang="uk-UA" dirty="0" err="1"/>
              <a:t>екон</a:t>
            </a:r>
            <a:r>
              <a:rPr lang="uk-UA" dirty="0"/>
              <a:t>. ун-т. Київ: ЦУЛ, 2008. 239 c.</a:t>
            </a:r>
            <a:endParaRPr lang="ru-RU" dirty="0"/>
          </a:p>
          <a:p>
            <a:r>
              <a:rPr lang="uk-UA" dirty="0" smtClean="0"/>
              <a:t>8. </a:t>
            </a:r>
            <a:r>
              <a:rPr lang="uk-UA" dirty="0" err="1"/>
              <a:t>Плиса</a:t>
            </a:r>
            <a:r>
              <a:rPr lang="uk-UA" dirty="0"/>
              <a:t> В. Й., </a:t>
            </a:r>
            <a:r>
              <a:rPr lang="uk-UA" dirty="0" err="1"/>
              <a:t>Плиса</a:t>
            </a:r>
            <a:r>
              <a:rPr lang="uk-UA" dirty="0"/>
              <a:t> З. П. Облік і аудит: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вищ</a:t>
            </a:r>
            <a:r>
              <a:rPr lang="uk-UA" dirty="0"/>
              <a:t>.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закл</a:t>
            </a:r>
            <a:r>
              <a:rPr lang="uk-UA" dirty="0"/>
              <a:t>. Львів : ЛНУ ім. І. Франка, 2017. 684 с.</a:t>
            </a:r>
            <a:endParaRPr lang="ru-RU" dirty="0"/>
          </a:p>
          <a:p>
            <a:r>
              <a:rPr lang="uk-UA" dirty="0" smtClean="0"/>
              <a:t>9. </a:t>
            </a:r>
            <a:r>
              <a:rPr lang="uk-UA" dirty="0" err="1"/>
              <a:t>Рядська</a:t>
            </a:r>
            <a:r>
              <a:rPr lang="uk-UA" dirty="0"/>
              <a:t> В. В., </a:t>
            </a:r>
            <a:r>
              <a:rPr lang="uk-UA" dirty="0" err="1"/>
              <a:t>Петраков</a:t>
            </a:r>
            <a:r>
              <a:rPr lang="uk-UA" dirty="0"/>
              <a:t> Я. В. Аудит: практикум 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для </a:t>
            </a:r>
            <a:r>
              <a:rPr lang="uk-UA" dirty="0" err="1"/>
              <a:t>студ</a:t>
            </a:r>
            <a:r>
              <a:rPr lang="uk-UA" dirty="0"/>
              <a:t>. </a:t>
            </a:r>
            <a:r>
              <a:rPr lang="uk-UA" dirty="0" err="1"/>
              <a:t>вищ</a:t>
            </a:r>
            <a:r>
              <a:rPr lang="uk-UA" dirty="0"/>
              <a:t>.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закл</a:t>
            </a:r>
            <a:r>
              <a:rPr lang="uk-UA" dirty="0"/>
              <a:t>. </a:t>
            </a:r>
            <a:r>
              <a:rPr lang="uk-UA" dirty="0" err="1"/>
              <a:t>реком</a:t>
            </a:r>
            <a:r>
              <a:rPr lang="uk-UA" dirty="0"/>
              <a:t>. МОНУ. Київ: Центр учбової літератури, 2013. 464 с.</a:t>
            </a:r>
            <a:endParaRPr lang="ru-RU" dirty="0"/>
          </a:p>
          <a:p>
            <a:r>
              <a:rPr lang="uk-UA" dirty="0" smtClean="0"/>
              <a:t>10.Салига </a:t>
            </a:r>
            <a:r>
              <a:rPr lang="uk-UA" dirty="0"/>
              <a:t>С. Я., </a:t>
            </a:r>
            <a:r>
              <a:rPr lang="uk-UA" dirty="0" err="1"/>
              <a:t>Меліхова</a:t>
            </a:r>
            <a:r>
              <a:rPr lang="uk-UA" dirty="0"/>
              <a:t> Т. О. Формування фінансової безпеки суб'єктів господарювання на основі аудиту податків: монографія. Запоріжжя: ЗЦНТЕІ, 2011. 274 c.</a:t>
            </a:r>
            <a:endParaRPr lang="ru-RU" dirty="0"/>
          </a:p>
          <a:p>
            <a:r>
              <a:rPr lang="uk-UA" dirty="0" smtClean="0"/>
              <a:t>11.Салига </a:t>
            </a:r>
            <a:r>
              <a:rPr lang="uk-UA" dirty="0"/>
              <a:t>С. Я., </a:t>
            </a:r>
            <a:r>
              <a:rPr lang="uk-UA" dirty="0" err="1"/>
              <a:t>Меліхова</a:t>
            </a:r>
            <a:r>
              <a:rPr lang="uk-UA" dirty="0"/>
              <a:t> Т. О. Аудит податків суб'єктів господарювання: монографія. </a:t>
            </a:r>
            <a:r>
              <a:rPr lang="uk-UA" dirty="0" err="1"/>
              <a:t>Класич</a:t>
            </a:r>
            <a:r>
              <a:rPr lang="uk-UA" dirty="0"/>
              <a:t>. приват. ун-т. Запоріжжя: КПУ, 2011. 224 c.</a:t>
            </a:r>
            <a:endParaRPr lang="ru-RU" dirty="0"/>
          </a:p>
          <a:p>
            <a:r>
              <a:rPr lang="uk-UA" dirty="0" smtClean="0"/>
              <a:t>12.Стасишен </a:t>
            </a:r>
            <a:r>
              <a:rPr lang="uk-UA" dirty="0"/>
              <a:t>М. С., </a:t>
            </a:r>
            <a:r>
              <a:rPr lang="uk-UA" dirty="0" err="1"/>
              <a:t>Піча</a:t>
            </a:r>
            <a:r>
              <a:rPr lang="uk-UA" dirty="0"/>
              <a:t> Ю. В.. Основи аудиту (в схемах, графіках і таблицях) : </a:t>
            </a:r>
            <a:r>
              <a:rPr lang="uk-UA" dirty="0" err="1"/>
              <a:t>навч</a:t>
            </a:r>
            <a:r>
              <a:rPr lang="uk-UA" dirty="0"/>
              <a:t>. посібник для ВНЗ. Київ: Каравела, 2012. 191 c.</a:t>
            </a:r>
            <a:endParaRPr lang="ru-RU" dirty="0"/>
          </a:p>
          <a:p>
            <a:r>
              <a:rPr lang="uk-UA" dirty="0" smtClean="0"/>
              <a:t>13.Суха </a:t>
            </a:r>
            <a:r>
              <a:rPr lang="uk-UA" dirty="0"/>
              <a:t>О. Р. Аудит: </a:t>
            </a:r>
            <a:r>
              <a:rPr lang="uk-UA" dirty="0" err="1"/>
              <a:t>навч</a:t>
            </a:r>
            <a:r>
              <a:rPr lang="uk-UA" dirty="0"/>
              <a:t>. посібник. Львів : Новий Світ. 2011. 280 c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18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dirty="0" smtClean="0"/>
              <a:t>Розробник дисципліни – </a:t>
            </a:r>
            <a:r>
              <a:rPr lang="uk-UA" sz="2000" dirty="0" smtClean="0"/>
              <a:t>КОВАЛЕНКО ОЛЕНА ВАЛЕРІЇВНА</a:t>
            </a:r>
            <a:endParaRPr lang="ru-RU" sz="2000" dirty="0"/>
          </a:p>
        </p:txBody>
      </p:sp>
      <p:pic>
        <p:nvPicPr>
          <p:cNvPr id="6" name="Объект 5" descr="https://znuiepf.com.ua/wp-content/uploads/2023/09/%D0%9A%D0%BE%D0%B2%D0%B0%D0%BB%D0%B5%D0%BD%D0%BA%D0%BE-30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6"/>
            <a:ext cx="3579812" cy="35798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517392"/>
              </p:ext>
            </p:extLst>
          </p:nvPr>
        </p:nvGraphicFramePr>
        <p:xfrm>
          <a:off x="4788024" y="1196752"/>
          <a:ext cx="3960440" cy="3645091"/>
        </p:xfrm>
        <a:graphic>
          <a:graphicData uri="http://schemas.openxmlformats.org/drawingml/2006/table">
            <a:tbl>
              <a:tblPr firstRow="1" firstCol="1" bandRow="1"/>
              <a:tblGrid>
                <a:gridCol w="3960440"/>
              </a:tblGrid>
              <a:tr h="335699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Викладач:</a:t>
                      </a:r>
                      <a:r>
                        <a:rPr lang="uk-UA" sz="1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к</a:t>
                      </a: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афедри 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інформаційної економіки, підприємництва та фінансів, 11 корпус ЗНУ</a:t>
                      </a:r>
                      <a:r>
                        <a:rPr lang="uk-UA" sz="1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</a:t>
                      </a:r>
                      <a:endParaRPr lang="uk-UA" sz="1400" i="1" smtClean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ауд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 417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E-</a:t>
                      </a:r>
                      <a:r>
                        <a:rPr lang="uk-UA" sz="1400" b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mail</a:t>
                      </a: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:  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ар5005аа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@</a:t>
                      </a:r>
                      <a:r>
                        <a:rPr lang="en-US" sz="1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gmail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.</a:t>
                      </a:r>
                      <a:r>
                        <a:rPr lang="en-US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com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Телефон: 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(+38)</a:t>
                      </a: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67-614-27-59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Інші засоби зв’язку: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Viber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(+38) 067-614-27-59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Консультації: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що четверга о 15.00 год. Л 417 11 корпус ЗНУ  або індивідуально за домовленістю, або електронною поштою (у випадку вимушеної дистанційної форми спілкування)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37895" algn="l"/>
                        </a:tabLs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65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дисципліни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27584" y="1700808"/>
            <a:ext cx="7520940" cy="3579849"/>
          </a:xfrm>
        </p:spPr>
        <p:txBody>
          <a:bodyPr>
            <a:normAutofit/>
          </a:bodyPr>
          <a:lstStyle/>
          <a:p>
            <a:pPr marL="0" indent="0"/>
            <a:r>
              <a:rPr lang="ru-RU" sz="2400" dirty="0" err="1"/>
              <a:t>формування</a:t>
            </a:r>
            <a:r>
              <a:rPr lang="ru-RU" sz="2400" dirty="0"/>
              <a:t> у </a:t>
            </a:r>
            <a:r>
              <a:rPr lang="ru-RU" sz="2400" dirty="0" err="1"/>
              <a:t>здобувачів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проблем </a:t>
            </a:r>
            <a:r>
              <a:rPr lang="ru-RU" sz="2400" dirty="0" err="1"/>
              <a:t>сучасної</a:t>
            </a:r>
            <a:r>
              <a:rPr lang="ru-RU" sz="2400" dirty="0"/>
              <a:t> </a:t>
            </a:r>
            <a:r>
              <a:rPr lang="ru-RU" sz="2400" dirty="0" err="1"/>
              <a:t>теорії</a:t>
            </a:r>
            <a:r>
              <a:rPr lang="ru-RU" sz="2400" dirty="0"/>
              <a:t> та практики аудиту, </a:t>
            </a:r>
            <a:r>
              <a:rPr lang="ru-RU" sz="2400" dirty="0" err="1"/>
              <a:t>уміння</a:t>
            </a:r>
            <a:r>
              <a:rPr lang="ru-RU" sz="2400" dirty="0"/>
              <a:t> </a:t>
            </a:r>
            <a:r>
              <a:rPr lang="ru-RU" sz="2400" dirty="0" err="1"/>
              <a:t>аналізувати</a:t>
            </a:r>
            <a:r>
              <a:rPr lang="ru-RU" sz="2400" dirty="0"/>
              <a:t> </a:t>
            </a:r>
            <a:r>
              <a:rPr lang="ru-RU" sz="2400" dirty="0" err="1"/>
              <a:t>тенденції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вибирати</a:t>
            </a:r>
            <a:r>
              <a:rPr lang="ru-RU" sz="2400" dirty="0"/>
              <a:t> </a:t>
            </a:r>
            <a:r>
              <a:rPr lang="ru-RU" sz="2400" dirty="0" err="1"/>
              <a:t>оптимальні</a:t>
            </a:r>
            <a:r>
              <a:rPr lang="ru-RU" sz="2400" dirty="0"/>
              <a:t> шляхи </a:t>
            </a:r>
            <a:r>
              <a:rPr lang="ru-RU" sz="2400" dirty="0" err="1"/>
              <a:t>вирішення</a:t>
            </a:r>
            <a:r>
              <a:rPr lang="ru-RU" sz="2400" dirty="0"/>
              <a:t> </a:t>
            </a:r>
            <a:r>
              <a:rPr lang="ru-RU" sz="2400" dirty="0" err="1"/>
              <a:t>поставлених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теоретично </a:t>
            </a:r>
            <a:r>
              <a:rPr lang="ru-RU" sz="2400" dirty="0" err="1"/>
              <a:t>обґрунтувати</a:t>
            </a:r>
            <a:r>
              <a:rPr lang="ru-RU" sz="2400" dirty="0"/>
              <a:t> </a:t>
            </a:r>
            <a:r>
              <a:rPr lang="ru-RU" sz="2400" dirty="0" err="1"/>
              <a:t>обрані</a:t>
            </a:r>
            <a:r>
              <a:rPr lang="ru-RU" sz="2400" dirty="0"/>
              <a:t> </a:t>
            </a:r>
            <a:r>
              <a:rPr lang="ru-RU" sz="2400" dirty="0" err="1"/>
              <a:t>методи</a:t>
            </a:r>
            <a:r>
              <a:rPr lang="ru-RU" sz="2400" dirty="0"/>
              <a:t> та </a:t>
            </a:r>
            <a:r>
              <a:rPr lang="ru-RU" sz="2400" dirty="0" err="1"/>
              <a:t>способи</a:t>
            </a:r>
            <a:r>
              <a:rPr lang="ru-RU" sz="2400" dirty="0"/>
              <a:t> </a:t>
            </a:r>
            <a:r>
              <a:rPr lang="ru-RU" sz="2400" dirty="0" err="1"/>
              <a:t>вирішення</a:t>
            </a:r>
            <a:r>
              <a:rPr lang="ru-RU" sz="2400" dirty="0"/>
              <a:t> </a:t>
            </a:r>
            <a:r>
              <a:rPr lang="ru-RU" sz="2400" dirty="0" err="1"/>
              <a:t>поставленої</a:t>
            </a:r>
            <a:r>
              <a:rPr lang="ru-RU" sz="2400" dirty="0"/>
              <a:t> </a:t>
            </a:r>
            <a:r>
              <a:rPr lang="ru-RU" sz="2400" dirty="0" err="1"/>
              <a:t>задачі</a:t>
            </a:r>
            <a:r>
              <a:rPr lang="ru-RU" sz="2400" dirty="0"/>
              <a:t> в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аудиторської</a:t>
            </a:r>
            <a:r>
              <a:rPr lang="ru-RU" sz="2400" dirty="0"/>
              <a:t> </a:t>
            </a:r>
            <a:r>
              <a:rPr lang="ru-RU" sz="2400" dirty="0" smtClean="0"/>
              <a:t>практики.</a:t>
            </a:r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139087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завдання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84784"/>
            <a:ext cx="7520940" cy="3120460"/>
          </a:xfrm>
        </p:spPr>
        <p:txBody>
          <a:bodyPr/>
          <a:lstStyle/>
          <a:p>
            <a:r>
              <a:rPr lang="ru-RU" dirty="0" err="1" smtClean="0"/>
              <a:t>засвоєння</a:t>
            </a:r>
            <a:r>
              <a:rPr lang="ru-RU" dirty="0" smtClean="0"/>
              <a:t> </a:t>
            </a:r>
            <a:r>
              <a:rPr lang="ru-RU" dirty="0" err="1"/>
              <a:t>теоретичних</a:t>
            </a:r>
            <a:r>
              <a:rPr lang="ru-RU" dirty="0"/>
              <a:t> засад </a:t>
            </a:r>
            <a:r>
              <a:rPr lang="ru-RU" dirty="0" err="1"/>
              <a:t>функціонування</a:t>
            </a:r>
            <a:r>
              <a:rPr lang="ru-RU" dirty="0"/>
              <a:t> аудиту як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незалежного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контролю; </a:t>
            </a:r>
            <a:endParaRPr lang="ru-RU" dirty="0" smtClean="0"/>
          </a:p>
          <a:p>
            <a:r>
              <a:rPr lang="ru-RU" dirty="0" err="1" smtClean="0"/>
              <a:t>опанування</a:t>
            </a:r>
            <a:r>
              <a:rPr lang="ru-RU" dirty="0" smtClean="0"/>
              <a:t>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, нормативно-</a:t>
            </a:r>
            <a:r>
              <a:rPr lang="ru-RU" dirty="0" err="1"/>
              <a:t>інструктивних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аудиту, Кодексу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етики</a:t>
            </a:r>
            <a:r>
              <a:rPr lang="ru-RU" dirty="0"/>
              <a:t> </a:t>
            </a:r>
            <a:r>
              <a:rPr lang="ru-RU" dirty="0" err="1"/>
              <a:t>аудиторів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набуття</a:t>
            </a:r>
            <a:r>
              <a:rPr lang="ru-RU" dirty="0" smtClean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з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 аудиту, </a:t>
            </a:r>
            <a:r>
              <a:rPr lang="ru-RU" dirty="0" err="1"/>
              <a:t>виконання</a:t>
            </a:r>
            <a:r>
              <a:rPr lang="ru-RU" dirty="0"/>
              <a:t> комплексу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аудиторських</a:t>
            </a:r>
            <a:r>
              <a:rPr lang="ru-RU" dirty="0"/>
              <a:t> процедур,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аудиторських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та </a:t>
            </a:r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аудитора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35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332656"/>
            <a:ext cx="7520940" cy="548640"/>
          </a:xfrm>
        </p:spPr>
        <p:txBody>
          <a:bodyPr/>
          <a:lstStyle/>
          <a:p>
            <a:r>
              <a:rPr lang="uk-UA" sz="2000" b="1" dirty="0"/>
              <a:t>Змістовий модуль 1. </a:t>
            </a:r>
            <a:r>
              <a:rPr lang="uk-UA" sz="2000" dirty="0"/>
              <a:t>Історія виникнення та становлення аудиту. Необхідність </a:t>
            </a:r>
            <a:r>
              <a:rPr lang="uk-UA" sz="2000" dirty="0" smtClean="0"/>
              <a:t>аудиту</a:t>
            </a:r>
            <a:endParaRPr lang="ru-RU" sz="2000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27584" y="1844824"/>
            <a:ext cx="7520940" cy="3984556"/>
          </a:xfrm>
        </p:spPr>
        <p:txBody>
          <a:bodyPr>
            <a:normAutofit/>
          </a:bodyPr>
          <a:lstStyle/>
          <a:p>
            <a:r>
              <a:rPr lang="uk-UA" dirty="0"/>
              <a:t>1. Виникнення і становлення аудиту в різних країнах світу та Україні</a:t>
            </a:r>
            <a:endParaRPr lang="ru-RU" dirty="0"/>
          </a:p>
          <a:p>
            <a:r>
              <a:rPr lang="uk-UA" dirty="0"/>
              <a:t>2. Необхідність аудиту. Становлення та розвиток аудиторської діяльності в Україні</a:t>
            </a:r>
            <a:endParaRPr lang="ru-RU" dirty="0"/>
          </a:p>
          <a:p>
            <a:r>
              <a:rPr lang="uk-UA" dirty="0"/>
              <a:t>3. Регулювання аудиторської діяльності у світі </a:t>
            </a:r>
            <a:endParaRPr lang="ru-RU" dirty="0"/>
          </a:p>
          <a:p>
            <a:r>
              <a:rPr lang="uk-UA" dirty="0"/>
              <a:t>4. Порядок атестації та сертифікації аудиторів за кордоном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74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520940" cy="548640"/>
          </a:xfrm>
        </p:spPr>
        <p:txBody>
          <a:bodyPr/>
          <a:lstStyle/>
          <a:p>
            <a:r>
              <a:rPr lang="uk-UA" sz="2000" b="1" dirty="0"/>
              <a:t>Змістовий модуль 2 Аудиторська діяльність в Україні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7520940" cy="3579849"/>
          </a:xfrm>
        </p:spPr>
        <p:txBody>
          <a:bodyPr>
            <a:normAutofit/>
          </a:bodyPr>
          <a:lstStyle/>
          <a:p>
            <a:r>
              <a:rPr lang="uk-UA" dirty="0"/>
              <a:t>1. Організаційно – правові засади ведення аудиту в Україні </a:t>
            </a:r>
            <a:endParaRPr lang="ru-RU" dirty="0"/>
          </a:p>
          <a:p>
            <a:r>
              <a:rPr lang="uk-UA" dirty="0"/>
              <a:t>2. Управління аудиторською діяльністю. Аудиторська палата України</a:t>
            </a:r>
            <a:endParaRPr lang="ru-RU" dirty="0"/>
          </a:p>
          <a:p>
            <a:r>
              <a:rPr lang="uk-UA" dirty="0"/>
              <a:t>3. Особливості організації аудиторської діяльності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25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3 Міжнародні стандарти і концептуальні основи аудиту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16832"/>
            <a:ext cx="7520940" cy="3579849"/>
          </a:xfrm>
        </p:spPr>
        <p:txBody>
          <a:bodyPr>
            <a:normAutofit/>
          </a:bodyPr>
          <a:lstStyle/>
          <a:p>
            <a:r>
              <a:rPr lang="uk-UA" dirty="0"/>
              <a:t>1. Стандарти аудиту та їх види </a:t>
            </a:r>
            <a:endParaRPr lang="ru-RU" dirty="0"/>
          </a:p>
          <a:p>
            <a:r>
              <a:rPr lang="uk-UA" dirty="0"/>
              <a:t>2. Сутність та значення Міжнародних стандартів аудиту </a:t>
            </a:r>
            <a:endParaRPr lang="ru-RU" dirty="0"/>
          </a:p>
          <a:p>
            <a:r>
              <a:rPr lang="uk-UA" dirty="0"/>
              <a:t>3. Суть та структура Міжнародних стандартів аудиту </a:t>
            </a:r>
            <a:endParaRPr lang="ru-RU" dirty="0"/>
          </a:p>
          <a:p>
            <a:r>
              <a:rPr lang="uk-UA" dirty="0"/>
              <a:t>4. Міжнародна концептуальна основа завдань з надання впевненості </a:t>
            </a:r>
            <a:endParaRPr lang="ru-RU" dirty="0"/>
          </a:p>
          <a:p>
            <a:r>
              <a:rPr lang="uk-UA" dirty="0"/>
              <a:t>5. Аудиторська етика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58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4 Мета та якість аудиту. Предмет, методи та об’єкти аудиту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844824"/>
            <a:ext cx="7520940" cy="3912548"/>
          </a:xfrm>
        </p:spPr>
        <p:txBody>
          <a:bodyPr>
            <a:normAutofit/>
          </a:bodyPr>
          <a:lstStyle/>
          <a:p>
            <a:r>
              <a:rPr lang="uk-UA" dirty="0"/>
              <a:t>1. Постулати аудиту </a:t>
            </a:r>
            <a:endParaRPr lang="ru-RU" dirty="0"/>
          </a:p>
          <a:p>
            <a:r>
              <a:rPr lang="uk-UA" dirty="0"/>
              <a:t>2. Мета і задачі аудиту </a:t>
            </a:r>
            <a:endParaRPr lang="ru-RU" dirty="0"/>
          </a:p>
          <a:p>
            <a:r>
              <a:rPr lang="uk-UA" dirty="0"/>
              <a:t>3. Предмет аудиторської діяльності </a:t>
            </a:r>
            <a:endParaRPr lang="ru-RU" dirty="0"/>
          </a:p>
          <a:p>
            <a:r>
              <a:rPr lang="uk-UA" dirty="0"/>
              <a:t>4. Об’єкти аудиторської діяльності </a:t>
            </a:r>
            <a:endParaRPr lang="ru-RU" dirty="0"/>
          </a:p>
          <a:p>
            <a:r>
              <a:rPr lang="uk-UA" dirty="0"/>
              <a:t>5. Методи і методичні прийоми аудиторської діяльності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262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000" b="1" dirty="0"/>
              <a:t>Змістовий модуль 5 Види аудиту та супутні послуги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72816"/>
            <a:ext cx="7520940" cy="4128572"/>
          </a:xfrm>
        </p:spPr>
        <p:txBody>
          <a:bodyPr>
            <a:normAutofit/>
          </a:bodyPr>
          <a:lstStyle/>
          <a:p>
            <a:r>
              <a:rPr lang="uk-UA" dirty="0"/>
              <a:t> 1. Класифікація видів аудиту </a:t>
            </a:r>
            <a:endParaRPr lang="ru-RU" dirty="0"/>
          </a:p>
          <a:p>
            <a:r>
              <a:rPr lang="uk-UA" dirty="0"/>
              <a:t>2. Аудиторські послуги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969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47</TotalTime>
  <Words>1010</Words>
  <Application>Microsoft Office PowerPoint</Application>
  <PresentationFormat>Экран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Углы</vt:lpstr>
      <vt:lpstr>аудит</vt:lpstr>
      <vt:lpstr>Розробник дисципліни – КОВАЛЕНКО ОЛЕНА ВАЛЕРІЇВНА</vt:lpstr>
      <vt:lpstr>Мета дисципліни</vt:lpstr>
      <vt:lpstr>Основні завдання </vt:lpstr>
      <vt:lpstr>Змістовий модуль 1. Історія виникнення та становлення аудиту. Необхідність аудиту</vt:lpstr>
      <vt:lpstr>Змістовий модуль 2 Аудиторська діяльність в Україні </vt:lpstr>
      <vt:lpstr>Змістовий модуль 3 Міжнародні стандарти і концептуальні основи аудиту </vt:lpstr>
      <vt:lpstr>Змістовий модуль 4 Мета та якість аудиту. Предмет, методи та об’єкти аудиту</vt:lpstr>
      <vt:lpstr>Змістовий модуль 5 Види аудиту та супутні послуги </vt:lpstr>
      <vt:lpstr>Змістовий модуль 6 Документування в аудиті </vt:lpstr>
      <vt:lpstr>Змістовий модуль 7 Планування в аудиті </vt:lpstr>
      <vt:lpstr>Змістовий модуль 8 Аудиторський ризик та аудиторські докази </vt:lpstr>
      <vt:lpstr>Змістовий модуль 8 Аудит фінансової звітності, складеної за міжнародними стандартами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Бюджетування</dc:title>
  <dc:creator>Viktoria Holomb</dc:creator>
  <cp:lastModifiedBy>AO</cp:lastModifiedBy>
  <cp:revision>8</cp:revision>
  <dcterms:created xsi:type="dcterms:W3CDTF">2022-09-22T08:40:14Z</dcterms:created>
  <dcterms:modified xsi:type="dcterms:W3CDTF">2024-02-07T21:17:10Z</dcterms:modified>
</cp:coreProperties>
</file>