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77" r:id="rId3"/>
    <p:sldId id="281" r:id="rId4"/>
    <p:sldId id="282"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D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11" autoAdjust="0"/>
    <p:restoredTop sz="94660"/>
  </p:normalViewPr>
  <p:slideViewPr>
    <p:cSldViewPr snapToGrid="0">
      <p:cViewPr varScale="1">
        <p:scale>
          <a:sx n="68" d="100"/>
          <a:sy n="68"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17BD9-FE61-420E-8F48-67DB8C42880F}" type="datetimeFigureOut">
              <a:rPr lang="ru-UA" smtClean="0"/>
              <a:t>12.10.2020</a:t>
            </a:fld>
            <a:endParaRPr lang="ru-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95521F-5DF8-416B-B6FE-33876C05932B}" type="slidenum">
              <a:rPr lang="ru-UA" smtClean="0"/>
              <a:t>‹#›</a:t>
            </a:fld>
            <a:endParaRPr lang="ru-UA"/>
          </a:p>
        </p:txBody>
      </p:sp>
    </p:spTree>
    <p:extLst>
      <p:ext uri="{BB962C8B-B14F-4D97-AF65-F5344CB8AC3E}">
        <p14:creationId xmlns:p14="http://schemas.microsoft.com/office/powerpoint/2010/main" val="2279980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1995521F-5DF8-416B-B6FE-33876C05932B}" type="slidenum">
              <a:rPr lang="ru-UA" smtClean="0"/>
              <a:t>3</a:t>
            </a:fld>
            <a:endParaRPr lang="ru-UA"/>
          </a:p>
        </p:txBody>
      </p:sp>
    </p:spTree>
    <p:extLst>
      <p:ext uri="{BB962C8B-B14F-4D97-AF65-F5344CB8AC3E}">
        <p14:creationId xmlns:p14="http://schemas.microsoft.com/office/powerpoint/2010/main" val="1972525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1995521F-5DF8-416B-B6FE-33876C05932B}" type="slidenum">
              <a:rPr lang="ru-UA" smtClean="0"/>
              <a:t>4</a:t>
            </a:fld>
            <a:endParaRPr lang="ru-UA"/>
          </a:p>
        </p:txBody>
      </p:sp>
    </p:spTree>
    <p:extLst>
      <p:ext uri="{BB962C8B-B14F-4D97-AF65-F5344CB8AC3E}">
        <p14:creationId xmlns:p14="http://schemas.microsoft.com/office/powerpoint/2010/main" val="3249966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18915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320976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37278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6259219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734446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89217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1428601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431803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772916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12.10.2020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65668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14F97C1-9614-4B39-974F-3B9B49849869}" type="datetimeFigureOut">
              <a:rPr lang="ru-RU" smtClean="0"/>
              <a:t>12.10.2020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851679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14F97C1-9614-4B39-974F-3B9B49849869}" type="datetimeFigureOut">
              <a:rPr lang="ru-RU" smtClean="0"/>
              <a:t>12.10.2020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298192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14F97C1-9614-4B39-974F-3B9B49849869}" type="datetimeFigureOut">
              <a:rPr lang="ru-RU" smtClean="0"/>
              <a:t>12.10.2020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916164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4F97C1-9614-4B39-974F-3B9B49849869}" type="datetimeFigureOut">
              <a:rPr lang="ru-RU" smtClean="0"/>
              <a:t>12.10.2020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616970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14F97C1-9614-4B39-974F-3B9B49849869}" type="datetimeFigureOut">
              <a:rPr lang="ru-RU" smtClean="0"/>
              <a:t>12.10.2020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69430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14F97C1-9614-4B39-974F-3B9B49849869}" type="datetimeFigureOut">
              <a:rPr lang="ru-RU" smtClean="0"/>
              <a:t>12.10.2020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982666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4F97C1-9614-4B39-974F-3B9B49849869}" type="datetimeFigureOut">
              <a:rPr lang="ru-RU" smtClean="0"/>
              <a:t>12.10.2020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C6168F1-F037-49CF-9C25-A8D7A79186EA}" type="slidenum">
              <a:rPr lang="ru-RU" smtClean="0"/>
              <a:t>‹#›</a:t>
            </a:fld>
            <a:endParaRPr lang="ru-RU"/>
          </a:p>
        </p:txBody>
      </p:sp>
    </p:spTree>
    <p:extLst>
      <p:ext uri="{BB962C8B-B14F-4D97-AF65-F5344CB8AC3E}">
        <p14:creationId xmlns:p14="http://schemas.microsoft.com/office/powerpoint/2010/main" val="30462128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uk.wikipedia.org/wiki/%D0%9A%D0%B0%D0%BC%27%D1%8F%D0%BD%D0%BE%D0%B2%D1%83%D0%B3%D1%96%D0%BB%D1%8C%D0%BD%D0%B0_%D0%BF%D1%80%D0%BE%D0%BC%D0%B8%D1%81%D0%BB%D0%BE%D0%B2%D1%96%D1%81%D1%82%D1%8C" TargetMode="External"/><Relationship Id="rId13" Type="http://schemas.openxmlformats.org/officeDocument/2006/relationships/hyperlink" Target="https://uk.wikipedia.org/wiki/%D0%86%D1%82%D0%B0%D0%BB%D1%96%D1%8F" TargetMode="External"/><Relationship Id="rId3" Type="http://schemas.openxmlformats.org/officeDocument/2006/relationships/hyperlink" Target="https://uk.wikipedia.org/wiki/%D0%84%D0%B2%D1%80%D0%BE%D0%BF%D0%B0" TargetMode="External"/><Relationship Id="rId7" Type="http://schemas.openxmlformats.org/officeDocument/2006/relationships/hyperlink" Target="https://uk.wikipedia.org/wiki/%D0%9B%D1%8E%D0%BA%D1%81%D0%B5%D0%BC%D0%B1%D1%83%D1%80%D0%B3" TargetMode="External"/><Relationship Id="rId12" Type="http://schemas.openxmlformats.org/officeDocument/2006/relationships/hyperlink" Target="https://uk.wikipedia.org/wiki/%D0%A4%D0%B5%D0%B4%D0%B5%D1%80%D0%B0%D1%82%D0%B8%D0%B2%D0%BD%D0%B0_%D0%A0%D0%B5%D1%81%D0%BF%D1%83%D0%B1%D0%BB%D1%96%D0%BA%D0%B0_%D0%9D%D1%96%D0%BC%D0%B5%D1%87%D1%87%D0%B8%D0%BD%D0%B0_(%D0%B4%D0%BE_1990)"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uk.wikipedia.org/wiki/%D0%9D%D1%96%D0%B4%D0%B5%D1%80%D0%BB%D0%B0%D0%BD%D0%B4%D0%B8" TargetMode="External"/><Relationship Id="rId11" Type="http://schemas.openxmlformats.org/officeDocument/2006/relationships/hyperlink" Target="https://uk.wikipedia.org/wiki/1951" TargetMode="External"/><Relationship Id="rId5" Type="http://schemas.openxmlformats.org/officeDocument/2006/relationships/hyperlink" Target="https://uk.wikipedia.org/wiki/%D0%91%D0%B5%D0%BB%D1%8C%D0%B3%D1%96%D1%8F" TargetMode="External"/><Relationship Id="rId10" Type="http://schemas.openxmlformats.org/officeDocument/2006/relationships/hyperlink" Target="https://uk.wikipedia.org/wiki/%D0%84%D0%B2%D1%80%D0%BE%D0%BF%D0%B5%D0%B9%D1%81%D1%8C%D0%BA%D0%B0_%D0%B5%D0%BA%D0%BE%D0%BD%D0%BE%D0%BC%D1%96%D1%87%D0%BD%D0%B0_%D1%81%D0%BF%D1%96%D0%BB%D1%8C%D0%BD%D0%BE%D1%82%D0%B0" TargetMode="External"/><Relationship Id="rId4" Type="http://schemas.openxmlformats.org/officeDocument/2006/relationships/hyperlink" Target="https://uk.wikipedia.org/wiki/1944" TargetMode="External"/><Relationship Id="rId9" Type="http://schemas.openxmlformats.org/officeDocument/2006/relationships/hyperlink" Target="https://uk.wikipedia.org/wiki/%D0%9C%D0%B5%D1%82%D0%B0%D0%BB%D1%83%D1%80%D0%B3%D1%96%D0%B9%D0%BD%D0%B0_%D0%BF%D1%80%D0%BE%D0%BC%D0%B8%D1%81%D0%BB%D0%BE%D0%B2%D1%96%D1%81%D1%82%D1%8C" TargetMode="External"/><Relationship Id="rId14" Type="http://schemas.openxmlformats.org/officeDocument/2006/relationships/hyperlink" Target="https://uk.wikipedia.org/wiki/%D0%A4%D1%80%D0%B0%D0%BD%D1%86%D1%96%D1%8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11033" y="168812"/>
            <a:ext cx="10321422" cy="998806"/>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br>
              <a:rPr lang="ru-RU" sz="3200" b="1" i="1" dirty="0">
                <a:solidFill>
                  <a:srgbClr val="FF0000"/>
                </a:solidFill>
                <a:latin typeface="Cambria" panose="02040503050406030204" pitchFamily="18" charset="0"/>
              </a:rPr>
            </a:br>
            <a:r>
              <a:rPr lang="ru-RU" sz="3200" b="1" i="1" dirty="0">
                <a:solidFill>
                  <a:srgbClr val="FF0000"/>
                </a:solidFill>
                <a:latin typeface="Cambria" panose="02040503050406030204" pitchFamily="18" charset="0"/>
              </a:rPr>
              <a:t>3. СТАНОВЛЕННЯ І СУЧАСНІ ТЕНДЕНЦІЇ ІНТЕГРАЦІЙНИХ ПРОЦЕСІВ ЄС</a:t>
            </a:r>
          </a:p>
        </p:txBody>
      </p:sp>
      <p:pic>
        <p:nvPicPr>
          <p:cNvPr id="7" name="Рисунок 6">
            <a:extLst>
              <a:ext uri="{FF2B5EF4-FFF2-40B4-BE49-F238E27FC236}">
                <a16:creationId xmlns:a16="http://schemas.microsoft.com/office/drawing/2014/main" id="{AD5F4479-C64B-44EA-9127-F30E91EE1B63}"/>
              </a:ext>
            </a:extLst>
          </p:cNvPr>
          <p:cNvPicPr>
            <a:picLocks noChangeAspect="1"/>
          </p:cNvPicPr>
          <p:nvPr/>
        </p:nvPicPr>
        <p:blipFill>
          <a:blip r:embed="rId2"/>
          <a:stretch>
            <a:fillRect/>
          </a:stretch>
        </p:blipFill>
        <p:spPr>
          <a:xfrm>
            <a:off x="-1" y="1313458"/>
            <a:ext cx="8932985" cy="2239089"/>
          </a:xfrm>
          <a:prstGeom prst="rect">
            <a:avLst/>
          </a:prstGeom>
        </p:spPr>
      </p:pic>
      <p:pic>
        <p:nvPicPr>
          <p:cNvPr id="9" name="Рисунок 8">
            <a:extLst>
              <a:ext uri="{FF2B5EF4-FFF2-40B4-BE49-F238E27FC236}">
                <a16:creationId xmlns:a16="http://schemas.microsoft.com/office/drawing/2014/main" id="{969F8DA0-7DAB-4C3D-B650-10E805D8AB8B}"/>
              </a:ext>
            </a:extLst>
          </p:cNvPr>
          <p:cNvPicPr>
            <a:picLocks noChangeAspect="1"/>
          </p:cNvPicPr>
          <p:nvPr/>
        </p:nvPicPr>
        <p:blipFill>
          <a:blip r:embed="rId3"/>
          <a:stretch>
            <a:fillRect/>
          </a:stretch>
        </p:blipFill>
        <p:spPr>
          <a:xfrm>
            <a:off x="917214" y="3492716"/>
            <a:ext cx="11309060" cy="3365284"/>
          </a:xfrm>
          <a:prstGeom prst="rect">
            <a:avLst/>
          </a:prstGeom>
        </p:spPr>
      </p:pic>
    </p:spTree>
    <p:extLst>
      <p:ext uri="{BB962C8B-B14F-4D97-AF65-F5344CB8AC3E}">
        <p14:creationId xmlns:p14="http://schemas.microsoft.com/office/powerpoint/2010/main" val="1430446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574" y="154077"/>
            <a:ext cx="8635478" cy="591512"/>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800" b="1" i="1" dirty="0">
                <a:solidFill>
                  <a:srgbClr val="FF0000"/>
                </a:solidFill>
                <a:latin typeface="Cambria" panose="02040503050406030204" pitchFamily="18" charset="0"/>
              </a:rPr>
              <a:t>ІСТОРИЧНІ ПРИЧИНИ ЄВРОПЕЙСЬКОЇ ІНТЕГРАЦІЇ</a:t>
            </a:r>
          </a:p>
        </p:txBody>
      </p:sp>
      <p:sp>
        <p:nvSpPr>
          <p:cNvPr id="5" name="Объект 4">
            <a:extLst>
              <a:ext uri="{FF2B5EF4-FFF2-40B4-BE49-F238E27FC236}">
                <a16:creationId xmlns:a16="http://schemas.microsoft.com/office/drawing/2014/main" id="{4B7FA532-FEF8-4DDD-A7AC-A89196B97E2C}"/>
              </a:ext>
            </a:extLst>
          </p:cNvPr>
          <p:cNvSpPr>
            <a:spLocks noGrp="1"/>
          </p:cNvSpPr>
          <p:nvPr>
            <p:ph idx="1"/>
          </p:nvPr>
        </p:nvSpPr>
        <p:spPr>
          <a:xfrm>
            <a:off x="311574" y="872197"/>
            <a:ext cx="10414861" cy="5536305"/>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85000" lnSpcReduction="10000"/>
          </a:bodyPr>
          <a:lstStyle/>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потреба взаємного порозуміння між країнами (зокрема Францією та Німеччиною (ФРН, так звана Західна Німеччина)) (європейська політика після Другої світової війни стала ґрунтуватися на спільному економічному функціонуванні та мирному співіснуванні всіх народів);</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сподівання на економічний розвиток та добробут (передбачалося, що співпраця в межах об’єднаної Європи принесе її жителям економічний успіх та стабільність);</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потреба миру та безпеки (прагнення продемонструвати всьому світу категоричну відмову від застосування сили в міжнародних відносинах та реальні гарантії від повторення жорстокості двох світових воєн; тісна політична та економічна співпраця мала стати ефективним протиставленням поширюваному в деяких європейських країнах комунізму та економічній експансії Сполучених Штатів Америки в Європі);</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утримання економічного та політичного статусу на міжнародній арені (європейські політики і урядовці, усвідомлюючи значне послаблення позицій їхніх країн у світі, розуміли, що лише плідна співпраця може повернути їм вплив, який вони втратили).</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nSpc>
                <a:spcPct val="120000"/>
              </a:lnSpc>
              <a:spcBef>
                <a:spcPts val="0"/>
              </a:spcBef>
              <a:buFont typeface="Wingdings" panose="05000000000000000000" pitchFamily="2" charset="2"/>
              <a:buChar char="ü"/>
            </a:pPr>
            <a:endParaRPr lang="uk-UA" sz="2400" i="1" dirty="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99004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id="{62A00236-BCC9-42EF-9462-2C347B8E771A}"/>
              </a:ext>
            </a:extLst>
          </p:cNvPr>
          <p:cNvSpPr>
            <a:spLocks noGrp="1"/>
          </p:cNvSpPr>
          <p:nvPr>
            <p:ph idx="1"/>
          </p:nvPr>
        </p:nvSpPr>
        <p:spPr>
          <a:xfrm>
            <a:off x="337620" y="253218"/>
            <a:ext cx="11197887" cy="6457071"/>
          </a:xfrm>
          <a:gradFill>
            <a:gsLst>
              <a:gs pos="6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lgn="just">
              <a:lnSpc>
                <a:spcPct val="110000"/>
              </a:lnSpc>
              <a:spcBef>
                <a:spcPts val="0"/>
              </a:spcBef>
              <a:buNone/>
            </a:pPr>
            <a:r>
              <a:rPr lang="uk-UA" sz="2200" b="1"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Утворення Європейського Союзу </a:t>
            </a:r>
            <a:r>
              <a:rPr lang="uk-UA" sz="22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 </a:t>
            </a:r>
            <a:r>
              <a:rPr lang="uk-UA" sz="22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складний, багатоетапний процес, під час якого країнам-учасницям довелося розв’язати гострі економічні, соціальні, політико-правові проблеми, відшукувати адекватні відповіді на виклики часу.</a:t>
            </a:r>
            <a:endParaRPr lang="uk-UA" sz="2200" i="1" dirty="0">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10000"/>
              </a:lnSpc>
              <a:spcBef>
                <a:spcPts val="0"/>
              </a:spcBef>
              <a:buNone/>
            </a:pPr>
            <a:r>
              <a:rPr lang="uk-UA" sz="22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В умовах політичного суперництва відбувається </a:t>
            </a:r>
            <a:r>
              <a:rPr lang="uk-UA" sz="2200" b="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підготовка </a:t>
            </a:r>
            <a:r>
              <a:rPr lang="uk-UA" sz="2200" b="1" dirty="0">
                <a:solidFill>
                  <a:srgbClr val="000000"/>
                </a:solidFill>
                <a:latin typeface="Cambria" panose="02040503050406030204" pitchFamily="18" charset="0"/>
                <a:ea typeface="Cambria" panose="02040503050406030204" pitchFamily="18" charset="0"/>
                <a:cs typeface="Times New Roman" panose="02020603050405020304" pitchFamily="18" charset="0"/>
              </a:rPr>
              <a:t>нової угоди співпраці між Україною і ЄС</a:t>
            </a:r>
            <a:r>
              <a:rPr lang="uk-UA" sz="2200" dirty="0">
                <a:solidFill>
                  <a:srgbClr val="000000"/>
                </a:solidFill>
                <a:latin typeface="Cambria" panose="02040503050406030204" pitchFamily="18" charset="0"/>
                <a:ea typeface="Cambria" panose="02040503050406030204" pitchFamily="18" charset="0"/>
                <a:cs typeface="Times New Roman" panose="02020603050405020304" pitchFamily="18" charset="0"/>
              </a:rPr>
              <a:t>, </a:t>
            </a:r>
            <a:r>
              <a:rPr lang="uk-UA" sz="22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яка підносить європейську інтеграцію до рангу державної ідеології, покликаної так чи інакше об'єднати країну.</a:t>
            </a:r>
            <a:endParaRPr lang="ru-UA" sz="22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10000"/>
              </a:lnSpc>
              <a:spcBef>
                <a:spcPts val="0"/>
              </a:spcBef>
              <a:buNone/>
            </a:pPr>
            <a:r>
              <a:rPr lang="uk-UA" sz="2200" b="1"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Вибір оптимальної моделі європейської інтеграції </a:t>
            </a:r>
            <a:r>
              <a:rPr lang="uk-UA" sz="22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 </a:t>
            </a:r>
            <a:r>
              <a:rPr lang="uk-UA" sz="22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питання, яке супроводжувало формування європейських співтовариств і Європейського Союзу на всіх етапах. Ідеї європейської інтеграції спираються на тривалу історичну традицію, що включає досвід Римської імперії, імперії Карла Великого, Священної Римської імперії, імперії Наполеона, дискусій про створення Сполучених Штатів Європи початку ХХ ст., інтеграційних процесів, які розпочалися після Другої світової війни. </a:t>
            </a:r>
            <a:endParaRPr lang="ru-UA" sz="22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10000"/>
              </a:lnSpc>
              <a:spcBef>
                <a:spcPts val="0"/>
              </a:spcBef>
              <a:buNone/>
            </a:pPr>
            <a:r>
              <a:rPr lang="uk-UA" sz="22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Після закінчення Другої світової війни європейські країни розпочали пошук стратегій розвитку з метою не допустити, щоб на європейський континент повернулася війна, і гарантувати тривалу безпеку його народам. Інтеграційні процеси економічного характеру в Західній Європі розпочалися з утворення Бенілюксу (1948 р.), Європейського об’єднання вугілля та сталі (1951 р.). </a:t>
            </a:r>
            <a:endParaRPr lang="ru-UA" sz="22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nSpc>
                <a:spcPct val="110000"/>
              </a:lnSpc>
              <a:spcBef>
                <a:spcPts val="0"/>
              </a:spcBef>
              <a:buNone/>
            </a:pPr>
            <a:endParaRPr lang="uk-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97325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77371"/>
            <a:ext cx="8596668" cy="705841"/>
          </a:xfrm>
          <a:gradFill>
            <a:gsLst>
              <a:gs pos="5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800" b="1" i="1" dirty="0">
                <a:latin typeface="Cambria" panose="02040503050406030204" pitchFamily="18" charset="0"/>
              </a:rPr>
              <a:t>ПЕРШИЙ ЕТАП ФОРМУВАННЯ ЄС</a:t>
            </a:r>
          </a:p>
        </p:txBody>
      </p:sp>
      <p:sp>
        <p:nvSpPr>
          <p:cNvPr id="5" name="Объект 4">
            <a:extLst>
              <a:ext uri="{FF2B5EF4-FFF2-40B4-BE49-F238E27FC236}">
                <a16:creationId xmlns:a16="http://schemas.microsoft.com/office/drawing/2014/main" id="{62A00236-BCC9-42EF-9462-2C347B8E771A}"/>
              </a:ext>
            </a:extLst>
          </p:cNvPr>
          <p:cNvSpPr>
            <a:spLocks noGrp="1"/>
          </p:cNvSpPr>
          <p:nvPr>
            <p:ph idx="1"/>
          </p:nvPr>
        </p:nvSpPr>
        <p:spPr>
          <a:xfrm>
            <a:off x="450164" y="1409632"/>
            <a:ext cx="10621110" cy="4555069"/>
          </a:xfrm>
          <a:gradFill>
            <a:gsLst>
              <a:gs pos="6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lgn="just">
              <a:spcBef>
                <a:spcPts val="0"/>
              </a:spcBef>
              <a:buNone/>
            </a:pPr>
            <a:r>
              <a:rPr lang="uk-UA" sz="2400" b="1"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Бенілюкс</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 регіон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3" tooltip="Європа">
                  <a:extLst>
                    <a:ext uri="{A12FA001-AC4F-418D-AE19-62706E023703}">
                      <ahyp:hlinkClr xmlns:ahyp="http://schemas.microsoft.com/office/drawing/2018/hyperlinkcolor" val="tx"/>
                    </a:ext>
                  </a:extLst>
                </a:hlinkClick>
              </a:rPr>
              <a:t>Європи</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створений в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4" tooltip="1944">
                  <a:extLst>
                    <a:ext uri="{A12FA001-AC4F-418D-AE19-62706E023703}">
                      <ahyp:hlinkClr xmlns:ahyp="http://schemas.microsoft.com/office/drawing/2018/hyperlinkcolor" val="tx"/>
                    </a:ext>
                  </a:extLst>
                </a:hlinkClick>
              </a:rPr>
              <a:t>1944</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р. Включає в себе Європейські країни митно-економічного союзу – </a:t>
            </a:r>
            <a:r>
              <a:rPr lang="uk-UA" sz="2400" i="1" u="sng"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5" tooltip="Бельгія">
                  <a:extLst>
                    <a:ext uri="{A12FA001-AC4F-418D-AE19-62706E023703}">
                      <ahyp:hlinkClr xmlns:ahyp="http://schemas.microsoft.com/office/drawing/2018/hyperlinkcolor" val="tx"/>
                    </a:ext>
                  </a:extLst>
                </a:hlinkClick>
              </a:rPr>
              <a:t>Бельгію</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6" tooltip="Нідерланди">
                  <a:extLst>
                    <a:ext uri="{A12FA001-AC4F-418D-AE19-62706E023703}">
                      <ahyp:hlinkClr xmlns:ahyp="http://schemas.microsoft.com/office/drawing/2018/hyperlinkcolor" val="tx"/>
                    </a:ext>
                  </a:extLst>
                </a:hlinkClick>
              </a:rPr>
              <a:t>Нідерланди</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та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7" tooltip="Люксембург">
                  <a:extLst>
                    <a:ext uri="{A12FA001-AC4F-418D-AE19-62706E023703}">
                      <ahyp:hlinkClr xmlns:ahyp="http://schemas.microsoft.com/office/drawing/2018/hyperlinkcolor" val="tx"/>
                    </a:ext>
                  </a:extLst>
                </a:hlinkClick>
              </a:rPr>
              <a:t>Люксембург</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a:t>
            </a:r>
          </a:p>
          <a:p>
            <a:pPr marL="0" indent="0" algn="just">
              <a:spcBef>
                <a:spcPts val="0"/>
              </a:spcBef>
              <a:buNone/>
            </a:pPr>
            <a:endParaRPr lang="uk-UA" sz="2400" b="1" i="1" dirty="0">
              <a:solidFill>
                <a:schemeClr val="tx1"/>
              </a:solidFill>
              <a:effectLst/>
              <a:latin typeface="Cambria" panose="02040503050406030204" pitchFamily="18" charset="0"/>
              <a:ea typeface="Cambria" panose="02040503050406030204" pitchFamily="18" charset="0"/>
              <a:cs typeface="Arial" panose="020B0604020202020204" pitchFamily="34" charset="0"/>
            </a:endParaRPr>
          </a:p>
          <a:p>
            <a:pPr marL="0" indent="0" algn="just">
              <a:spcBef>
                <a:spcPts val="0"/>
              </a:spcBef>
              <a:buNone/>
            </a:pPr>
            <a:r>
              <a:rPr lang="uk-UA" sz="2400" b="1"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Європейське об’єднання вугілля та сталі</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a:t>
            </a:r>
            <a:r>
              <a:rPr lang="ru-UA" sz="2400" b="1"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ECSC</a:t>
            </a:r>
            <a:r>
              <a:rPr lang="uk-UA" sz="2400" b="1"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 міжнародна державно-монополістична організація, що об'єднувала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8" tooltip="Кам'яновугільна промисловість">
                  <a:extLst>
                    <a:ext uri="{A12FA001-AC4F-418D-AE19-62706E023703}">
                      <ahyp:hlinkClr xmlns:ahyp="http://schemas.microsoft.com/office/drawing/2018/hyperlinkcolor" val="tx"/>
                    </a:ext>
                  </a:extLst>
                </a:hlinkClick>
              </a:rPr>
              <a:t>кам'яновугільну</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залізорудну і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9" tooltip="Металургійна промисловість">
                  <a:extLst>
                    <a:ext uri="{A12FA001-AC4F-418D-AE19-62706E023703}">
                      <ahyp:hlinkClr xmlns:ahyp="http://schemas.microsoft.com/office/drawing/2018/hyperlinkcolor" val="tx"/>
                    </a:ext>
                  </a:extLst>
                </a:hlinkClick>
              </a:rPr>
              <a:t>металургійну</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промисловість 10 країн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10" tooltip="Європейська економічна спільнота">
                  <a:extLst>
                    <a:ext uri="{A12FA001-AC4F-418D-AE19-62706E023703}">
                      <ahyp:hlinkClr xmlns:ahyp="http://schemas.microsoft.com/office/drawing/2018/hyperlinkcolor" val="tx"/>
                    </a:ext>
                  </a:extLst>
                </a:hlinkClick>
              </a:rPr>
              <a:t>Європейської економічної спільноти</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(ЄЕС). Створена в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11" tooltip="1951">
                  <a:extLst>
                    <a:ext uri="{A12FA001-AC4F-418D-AE19-62706E023703}">
                      <ahyp:hlinkClr xmlns:ahyp="http://schemas.microsoft.com/office/drawing/2018/hyperlinkcolor" val="tx"/>
                    </a:ext>
                  </a:extLst>
                </a:hlinkClick>
              </a:rPr>
              <a:t>1951</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р. згідно з Паризьким договором терміном на 50 років країнами: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5" tooltip="Бельгія">
                  <a:extLst>
                    <a:ext uri="{A12FA001-AC4F-418D-AE19-62706E023703}">
                      <ahyp:hlinkClr xmlns:ahyp="http://schemas.microsoft.com/office/drawing/2018/hyperlinkcolor" val="tx"/>
                    </a:ext>
                  </a:extLst>
                </a:hlinkClick>
              </a:rPr>
              <a:t>Бельгія</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12" tooltip="Федеративна Республіка Німеччина (до 1990)">
                  <a:extLst>
                    <a:ext uri="{A12FA001-AC4F-418D-AE19-62706E023703}">
                      <ahyp:hlinkClr xmlns:ahyp="http://schemas.microsoft.com/office/drawing/2018/hyperlinkcolor" val="tx"/>
                    </a:ext>
                  </a:extLst>
                </a:hlinkClick>
              </a:rPr>
              <a:t>Західна Німеччина</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13" tooltip="Італія">
                  <a:extLst>
                    <a:ext uri="{A12FA001-AC4F-418D-AE19-62706E023703}">
                      <ahyp:hlinkClr xmlns:ahyp="http://schemas.microsoft.com/office/drawing/2018/hyperlinkcolor" val="tx"/>
                    </a:ext>
                  </a:extLst>
                </a:hlinkClick>
              </a:rPr>
              <a:t>Італія</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7" tooltip="Люксембург">
                  <a:extLst>
                    <a:ext uri="{A12FA001-AC4F-418D-AE19-62706E023703}">
                      <ahyp:hlinkClr xmlns:ahyp="http://schemas.microsoft.com/office/drawing/2018/hyperlinkcolor" val="tx"/>
                    </a:ext>
                  </a:extLst>
                </a:hlinkClick>
              </a:rPr>
              <a:t>Люксембург</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6" tooltip="Нідерланди">
                  <a:extLst>
                    <a:ext uri="{A12FA001-AC4F-418D-AE19-62706E023703}">
                      <ahyp:hlinkClr xmlns:ahyp="http://schemas.microsoft.com/office/drawing/2018/hyperlinkcolor" val="tx"/>
                    </a:ext>
                  </a:extLst>
                </a:hlinkClick>
              </a:rPr>
              <a:t>Нідерланди</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та </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hlinkClick r:id="rId14" tooltip="Франція">
                  <a:extLst>
                    <a:ext uri="{A12FA001-AC4F-418D-AE19-62706E023703}">
                      <ahyp:hlinkClr xmlns:ahyp="http://schemas.microsoft.com/office/drawing/2018/hyperlinkcolor" val="tx"/>
                    </a:ext>
                  </a:extLst>
                </a:hlinkClick>
              </a:rPr>
              <a:t>Франція</a:t>
            </a:r>
            <a:r>
              <a:rPr lang="uk-UA" sz="2400" i="1" dirty="0">
                <a:solidFill>
                  <a:schemeClr val="tx1"/>
                </a:solidFill>
                <a:effectLst/>
                <a:latin typeface="Cambria" panose="02040503050406030204" pitchFamily="18" charset="0"/>
                <a:ea typeface="Cambria" panose="02040503050406030204" pitchFamily="18" charset="0"/>
                <a:cs typeface="Arial" panose="020B0604020202020204" pitchFamily="34" charset="0"/>
              </a:rPr>
              <a:t> з метою об'єднання вугільних та сталеливарних ресурсів країн-учасниць і запобігти в такий спосіб новій війні в Європі</a:t>
            </a:r>
            <a:r>
              <a:rPr lang="uk-UA" sz="2400" i="1" dirty="0">
                <a:solidFill>
                  <a:srgbClr val="202122"/>
                </a:solidFill>
                <a:effectLst/>
                <a:latin typeface="Cambria" panose="02040503050406030204" pitchFamily="18" charset="0"/>
                <a:ea typeface="Cambria" panose="02040503050406030204" pitchFamily="18" charset="0"/>
                <a:cs typeface="Arial" panose="020B0604020202020204" pitchFamily="34" charset="0"/>
              </a:rPr>
              <a:t>.</a:t>
            </a:r>
          </a:p>
          <a:p>
            <a:pPr marL="0" indent="0">
              <a:spcBef>
                <a:spcPts val="0"/>
              </a:spcBef>
              <a:buNone/>
            </a:pPr>
            <a:endParaRPr lang="ru-UA" sz="24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spcBef>
                <a:spcPts val="0"/>
              </a:spcBef>
              <a:buNone/>
            </a:pPr>
            <a:endParaRPr lang="ru-UA"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0" indent="0">
              <a:spcBef>
                <a:spcPts val="0"/>
              </a:spcBef>
              <a:buNone/>
            </a:pPr>
            <a:endParaRPr lang="uk-UA" sz="2400" i="1" dirty="0">
              <a:solidFill>
                <a:schemeClr val="tx1"/>
              </a:solidFill>
              <a:latin typeface="Cambria" panose="02040503050406030204" pitchFamily="18" charset="0"/>
              <a:ea typeface="Cambria" panose="02040503050406030204" pitchFamily="18" charset="0"/>
            </a:endParaRPr>
          </a:p>
          <a:p>
            <a:pPr>
              <a:lnSpc>
                <a:spcPct val="120000"/>
              </a:lnSpc>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16854545"/>
      </p:ext>
    </p:extLst>
  </p:cSld>
  <p:clrMapOvr>
    <a:masterClrMapping/>
  </p:clrMapOvr>
</p:sld>
</file>

<file path=ppt/theme/theme1.xml><?xml version="1.0" encoding="utf-8"?>
<a:theme xmlns:a="http://schemas.openxmlformats.org/drawingml/2006/main" name="Аспект">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2293</TotalTime>
  <Words>447</Words>
  <Application>Microsoft Office PowerPoint</Application>
  <PresentationFormat>Широкоэкранный</PresentationFormat>
  <Paragraphs>36</Paragraphs>
  <Slides>4</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4</vt:i4>
      </vt:variant>
    </vt:vector>
  </HeadingPairs>
  <TitlesOfParts>
    <vt:vector size="11" baseType="lpstr">
      <vt:lpstr>Arial</vt:lpstr>
      <vt:lpstr>Calibri</vt:lpstr>
      <vt:lpstr>Cambria</vt:lpstr>
      <vt:lpstr>Trebuchet MS</vt:lpstr>
      <vt:lpstr>Wingdings</vt:lpstr>
      <vt:lpstr>Wingdings 3</vt:lpstr>
      <vt:lpstr>Аспект</vt:lpstr>
      <vt:lpstr> 3. СТАНОВЛЕННЯ І СУЧАСНІ ТЕНДЕНЦІЇ ІНТЕГРАЦІЙНИХ ПРОЦЕСІВ ЄС</vt:lpstr>
      <vt:lpstr>ІСТОРИЧНІ ПРИЧИНИ ЄВРОПЕЙСЬКОЇ ІНТЕГРАЦІЇ</vt:lpstr>
      <vt:lpstr>Презентация PowerPoint</vt:lpstr>
      <vt:lpstr>ПЕРШИЙ ЕТАП ФОРМУВАННЯ ЄС</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ПІДПРИЄМНИЦЬКІ РИЗИКИ ВТРАТИ ФІНАНСОВОЇ БЕЗПЕКИ ПРОМИСЛОВИМИ ПІДПРИЄМСТВАМИ УКРАЇНИ </dc:title>
  <dc:creator>Buh</dc:creator>
  <cp:lastModifiedBy>Наталья Метеленко</cp:lastModifiedBy>
  <cp:revision>127</cp:revision>
  <dcterms:created xsi:type="dcterms:W3CDTF">2019-11-02T14:16:53Z</dcterms:created>
  <dcterms:modified xsi:type="dcterms:W3CDTF">2020-10-12T17:24:29Z</dcterms:modified>
</cp:coreProperties>
</file>