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581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7744" y="429768"/>
            <a:ext cx="7315200" cy="3255264"/>
          </a:xfrm>
        </p:spPr>
        <p:txBody>
          <a:bodyPr/>
          <a:lstStyle/>
          <a:p>
            <a:r>
              <a:rPr lang="uk-UA" dirty="0" smtClean="0"/>
              <a:t>Фізика тонких плівок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50807" y="5602934"/>
            <a:ext cx="3993193" cy="914400"/>
          </a:xfrm>
        </p:spPr>
        <p:txBody>
          <a:bodyPr/>
          <a:lstStyle/>
          <a:p>
            <a:r>
              <a:rPr lang="uk-UA" dirty="0" smtClean="0"/>
              <a:t>Ніконова Аліна Олександрівна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99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</a:t>
            </a:r>
            <a:r>
              <a:rPr lang="ru-RU" dirty="0" smtClean="0"/>
              <a:t>ЕКЦІЯ </a:t>
            </a:r>
            <a:r>
              <a:rPr lang="ru-RU" sz="4800" dirty="0"/>
              <a:t>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НАНЕСЕННЯ ПЛІВОК У ВАКУУМІ</a:t>
            </a:r>
          </a:p>
          <a:p>
            <a:pPr marL="457200" indent="-457200">
              <a:buAutoNum type="arabicPeriod"/>
            </a:pP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Метод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</a:rPr>
              <a:t>термічного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</a:rPr>
              <a:t>випаровування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ru-RU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ru-RU" dirty="0" smtClean="0">
                <a:solidFill>
                  <a:schemeClr val="tx1">
                    <a:lumMod val="95000"/>
                  </a:schemeClr>
                </a:solidFill>
              </a:rPr>
              <a:t>Метод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</a:rPr>
              <a:t>йонного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</a:rPr>
              <a:t>розпилення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</a:rPr>
              <a:t>заснований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ru-RU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Вакуум в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</a:rPr>
              <a:t>тонкоплівковій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ru-RU" dirty="0" err="1">
                <a:solidFill>
                  <a:schemeClr val="tx1">
                    <a:lumMod val="95000"/>
                  </a:schemeClr>
                </a:solidFill>
              </a:rPr>
              <a:t>технології</a:t>
            </a:r>
            <a:r>
              <a:rPr lang="ru-RU" dirty="0">
                <a:solidFill>
                  <a:schemeClr val="tx1">
                    <a:lumMod val="95000"/>
                  </a:schemeClr>
                </a:solidFill>
              </a:rPr>
              <a:t> </a:t>
            </a:r>
            <a:endParaRPr lang="ru-RU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457200" indent="-457200">
              <a:buAutoNum type="arabicPeriod"/>
            </a:pPr>
            <a:r>
              <a:rPr lang="ru-RU" dirty="0" err="1"/>
              <a:t>Вплив</a:t>
            </a:r>
            <a:r>
              <a:rPr lang="ru-RU" dirty="0"/>
              <a:t> вакууму на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 smtClean="0"/>
              <a:t>плівок</a:t>
            </a:r>
            <a:endParaRPr lang="ru-RU" b="1" dirty="0" smtClean="0">
              <a:solidFill>
                <a:schemeClr val="tx1">
                  <a:lumMod val="95000"/>
                </a:schemeClr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77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4216" y="886968"/>
            <a:ext cx="29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нанесення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r>
              <a:rPr lang="ru-RU" dirty="0"/>
              <a:t> у </a:t>
            </a:r>
            <a:r>
              <a:rPr lang="ru-RU" dirty="0" err="1"/>
              <a:t>вакуумі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створенні</a:t>
            </a:r>
            <a:r>
              <a:rPr lang="ru-RU" dirty="0"/>
              <a:t> (</a:t>
            </a:r>
            <a:r>
              <a:rPr lang="ru-RU" dirty="0" err="1"/>
              <a:t>генерації</a:t>
            </a:r>
            <a:r>
              <a:rPr lang="ru-RU" dirty="0"/>
              <a:t>) потоку </a:t>
            </a:r>
            <a:r>
              <a:rPr lang="ru-RU" dirty="0" err="1"/>
              <a:t>частинок</a:t>
            </a:r>
            <a:r>
              <a:rPr lang="ru-RU" dirty="0"/>
              <a:t>, </a:t>
            </a:r>
            <a:r>
              <a:rPr lang="ru-RU" dirty="0" err="1"/>
              <a:t>спрямованого</a:t>
            </a:r>
            <a:r>
              <a:rPr lang="ru-RU" dirty="0"/>
              <a:t> </a:t>
            </a:r>
            <a:r>
              <a:rPr lang="ru-RU" dirty="0" err="1"/>
              <a:t>убік</a:t>
            </a:r>
            <a:r>
              <a:rPr lang="ru-RU" dirty="0"/>
              <a:t> </a:t>
            </a:r>
            <a:r>
              <a:rPr lang="ru-RU" dirty="0" err="1"/>
              <a:t>оброблюваної</a:t>
            </a:r>
            <a:r>
              <a:rPr lang="ru-RU" dirty="0"/>
              <a:t> </a:t>
            </a:r>
            <a:r>
              <a:rPr lang="ru-RU" dirty="0" err="1"/>
              <a:t>підкладки</a:t>
            </a:r>
            <a:r>
              <a:rPr lang="ru-RU" dirty="0"/>
              <a:t>, і </a:t>
            </a:r>
            <a:r>
              <a:rPr lang="ru-RU" dirty="0" err="1"/>
              <a:t>наступної</a:t>
            </a:r>
            <a:r>
              <a:rPr lang="ru-RU" dirty="0"/>
              <a:t> їх </a:t>
            </a:r>
            <a:r>
              <a:rPr lang="ru-RU" dirty="0" err="1"/>
              <a:t>конденсації</a:t>
            </a:r>
            <a:r>
              <a:rPr lang="ru-RU" dirty="0"/>
              <a:t> з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тонкоплівкових</a:t>
            </a:r>
            <a:r>
              <a:rPr lang="ru-RU" dirty="0"/>
              <a:t> </a:t>
            </a:r>
            <a:r>
              <a:rPr lang="ru-RU" dirty="0" err="1"/>
              <a:t>шарів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покривається</a:t>
            </a:r>
            <a:r>
              <a:rPr lang="ru-RU" dirty="0"/>
              <a:t>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5273" y="614434"/>
            <a:ext cx="3357944" cy="4516143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386902" y="245102"/>
            <a:ext cx="49440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СХЕМА УСТАНОВКИ ДЛЯ НАНЕСЕННЯ ПЛІВОК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496056" y="5130577"/>
            <a:ext cx="513588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 </a:t>
            </a:r>
            <a:r>
              <a:rPr lang="ru-RU" dirty="0"/>
              <a:t>– </a:t>
            </a:r>
            <a:r>
              <a:rPr lang="ru-RU" dirty="0" err="1"/>
              <a:t>джерело</a:t>
            </a:r>
            <a:r>
              <a:rPr lang="ru-RU" dirty="0"/>
              <a:t> потоку </a:t>
            </a:r>
            <a:r>
              <a:rPr lang="ru-RU" dirty="0" err="1"/>
              <a:t>часток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наносяться</a:t>
            </a:r>
            <a:r>
              <a:rPr lang="ru-RU" dirty="0"/>
              <a:t>, 2 – </a:t>
            </a:r>
            <a:r>
              <a:rPr lang="ru-RU" dirty="0" err="1"/>
              <a:t>потік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, 3 – </a:t>
            </a:r>
            <a:r>
              <a:rPr lang="ru-RU" dirty="0" err="1"/>
              <a:t>підкладка</a:t>
            </a:r>
            <a:r>
              <a:rPr lang="ru-RU" dirty="0"/>
              <a:t>, 4 – </a:t>
            </a:r>
            <a:r>
              <a:rPr lang="ru-RU" dirty="0" err="1"/>
              <a:t>підкладкотримач</a:t>
            </a:r>
            <a:r>
              <a:rPr lang="ru-RU" dirty="0"/>
              <a:t>, 5 – </a:t>
            </a:r>
            <a:r>
              <a:rPr lang="ru-RU" dirty="0" err="1"/>
              <a:t>робоча</a:t>
            </a:r>
            <a:r>
              <a:rPr lang="ru-RU" dirty="0"/>
              <a:t> </a:t>
            </a:r>
            <a:r>
              <a:rPr lang="ru-RU" dirty="0" err="1"/>
              <a:t>вакуумна</a:t>
            </a:r>
            <a:r>
              <a:rPr lang="ru-RU" dirty="0"/>
              <a:t> камера, 6 – кран впуску </a:t>
            </a:r>
            <a:r>
              <a:rPr lang="ru-RU" dirty="0" err="1"/>
              <a:t>повітря</a:t>
            </a:r>
            <a:r>
              <a:rPr lang="ru-RU" dirty="0"/>
              <a:t>, 7 – датчик </a:t>
            </a:r>
            <a:r>
              <a:rPr lang="ru-RU" dirty="0" err="1"/>
              <a:t>зміни</a:t>
            </a:r>
            <a:r>
              <a:rPr lang="ru-RU" dirty="0"/>
              <a:t> вакууму, 8 – </a:t>
            </a:r>
            <a:r>
              <a:rPr lang="ru-RU" dirty="0" err="1"/>
              <a:t>кільцева</a:t>
            </a:r>
            <a:r>
              <a:rPr lang="ru-RU" dirty="0"/>
              <a:t> </a:t>
            </a:r>
            <a:r>
              <a:rPr lang="ru-RU" dirty="0" err="1"/>
              <a:t>гумова</a:t>
            </a:r>
            <a:r>
              <a:rPr lang="ru-RU" dirty="0"/>
              <a:t> прокладка, 9 – </a:t>
            </a:r>
            <a:r>
              <a:rPr lang="ru-RU" dirty="0" err="1"/>
              <a:t>базова</a:t>
            </a:r>
            <a:r>
              <a:rPr lang="ru-RU" dirty="0"/>
              <a:t> плита, 10 – </a:t>
            </a:r>
            <a:r>
              <a:rPr lang="ru-RU" dirty="0" err="1"/>
              <a:t>вакуумна</a:t>
            </a:r>
            <a:r>
              <a:rPr lang="ru-RU" dirty="0"/>
              <a:t> </a:t>
            </a:r>
            <a:r>
              <a:rPr lang="ru-RU" dirty="0" err="1"/>
              <a:t>відкачуюча</a:t>
            </a:r>
            <a:r>
              <a:rPr lang="ru-RU" dirty="0"/>
              <a:t> система, 11 – каркас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355522" y="697702"/>
            <a:ext cx="335794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реслювати</a:t>
            </a:r>
            <a:r>
              <a:rPr lang="ru-RU" dirty="0"/>
              <a:t> </a:t>
            </a:r>
            <a:r>
              <a:rPr lang="ru-RU" dirty="0" err="1"/>
              <a:t>тільки</a:t>
            </a:r>
            <a:r>
              <a:rPr lang="ru-RU" dirty="0"/>
              <a:t> в </a:t>
            </a:r>
            <a:r>
              <a:rPr lang="ru-RU" dirty="0" err="1"/>
              <a:t>необхідних</a:t>
            </a:r>
            <a:r>
              <a:rPr lang="ru-RU" dirty="0"/>
              <a:t> </a:t>
            </a:r>
            <a:r>
              <a:rPr lang="ru-RU" dirty="0" err="1"/>
              <a:t>випадках</a:t>
            </a:r>
            <a:r>
              <a:rPr lang="ru-RU" dirty="0"/>
              <a:t>.) Таким чином, при </a:t>
            </a:r>
            <a:r>
              <a:rPr lang="ru-RU" dirty="0" err="1"/>
              <a:t>нанесенні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</a:t>
            </a:r>
            <a:r>
              <a:rPr lang="ru-RU" dirty="0" err="1"/>
              <a:t>протікають</a:t>
            </a:r>
            <a:r>
              <a:rPr lang="ru-RU" dirty="0"/>
              <a:t> три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: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err="1" smtClean="0"/>
              <a:t>генерація</a:t>
            </a:r>
            <a:r>
              <a:rPr lang="ru-RU" dirty="0" smtClean="0"/>
              <a:t> </a:t>
            </a:r>
            <a:r>
              <a:rPr lang="ru-RU" dirty="0" err="1"/>
              <a:t>спрямованого</a:t>
            </a:r>
            <a:r>
              <a:rPr lang="ru-RU" dirty="0"/>
              <a:t> потоку </a:t>
            </a:r>
            <a:r>
              <a:rPr lang="ru-RU" dirty="0" err="1"/>
              <a:t>частинок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осаджується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err="1" smtClean="0"/>
              <a:t>перенесення</a:t>
            </a:r>
            <a:r>
              <a:rPr lang="ru-RU" dirty="0" smtClean="0"/>
              <a:t> </a:t>
            </a:r>
            <a:r>
              <a:rPr lang="ru-RU" dirty="0" err="1"/>
              <a:t>частинок</a:t>
            </a:r>
            <a:r>
              <a:rPr lang="ru-RU" dirty="0"/>
              <a:t> у </a:t>
            </a:r>
            <a:r>
              <a:rPr lang="ru-RU" dirty="0" err="1"/>
              <a:t>розрідженому</a:t>
            </a:r>
            <a:r>
              <a:rPr lang="ru-RU" dirty="0"/>
              <a:t> (вакуумному) </a:t>
            </a:r>
            <a:r>
              <a:rPr lang="ru-RU" dirty="0" err="1"/>
              <a:t>просторі</a:t>
            </a:r>
            <a:r>
              <a:rPr lang="ru-RU" dirty="0"/>
              <a:t> від </a:t>
            </a:r>
            <a:r>
              <a:rPr lang="ru-RU" dirty="0" err="1"/>
              <a:t>їхнього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до </a:t>
            </a:r>
            <a:r>
              <a:rPr lang="ru-RU" dirty="0" err="1"/>
              <a:t>оброблюваної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err="1" smtClean="0"/>
              <a:t>осідання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конденсація</a:t>
            </a:r>
            <a:r>
              <a:rPr lang="ru-RU" dirty="0"/>
              <a:t>) </a:t>
            </a:r>
            <a:r>
              <a:rPr lang="ru-RU" dirty="0" err="1"/>
              <a:t>частинок</a:t>
            </a:r>
            <a:r>
              <a:rPr lang="ru-RU" dirty="0"/>
              <a:t> на </a:t>
            </a:r>
            <a:r>
              <a:rPr lang="ru-RU" dirty="0" err="1"/>
              <a:t>поверхні</a:t>
            </a:r>
            <a:r>
              <a:rPr lang="ru-RU" dirty="0"/>
              <a:t> з </a:t>
            </a:r>
            <a:r>
              <a:rPr lang="ru-RU" dirty="0" err="1"/>
              <a:t>утворенням</a:t>
            </a:r>
            <a:r>
              <a:rPr lang="ru-RU" dirty="0"/>
              <a:t> </a:t>
            </a:r>
            <a:r>
              <a:rPr lang="ru-RU" dirty="0" err="1"/>
              <a:t>тонкоплівкових</a:t>
            </a:r>
            <a:r>
              <a:rPr lang="ru-RU" dirty="0"/>
              <a:t> </a:t>
            </a:r>
            <a:r>
              <a:rPr lang="ru-RU" dirty="0" err="1"/>
              <a:t>шарів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210364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196840" y="942261"/>
            <a:ext cx="6096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/>
              <a:t>нанесення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r>
              <a:rPr lang="ru-RU" dirty="0"/>
              <a:t> у </a:t>
            </a:r>
            <a:r>
              <a:rPr lang="ru-RU" dirty="0" err="1"/>
              <a:t>вакуумі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основних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ru-RU" dirty="0" smtClean="0"/>
              <a:t>установка </a:t>
            </a:r>
            <a:r>
              <a:rPr lang="ru-RU" dirty="0"/>
              <a:t>і </a:t>
            </a:r>
            <a:r>
              <a:rPr lang="ru-RU" dirty="0" err="1"/>
              <a:t>закріплення</a:t>
            </a:r>
            <a:r>
              <a:rPr lang="ru-RU" dirty="0"/>
              <a:t> </a:t>
            </a:r>
            <a:r>
              <a:rPr lang="ru-RU" dirty="0" err="1"/>
              <a:t>підлягаючих</a:t>
            </a:r>
            <a:r>
              <a:rPr lang="ru-RU" dirty="0"/>
              <a:t> </a:t>
            </a:r>
            <a:r>
              <a:rPr lang="ru-RU" dirty="0" err="1"/>
              <a:t>обробці</a:t>
            </a:r>
            <a:r>
              <a:rPr lang="ru-RU" dirty="0"/>
              <a:t> </a:t>
            </a:r>
            <a:r>
              <a:rPr lang="ru-RU" dirty="0" err="1"/>
              <a:t>підкладок</a:t>
            </a:r>
            <a:r>
              <a:rPr lang="ru-RU" dirty="0"/>
              <a:t> на </a:t>
            </a:r>
            <a:r>
              <a:rPr lang="ru-RU" dirty="0" err="1"/>
              <a:t>підкладкотримачі</a:t>
            </a:r>
            <a:r>
              <a:rPr lang="ru-RU" dirty="0"/>
              <a:t> при </a:t>
            </a:r>
            <a:r>
              <a:rPr lang="ru-RU" dirty="0" err="1"/>
              <a:t>піднятому</a:t>
            </a:r>
            <a:r>
              <a:rPr lang="ru-RU" dirty="0"/>
              <a:t> </a:t>
            </a:r>
            <a:r>
              <a:rPr lang="ru-RU" dirty="0" err="1"/>
              <a:t>ковпаку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err="1" smtClean="0"/>
              <a:t>закриття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ru-RU" dirty="0" err="1"/>
              <a:t>герметизація</a:t>
            </a:r>
            <a:r>
              <a:rPr lang="ru-RU" dirty="0"/>
              <a:t>) </a:t>
            </a:r>
            <a:r>
              <a:rPr lang="ru-RU" dirty="0" err="1"/>
              <a:t>робочої</a:t>
            </a:r>
            <a:r>
              <a:rPr lang="ru-RU" dirty="0"/>
              <a:t> </a:t>
            </a:r>
            <a:r>
              <a:rPr lang="ru-RU" dirty="0" err="1"/>
              <a:t>камери</a:t>
            </a:r>
            <a:r>
              <a:rPr lang="ru-RU" dirty="0"/>
              <a:t> і </a:t>
            </a:r>
            <a:r>
              <a:rPr lang="ru-RU" dirty="0" err="1"/>
              <a:t>відкачування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до </a:t>
            </a:r>
            <a:r>
              <a:rPr lang="ru-RU" dirty="0" err="1"/>
              <a:t>необхідного</a:t>
            </a:r>
            <a:r>
              <a:rPr lang="ru-RU" dirty="0"/>
              <a:t> вакууму;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err="1" smtClean="0"/>
              <a:t>включення</a:t>
            </a:r>
            <a:r>
              <a:rPr lang="ru-RU" dirty="0" smtClean="0"/>
              <a:t> </a:t>
            </a:r>
            <a:r>
              <a:rPr lang="ru-RU" dirty="0" err="1"/>
              <a:t>джерела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атомарний</a:t>
            </a:r>
            <a:r>
              <a:rPr lang="ru-RU" dirty="0"/>
              <a:t> (</a:t>
            </a:r>
            <a:r>
              <a:rPr lang="ru-RU" dirty="0" err="1"/>
              <a:t>молекулярний</a:t>
            </a:r>
            <a:r>
              <a:rPr lang="ru-RU" dirty="0"/>
              <a:t>) </a:t>
            </a:r>
            <a:r>
              <a:rPr lang="ru-RU" dirty="0" err="1"/>
              <a:t>потік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осаджується</a:t>
            </a:r>
            <a:r>
              <a:rPr lang="ru-RU" dirty="0" smtClean="0"/>
              <a:t>;</a:t>
            </a:r>
          </a:p>
          <a:p>
            <a:pPr marL="285750" indent="-285750">
              <a:buFontTx/>
              <a:buChar char="-"/>
            </a:pPr>
            <a:r>
              <a:rPr lang="ru-RU" dirty="0" err="1" smtClean="0"/>
              <a:t>нанесення</a:t>
            </a:r>
            <a:r>
              <a:rPr lang="ru-RU" dirty="0" smtClean="0"/>
              <a:t> </a:t>
            </a:r>
            <a:r>
              <a:rPr lang="ru-RU" dirty="0" err="1"/>
              <a:t>плівки</a:t>
            </a:r>
            <a:r>
              <a:rPr lang="ru-RU" dirty="0"/>
              <a:t> </a:t>
            </a:r>
            <a:r>
              <a:rPr lang="ru-RU" dirty="0" err="1"/>
              <a:t>визначеної</a:t>
            </a:r>
            <a:r>
              <a:rPr lang="ru-RU" dirty="0"/>
              <a:t> </a:t>
            </a:r>
            <a:r>
              <a:rPr lang="ru-RU" dirty="0" err="1"/>
              <a:t>товщини</a:t>
            </a:r>
            <a:r>
              <a:rPr lang="ru-RU" dirty="0"/>
              <a:t> при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працюючому</a:t>
            </a:r>
            <a:r>
              <a:rPr lang="ru-RU" dirty="0"/>
              <a:t> </a:t>
            </a:r>
            <a:r>
              <a:rPr lang="ru-RU" dirty="0" err="1"/>
              <a:t>джерелі</a:t>
            </a:r>
            <a:r>
              <a:rPr lang="ru-RU" dirty="0"/>
              <a:t> потоку </a:t>
            </a:r>
            <a:r>
              <a:rPr lang="ru-RU" dirty="0" err="1"/>
              <a:t>частинок</a:t>
            </a:r>
            <a:r>
              <a:rPr lang="ru-RU" dirty="0"/>
              <a:t> і </a:t>
            </a:r>
            <a:r>
              <a:rPr lang="ru-RU" dirty="0" err="1"/>
              <a:t>вакуумній</a:t>
            </a:r>
            <a:r>
              <a:rPr lang="ru-RU" dirty="0"/>
              <a:t> </a:t>
            </a:r>
            <a:r>
              <a:rPr lang="ru-RU" dirty="0" err="1"/>
              <a:t>системі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err="1" smtClean="0"/>
              <a:t>вимкнення</a:t>
            </a:r>
            <a:r>
              <a:rPr lang="ru-RU" dirty="0" smtClean="0"/>
              <a:t> </a:t>
            </a:r>
            <a:r>
              <a:rPr lang="ru-RU" dirty="0" err="1"/>
              <a:t>джерела</a:t>
            </a:r>
            <a:r>
              <a:rPr lang="ru-RU" dirty="0"/>
              <a:t> потоку </a:t>
            </a:r>
            <a:r>
              <a:rPr lang="ru-RU" dirty="0" err="1"/>
              <a:t>частинок</a:t>
            </a:r>
            <a:r>
              <a:rPr lang="ru-RU" dirty="0"/>
              <a:t>, </a:t>
            </a:r>
            <a:r>
              <a:rPr lang="ru-RU" dirty="0" err="1"/>
              <a:t>охолодження</a:t>
            </a:r>
            <a:r>
              <a:rPr lang="ru-RU" dirty="0"/>
              <a:t> </a:t>
            </a:r>
            <a:r>
              <a:rPr lang="ru-RU" dirty="0" err="1"/>
              <a:t>підкладок</a:t>
            </a:r>
            <a:r>
              <a:rPr lang="ru-RU" dirty="0"/>
              <a:t> і напуск </a:t>
            </a:r>
            <a:r>
              <a:rPr lang="ru-RU" dirty="0" err="1"/>
              <a:t>повітря</a:t>
            </a:r>
            <a:r>
              <a:rPr lang="ru-RU" dirty="0"/>
              <a:t> в </a:t>
            </a:r>
            <a:r>
              <a:rPr lang="ru-RU" dirty="0" err="1"/>
              <a:t>робочу</a:t>
            </a:r>
            <a:r>
              <a:rPr lang="ru-RU" dirty="0"/>
              <a:t> камеру до атмосферного </a:t>
            </a:r>
            <a:r>
              <a:rPr lang="ru-RU" dirty="0" err="1"/>
              <a:t>тиску</a:t>
            </a:r>
            <a:r>
              <a:rPr lang="ru-RU" dirty="0"/>
              <a:t>; </a:t>
            </a:r>
            <a:endParaRPr lang="ru-RU" dirty="0" smtClean="0"/>
          </a:p>
          <a:p>
            <a:pPr marL="285750" indent="-285750">
              <a:buFontTx/>
              <a:buChar char="-"/>
            </a:pPr>
            <a:r>
              <a:rPr lang="ru-RU" dirty="0" err="1" smtClean="0"/>
              <a:t>підйом</a:t>
            </a:r>
            <a:r>
              <a:rPr lang="ru-RU" dirty="0" smtClean="0"/>
              <a:t> </a:t>
            </a:r>
            <a:r>
              <a:rPr lang="ru-RU" dirty="0" err="1"/>
              <a:t>ковпака</a:t>
            </a:r>
            <a:r>
              <a:rPr lang="ru-RU" dirty="0"/>
              <a:t> і </a:t>
            </a:r>
            <a:r>
              <a:rPr lang="ru-RU" dirty="0" err="1"/>
              <a:t>зняття</a:t>
            </a:r>
            <a:r>
              <a:rPr lang="ru-RU" dirty="0"/>
              <a:t> </a:t>
            </a:r>
            <a:r>
              <a:rPr lang="ru-RU" dirty="0" err="1"/>
              <a:t>оброблених</a:t>
            </a:r>
            <a:r>
              <a:rPr lang="ru-RU" dirty="0"/>
              <a:t> </a:t>
            </a:r>
            <a:r>
              <a:rPr lang="ru-RU" dirty="0" err="1"/>
              <a:t>підкладок</a:t>
            </a:r>
            <a:r>
              <a:rPr lang="ru-RU" dirty="0"/>
              <a:t> з </a:t>
            </a:r>
            <a:r>
              <a:rPr lang="ru-RU" dirty="0" err="1"/>
              <a:t>підкладкотримача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15034"/>
            <a:ext cx="4524375" cy="42291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95656" y="8831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КЛАСИФІКАЦІЯ ОСНОВНИХ ТЕХНОЛОГІЧНИХ СПОСОБІВ НАНЕСЕННЯ ПЛІВОК У ВАКУУМІ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5172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523488" y="618203"/>
            <a:ext cx="78882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</a:rPr>
              <a:t>Метод </a:t>
            </a:r>
            <a:r>
              <a:rPr lang="ru-RU" dirty="0" err="1">
                <a:solidFill>
                  <a:srgbClr val="FF0000"/>
                </a:solidFill>
              </a:rPr>
              <a:t>термічного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випаровування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/>
              <a:t>заснований</a:t>
            </a:r>
            <a:r>
              <a:rPr lang="ru-RU" dirty="0"/>
              <a:t> на </a:t>
            </a:r>
            <a:r>
              <a:rPr lang="ru-RU" dirty="0" err="1"/>
              <a:t>нагріванні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у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випарниках</a:t>
            </a:r>
            <a:r>
              <a:rPr lang="ru-RU" dirty="0"/>
              <a:t> до </a:t>
            </a:r>
            <a:r>
              <a:rPr lang="ru-RU" dirty="0" err="1"/>
              <a:t>температури</a:t>
            </a:r>
            <a:r>
              <a:rPr lang="ru-RU" dirty="0"/>
              <a:t>, при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 smtClean="0"/>
              <a:t>починається</a:t>
            </a:r>
            <a:r>
              <a:rPr lang="ru-RU" dirty="0" smtClean="0"/>
              <a:t> </a:t>
            </a:r>
            <a:r>
              <a:rPr lang="ru-RU" dirty="0" err="1"/>
              <a:t>помітний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випаровування</a:t>
            </a:r>
            <a:r>
              <a:rPr lang="ru-RU" dirty="0"/>
              <a:t>, і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конденсації</a:t>
            </a:r>
            <a:r>
              <a:rPr lang="ru-RU" dirty="0"/>
              <a:t> </a:t>
            </a:r>
            <a:r>
              <a:rPr lang="ru-RU" dirty="0" err="1"/>
              <a:t>парів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r>
              <a:rPr lang="ru-RU" dirty="0"/>
              <a:t> на </a:t>
            </a:r>
            <a:r>
              <a:rPr lang="ru-RU" dirty="0" err="1"/>
              <a:t>оброблених</a:t>
            </a:r>
            <a:r>
              <a:rPr lang="ru-RU" dirty="0"/>
              <a:t> </a:t>
            </a:r>
            <a:r>
              <a:rPr lang="ru-RU" dirty="0" err="1"/>
              <a:t>поверхнях</a:t>
            </a:r>
            <a:r>
              <a:rPr lang="ru-RU" dirty="0"/>
              <a:t>, </a:t>
            </a:r>
            <a:r>
              <a:rPr lang="ru-RU" dirty="0" err="1"/>
              <a:t>розташованих</a:t>
            </a:r>
            <a:r>
              <a:rPr lang="ru-RU" dirty="0"/>
              <a:t> на </a:t>
            </a:r>
            <a:r>
              <a:rPr lang="ru-RU" dirty="0" err="1"/>
              <a:t>деякій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 від </a:t>
            </a:r>
            <a:r>
              <a:rPr lang="ru-RU" dirty="0" err="1"/>
              <a:t>випарника</a:t>
            </a:r>
            <a:r>
              <a:rPr lang="ru-RU" dirty="0"/>
              <a:t>. </a:t>
            </a:r>
            <a:r>
              <a:rPr lang="ru-RU" dirty="0" err="1"/>
              <a:t>Важливим</a:t>
            </a:r>
            <a:r>
              <a:rPr lang="ru-RU" dirty="0"/>
              <a:t> фактором,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 і </a:t>
            </a:r>
            <a:r>
              <a:rPr lang="ru-RU" dirty="0" err="1"/>
              <a:t>конструкцію</a:t>
            </a:r>
            <a:r>
              <a:rPr lang="ru-RU" dirty="0"/>
              <a:t> установок </a:t>
            </a:r>
            <a:r>
              <a:rPr lang="ru-RU" dirty="0" err="1"/>
              <a:t>термічного</a:t>
            </a:r>
            <a:r>
              <a:rPr lang="ru-RU" dirty="0"/>
              <a:t> </a:t>
            </a:r>
            <a:r>
              <a:rPr lang="ru-RU" dirty="0" err="1"/>
              <a:t>випарювання</a:t>
            </a:r>
            <a:r>
              <a:rPr lang="ru-RU" dirty="0"/>
              <a:t>, є </a:t>
            </a:r>
            <a:r>
              <a:rPr lang="ru-RU" dirty="0" err="1"/>
              <a:t>спосіб</a:t>
            </a:r>
            <a:r>
              <a:rPr lang="ru-RU" dirty="0"/>
              <a:t> </a:t>
            </a:r>
            <a:r>
              <a:rPr lang="ru-RU" dirty="0" err="1"/>
              <a:t>нагрівання</a:t>
            </a:r>
            <a:r>
              <a:rPr lang="ru-RU" dirty="0"/>
              <a:t> </a:t>
            </a:r>
            <a:r>
              <a:rPr lang="ru-RU" dirty="0" err="1"/>
              <a:t>матеріалів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випаровуються</a:t>
            </a:r>
            <a:r>
              <a:rPr lang="ru-RU" dirty="0"/>
              <a:t>: </a:t>
            </a:r>
            <a:r>
              <a:rPr lang="ru-RU" dirty="0" err="1"/>
              <a:t>резистивний</a:t>
            </a:r>
            <a:r>
              <a:rPr lang="ru-RU" dirty="0"/>
              <a:t> (</a:t>
            </a:r>
            <a:r>
              <a:rPr lang="ru-RU" dirty="0" err="1"/>
              <a:t>омічний</a:t>
            </a:r>
            <a:r>
              <a:rPr lang="ru-RU" dirty="0"/>
              <a:t>)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електронно-променевий</a:t>
            </a:r>
            <a:r>
              <a:rPr lang="ru-RU" dirty="0"/>
              <a:t>. </a:t>
            </a:r>
          </a:p>
        </p:txBody>
      </p:sp>
      <p:pic>
        <p:nvPicPr>
          <p:cNvPr id="5" name="Рисунок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75362"/>
            <a:ext cx="3456432" cy="2460942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3587496" y="3621025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Метод </a:t>
            </a:r>
            <a:r>
              <a:rPr lang="ru-RU" dirty="0" err="1">
                <a:solidFill>
                  <a:srgbClr val="FF0000"/>
                </a:solidFill>
              </a:rPr>
              <a:t>йонного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розпилення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заснований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на </a:t>
            </a:r>
            <a:r>
              <a:rPr lang="ru-RU" dirty="0" err="1"/>
              <a:t>бомбардуванні</a:t>
            </a:r>
            <a:r>
              <a:rPr lang="ru-RU" dirty="0"/>
              <a:t> </a:t>
            </a:r>
            <a:r>
              <a:rPr lang="ru-RU" dirty="0" err="1"/>
              <a:t>мішені</a:t>
            </a:r>
            <a:r>
              <a:rPr lang="ru-RU" dirty="0"/>
              <a:t>, </a:t>
            </a:r>
            <a:r>
              <a:rPr lang="ru-RU" dirty="0" err="1"/>
              <a:t>виготовленої</a:t>
            </a:r>
            <a:r>
              <a:rPr lang="ru-RU" dirty="0"/>
              <a:t> з </a:t>
            </a:r>
            <a:r>
              <a:rPr lang="ru-RU" dirty="0" err="1"/>
              <a:t>матеріалу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потрібно </a:t>
            </a:r>
            <a:r>
              <a:rPr lang="ru-RU" dirty="0" err="1"/>
              <a:t>осадити</a:t>
            </a:r>
            <a:r>
              <a:rPr lang="ru-RU" dirty="0"/>
              <a:t>, </a:t>
            </a:r>
            <a:r>
              <a:rPr lang="ru-RU" dirty="0" err="1"/>
              <a:t>швидкими</a:t>
            </a:r>
            <a:r>
              <a:rPr lang="ru-RU" dirty="0"/>
              <a:t> </a:t>
            </a:r>
            <a:r>
              <a:rPr lang="ru-RU" dirty="0" err="1"/>
              <a:t>частинками</a:t>
            </a:r>
            <a:r>
              <a:rPr lang="ru-RU" dirty="0"/>
              <a:t> (як правило </a:t>
            </a:r>
            <a:r>
              <a:rPr lang="ru-RU" dirty="0" err="1"/>
              <a:t>позитивними</a:t>
            </a:r>
            <a:r>
              <a:rPr lang="ru-RU" dirty="0"/>
              <a:t> </a:t>
            </a:r>
            <a:r>
              <a:rPr lang="ru-RU" dirty="0" err="1"/>
              <a:t>йонами</a:t>
            </a:r>
            <a:r>
              <a:rPr lang="ru-RU" dirty="0"/>
              <a:t> аргону). </a:t>
            </a:r>
            <a:r>
              <a:rPr lang="ru-RU" dirty="0" err="1"/>
              <a:t>Вибиті</a:t>
            </a:r>
            <a:r>
              <a:rPr lang="ru-RU" dirty="0"/>
              <a:t> з </a:t>
            </a:r>
            <a:r>
              <a:rPr lang="ru-RU" dirty="0" err="1"/>
              <a:t>мішені</a:t>
            </a:r>
            <a:r>
              <a:rPr lang="ru-RU" dirty="0"/>
              <a:t> 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бомбардування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 </a:t>
            </a:r>
            <a:r>
              <a:rPr lang="ru-RU" dirty="0" err="1"/>
              <a:t>утворюють</a:t>
            </a:r>
            <a:r>
              <a:rPr lang="ru-RU" dirty="0"/>
              <a:t> </a:t>
            </a:r>
            <a:r>
              <a:rPr lang="ru-RU" dirty="0" err="1"/>
              <a:t>потік</a:t>
            </a:r>
            <a:r>
              <a:rPr lang="ru-RU" dirty="0"/>
              <a:t> </a:t>
            </a:r>
            <a:r>
              <a:rPr lang="ru-RU" dirty="0" err="1"/>
              <a:t>матеріалу</a:t>
            </a:r>
            <a:r>
              <a:rPr lang="ru-RU" dirty="0"/>
              <a:t>,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осаджується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тонкої</a:t>
            </a:r>
            <a:r>
              <a:rPr lang="ru-RU" dirty="0"/>
              <a:t> </a:t>
            </a:r>
            <a:r>
              <a:rPr lang="ru-RU" dirty="0" err="1"/>
              <a:t>плівки</a:t>
            </a:r>
            <a:r>
              <a:rPr lang="ru-RU" dirty="0"/>
              <a:t> на </a:t>
            </a:r>
            <a:r>
              <a:rPr lang="ru-RU" dirty="0" err="1"/>
              <a:t>підкладках</a:t>
            </a:r>
            <a:r>
              <a:rPr lang="ru-RU" dirty="0"/>
              <a:t>, </a:t>
            </a:r>
            <a:r>
              <a:rPr lang="ru-RU" dirty="0" err="1"/>
              <a:t>розташованих</a:t>
            </a:r>
            <a:r>
              <a:rPr lang="ru-RU" dirty="0"/>
              <a:t> на </a:t>
            </a:r>
            <a:r>
              <a:rPr lang="ru-RU" dirty="0" err="1"/>
              <a:t>деякій</a:t>
            </a:r>
            <a:r>
              <a:rPr lang="ru-RU" dirty="0"/>
              <a:t> </a:t>
            </a:r>
            <a:r>
              <a:rPr lang="ru-RU" dirty="0" err="1"/>
              <a:t>відстані</a:t>
            </a:r>
            <a:r>
              <a:rPr lang="ru-RU" dirty="0"/>
              <a:t> від </a:t>
            </a:r>
            <a:r>
              <a:rPr lang="ru-RU" dirty="0" err="1"/>
              <a:t>мішені</a:t>
            </a:r>
            <a:r>
              <a:rPr lang="ru-RU" dirty="0"/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-80076" y="982864"/>
            <a:ext cx="32987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осаджуються</a:t>
            </a:r>
            <a:r>
              <a:rPr lang="ru-RU" dirty="0"/>
              <a:t>, з </a:t>
            </a:r>
            <a:r>
              <a:rPr lang="ru-RU" dirty="0" err="1"/>
              <a:t>підкладкою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-80076" y="4182471"/>
            <a:ext cx="34450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1 – </a:t>
            </a:r>
            <a:r>
              <a:rPr lang="ru-RU" sz="1400" dirty="0" err="1"/>
              <a:t>частки</a:t>
            </a:r>
            <a:r>
              <a:rPr lang="ru-RU" sz="1400" dirty="0"/>
              <a:t> у вакуумному </a:t>
            </a:r>
            <a:r>
              <a:rPr lang="ru-RU" sz="1400" dirty="0" err="1"/>
              <a:t>просторі</a:t>
            </a:r>
            <a:r>
              <a:rPr lang="ru-RU" sz="1400" dirty="0"/>
              <a:t>, 2 – дуплет </a:t>
            </a:r>
            <a:r>
              <a:rPr lang="ru-RU" sz="1400" dirty="0" err="1"/>
              <a:t>часток</a:t>
            </a:r>
            <a:r>
              <a:rPr lang="ru-RU" sz="1400" dirty="0"/>
              <a:t> у вакуумному </a:t>
            </a:r>
            <a:r>
              <a:rPr lang="ru-RU" sz="1400" dirty="0" err="1"/>
              <a:t>просторі</a:t>
            </a:r>
            <a:r>
              <a:rPr lang="ru-RU" sz="1400" dirty="0"/>
              <a:t>, 3 – центр </a:t>
            </a:r>
            <a:r>
              <a:rPr lang="ru-RU" sz="1400" dirty="0" err="1"/>
              <a:t>кристалізації</a:t>
            </a:r>
            <a:r>
              <a:rPr lang="ru-RU" sz="1400" dirty="0"/>
              <a:t>, 4 – </a:t>
            </a:r>
            <a:r>
              <a:rPr lang="ru-RU" sz="1400" dirty="0" err="1"/>
              <a:t>адсорбований</a:t>
            </a:r>
            <a:r>
              <a:rPr lang="ru-RU" sz="1400" dirty="0"/>
              <a:t> дуплет </a:t>
            </a:r>
            <a:r>
              <a:rPr lang="ru-RU" sz="1400" dirty="0" err="1"/>
              <a:t>часток</a:t>
            </a:r>
            <a:r>
              <a:rPr lang="ru-RU" sz="1400" dirty="0"/>
              <a:t>, 5 – </a:t>
            </a:r>
            <a:r>
              <a:rPr lang="ru-RU" sz="1400" dirty="0" err="1"/>
              <a:t>ріст</a:t>
            </a:r>
            <a:r>
              <a:rPr lang="ru-RU" sz="1400" dirty="0"/>
              <a:t> </a:t>
            </a:r>
            <a:r>
              <a:rPr lang="ru-RU" sz="1400" dirty="0" err="1"/>
              <a:t>кристаліта</a:t>
            </a:r>
            <a:r>
              <a:rPr lang="ru-RU" sz="1400" dirty="0"/>
              <a:t> за </a:t>
            </a:r>
            <a:r>
              <a:rPr lang="ru-RU" sz="1400" dirty="0" err="1"/>
              <a:t>рахунок</a:t>
            </a:r>
            <a:r>
              <a:rPr lang="ru-RU" sz="1400" dirty="0"/>
              <a:t> </a:t>
            </a:r>
            <a:r>
              <a:rPr lang="ru-RU" sz="1400" dirty="0" err="1"/>
              <a:t>мігруючих</a:t>
            </a:r>
            <a:r>
              <a:rPr lang="ru-RU" sz="1400" dirty="0"/>
              <a:t> </a:t>
            </a:r>
            <a:r>
              <a:rPr lang="ru-RU" sz="1400" dirty="0" err="1"/>
              <a:t>часток</a:t>
            </a:r>
            <a:r>
              <a:rPr lang="ru-RU" sz="1400" dirty="0"/>
              <a:t>, 6 – </a:t>
            </a:r>
            <a:r>
              <a:rPr lang="ru-RU" sz="1400" dirty="0" err="1"/>
              <a:t>підкладка</a:t>
            </a:r>
            <a:r>
              <a:rPr lang="ru-RU" sz="1400" dirty="0"/>
              <a:t>, 7 – </a:t>
            </a:r>
            <a:r>
              <a:rPr lang="ru-RU" sz="1400" dirty="0" err="1"/>
              <a:t>поверхнева</a:t>
            </a:r>
            <a:r>
              <a:rPr lang="ru-RU" sz="1400" dirty="0"/>
              <a:t> </a:t>
            </a:r>
            <a:r>
              <a:rPr lang="ru-RU" sz="1400" dirty="0" err="1"/>
              <a:t>міграція</a:t>
            </a:r>
            <a:r>
              <a:rPr lang="ru-RU" sz="1400" dirty="0"/>
              <a:t> </a:t>
            </a:r>
            <a:r>
              <a:rPr lang="ru-RU" sz="1400" dirty="0" err="1"/>
              <a:t>часток</a:t>
            </a:r>
            <a:r>
              <a:rPr lang="ru-RU" sz="1400" dirty="0"/>
              <a:t>, 8 – </a:t>
            </a:r>
            <a:r>
              <a:rPr lang="ru-RU" sz="1400" dirty="0" err="1"/>
              <a:t>адсорбована</a:t>
            </a:r>
            <a:r>
              <a:rPr lang="ru-RU" sz="1400" dirty="0"/>
              <a:t> </a:t>
            </a:r>
            <a:r>
              <a:rPr lang="ru-RU" sz="1400" dirty="0" err="1"/>
              <a:t>частка</a:t>
            </a:r>
            <a:r>
              <a:rPr lang="ru-RU" sz="1400" dirty="0"/>
              <a:t> </a:t>
            </a:r>
            <a:r>
              <a:rPr lang="ru-RU" sz="1400" dirty="0" err="1"/>
              <a:t>речовини</a:t>
            </a:r>
            <a:r>
              <a:rPr lang="ru-RU" sz="1400" dirty="0"/>
              <a:t>, </a:t>
            </a:r>
            <a:r>
              <a:rPr lang="ru-RU" sz="1400" dirty="0" err="1"/>
              <a:t>здатна</a:t>
            </a:r>
            <a:r>
              <a:rPr lang="ru-RU" sz="1400" dirty="0"/>
              <a:t> </a:t>
            </a:r>
            <a:r>
              <a:rPr lang="ru-RU" sz="1400" dirty="0" err="1"/>
              <a:t>мігрувати</a:t>
            </a:r>
            <a:r>
              <a:rPr lang="ru-RU" sz="1400" dirty="0"/>
              <a:t> по </a:t>
            </a:r>
            <a:r>
              <a:rPr lang="ru-RU" sz="1400" dirty="0" err="1"/>
              <a:t>поверхні</a:t>
            </a:r>
            <a:r>
              <a:rPr lang="ru-RU" sz="1400" dirty="0"/>
              <a:t> </a:t>
            </a:r>
            <a:r>
              <a:rPr lang="ru-RU" sz="1400" dirty="0" err="1"/>
              <a:t>підкладки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959382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016" y="1123837"/>
            <a:ext cx="3072385" cy="4601183"/>
          </a:xfrm>
        </p:spPr>
        <p:txBody>
          <a:bodyPr/>
          <a:lstStyle/>
          <a:p>
            <a:r>
              <a:rPr lang="ru-RU" dirty="0"/>
              <a:t>Вакуум в </a:t>
            </a:r>
            <a:r>
              <a:rPr lang="ru-RU" dirty="0" err="1"/>
              <a:t>тонкоплівковій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62984" y="754487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Розріджений</a:t>
            </a:r>
            <a:r>
              <a:rPr lang="ru-RU" dirty="0"/>
              <a:t> стан газу, тобто стан,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тиск</a:t>
            </a:r>
            <a:r>
              <a:rPr lang="ru-RU" dirty="0"/>
              <a:t> газу </a:t>
            </a:r>
            <a:r>
              <a:rPr lang="ru-RU" dirty="0" err="1"/>
              <a:t>нижчий</a:t>
            </a:r>
            <a:r>
              <a:rPr lang="ru-RU" dirty="0"/>
              <a:t> атмосферного, називають вакуумом. "Вакуум" у </a:t>
            </a:r>
            <a:r>
              <a:rPr lang="ru-RU" dirty="0" err="1"/>
              <a:t>перекладі</a:t>
            </a:r>
            <a:r>
              <a:rPr lang="ru-RU" dirty="0"/>
              <a:t> з </a:t>
            </a:r>
            <a:r>
              <a:rPr lang="ru-RU" dirty="0" err="1"/>
              <a:t>латинського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 </a:t>
            </a:r>
            <a:r>
              <a:rPr lang="ru-RU" dirty="0" err="1"/>
              <a:t>порожнеча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98976" y="1967514"/>
            <a:ext cx="689152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Одним з </a:t>
            </a:r>
            <a:r>
              <a:rPr lang="ru-RU" dirty="0" err="1"/>
              <a:t>найважливіших</a:t>
            </a:r>
            <a:r>
              <a:rPr lang="ru-RU" dirty="0"/>
              <a:t> понять </a:t>
            </a:r>
            <a:r>
              <a:rPr lang="ru-RU" dirty="0" err="1"/>
              <a:t>вакуумної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 є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пробігу</a:t>
            </a:r>
            <a:r>
              <a:rPr lang="ru-RU" dirty="0"/>
              <a:t> молекул, </a:t>
            </a:r>
            <a:r>
              <a:rPr lang="ru-RU" dirty="0" err="1"/>
              <a:t>позначається</a:t>
            </a:r>
            <a:r>
              <a:rPr lang="ru-RU" dirty="0"/>
              <a:t> </a:t>
            </a:r>
            <a:r>
              <a:rPr lang="el-GR" dirty="0"/>
              <a:t>λ . </a:t>
            </a:r>
            <a:r>
              <a:rPr lang="ru-RU" dirty="0"/>
              <a:t>Очевидно,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el-GR" dirty="0"/>
              <a:t>λ </a:t>
            </a:r>
            <a:r>
              <a:rPr lang="ru-RU" dirty="0" err="1"/>
              <a:t>залежить</a:t>
            </a:r>
            <a:r>
              <a:rPr lang="ru-RU" dirty="0"/>
              <a:t> від </a:t>
            </a:r>
            <a:r>
              <a:rPr lang="ru-RU" dirty="0" err="1"/>
              <a:t>концентрації</a:t>
            </a:r>
            <a:r>
              <a:rPr lang="ru-RU" dirty="0"/>
              <a:t> молекул.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концентрація</a:t>
            </a:r>
            <a:r>
              <a:rPr lang="ru-RU" dirty="0"/>
              <a:t> молекул в </a:t>
            </a:r>
            <a:r>
              <a:rPr lang="ru-RU" dirty="0" err="1"/>
              <a:t>об’ємі</a:t>
            </a:r>
            <a:r>
              <a:rPr lang="ru-RU" dirty="0"/>
              <a:t> </a:t>
            </a:r>
            <a:r>
              <a:rPr lang="ru-RU" dirty="0" err="1"/>
              <a:t>пропорційна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р, то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el-GR" dirty="0"/>
              <a:t>λ </a:t>
            </a:r>
            <a:r>
              <a:rPr lang="ru-RU" dirty="0" err="1"/>
              <a:t>обернено</a:t>
            </a:r>
            <a:r>
              <a:rPr lang="ru-RU" dirty="0"/>
              <a:t> </a:t>
            </a:r>
            <a:r>
              <a:rPr lang="ru-RU" dirty="0" err="1"/>
              <a:t>пропорційне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 газу. </a:t>
            </a:r>
            <a:r>
              <a:rPr lang="ru-RU" dirty="0" err="1"/>
              <a:t>Нижче</a:t>
            </a:r>
            <a:r>
              <a:rPr lang="ru-RU" dirty="0"/>
              <a:t> подана </a:t>
            </a:r>
            <a:r>
              <a:rPr lang="ru-RU" dirty="0" err="1"/>
              <a:t>середня</a:t>
            </a:r>
            <a:r>
              <a:rPr lang="ru-RU" dirty="0"/>
              <a:t> </a:t>
            </a:r>
            <a:r>
              <a:rPr lang="ru-RU" dirty="0" err="1"/>
              <a:t>довжина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пробігу</a:t>
            </a:r>
            <a:r>
              <a:rPr lang="ru-RU" dirty="0"/>
              <a:t> молекул </a:t>
            </a:r>
            <a:r>
              <a:rPr lang="ru-RU" dirty="0" err="1"/>
              <a:t>повітря</a:t>
            </a:r>
            <a:r>
              <a:rPr lang="ru-RU" dirty="0"/>
              <a:t> при 20°С при </a:t>
            </a:r>
            <a:r>
              <a:rPr lang="ru-RU" dirty="0" err="1"/>
              <a:t>різних</a:t>
            </a:r>
            <a:r>
              <a:rPr lang="ru-RU" dirty="0"/>
              <a:t> тисках, яку можна </a:t>
            </a:r>
            <a:r>
              <a:rPr lang="ru-RU" dirty="0" err="1"/>
              <a:t>розрахувати</a:t>
            </a:r>
            <a:r>
              <a:rPr lang="ru-RU" dirty="0"/>
              <a:t> за формулою: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4528" y="4288536"/>
            <a:ext cx="1219200" cy="9144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4528" y="5552884"/>
            <a:ext cx="7277100" cy="1019175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5635752" y="4102661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в </a:t>
            </a:r>
            <a:r>
              <a:rPr lang="ru-RU" dirty="0" err="1"/>
              <a:t>міру</a:t>
            </a:r>
            <a:r>
              <a:rPr lang="ru-RU" dirty="0"/>
              <a:t>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 з </a:t>
            </a:r>
            <a:r>
              <a:rPr lang="ru-RU" dirty="0" err="1"/>
              <a:t>об’єму</a:t>
            </a:r>
            <a:r>
              <a:rPr lang="ru-RU" dirty="0"/>
              <a:t>, тобто </a:t>
            </a:r>
            <a:r>
              <a:rPr lang="ru-RU" dirty="0" err="1"/>
              <a:t>зменшенні</a:t>
            </a:r>
            <a:r>
              <a:rPr lang="ru-RU" dirty="0"/>
              <a:t> </a:t>
            </a:r>
            <a:r>
              <a:rPr lang="ru-RU" dirty="0" err="1"/>
              <a:t>тиску</a:t>
            </a:r>
            <a:r>
              <a:rPr lang="ru-RU" dirty="0"/>
              <a:t>, </a:t>
            </a:r>
            <a:r>
              <a:rPr lang="el-GR" dirty="0"/>
              <a:t>λ </a:t>
            </a:r>
            <a:r>
              <a:rPr lang="ru-RU" dirty="0" err="1"/>
              <a:t>збільшується</a:t>
            </a:r>
            <a:r>
              <a:rPr lang="ru-RU" dirty="0"/>
              <a:t>. </a:t>
            </a:r>
            <a:r>
              <a:rPr lang="ru-RU" dirty="0" err="1"/>
              <a:t>Причому</a:t>
            </a:r>
            <a:r>
              <a:rPr lang="ru-RU" dirty="0"/>
              <a:t> може </a:t>
            </a:r>
            <a:r>
              <a:rPr lang="ru-RU" dirty="0" err="1"/>
              <a:t>наступити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момент, коли </a:t>
            </a:r>
            <a:r>
              <a:rPr lang="ru-RU" dirty="0" err="1"/>
              <a:t>взаємні</a:t>
            </a:r>
            <a:r>
              <a:rPr lang="ru-RU" dirty="0"/>
              <a:t> </a:t>
            </a:r>
            <a:r>
              <a:rPr lang="ru-RU" dirty="0" err="1"/>
              <a:t>зіткнення</a:t>
            </a:r>
            <a:r>
              <a:rPr lang="ru-RU" dirty="0"/>
              <a:t> молекул практично </a:t>
            </a:r>
            <a:r>
              <a:rPr lang="ru-RU" dirty="0" err="1"/>
              <a:t>припиняться</a:t>
            </a:r>
            <a:r>
              <a:rPr lang="ru-RU" dirty="0"/>
              <a:t> і </a:t>
            </a:r>
            <a:r>
              <a:rPr lang="ru-RU" dirty="0" err="1"/>
              <a:t>будуть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зіткнення</a:t>
            </a:r>
            <a:r>
              <a:rPr lang="ru-RU" dirty="0"/>
              <a:t>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стінками</a:t>
            </a:r>
            <a:r>
              <a:rPr lang="ru-RU" dirty="0"/>
              <a:t> </a:t>
            </a:r>
            <a:r>
              <a:rPr lang="ru-RU" dirty="0" err="1"/>
              <a:t>посудини</a:t>
            </a:r>
            <a:r>
              <a:rPr lang="ru-RU" dirty="0"/>
              <a:t> (</a:t>
            </a:r>
            <a:r>
              <a:rPr lang="ru-RU" dirty="0" err="1"/>
              <a:t>камери</a:t>
            </a:r>
            <a:r>
              <a:rPr lang="ru-RU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77569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/>
              <a:t>Вплив</a:t>
            </a:r>
            <a:r>
              <a:rPr lang="ru-RU" dirty="0"/>
              <a:t> вакууму на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нанесення</a:t>
            </a:r>
            <a:r>
              <a:rPr lang="ru-RU" dirty="0"/>
              <a:t> </a:t>
            </a:r>
            <a:r>
              <a:rPr lang="ru-RU" dirty="0" err="1" smtClean="0"/>
              <a:t>плівок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01211" y="4340972"/>
            <a:ext cx="815644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при </a:t>
            </a:r>
            <a:r>
              <a:rPr lang="ru-RU" dirty="0" err="1"/>
              <a:t>нанесенні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r>
              <a:rPr lang="ru-RU" dirty="0"/>
              <a:t>, </a:t>
            </a:r>
            <a:r>
              <a:rPr lang="ru-RU" dirty="0" err="1"/>
              <a:t>багато</a:t>
            </a:r>
            <a:r>
              <a:rPr lang="ru-RU" dirty="0"/>
              <a:t> 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ступенем</a:t>
            </a:r>
            <a:r>
              <a:rPr lang="ru-RU" dirty="0"/>
              <a:t> вакууму в </a:t>
            </a:r>
            <a:r>
              <a:rPr lang="ru-RU" dirty="0" err="1"/>
              <a:t>робочих</a:t>
            </a:r>
            <a:r>
              <a:rPr lang="ru-RU" dirty="0"/>
              <a:t> камерах,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середньою</a:t>
            </a:r>
            <a:r>
              <a:rPr lang="ru-RU" dirty="0"/>
              <a:t>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пробігу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осаджується</a:t>
            </a:r>
            <a:r>
              <a:rPr lang="ru-RU" dirty="0"/>
              <a:t>. Для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при </a:t>
            </a:r>
            <a:r>
              <a:rPr lang="ru-RU" dirty="0" err="1"/>
              <a:t>нанесенні</a:t>
            </a:r>
            <a:r>
              <a:rPr lang="ru-RU" dirty="0"/>
              <a:t> тонких </a:t>
            </a:r>
            <a:r>
              <a:rPr lang="ru-RU" dirty="0" err="1"/>
              <a:t>плівок</a:t>
            </a:r>
            <a:r>
              <a:rPr lang="ru-RU" dirty="0"/>
              <a:t>, </a:t>
            </a:r>
            <a:r>
              <a:rPr lang="ru-RU" dirty="0" err="1"/>
              <a:t>велике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співвідношення</a:t>
            </a:r>
            <a:r>
              <a:rPr lang="ru-RU" dirty="0"/>
              <a:t> </a:t>
            </a:r>
            <a:r>
              <a:rPr lang="el-GR" dirty="0"/>
              <a:t>λ</a:t>
            </a:r>
            <a:r>
              <a:rPr lang="ru-RU" dirty="0"/>
              <a:t>в /</a:t>
            </a:r>
            <a:r>
              <a:rPr lang="en-US" dirty="0"/>
              <a:t>d</a:t>
            </a:r>
            <a:r>
              <a:rPr lang="ru-RU" dirty="0" err="1"/>
              <a:t>дп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el-GR" dirty="0"/>
              <a:t>λ</a:t>
            </a:r>
            <a:r>
              <a:rPr lang="ru-RU" dirty="0"/>
              <a:t>в </a:t>
            </a:r>
            <a:r>
              <a:rPr lang="ru-RU" dirty="0" err="1"/>
              <a:t>розуміють</a:t>
            </a:r>
            <a:r>
              <a:rPr lang="ru-RU" dirty="0"/>
              <a:t> </a:t>
            </a:r>
            <a:r>
              <a:rPr lang="ru-RU" dirty="0" err="1"/>
              <a:t>довжину</a:t>
            </a:r>
            <a:r>
              <a:rPr lang="ru-RU" dirty="0"/>
              <a:t> </a:t>
            </a:r>
            <a:r>
              <a:rPr lang="ru-RU" dirty="0" err="1"/>
              <a:t>вільного</a:t>
            </a:r>
            <a:r>
              <a:rPr lang="ru-RU" dirty="0"/>
              <a:t> </a:t>
            </a:r>
            <a:r>
              <a:rPr lang="ru-RU" dirty="0" err="1"/>
              <a:t>пробігу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 потоку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вийшли</a:t>
            </a:r>
            <a:r>
              <a:rPr lang="ru-RU" dirty="0"/>
              <a:t> з </a:t>
            </a:r>
            <a:r>
              <a:rPr lang="ru-RU" dirty="0" err="1"/>
              <a:t>джерела</a:t>
            </a:r>
            <a:r>
              <a:rPr lang="ru-RU" dirty="0"/>
              <a:t>, а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en-US" dirty="0"/>
              <a:t>d</a:t>
            </a:r>
            <a:r>
              <a:rPr lang="ru-RU" dirty="0" err="1"/>
              <a:t>дп</a:t>
            </a:r>
            <a:r>
              <a:rPr lang="ru-RU" dirty="0"/>
              <a:t> – </a:t>
            </a:r>
            <a:r>
              <a:rPr lang="ru-RU" dirty="0" err="1"/>
              <a:t>відстань</a:t>
            </a:r>
            <a:r>
              <a:rPr lang="ru-RU" dirty="0"/>
              <a:t> від </a:t>
            </a:r>
            <a:r>
              <a:rPr lang="ru-RU" dirty="0" err="1"/>
              <a:t>джерела</a:t>
            </a:r>
            <a:r>
              <a:rPr lang="ru-RU" dirty="0"/>
              <a:t> до </a:t>
            </a:r>
            <a:r>
              <a:rPr lang="ru-RU" dirty="0" err="1"/>
              <a:t>підкладки</a:t>
            </a:r>
            <a:r>
              <a:rPr lang="ru-RU" dirty="0"/>
              <a:t>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1211" y="647653"/>
            <a:ext cx="5105400" cy="277177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8706611" y="528602"/>
            <a:ext cx="314248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 </a:t>
            </a:r>
            <a:r>
              <a:rPr lang="ru-RU" dirty="0"/>
              <a:t>– </a:t>
            </a:r>
            <a:r>
              <a:rPr lang="ru-RU" dirty="0" err="1"/>
              <a:t>скляна</a:t>
            </a:r>
            <a:r>
              <a:rPr lang="ru-RU" dirty="0"/>
              <a:t> камера, 2, 9 – </a:t>
            </a:r>
            <a:r>
              <a:rPr lang="ru-RU" dirty="0" err="1"/>
              <a:t>частки</a:t>
            </a:r>
            <a:r>
              <a:rPr lang="ru-RU" dirty="0"/>
              <a:t>, </a:t>
            </a:r>
            <a:r>
              <a:rPr lang="ru-RU" dirty="0" err="1"/>
              <a:t>осаджені</a:t>
            </a:r>
            <a:r>
              <a:rPr lang="ru-RU" dirty="0"/>
              <a:t> на </a:t>
            </a:r>
            <a:r>
              <a:rPr lang="ru-RU" dirty="0" err="1"/>
              <a:t>стінку</a:t>
            </a:r>
            <a:r>
              <a:rPr lang="ru-RU" dirty="0"/>
              <a:t> </a:t>
            </a:r>
            <a:r>
              <a:rPr lang="ru-RU" dirty="0" err="1"/>
              <a:t>камери</a:t>
            </a:r>
            <a:r>
              <a:rPr lang="ru-RU" dirty="0"/>
              <a:t>, 3 – </a:t>
            </a:r>
            <a:r>
              <a:rPr lang="ru-RU" dirty="0" err="1"/>
              <a:t>частка</a:t>
            </a:r>
            <a:r>
              <a:rPr lang="ru-RU" dirty="0"/>
              <a:t>, </a:t>
            </a:r>
            <a:r>
              <a:rPr lang="ru-RU" dirty="0" err="1"/>
              <a:t>осаджена</a:t>
            </a:r>
            <a:r>
              <a:rPr lang="ru-RU" dirty="0"/>
              <a:t> на </a:t>
            </a:r>
            <a:r>
              <a:rPr lang="ru-RU" dirty="0" err="1"/>
              <a:t>зворотну</a:t>
            </a:r>
            <a:r>
              <a:rPr lang="ru-RU" dirty="0"/>
              <a:t> сторону </a:t>
            </a:r>
            <a:r>
              <a:rPr lang="ru-RU" dirty="0" err="1"/>
              <a:t>підкладки</a:t>
            </a:r>
            <a:r>
              <a:rPr lang="ru-RU" dirty="0"/>
              <a:t>, 4 – </a:t>
            </a:r>
            <a:r>
              <a:rPr lang="ru-RU" dirty="0" err="1"/>
              <a:t>підкладка</a:t>
            </a:r>
            <a:r>
              <a:rPr lang="ru-RU" dirty="0"/>
              <a:t>, 5, 10 – </a:t>
            </a:r>
            <a:r>
              <a:rPr lang="ru-RU" dirty="0" err="1"/>
              <a:t>частки</a:t>
            </a:r>
            <a:r>
              <a:rPr lang="ru-RU" dirty="0"/>
              <a:t>, </a:t>
            </a:r>
            <a:r>
              <a:rPr lang="ru-RU" dirty="0" err="1"/>
              <a:t>осаджені</a:t>
            </a:r>
            <a:r>
              <a:rPr lang="ru-RU" dirty="0"/>
              <a:t> на </a:t>
            </a:r>
            <a:r>
              <a:rPr lang="ru-RU" dirty="0" err="1"/>
              <a:t>лицьову</a:t>
            </a:r>
            <a:r>
              <a:rPr lang="ru-RU" dirty="0"/>
              <a:t> сторону </a:t>
            </a:r>
            <a:r>
              <a:rPr lang="ru-RU" dirty="0" err="1"/>
              <a:t>підкладки</a:t>
            </a:r>
            <a:r>
              <a:rPr lang="ru-RU" dirty="0"/>
              <a:t> без </a:t>
            </a:r>
            <a:r>
              <a:rPr lang="ru-RU" dirty="0" err="1"/>
              <a:t>зіткнень</a:t>
            </a:r>
            <a:r>
              <a:rPr lang="ru-RU" dirty="0"/>
              <a:t>, 6 – </a:t>
            </a:r>
            <a:r>
              <a:rPr lang="ru-RU" dirty="0" err="1"/>
              <a:t>частка</a:t>
            </a:r>
            <a:r>
              <a:rPr lang="ru-RU" dirty="0"/>
              <a:t>, </a:t>
            </a:r>
            <a:r>
              <a:rPr lang="ru-RU" dirty="0" err="1"/>
              <a:t>осаджена</a:t>
            </a:r>
            <a:r>
              <a:rPr lang="ru-RU" dirty="0"/>
              <a:t> на </a:t>
            </a:r>
            <a:r>
              <a:rPr lang="ru-RU" dirty="0" err="1"/>
              <a:t>лицьову</a:t>
            </a:r>
            <a:r>
              <a:rPr lang="ru-RU" dirty="0"/>
              <a:t> сторону </a:t>
            </a:r>
            <a:r>
              <a:rPr lang="ru-RU" dirty="0" err="1"/>
              <a:t>підкладки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зіткнення</a:t>
            </a:r>
            <a:r>
              <a:rPr lang="ru-RU" dirty="0"/>
              <a:t>, 7 – </a:t>
            </a:r>
            <a:r>
              <a:rPr lang="ru-RU" dirty="0" err="1"/>
              <a:t>джерело</a:t>
            </a:r>
            <a:r>
              <a:rPr lang="ru-RU" dirty="0"/>
              <a:t> потоку </a:t>
            </a:r>
            <a:r>
              <a:rPr lang="ru-RU" dirty="0" err="1"/>
              <a:t>часток</a:t>
            </a:r>
            <a:r>
              <a:rPr lang="ru-RU" dirty="0"/>
              <a:t>, 8 – </a:t>
            </a:r>
            <a:r>
              <a:rPr lang="ru-RU" dirty="0" err="1"/>
              <a:t>тінь</a:t>
            </a:r>
            <a:r>
              <a:rPr lang="ru-RU" dirty="0"/>
              <a:t> від </a:t>
            </a:r>
            <a:r>
              <a:rPr lang="ru-RU" dirty="0" err="1"/>
              <a:t>підкладки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26660" y="159270"/>
            <a:ext cx="86304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РУХ ЧАСТОК РЕЧОВИНИ В УМОВАХ СЕРЕДНЬОГО (А) І ВИСОКОГО (Б) ВАКУУМУ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5659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Взаємодія</a:t>
            </a:r>
            <a:r>
              <a:rPr lang="ru-RU" dirty="0"/>
              <a:t> молекул газу з атомами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осаджується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2662" y="2167128"/>
            <a:ext cx="3695700" cy="12573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669792" y="596360"/>
            <a:ext cx="6096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Взаємодія</a:t>
            </a:r>
            <a:r>
              <a:rPr lang="ru-RU" dirty="0"/>
              <a:t> молекул газу з атомами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осаджується</a:t>
            </a:r>
            <a:r>
              <a:rPr lang="ru-RU" dirty="0"/>
              <a:t>: а – молекула газу, </a:t>
            </a:r>
            <a:r>
              <a:rPr lang="ru-RU" dirty="0" err="1"/>
              <a:t>адсорбована</a:t>
            </a:r>
            <a:r>
              <a:rPr lang="ru-RU" dirty="0"/>
              <a:t> на </a:t>
            </a:r>
            <a:r>
              <a:rPr lang="ru-RU" dirty="0" err="1"/>
              <a:t>підкладці</a:t>
            </a:r>
            <a:r>
              <a:rPr lang="ru-RU" dirty="0"/>
              <a:t>, б – молекула газу, замурована атомами </a:t>
            </a:r>
            <a:r>
              <a:rPr lang="ru-RU" dirty="0" err="1"/>
              <a:t>осадженої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– молекула газу, </a:t>
            </a:r>
            <a:r>
              <a:rPr lang="ru-RU" dirty="0" err="1"/>
              <a:t>хемосорбована</a:t>
            </a:r>
            <a:r>
              <a:rPr lang="ru-RU" dirty="0"/>
              <a:t> </a:t>
            </a:r>
            <a:r>
              <a:rPr lang="ru-RU" dirty="0" err="1"/>
              <a:t>плівкою</a:t>
            </a:r>
            <a:r>
              <a:rPr lang="ru-RU" dirty="0"/>
              <a:t> </a:t>
            </a:r>
            <a:r>
              <a:rPr lang="ru-RU" dirty="0" err="1"/>
              <a:t>осадженої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05200" y="3673316"/>
            <a:ext cx="83179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</a:t>
            </a:r>
            <a:r>
              <a:rPr lang="ru-RU" dirty="0" err="1"/>
              <a:t>підкладку</a:t>
            </a:r>
            <a:r>
              <a:rPr lang="ru-RU" dirty="0"/>
              <a:t> </a:t>
            </a:r>
            <a:r>
              <a:rPr lang="ru-RU" dirty="0" err="1"/>
              <a:t>падає</a:t>
            </a:r>
            <a:r>
              <a:rPr lang="ru-RU" dirty="0"/>
              <a:t> два </a:t>
            </a:r>
            <a:r>
              <a:rPr lang="ru-RU" dirty="0" err="1"/>
              <a:t>різних</a:t>
            </a:r>
            <a:r>
              <a:rPr lang="ru-RU" dirty="0"/>
              <a:t> потоки: </a:t>
            </a:r>
            <a:r>
              <a:rPr lang="ru-RU" dirty="0" err="1"/>
              <a:t>корисний</a:t>
            </a:r>
            <a:r>
              <a:rPr lang="ru-RU" dirty="0"/>
              <a:t> – </a:t>
            </a:r>
            <a:r>
              <a:rPr lang="ru-RU" dirty="0" err="1"/>
              <a:t>атоми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осаджується</a:t>
            </a:r>
            <a:r>
              <a:rPr lang="ru-RU" dirty="0"/>
              <a:t>, і </a:t>
            </a:r>
            <a:r>
              <a:rPr lang="ru-RU" dirty="0" err="1"/>
              <a:t>фоновий</a:t>
            </a:r>
            <a:r>
              <a:rPr lang="ru-RU" dirty="0"/>
              <a:t> – </a:t>
            </a:r>
            <a:r>
              <a:rPr lang="ru-RU" dirty="0" err="1"/>
              <a:t>молекули</a:t>
            </a:r>
            <a:r>
              <a:rPr lang="ru-RU" dirty="0"/>
              <a:t> </a:t>
            </a:r>
            <a:r>
              <a:rPr lang="ru-RU" dirty="0" err="1"/>
              <a:t>залишкових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.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протікають</a:t>
            </a:r>
            <a:r>
              <a:rPr lang="ru-RU" dirty="0"/>
              <a:t> при </a:t>
            </a:r>
            <a:r>
              <a:rPr lang="ru-RU" dirty="0" err="1"/>
              <a:t>одночасному</a:t>
            </a:r>
            <a:r>
              <a:rPr lang="ru-RU" dirty="0"/>
              <a:t> </a:t>
            </a:r>
            <a:r>
              <a:rPr lang="ru-RU" dirty="0" err="1"/>
              <a:t>перебуванні</a:t>
            </a:r>
            <a:r>
              <a:rPr lang="ru-RU" dirty="0"/>
              <a:t> на </a:t>
            </a:r>
            <a:r>
              <a:rPr lang="ru-RU" dirty="0" err="1"/>
              <a:t>підкладці</a:t>
            </a:r>
            <a:r>
              <a:rPr lang="ru-RU" dirty="0"/>
              <a:t> молекул газу й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осаджується</a:t>
            </a:r>
            <a:r>
              <a:rPr lang="ru-RU" dirty="0"/>
              <a:t>, </a:t>
            </a:r>
            <a:r>
              <a:rPr lang="ru-RU" dirty="0" err="1"/>
              <a:t>обумовлені</a:t>
            </a:r>
            <a:r>
              <a:rPr lang="ru-RU" dirty="0"/>
              <a:t> їх </a:t>
            </a:r>
            <a:r>
              <a:rPr lang="ru-RU" dirty="0" err="1"/>
              <a:t>фізичною</a:t>
            </a:r>
            <a:r>
              <a:rPr lang="ru-RU" dirty="0"/>
              <a:t> </a:t>
            </a:r>
            <a:r>
              <a:rPr lang="ru-RU" dirty="0" err="1"/>
              <a:t>адсорбцією</a:t>
            </a:r>
            <a:r>
              <a:rPr lang="ru-RU" dirty="0"/>
              <a:t> і </a:t>
            </a:r>
            <a:r>
              <a:rPr lang="ru-RU" dirty="0" err="1"/>
              <a:t>хемосорбцією</a:t>
            </a:r>
            <a:r>
              <a:rPr lang="ru-RU" dirty="0"/>
              <a:t>. </a:t>
            </a:r>
            <a:r>
              <a:rPr lang="ru-RU" dirty="0" err="1"/>
              <a:t>Адсорбція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газу на </a:t>
            </a:r>
            <a:r>
              <a:rPr lang="ru-RU" dirty="0" err="1"/>
              <a:t>підкладці</a:t>
            </a:r>
            <a:r>
              <a:rPr lang="ru-RU" dirty="0"/>
              <a:t>, </a:t>
            </a:r>
            <a:r>
              <a:rPr lang="ru-RU" dirty="0" err="1"/>
              <a:t>замуровування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атомами </a:t>
            </a:r>
            <a:r>
              <a:rPr lang="ru-RU" dirty="0" err="1"/>
              <a:t>осаджуваної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показані</a:t>
            </a:r>
            <a:r>
              <a:rPr lang="ru-RU" dirty="0"/>
              <a:t> на рис. 1.12, а-в. Таким чином,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нижчий</a:t>
            </a:r>
            <a:r>
              <a:rPr lang="ru-RU" dirty="0"/>
              <a:t> вакуум і </a:t>
            </a:r>
            <a:r>
              <a:rPr lang="ru-RU" dirty="0" err="1"/>
              <a:t>чим</a:t>
            </a:r>
            <a:r>
              <a:rPr lang="ru-RU" dirty="0"/>
              <a:t> більше в </a:t>
            </a:r>
            <a:r>
              <a:rPr lang="ru-RU" dirty="0" err="1"/>
              <a:t>залишковій</a:t>
            </a:r>
            <a:r>
              <a:rPr lang="ru-RU" dirty="0"/>
              <a:t> </a:t>
            </a:r>
            <a:r>
              <a:rPr lang="ru-RU" dirty="0" err="1"/>
              <a:t>атмосфері</a:t>
            </a:r>
            <a:r>
              <a:rPr lang="ru-RU" dirty="0"/>
              <a:t> </a:t>
            </a:r>
            <a:r>
              <a:rPr lang="ru-RU" dirty="0" err="1"/>
              <a:t>вакуумної</a:t>
            </a:r>
            <a:r>
              <a:rPr lang="ru-RU" dirty="0"/>
              <a:t> </a:t>
            </a:r>
            <a:r>
              <a:rPr lang="ru-RU" dirty="0" err="1"/>
              <a:t>камери</a:t>
            </a:r>
            <a:r>
              <a:rPr lang="ru-RU" dirty="0"/>
              <a:t> </a:t>
            </a:r>
            <a:r>
              <a:rPr lang="ru-RU" dirty="0" err="1"/>
              <a:t>домішок</a:t>
            </a:r>
            <a:r>
              <a:rPr lang="ru-RU" dirty="0"/>
              <a:t>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газів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 smtClean="0"/>
              <a:t>негативніше</a:t>
            </a:r>
            <a:r>
              <a:rPr lang="ru-RU" dirty="0" smtClean="0"/>
              <a:t> </a:t>
            </a:r>
            <a:r>
              <a:rPr lang="ru-RU" dirty="0"/>
              <a:t>вони </a:t>
            </a:r>
            <a:r>
              <a:rPr lang="ru-RU" dirty="0" err="1"/>
              <a:t>впливають</a:t>
            </a:r>
            <a:r>
              <a:rPr lang="ru-RU" dirty="0"/>
              <a:t> на </a:t>
            </a:r>
            <a:r>
              <a:rPr lang="ru-RU" dirty="0" err="1"/>
              <a:t>якість</a:t>
            </a:r>
            <a:r>
              <a:rPr lang="ru-RU" dirty="0"/>
              <a:t> </a:t>
            </a:r>
            <a:r>
              <a:rPr lang="ru-RU" dirty="0" err="1"/>
              <a:t>плівок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на </a:t>
            </a:r>
            <a:r>
              <a:rPr lang="ru-RU" dirty="0" err="1"/>
              <a:t>продуктивність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12097961"/>
      </p:ext>
    </p:extLst>
  </p:cSld>
  <p:clrMapOvr>
    <a:masterClrMapping/>
  </p:clrMapOvr>
</p:sld>
</file>

<file path=ppt/theme/theme1.xml><?xml version="1.0" encoding="utf-8"?>
<a:theme xmlns:a="http://schemas.openxmlformats.org/drawingml/2006/main" name="Рамка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TM03457475[[fn=Рамка]]</Template>
  <TotalTime>301</TotalTime>
  <Words>911</Words>
  <Application>Microsoft Office PowerPoint</Application>
  <PresentationFormat>Широкоэкранный</PresentationFormat>
  <Paragraphs>38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Рамка</vt:lpstr>
      <vt:lpstr>Фізика тонких плівок</vt:lpstr>
      <vt:lpstr>ЛЕКЦІЯ 2</vt:lpstr>
      <vt:lpstr>Презентация PowerPoint</vt:lpstr>
      <vt:lpstr>Презентация PowerPoint</vt:lpstr>
      <vt:lpstr>Презентация PowerPoint</vt:lpstr>
      <vt:lpstr>Вакуум в тонкоплівковій технології</vt:lpstr>
      <vt:lpstr>Вплив вакууму на процес нанесення плівок</vt:lpstr>
      <vt:lpstr>Взаємодія молекул газу з атомами речовини, що осаджується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Фізика тонких плівок</dc:title>
  <dc:creator>Алина</dc:creator>
  <cp:lastModifiedBy>Алина</cp:lastModifiedBy>
  <cp:revision>16</cp:revision>
  <dcterms:created xsi:type="dcterms:W3CDTF">2023-02-01T10:01:52Z</dcterms:created>
  <dcterms:modified xsi:type="dcterms:W3CDTF">2023-02-01T18:21:01Z</dcterms:modified>
</cp:coreProperties>
</file>