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325"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6" r:id="rId70"/>
    <p:sldId id="339" r:id="rId71"/>
    <p:sldId id="340" r:id="rId72"/>
    <p:sldId id="328" r:id="rId73"/>
    <p:sldId id="329" r:id="rId74"/>
    <p:sldId id="330" r:id="rId75"/>
    <p:sldId id="331" r:id="rId76"/>
    <p:sldId id="332" r:id="rId77"/>
    <p:sldId id="333" r:id="rId78"/>
    <p:sldId id="334" r:id="rId79"/>
    <p:sldId id="335" r:id="rId80"/>
    <p:sldId id="336" r:id="rId81"/>
    <p:sldId id="337" r:id="rId82"/>
    <p:sldId id="338" r:id="rId83"/>
    <p:sldId id="341" r:id="rId84"/>
    <p:sldId id="342" r:id="rId85"/>
    <p:sldId id="354" r:id="rId86"/>
    <p:sldId id="356" r:id="rId87"/>
    <p:sldId id="355" r:id="rId88"/>
    <p:sldId id="357" r:id="rId89"/>
    <p:sldId id="343" r:id="rId90"/>
    <p:sldId id="344" r:id="rId91"/>
    <p:sldId id="345" r:id="rId92"/>
    <p:sldId id="346" r:id="rId93"/>
    <p:sldId id="347" r:id="rId94"/>
    <p:sldId id="348" r:id="rId95"/>
    <p:sldId id="349" r:id="rId96"/>
    <p:sldId id="350" r:id="rId97"/>
    <p:sldId id="351" r:id="rId98"/>
    <p:sldId id="352" r:id="rId99"/>
    <p:sldId id="353" r:id="rId100"/>
    <p:sldId id="358" r:id="rId10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52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56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74A4367F-C710-43CE-978B-552F17BA4F6C}" type="datetimeFigureOut">
              <a:rPr lang="ru-RU" smtClean="0"/>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205291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4A4367F-C710-43CE-978B-552F17BA4F6C}" type="datetimeFigureOut">
              <a:rPr lang="ru-RU" smtClean="0"/>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43048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4A4367F-C710-43CE-978B-552F17BA4F6C}" type="datetimeFigureOut">
              <a:rPr lang="ru-RU" smtClean="0"/>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67307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4A4367F-C710-43CE-978B-552F17BA4F6C}" type="datetimeFigureOut">
              <a:rPr lang="ru-RU" smtClean="0"/>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2375035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4A4367F-C710-43CE-978B-552F17BA4F6C}" type="datetimeFigureOut">
              <a:rPr lang="ru-RU" smtClean="0"/>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571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4A4367F-C710-43CE-978B-552F17BA4F6C}" type="datetimeFigureOut">
              <a:rPr lang="ru-RU" smtClean="0"/>
              <a:t>22.10.2021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210014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4A4367F-C710-43CE-978B-552F17BA4F6C}" type="datetimeFigureOut">
              <a:rPr lang="ru-RU" smtClean="0"/>
              <a:t>22.10.2021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225296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4A4367F-C710-43CE-978B-552F17BA4F6C}" type="datetimeFigureOut">
              <a:rPr lang="ru-RU" smtClean="0"/>
              <a:t>22.10.2021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2800085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4A4367F-C710-43CE-978B-552F17BA4F6C}" type="datetimeFigureOut">
              <a:rPr lang="ru-RU" smtClean="0"/>
              <a:t>22.10.2021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2088145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4A4367F-C710-43CE-978B-552F17BA4F6C}" type="datetimeFigureOut">
              <a:rPr lang="ru-RU" smtClean="0"/>
              <a:t>22.10.2021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68585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4A4367F-C710-43CE-978B-552F17BA4F6C}" type="datetimeFigureOut">
              <a:rPr lang="ru-RU" smtClean="0"/>
              <a:t>22.10.2021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B9744C-C78E-4637-A1DC-8360171E405F}" type="slidenum">
              <a:rPr lang="ru-RU" smtClean="0"/>
              <a:t>‹#›</a:t>
            </a:fld>
            <a:endParaRPr lang="ru-RU"/>
          </a:p>
        </p:txBody>
      </p:sp>
    </p:spTree>
    <p:extLst>
      <p:ext uri="{BB962C8B-B14F-4D97-AF65-F5344CB8AC3E}">
        <p14:creationId xmlns:p14="http://schemas.microsoft.com/office/powerpoint/2010/main" val="249460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4367F-C710-43CE-978B-552F17BA4F6C}" type="datetimeFigureOut">
              <a:rPr lang="ru-RU" smtClean="0"/>
              <a:t>22.10.2021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9744C-C78E-4637-A1DC-8360171E405F}" type="slidenum">
              <a:rPr lang="ru-RU" smtClean="0"/>
              <a:t>‹#›</a:t>
            </a:fld>
            <a:endParaRPr lang="ru-RU"/>
          </a:p>
        </p:txBody>
      </p:sp>
    </p:spTree>
    <p:extLst>
      <p:ext uri="{BB962C8B-B14F-4D97-AF65-F5344CB8AC3E}">
        <p14:creationId xmlns:p14="http://schemas.microsoft.com/office/powerpoint/2010/main" val="146934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90501" y="86497"/>
            <a:ext cx="12001499" cy="6858000"/>
          </a:xfrm>
          <a:prstGeom prst="rect">
            <a:avLst/>
          </a:prstGeom>
        </p:spPr>
      </p:pic>
      <p:sp>
        <p:nvSpPr>
          <p:cNvPr id="5" name="Прямоугольник 4"/>
          <p:cNvSpPr/>
          <p:nvPr/>
        </p:nvSpPr>
        <p:spPr>
          <a:xfrm>
            <a:off x="980528" y="3099998"/>
            <a:ext cx="10421443" cy="830997"/>
          </a:xfrm>
          <a:prstGeom prst="rect">
            <a:avLst/>
          </a:prstGeom>
        </p:spPr>
        <p:txBody>
          <a:bodyPr wrap="none">
            <a:spAutoFit/>
          </a:bodyPr>
          <a:lstStyle/>
          <a:p>
            <a:r>
              <a:rPr lang="uk-UA" sz="4800" b="1" dirty="0">
                <a:solidFill>
                  <a:schemeClr val="bg1"/>
                </a:solidFill>
                <a:latin typeface="Segoe Print" panose="02000600000000000000" pitchFamily="2" charset="0"/>
                <a:ea typeface="Times New Roman" panose="02020603050405020304" pitchFamily="18" charset="0"/>
              </a:rPr>
              <a:t>Ґрунти у природі рідного краю</a:t>
            </a:r>
            <a:endParaRPr lang="ru-RU" sz="4800" b="1"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3694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5438" y="401762"/>
            <a:ext cx="6096000" cy="2031325"/>
          </a:xfrm>
          <a:prstGeom prst="rect">
            <a:avLst/>
          </a:prstGeom>
        </p:spPr>
        <p:txBody>
          <a:bodyPr>
            <a:spAutoFit/>
          </a:bodyPr>
          <a:lstStyle/>
          <a:p>
            <a:pPr algn="just"/>
            <a:r>
              <a:rPr lang="uk-UA" b="1" i="1" dirty="0">
                <a:solidFill>
                  <a:schemeClr val="accent2">
                    <a:lumMod val="75000"/>
                  </a:schemeClr>
                </a:solidFill>
                <a:effectLst/>
                <a:latin typeface="Arial" panose="020B0604020202020204" pitchFamily="34" charset="0"/>
              </a:rPr>
              <a:t>Алювіальні відклади </a:t>
            </a:r>
            <a:r>
              <a:rPr lang="uk-UA" b="0" i="0" dirty="0">
                <a:solidFill>
                  <a:srgbClr val="000000"/>
                </a:solidFill>
                <a:effectLst/>
                <a:latin typeface="Arial" panose="020B0604020202020204" pitchFamily="34" charset="0"/>
              </a:rPr>
              <a:t>– це осад проточних вод або заплавні наноси, відкладені при розмивах рік. До них належать відклади на дні проточних озер і дельтові відклади. </a:t>
            </a:r>
          </a:p>
          <a:p>
            <a:pPr algn="just"/>
            <a:r>
              <a:rPr lang="uk-UA" b="0" i="0" dirty="0">
                <a:solidFill>
                  <a:schemeClr val="accent2">
                    <a:lumMod val="75000"/>
                  </a:schemeClr>
                </a:solidFill>
                <a:effectLst/>
                <a:latin typeface="Arial" panose="020B0604020202020204" pitchFamily="34" charset="0"/>
              </a:rPr>
              <a:t>Типи алювію</a:t>
            </a:r>
            <a:r>
              <a:rPr lang="uk-UA" b="0" i="0" dirty="0">
                <a:solidFill>
                  <a:srgbClr val="000000"/>
                </a:solidFill>
                <a:effectLst/>
                <a:latin typeface="Arial" panose="020B0604020202020204" pitchFamily="34" charset="0"/>
              </a:rPr>
              <a:t>: русловий, заплавний, </a:t>
            </a:r>
            <a:r>
              <a:rPr lang="uk-UA" b="0" i="0" dirty="0" err="1">
                <a:solidFill>
                  <a:srgbClr val="000000"/>
                </a:solidFill>
                <a:effectLst/>
                <a:latin typeface="Arial" panose="020B0604020202020204" pitchFamily="34" charset="0"/>
              </a:rPr>
              <a:t>старичний</a:t>
            </a:r>
            <a:r>
              <a:rPr lang="uk-UA" b="0" i="0" dirty="0">
                <a:solidFill>
                  <a:srgbClr val="000000"/>
                </a:solidFill>
                <a:effectLst/>
                <a:latin typeface="Arial" panose="020B0604020202020204" pitchFamily="34" charset="0"/>
              </a:rPr>
              <a:t>. На алювіальних відкладах формуються різноманітні ґрунти, яким властива висока родючість.</a:t>
            </a:r>
            <a:endParaRPr lang="uk-UA" dirty="0"/>
          </a:p>
        </p:txBody>
      </p:sp>
      <p:pic>
        <p:nvPicPr>
          <p:cNvPr id="4" name="Рисунок 3"/>
          <p:cNvPicPr>
            <a:picLocks noChangeAspect="1"/>
          </p:cNvPicPr>
          <p:nvPr/>
        </p:nvPicPr>
        <p:blipFill>
          <a:blip r:embed="rId2"/>
          <a:stretch>
            <a:fillRect/>
          </a:stretch>
        </p:blipFill>
        <p:spPr>
          <a:xfrm>
            <a:off x="6857055" y="243788"/>
            <a:ext cx="5167999" cy="3871011"/>
          </a:xfrm>
          <a:prstGeom prst="rect">
            <a:avLst/>
          </a:prstGeom>
        </p:spPr>
      </p:pic>
      <p:pic>
        <p:nvPicPr>
          <p:cNvPr id="6" name="Рисунок 5"/>
          <p:cNvPicPr>
            <a:picLocks noChangeAspect="1"/>
          </p:cNvPicPr>
          <p:nvPr/>
        </p:nvPicPr>
        <p:blipFill>
          <a:blip r:embed="rId3"/>
          <a:stretch>
            <a:fillRect/>
          </a:stretch>
        </p:blipFill>
        <p:spPr>
          <a:xfrm>
            <a:off x="589006" y="2707044"/>
            <a:ext cx="5381239" cy="4030735"/>
          </a:xfrm>
          <a:prstGeom prst="rect">
            <a:avLst/>
          </a:prstGeom>
        </p:spPr>
      </p:pic>
      <p:pic>
        <p:nvPicPr>
          <p:cNvPr id="7" name="Рисунок 6"/>
          <p:cNvPicPr>
            <a:picLocks noChangeAspect="1"/>
          </p:cNvPicPr>
          <p:nvPr/>
        </p:nvPicPr>
        <p:blipFill>
          <a:blip r:embed="rId4"/>
          <a:stretch>
            <a:fillRect/>
          </a:stretch>
        </p:blipFill>
        <p:spPr>
          <a:xfrm>
            <a:off x="8698694" y="4333875"/>
            <a:ext cx="3209336" cy="2403904"/>
          </a:xfrm>
          <a:prstGeom prst="rect">
            <a:avLst/>
          </a:prstGeom>
        </p:spPr>
      </p:pic>
    </p:spTree>
    <p:extLst>
      <p:ext uri="{BB962C8B-B14F-4D97-AF65-F5344CB8AC3E}">
        <p14:creationId xmlns:p14="http://schemas.microsoft.com/office/powerpoint/2010/main" val="4039385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389A92-4685-436B-A95E-8BB5BE391E72}"/>
              </a:ext>
            </a:extLst>
          </p:cNvPr>
          <p:cNvSpPr txBox="1"/>
          <p:nvPr/>
        </p:nvSpPr>
        <p:spPr>
          <a:xfrm>
            <a:off x="443345" y="873726"/>
            <a:ext cx="6733310" cy="5078313"/>
          </a:xfrm>
          <a:prstGeom prst="rect">
            <a:avLst/>
          </a:prstGeom>
          <a:noFill/>
        </p:spPr>
        <p:txBody>
          <a:bodyPr wrap="square">
            <a:spAutoFit/>
          </a:bodyPr>
          <a:lstStyle/>
          <a:p>
            <a:pPr algn="just"/>
            <a:r>
              <a:rPr lang="uk-UA" b="1" dirty="0"/>
              <a:t>Проблема №2</a:t>
            </a:r>
            <a:r>
              <a:rPr lang="uk-UA" dirty="0"/>
              <a:t> — </a:t>
            </a:r>
            <a:r>
              <a:rPr lang="uk-UA" b="1" dirty="0"/>
              <a:t>деградація чорнозему колосальними темпами</a:t>
            </a:r>
          </a:p>
          <a:p>
            <a:pPr algn="just"/>
            <a:r>
              <a:rPr lang="uk-UA" dirty="0"/>
              <a:t>Ми вичавлюємо зі своїх ґрунтів все, що тільки можемо. Навіщо дотримуватися правила сівозміни, якщо можна з року в рік вирощувати найприбутковіші культури — соняшник, кукурудзу, сою. Виснажені ґрунти легко піддаються ерозії — їх просто відносить вітром. За оцінками екологів, за останні 100 років ми втратили третину гумусу. А темпи його відтворення — 10 см за 2 тисячоліття.</a:t>
            </a:r>
          </a:p>
          <a:p>
            <a:pPr algn="just"/>
            <a:endParaRPr lang="uk-UA" dirty="0"/>
          </a:p>
          <a:p>
            <a:pPr algn="just"/>
            <a:r>
              <a:rPr lang="uk-UA" b="1" dirty="0"/>
              <a:t>Проблема №3 — хімічне забруднення ґрунтів</a:t>
            </a:r>
          </a:p>
          <a:p>
            <a:pPr algn="just"/>
            <a:r>
              <a:rPr lang="uk-UA" dirty="0"/>
              <a:t>Ґрунти багато в себе вбирають, а потім сотнями років будуть віддавати це в продукцію. Не варто забувати і про проблему важких металів в ґрунті — перш за все, навколо промислових міст, на узбіччях доріг і в зонах екологічних катастроф. В Україні досі немає належного обліку отруєнь хімічними засобами для рослин — пестицидами. В 95% вони потрапляють в організм людини саме через продукти харчування. В Україні використовуються іноді пестициди ті, які заборонені в Європі.</a:t>
            </a:r>
          </a:p>
        </p:txBody>
      </p:sp>
      <p:sp>
        <p:nvSpPr>
          <p:cNvPr id="4" name="Овал 3">
            <a:extLst>
              <a:ext uri="{FF2B5EF4-FFF2-40B4-BE49-F238E27FC236}">
                <a16:creationId xmlns:a16="http://schemas.microsoft.com/office/drawing/2014/main" id="{AC672C43-31AD-4F2D-8EA3-B075BD32D098}"/>
              </a:ext>
            </a:extLst>
          </p:cNvPr>
          <p:cNvSpPr/>
          <p:nvPr/>
        </p:nvSpPr>
        <p:spPr>
          <a:xfrm>
            <a:off x="332508" y="6373091"/>
            <a:ext cx="184728" cy="1754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uk-UA"/>
          </a:p>
        </p:txBody>
      </p:sp>
      <p:pic>
        <p:nvPicPr>
          <p:cNvPr id="5" name="Рисунок 4">
            <a:extLst>
              <a:ext uri="{FF2B5EF4-FFF2-40B4-BE49-F238E27FC236}">
                <a16:creationId xmlns:a16="http://schemas.microsoft.com/office/drawing/2014/main" id="{5F36C2EE-F8B3-4B74-AFEE-88DE4BB81D6C}"/>
              </a:ext>
            </a:extLst>
          </p:cNvPr>
          <p:cNvPicPr>
            <a:picLocks noChangeAspect="1"/>
          </p:cNvPicPr>
          <p:nvPr/>
        </p:nvPicPr>
        <p:blipFill>
          <a:blip r:embed="rId2"/>
          <a:stretch>
            <a:fillRect/>
          </a:stretch>
        </p:blipFill>
        <p:spPr>
          <a:xfrm>
            <a:off x="7503582" y="1494415"/>
            <a:ext cx="4439037" cy="3142240"/>
          </a:xfrm>
          <a:prstGeom prst="rect">
            <a:avLst/>
          </a:prstGeom>
        </p:spPr>
      </p:pic>
    </p:spTree>
    <p:extLst>
      <p:ext uri="{BB962C8B-B14F-4D97-AF65-F5344CB8AC3E}">
        <p14:creationId xmlns:p14="http://schemas.microsoft.com/office/powerpoint/2010/main" val="264648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9006" y="532017"/>
            <a:ext cx="6096000" cy="3970318"/>
          </a:xfrm>
          <a:prstGeom prst="rect">
            <a:avLst/>
          </a:prstGeom>
        </p:spPr>
        <p:txBody>
          <a:bodyPr>
            <a:spAutoFit/>
          </a:bodyPr>
          <a:lstStyle/>
          <a:p>
            <a:pPr algn="just"/>
            <a:r>
              <a:rPr lang="uk-UA" b="1" i="1" dirty="0">
                <a:solidFill>
                  <a:schemeClr val="accent2">
                    <a:lumMod val="75000"/>
                  </a:schemeClr>
                </a:solidFill>
                <a:effectLst/>
                <a:latin typeface="Arial" panose="020B0604020202020204" pitchFamily="34" charset="0"/>
              </a:rPr>
              <a:t>Льодовикові відклади (морена) </a:t>
            </a:r>
            <a:r>
              <a:rPr lang="uk-UA" b="0" i="0" dirty="0">
                <a:solidFill>
                  <a:srgbClr val="000000"/>
                </a:solidFill>
                <a:effectLst/>
                <a:latin typeface="Arial" panose="020B0604020202020204" pitchFamily="34" charset="0"/>
              </a:rPr>
              <a:t>– продукти вивітрювання різних порід, які переміщені або </a:t>
            </a:r>
            <a:r>
              <a:rPr lang="uk-UA" b="0" i="0" dirty="0" err="1">
                <a:solidFill>
                  <a:srgbClr val="000000"/>
                </a:solidFill>
                <a:effectLst/>
                <a:latin typeface="Arial" panose="020B0604020202020204" pitchFamily="34" charset="0"/>
              </a:rPr>
              <a:t>перевідкладені</a:t>
            </a:r>
            <a:r>
              <a:rPr lang="uk-UA" b="0" i="0" dirty="0">
                <a:solidFill>
                  <a:srgbClr val="000000"/>
                </a:solidFill>
                <a:effectLst/>
                <a:latin typeface="Arial" panose="020B0604020202020204" pitchFamily="34" charset="0"/>
              </a:rPr>
              <a:t> льодовиками. </a:t>
            </a:r>
          </a:p>
          <a:p>
            <a:pPr algn="just"/>
            <a:r>
              <a:rPr lang="uk-UA" b="0" i="0" dirty="0">
                <a:solidFill>
                  <a:srgbClr val="000000"/>
                </a:solidFill>
                <a:effectLst/>
                <a:latin typeface="Arial" panose="020B0604020202020204" pitchFamily="34" charset="0"/>
              </a:rPr>
              <a:t>Ці відклади утворені з неоднорідного матеріалу, мають переважно суглинковий склад із домішками валунів, гальки і гранітних пісків. У більшості випадків вони кислі, багаті на кварц, однак, трапляються і карбонатні </a:t>
            </a:r>
            <a:r>
              <a:rPr lang="uk-UA" b="0" i="0" dirty="0" err="1">
                <a:solidFill>
                  <a:srgbClr val="000000"/>
                </a:solidFill>
                <a:effectLst/>
                <a:latin typeface="Arial" panose="020B0604020202020204" pitchFamily="34" charset="0"/>
              </a:rPr>
              <a:t>морени</a:t>
            </a:r>
            <a:r>
              <a:rPr lang="uk-UA" b="0" i="0" dirty="0">
                <a:solidFill>
                  <a:srgbClr val="000000"/>
                </a:solidFill>
                <a:effectLst/>
                <a:latin typeface="Arial" panose="020B0604020202020204" pitchFamily="34" charset="0"/>
              </a:rPr>
              <a:t>.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На цих породах формуються, як правило, підзолисті та дерново-підзолисті ґрунти.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В Україні залягають невеликими островами на підвищених елементах рельєфу Полісся. </a:t>
            </a:r>
            <a:endParaRPr lang="uk-UA" dirty="0"/>
          </a:p>
        </p:txBody>
      </p:sp>
      <p:pic>
        <p:nvPicPr>
          <p:cNvPr id="4" name="Рисунок 3"/>
          <p:cNvPicPr>
            <a:picLocks noChangeAspect="1"/>
          </p:cNvPicPr>
          <p:nvPr/>
        </p:nvPicPr>
        <p:blipFill>
          <a:blip r:embed="rId2"/>
          <a:stretch>
            <a:fillRect/>
          </a:stretch>
        </p:blipFill>
        <p:spPr>
          <a:xfrm>
            <a:off x="7191633" y="195392"/>
            <a:ext cx="4853502" cy="3331186"/>
          </a:xfrm>
          <a:prstGeom prst="rect">
            <a:avLst/>
          </a:prstGeom>
        </p:spPr>
      </p:pic>
      <p:pic>
        <p:nvPicPr>
          <p:cNvPr id="5" name="Рисунок 4"/>
          <p:cNvPicPr>
            <a:picLocks noChangeAspect="1"/>
          </p:cNvPicPr>
          <p:nvPr/>
        </p:nvPicPr>
        <p:blipFill>
          <a:blip r:embed="rId3"/>
          <a:stretch>
            <a:fillRect/>
          </a:stretch>
        </p:blipFill>
        <p:spPr>
          <a:xfrm>
            <a:off x="7994822" y="3788578"/>
            <a:ext cx="4050313" cy="2893081"/>
          </a:xfrm>
          <a:prstGeom prst="rect">
            <a:avLst/>
          </a:prstGeom>
        </p:spPr>
      </p:pic>
      <p:pic>
        <p:nvPicPr>
          <p:cNvPr id="6" name="Рисунок 5"/>
          <p:cNvPicPr>
            <a:picLocks noChangeAspect="1"/>
          </p:cNvPicPr>
          <p:nvPr/>
        </p:nvPicPr>
        <p:blipFill>
          <a:blip r:embed="rId4"/>
          <a:stretch>
            <a:fillRect/>
          </a:stretch>
        </p:blipFill>
        <p:spPr>
          <a:xfrm>
            <a:off x="4516523" y="4502335"/>
            <a:ext cx="2916054" cy="2184226"/>
          </a:xfrm>
          <a:prstGeom prst="rect">
            <a:avLst/>
          </a:prstGeom>
        </p:spPr>
      </p:pic>
    </p:spTree>
    <p:extLst>
      <p:ext uri="{BB962C8B-B14F-4D97-AF65-F5344CB8AC3E}">
        <p14:creationId xmlns:p14="http://schemas.microsoft.com/office/powerpoint/2010/main" val="4114874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0724" y="647340"/>
            <a:ext cx="6096000" cy="5078313"/>
          </a:xfrm>
          <a:prstGeom prst="rect">
            <a:avLst/>
          </a:prstGeom>
        </p:spPr>
        <p:txBody>
          <a:bodyPr>
            <a:spAutoFit/>
          </a:bodyPr>
          <a:lstStyle/>
          <a:p>
            <a:pPr algn="just"/>
            <a:r>
              <a:rPr lang="uk-UA" b="1" i="1" dirty="0">
                <a:solidFill>
                  <a:schemeClr val="accent2">
                    <a:lumMod val="75000"/>
                  </a:schemeClr>
                </a:solidFill>
                <a:effectLst/>
                <a:latin typeface="Arial" panose="020B0604020202020204" pitchFamily="34" charset="0"/>
              </a:rPr>
              <a:t>Водно-льодовикові (флювіогляціальні) відклади</a:t>
            </a:r>
            <a:r>
              <a:rPr lang="uk-UA" b="0" i="0" dirty="0">
                <a:solidFill>
                  <a:srgbClr val="000000"/>
                </a:solidFill>
                <a:effectLst/>
                <a:latin typeface="Arial" panose="020B0604020202020204" pitchFamily="34" charset="0"/>
              </a:rPr>
              <a:t>, пов’язані з великими льодовиковими потоками. На відміну від льодовикових відкладів, вони характеризуються відсутністю валунів і </a:t>
            </a:r>
            <a:r>
              <a:rPr lang="uk-UA" b="0" i="0" dirty="0" err="1">
                <a:solidFill>
                  <a:srgbClr val="000000"/>
                </a:solidFill>
                <a:effectLst/>
                <a:latin typeface="Arial" panose="020B0604020202020204" pitchFamily="34" charset="0"/>
              </a:rPr>
              <a:t>безкарбонатністю</a:t>
            </a:r>
            <a:r>
              <a:rPr lang="uk-UA" b="0" i="0" dirty="0">
                <a:solidFill>
                  <a:srgbClr val="000000"/>
                </a:solidFill>
                <a:effectLst/>
                <a:latin typeface="Arial" panose="020B0604020202020204" pitchFamily="34" charset="0"/>
              </a:rPr>
              <a:t>. </a:t>
            </a:r>
          </a:p>
          <a:p>
            <a:pPr algn="just"/>
            <a:r>
              <a:rPr lang="uk-UA" b="0" i="0" dirty="0">
                <a:solidFill>
                  <a:srgbClr val="000000"/>
                </a:solidFill>
                <a:effectLst/>
                <a:latin typeface="Arial" panose="020B0604020202020204" pitchFamily="34" charset="0"/>
              </a:rPr>
              <a:t>За гранулометричним складом ці відклади піщані, з домішками гальки, бідні на гумус і поживні речовини. На них часто формуються підзолисті та дерново-підзолисті ґрунти. Водно-льодовикові відклади займають в Україні 10,5% території держави.</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Озерно-льодовикові відклади утворилися на місці </a:t>
            </a:r>
            <a:r>
              <a:rPr lang="uk-UA" b="0" i="0" dirty="0" err="1">
                <a:solidFill>
                  <a:srgbClr val="000000"/>
                </a:solidFill>
                <a:effectLst/>
                <a:latin typeface="Arial" panose="020B0604020202020204" pitchFamily="34" charset="0"/>
              </a:rPr>
              <a:t>прильодовикових</a:t>
            </a:r>
            <a:r>
              <a:rPr lang="uk-UA" b="0" i="0" dirty="0">
                <a:solidFill>
                  <a:srgbClr val="000000"/>
                </a:solidFill>
                <a:effectLst/>
                <a:latin typeface="Arial" panose="020B0604020202020204" pitchFamily="34" charset="0"/>
              </a:rPr>
              <a:t> озер, які виникли в різних котловинах і виїмках, </a:t>
            </a:r>
            <a:r>
              <a:rPr lang="uk-UA" b="0" i="0" dirty="0" err="1">
                <a:solidFill>
                  <a:srgbClr val="000000"/>
                </a:solidFill>
                <a:effectLst/>
                <a:latin typeface="Arial" panose="020B0604020202020204" pitchFamily="34" charset="0"/>
              </a:rPr>
              <a:t>перезаглиблених</a:t>
            </a:r>
            <a:r>
              <a:rPr lang="uk-UA" b="0" i="0" dirty="0">
                <a:solidFill>
                  <a:srgbClr val="000000"/>
                </a:solidFill>
                <a:effectLst/>
                <a:latin typeface="Arial" panose="020B0604020202020204" pitchFamily="34" charset="0"/>
              </a:rPr>
              <a:t> льодовиком. На поверхні ці відклади складаються здебільшого із </a:t>
            </a:r>
            <a:r>
              <a:rPr lang="uk-UA" b="0" i="0" dirty="0" err="1">
                <a:solidFill>
                  <a:srgbClr val="000000"/>
                </a:solidFill>
                <a:effectLst/>
                <a:latin typeface="Arial" panose="020B0604020202020204" pitchFamily="34" charset="0"/>
              </a:rPr>
              <a:t>дрібнопіщаних</a:t>
            </a:r>
            <a:r>
              <a:rPr lang="uk-UA" b="0" i="0" dirty="0">
                <a:solidFill>
                  <a:srgbClr val="000000"/>
                </a:solidFill>
                <a:effectLst/>
                <a:latin typeface="Arial" panose="020B0604020202020204" pitchFamily="34" charset="0"/>
              </a:rPr>
              <a:t>, грубо- пилуватих суглинків і глини. Глини утворюють різні нашарування у вигляді тонких «стрічок», через що ці відклади іноді називають «стрічковими глинами». </a:t>
            </a:r>
          </a:p>
        </p:txBody>
      </p:sp>
      <p:pic>
        <p:nvPicPr>
          <p:cNvPr id="3" name="Рисунок 2"/>
          <p:cNvPicPr>
            <a:picLocks noChangeAspect="1"/>
          </p:cNvPicPr>
          <p:nvPr/>
        </p:nvPicPr>
        <p:blipFill>
          <a:blip r:embed="rId2"/>
          <a:stretch>
            <a:fillRect/>
          </a:stretch>
        </p:blipFill>
        <p:spPr>
          <a:xfrm>
            <a:off x="6677564" y="997550"/>
            <a:ext cx="5514436" cy="4130504"/>
          </a:xfrm>
          <a:prstGeom prst="rect">
            <a:avLst/>
          </a:prstGeom>
        </p:spPr>
      </p:pic>
    </p:spTree>
    <p:extLst>
      <p:ext uri="{BB962C8B-B14F-4D97-AF65-F5344CB8AC3E}">
        <p14:creationId xmlns:p14="http://schemas.microsoft.com/office/powerpoint/2010/main" val="355150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84532" y="570809"/>
            <a:ext cx="6096000" cy="1754326"/>
          </a:xfrm>
          <a:prstGeom prst="rect">
            <a:avLst/>
          </a:prstGeom>
        </p:spPr>
        <p:txBody>
          <a:bodyPr>
            <a:spAutoFit/>
          </a:bodyPr>
          <a:lstStyle/>
          <a:p>
            <a:r>
              <a:rPr lang="uk-UA" b="1" i="1" dirty="0">
                <a:solidFill>
                  <a:schemeClr val="accent2">
                    <a:lumMod val="75000"/>
                  </a:schemeClr>
                </a:solidFill>
                <a:effectLst/>
                <a:latin typeface="Arial" panose="020B0604020202020204" pitchFamily="34" charset="0"/>
              </a:rPr>
              <a:t>Еолові відклади </a:t>
            </a:r>
            <a:r>
              <a:rPr lang="uk-UA" b="0" i="0" dirty="0">
                <a:solidFill>
                  <a:srgbClr val="000000"/>
                </a:solidFill>
                <a:effectLst/>
                <a:latin typeface="Arial" panose="020B0604020202020204" pitchFamily="34" charset="0"/>
              </a:rPr>
              <a:t>утворюються за рахунок діяльності вітру – розвіювання й акумуляції </a:t>
            </a:r>
            <a:r>
              <a:rPr lang="uk-UA" b="0" i="0" dirty="0" err="1">
                <a:solidFill>
                  <a:srgbClr val="000000"/>
                </a:solidFill>
                <a:effectLst/>
                <a:latin typeface="Arial" panose="020B0604020202020204" pitchFamily="34" charset="0"/>
              </a:rPr>
              <a:t>дрібнозему</a:t>
            </a:r>
            <a:r>
              <a:rPr lang="uk-UA" b="0" i="0" dirty="0">
                <a:solidFill>
                  <a:srgbClr val="000000"/>
                </a:solidFill>
                <a:effectLst/>
                <a:latin typeface="Arial" panose="020B0604020202020204" pitchFamily="34" charset="0"/>
              </a:rPr>
              <a:t>. </a:t>
            </a:r>
          </a:p>
          <a:p>
            <a:endParaRPr lang="uk-UA" dirty="0">
              <a:solidFill>
                <a:srgbClr val="000000"/>
              </a:solidFill>
              <a:latin typeface="Arial" panose="020B0604020202020204" pitchFamily="34" charset="0"/>
            </a:endParaRPr>
          </a:p>
          <a:p>
            <a:r>
              <a:rPr lang="uk-UA" b="0" i="0" dirty="0">
                <a:solidFill>
                  <a:srgbClr val="000000"/>
                </a:solidFill>
                <a:effectLst/>
                <a:latin typeface="Arial" panose="020B0604020202020204" pitchFamily="34" charset="0"/>
              </a:rPr>
              <a:t>У сухих пустельних районах вони представляють бугристі та барханні піски, а в районах помірного клімату – дюни на берегах морів та в долинах річок.</a:t>
            </a:r>
            <a:endParaRPr lang="uk-UA" dirty="0"/>
          </a:p>
        </p:txBody>
      </p:sp>
      <p:pic>
        <p:nvPicPr>
          <p:cNvPr id="4" name="Рисунок 3"/>
          <p:cNvPicPr>
            <a:picLocks noChangeAspect="1"/>
          </p:cNvPicPr>
          <p:nvPr/>
        </p:nvPicPr>
        <p:blipFill>
          <a:blip r:embed="rId2"/>
          <a:stretch>
            <a:fillRect/>
          </a:stretch>
        </p:blipFill>
        <p:spPr>
          <a:xfrm>
            <a:off x="7166920" y="157290"/>
            <a:ext cx="4858136" cy="3638913"/>
          </a:xfrm>
          <a:prstGeom prst="rect">
            <a:avLst/>
          </a:prstGeom>
        </p:spPr>
      </p:pic>
      <p:pic>
        <p:nvPicPr>
          <p:cNvPr id="5" name="Рисунок 4"/>
          <p:cNvPicPr>
            <a:picLocks noChangeAspect="1"/>
          </p:cNvPicPr>
          <p:nvPr/>
        </p:nvPicPr>
        <p:blipFill>
          <a:blip r:embed="rId3"/>
          <a:stretch>
            <a:fillRect/>
          </a:stretch>
        </p:blipFill>
        <p:spPr>
          <a:xfrm>
            <a:off x="7861354" y="3991232"/>
            <a:ext cx="4163702" cy="2770755"/>
          </a:xfrm>
          <a:prstGeom prst="rect">
            <a:avLst/>
          </a:prstGeom>
        </p:spPr>
      </p:pic>
      <p:pic>
        <p:nvPicPr>
          <p:cNvPr id="7" name="Рисунок 6"/>
          <p:cNvPicPr>
            <a:picLocks noChangeAspect="1"/>
          </p:cNvPicPr>
          <p:nvPr/>
        </p:nvPicPr>
        <p:blipFill>
          <a:blip r:embed="rId4"/>
          <a:stretch>
            <a:fillRect/>
          </a:stretch>
        </p:blipFill>
        <p:spPr>
          <a:xfrm>
            <a:off x="1307544" y="3023458"/>
            <a:ext cx="5272988" cy="3652032"/>
          </a:xfrm>
          <a:prstGeom prst="rect">
            <a:avLst/>
          </a:prstGeom>
        </p:spPr>
      </p:pic>
    </p:spTree>
    <p:extLst>
      <p:ext uri="{BB962C8B-B14F-4D97-AF65-F5344CB8AC3E}">
        <p14:creationId xmlns:p14="http://schemas.microsoft.com/office/powerpoint/2010/main" val="3803726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8940" y="284882"/>
            <a:ext cx="6096000" cy="4524315"/>
          </a:xfrm>
          <a:prstGeom prst="rect">
            <a:avLst/>
          </a:prstGeom>
        </p:spPr>
        <p:txBody>
          <a:bodyPr>
            <a:spAutoFit/>
          </a:bodyPr>
          <a:lstStyle/>
          <a:p>
            <a:pPr algn="just"/>
            <a:r>
              <a:rPr lang="uk-UA" b="1" i="1" dirty="0" err="1">
                <a:solidFill>
                  <a:schemeClr val="accent2">
                    <a:lumMod val="75000"/>
                  </a:schemeClr>
                </a:solidFill>
                <a:effectLst/>
                <a:latin typeface="Arial" panose="020B0604020202020204" pitchFamily="34" charset="0"/>
              </a:rPr>
              <a:t>Леси</a:t>
            </a:r>
            <a:r>
              <a:rPr lang="uk-UA" b="1" i="1" dirty="0">
                <a:solidFill>
                  <a:schemeClr val="accent2">
                    <a:lumMod val="75000"/>
                  </a:schemeClr>
                </a:solidFill>
                <a:effectLst/>
                <a:latin typeface="Arial" panose="020B0604020202020204" pitchFamily="34" charset="0"/>
              </a:rPr>
              <a:t> і </a:t>
            </a:r>
            <a:r>
              <a:rPr lang="uk-UA" b="1" i="1" dirty="0" err="1">
                <a:solidFill>
                  <a:schemeClr val="accent2">
                    <a:lumMod val="75000"/>
                  </a:schemeClr>
                </a:solidFill>
                <a:effectLst/>
                <a:latin typeface="Arial" panose="020B0604020202020204" pitchFamily="34" charset="0"/>
              </a:rPr>
              <a:t>лесовидні</a:t>
            </a:r>
            <a:r>
              <a:rPr lang="uk-UA" b="1" i="1" dirty="0">
                <a:solidFill>
                  <a:schemeClr val="accent2">
                    <a:lumMod val="75000"/>
                  </a:schemeClr>
                </a:solidFill>
                <a:effectLst/>
                <a:latin typeface="Arial" panose="020B0604020202020204" pitchFamily="34" charset="0"/>
              </a:rPr>
              <a:t> суглинки </a:t>
            </a:r>
            <a:r>
              <a:rPr lang="uk-UA" b="0" i="0" dirty="0">
                <a:solidFill>
                  <a:srgbClr val="000000"/>
                </a:solidFill>
                <a:effectLst/>
                <a:latin typeface="Arial" panose="020B0604020202020204" pitchFamily="34" charset="0"/>
              </a:rPr>
              <a:t>вважають найбільш поширеними ґрунтоутворюючими породами, які покривають межиріччя та давні тераси.</a:t>
            </a:r>
          </a:p>
          <a:p>
            <a:pPr algn="just"/>
            <a:r>
              <a:rPr lang="uk-UA" b="0" i="0" u="none" strike="noStrike" dirty="0">
                <a:solidFill>
                  <a:srgbClr val="FFFFFF"/>
                </a:solidFill>
                <a:effectLst/>
                <a:latin typeface="arial" panose="020B0604020202020204" pitchFamily="34" charset="0"/>
              </a:rPr>
              <a:t>+</a:t>
            </a:r>
            <a:r>
              <a:rPr lang="uk-UA" b="1" i="0" dirty="0">
                <a:solidFill>
                  <a:schemeClr val="accent2">
                    <a:lumMod val="75000"/>
                  </a:schemeClr>
                </a:solidFill>
                <a:effectLst/>
                <a:latin typeface="Arial" panose="020B0604020202020204" pitchFamily="34" charset="0"/>
              </a:rPr>
              <a:t>Лес</a:t>
            </a:r>
            <a:r>
              <a:rPr lang="uk-UA" b="0" i="0" dirty="0">
                <a:solidFill>
                  <a:srgbClr val="000000"/>
                </a:solidFill>
                <a:effectLst/>
                <a:latin typeface="Arial" panose="020B0604020202020204" pitchFamily="34" charset="0"/>
              </a:rPr>
              <a:t> – однорідна тонкозерниста, здебільшого не </a:t>
            </a:r>
            <a:r>
              <a:rPr lang="uk-UA" b="0" i="0" dirty="0" err="1">
                <a:solidFill>
                  <a:srgbClr val="000000"/>
                </a:solidFill>
                <a:effectLst/>
                <a:latin typeface="Arial" panose="020B0604020202020204" pitchFamily="34" charset="0"/>
              </a:rPr>
              <a:t>верстувата</a:t>
            </a:r>
            <a:r>
              <a:rPr lang="uk-UA" b="0" i="0" dirty="0">
                <a:solidFill>
                  <a:srgbClr val="000000"/>
                </a:solidFill>
                <a:effectLst/>
                <a:latin typeface="Arial" panose="020B0604020202020204" pitchFamily="34" charset="0"/>
              </a:rPr>
              <a:t> гірська порода. </a:t>
            </a:r>
          </a:p>
          <a:p>
            <a:pPr algn="just"/>
            <a:r>
              <a:rPr lang="uk-UA" b="0" i="0" dirty="0">
                <a:solidFill>
                  <a:srgbClr val="000000"/>
                </a:solidFill>
                <a:effectLst/>
                <a:latin typeface="Arial" panose="020B0604020202020204" pitchFamily="34" charset="0"/>
              </a:rPr>
              <a:t>Переважно він утворений із найдрібніших </a:t>
            </a:r>
            <a:r>
              <a:rPr lang="uk-UA" b="0" i="0" dirty="0" err="1">
                <a:solidFill>
                  <a:srgbClr val="000000"/>
                </a:solidFill>
                <a:effectLst/>
                <a:latin typeface="Arial" panose="020B0604020202020204" pitchFamily="34" charset="0"/>
              </a:rPr>
              <a:t>зерен</a:t>
            </a:r>
            <a:r>
              <a:rPr lang="uk-UA" b="0" i="0" dirty="0">
                <a:solidFill>
                  <a:srgbClr val="000000"/>
                </a:solidFill>
                <a:effectLst/>
                <a:latin typeface="Arial" panose="020B0604020202020204" pitchFamily="34" charset="0"/>
              </a:rPr>
              <a:t> кварцу і польових шпатів та карбонатів ( 20%), містить гідроокиси заліза, слюди й інші мінерали. Його колір – сіро-жовтий (палевий), іноді бурий або червонувато-бурий. </a:t>
            </a:r>
          </a:p>
          <a:p>
            <a:pPr algn="just"/>
            <a:r>
              <a:rPr lang="uk-UA" b="0" i="0" dirty="0">
                <a:solidFill>
                  <a:srgbClr val="000000"/>
                </a:solidFill>
                <a:effectLst/>
                <a:latin typeface="Arial" panose="020B0604020202020204" pitchFamily="34" charset="0"/>
              </a:rPr>
              <a:t>Відзначається великою шпаруватістю (48-50%) і водопроникністю. За надмірного зволоження нерівномірно </a:t>
            </a:r>
            <a:r>
              <a:rPr lang="uk-UA" b="0" i="0" dirty="0" err="1">
                <a:solidFill>
                  <a:srgbClr val="000000"/>
                </a:solidFill>
                <a:effectLst/>
                <a:latin typeface="Arial" panose="020B0604020202020204" pitchFamily="34" charset="0"/>
              </a:rPr>
              <a:t>ущільнюється</a:t>
            </a:r>
            <a:r>
              <a:rPr lang="uk-UA" b="0" i="0" dirty="0">
                <a:solidFill>
                  <a:srgbClr val="000000"/>
                </a:solidFill>
                <a:effectLst/>
                <a:latin typeface="Arial" panose="020B0604020202020204" pitchFamily="34" charset="0"/>
              </a:rPr>
              <a:t>, просідає.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На лесі утворюються найродючіші ґрунти – чорноземи, каштанові, сіроземи та ін..</a:t>
            </a:r>
          </a:p>
        </p:txBody>
      </p:sp>
      <p:pic>
        <p:nvPicPr>
          <p:cNvPr id="3" name="Рисунок 2"/>
          <p:cNvPicPr>
            <a:picLocks noChangeAspect="1"/>
          </p:cNvPicPr>
          <p:nvPr/>
        </p:nvPicPr>
        <p:blipFill>
          <a:blip r:embed="rId2"/>
          <a:stretch>
            <a:fillRect/>
          </a:stretch>
        </p:blipFill>
        <p:spPr>
          <a:xfrm>
            <a:off x="7760043" y="123953"/>
            <a:ext cx="4288695" cy="3434373"/>
          </a:xfrm>
          <a:prstGeom prst="rect">
            <a:avLst/>
          </a:prstGeom>
        </p:spPr>
      </p:pic>
      <p:pic>
        <p:nvPicPr>
          <p:cNvPr id="4" name="Рисунок 3"/>
          <p:cNvPicPr>
            <a:picLocks noChangeAspect="1"/>
          </p:cNvPicPr>
          <p:nvPr/>
        </p:nvPicPr>
        <p:blipFill>
          <a:blip r:embed="rId3"/>
          <a:stretch>
            <a:fillRect/>
          </a:stretch>
        </p:blipFill>
        <p:spPr>
          <a:xfrm>
            <a:off x="8155459" y="3790177"/>
            <a:ext cx="3893279" cy="2916201"/>
          </a:xfrm>
          <a:prstGeom prst="rect">
            <a:avLst/>
          </a:prstGeom>
        </p:spPr>
      </p:pic>
      <p:pic>
        <p:nvPicPr>
          <p:cNvPr id="5" name="Рисунок 4"/>
          <p:cNvPicPr>
            <a:picLocks noChangeAspect="1"/>
          </p:cNvPicPr>
          <p:nvPr/>
        </p:nvPicPr>
        <p:blipFill>
          <a:blip r:embed="rId4"/>
          <a:stretch>
            <a:fillRect/>
          </a:stretch>
        </p:blipFill>
        <p:spPr>
          <a:xfrm>
            <a:off x="4300151" y="4572830"/>
            <a:ext cx="3555914" cy="2133548"/>
          </a:xfrm>
          <a:prstGeom prst="rect">
            <a:avLst/>
          </a:prstGeom>
        </p:spPr>
      </p:pic>
    </p:spTree>
    <p:extLst>
      <p:ext uri="{BB962C8B-B14F-4D97-AF65-F5344CB8AC3E}">
        <p14:creationId xmlns:p14="http://schemas.microsoft.com/office/powerpoint/2010/main" val="2507035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507" y="633965"/>
            <a:ext cx="6096000" cy="2308324"/>
          </a:xfrm>
          <a:prstGeom prst="rect">
            <a:avLst/>
          </a:prstGeom>
        </p:spPr>
        <p:txBody>
          <a:bodyPr>
            <a:spAutoFit/>
          </a:bodyPr>
          <a:lstStyle/>
          <a:p>
            <a:pPr algn="just"/>
            <a:r>
              <a:rPr lang="uk-UA" b="1" i="1" dirty="0" err="1">
                <a:solidFill>
                  <a:schemeClr val="accent2">
                    <a:lumMod val="75000"/>
                  </a:schemeClr>
                </a:solidFill>
              </a:rPr>
              <a:t>Лесовидні</a:t>
            </a:r>
            <a:r>
              <a:rPr lang="uk-UA" b="1" i="1" dirty="0">
                <a:solidFill>
                  <a:schemeClr val="accent2">
                    <a:lumMod val="75000"/>
                  </a:schemeClr>
                </a:solidFill>
              </a:rPr>
              <a:t> суглинки </a:t>
            </a:r>
            <a:r>
              <a:rPr lang="uk-UA" dirty="0"/>
              <a:t>– карбонатна глиниста порода з великим вмістом піску (до 40%), яка подібно до лесу має велику шпаруватість. Здебільшого вони залягають у понижених місцях, часто мають </a:t>
            </a:r>
            <a:r>
              <a:rPr lang="uk-UA" dirty="0" err="1"/>
              <a:t>верстувату</a:t>
            </a:r>
            <a:r>
              <a:rPr lang="uk-UA" dirty="0"/>
              <a:t> будову, містять рештки рослин та прісноводних молюсків. </a:t>
            </a:r>
          </a:p>
          <a:p>
            <a:pPr algn="just"/>
            <a:endParaRPr lang="uk-UA" dirty="0"/>
          </a:p>
          <a:p>
            <a:pPr algn="just"/>
            <a:r>
              <a:rPr lang="uk-UA" dirty="0"/>
              <a:t>На Україні вони поширені на Поліссі у Лісостепу та у Степу. На них, як і на </a:t>
            </a:r>
            <a:r>
              <a:rPr lang="uk-UA" dirty="0" err="1"/>
              <a:t>лесах</a:t>
            </a:r>
            <a:r>
              <a:rPr lang="uk-UA" dirty="0"/>
              <a:t>, утворюються найродючіші ґрунти.</a:t>
            </a:r>
          </a:p>
        </p:txBody>
      </p:sp>
      <p:pic>
        <p:nvPicPr>
          <p:cNvPr id="3" name="Рисунок 2"/>
          <p:cNvPicPr>
            <a:picLocks noChangeAspect="1"/>
          </p:cNvPicPr>
          <p:nvPr/>
        </p:nvPicPr>
        <p:blipFill>
          <a:blip r:embed="rId2"/>
          <a:stretch>
            <a:fillRect/>
          </a:stretch>
        </p:blipFill>
        <p:spPr>
          <a:xfrm>
            <a:off x="8667838" y="300140"/>
            <a:ext cx="3132866" cy="4506637"/>
          </a:xfrm>
          <a:prstGeom prst="rect">
            <a:avLst/>
          </a:prstGeom>
        </p:spPr>
      </p:pic>
      <p:pic>
        <p:nvPicPr>
          <p:cNvPr id="4" name="Рисунок 3"/>
          <p:cNvPicPr>
            <a:picLocks noChangeAspect="1"/>
          </p:cNvPicPr>
          <p:nvPr/>
        </p:nvPicPr>
        <p:blipFill>
          <a:blip r:embed="rId3"/>
          <a:stretch>
            <a:fillRect/>
          </a:stretch>
        </p:blipFill>
        <p:spPr>
          <a:xfrm>
            <a:off x="984419" y="3223655"/>
            <a:ext cx="4625548" cy="3464696"/>
          </a:xfrm>
          <a:prstGeom prst="rect">
            <a:avLst/>
          </a:prstGeom>
        </p:spPr>
      </p:pic>
    </p:spTree>
    <p:extLst>
      <p:ext uri="{BB962C8B-B14F-4D97-AF65-F5344CB8AC3E}">
        <p14:creationId xmlns:p14="http://schemas.microsoft.com/office/powerpoint/2010/main" val="449684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3719" y="470233"/>
            <a:ext cx="6096000" cy="4524315"/>
          </a:xfrm>
          <a:prstGeom prst="rect">
            <a:avLst/>
          </a:prstGeom>
        </p:spPr>
        <p:txBody>
          <a:bodyPr>
            <a:spAutoFit/>
          </a:bodyPr>
          <a:lstStyle/>
          <a:p>
            <a:pPr algn="just"/>
            <a:r>
              <a:rPr lang="uk-UA" b="1" i="1" dirty="0">
                <a:solidFill>
                  <a:schemeClr val="accent2">
                    <a:lumMod val="75000"/>
                  </a:schemeClr>
                </a:solidFill>
                <a:effectLst/>
                <a:latin typeface="Arial" panose="020B0604020202020204" pitchFamily="34" charset="0"/>
              </a:rPr>
              <a:t>Глини</a:t>
            </a:r>
            <a:r>
              <a:rPr lang="uk-UA" b="0" i="0" dirty="0">
                <a:solidFill>
                  <a:srgbClr val="000000"/>
                </a:solidFill>
                <a:effectLst/>
                <a:latin typeface="Arial" panose="020B0604020202020204" pitchFamily="34" charset="0"/>
              </a:rPr>
              <a:t> різного походження теж часто є ґрунтоутворюючими породами. Здебільшого вони поширені на схилах балок, терас, в долинах річок.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Найпоширенішими в Україні є:</a:t>
            </a:r>
          </a:p>
          <a:p>
            <a:pPr algn="just"/>
            <a:r>
              <a:rPr lang="uk-UA" b="0" i="0" dirty="0">
                <a:solidFill>
                  <a:srgbClr val="000000"/>
                </a:solidFill>
                <a:effectLst/>
                <a:latin typeface="Arial" panose="020B0604020202020204" pitchFamily="34" charset="0"/>
              </a:rPr>
              <a:t>а) червоно-білі глини. Мають призматичну структуру, містять карбонати, іноді засолені;</a:t>
            </a:r>
          </a:p>
          <a:p>
            <a:pPr algn="just"/>
            <a:r>
              <a:rPr lang="uk-UA" b="0" i="0" u="none" strike="noStrike" dirty="0">
                <a:solidFill>
                  <a:srgbClr val="FFFFFF"/>
                </a:solidFill>
                <a:effectLst/>
                <a:latin typeface="arial" panose="020B0604020202020204" pitchFamily="34" charset="0"/>
              </a:rPr>
              <a:t>+</a:t>
            </a:r>
          </a:p>
          <a:p>
            <a:pPr algn="just"/>
            <a:r>
              <a:rPr lang="uk-UA" b="0" i="0" dirty="0">
                <a:solidFill>
                  <a:srgbClr val="000000"/>
                </a:solidFill>
                <a:effectLst/>
                <a:latin typeface="Arial" panose="020B0604020202020204" pitchFamily="34" charset="0"/>
              </a:rPr>
              <a:t>б) строкаті глини. Залягають під </a:t>
            </a:r>
            <a:r>
              <a:rPr lang="uk-UA" b="0" i="0" dirty="0" err="1">
                <a:solidFill>
                  <a:srgbClr val="000000"/>
                </a:solidFill>
                <a:effectLst/>
                <a:latin typeface="Arial" panose="020B0604020202020204" pitchFamily="34" charset="0"/>
              </a:rPr>
              <a:t>червоно</a:t>
            </a:r>
            <a:r>
              <a:rPr lang="uk-UA" b="0" i="0" dirty="0">
                <a:solidFill>
                  <a:srgbClr val="000000"/>
                </a:solidFill>
                <a:effectLst/>
                <a:latin typeface="Arial" panose="020B0604020202020204" pitchFamily="34" charset="0"/>
              </a:rPr>
              <a:t> – бурими. На сірому фоні оливкові плями, з піщаними прошарками;</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в) балтські глини. Поширені на схилах у середньому Придністров’ї;</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г) </a:t>
            </a:r>
            <a:r>
              <a:rPr lang="uk-UA" b="0" i="0" dirty="0" err="1">
                <a:solidFill>
                  <a:srgbClr val="000000"/>
                </a:solidFill>
                <a:effectLst/>
                <a:latin typeface="Arial" panose="020B0604020202020204" pitchFamily="34" charset="0"/>
              </a:rPr>
              <a:t>тортонські</a:t>
            </a:r>
            <a:r>
              <a:rPr lang="uk-UA" b="0" i="0" dirty="0">
                <a:solidFill>
                  <a:srgbClr val="000000"/>
                </a:solidFill>
                <a:effectLst/>
                <a:latin typeface="Arial" panose="020B0604020202020204" pitchFamily="34" charset="0"/>
              </a:rPr>
              <a:t> глини. За своїми властивостями подібні до балтських (Чернівецька область);</a:t>
            </a:r>
          </a:p>
        </p:txBody>
      </p:sp>
      <p:pic>
        <p:nvPicPr>
          <p:cNvPr id="3" name="Рисунок 2"/>
          <p:cNvPicPr>
            <a:picLocks noChangeAspect="1"/>
          </p:cNvPicPr>
          <p:nvPr/>
        </p:nvPicPr>
        <p:blipFill>
          <a:blip r:embed="rId2"/>
          <a:stretch>
            <a:fillRect/>
          </a:stretch>
        </p:blipFill>
        <p:spPr>
          <a:xfrm>
            <a:off x="8204797" y="348434"/>
            <a:ext cx="3684463" cy="2505977"/>
          </a:xfrm>
          <a:prstGeom prst="rect">
            <a:avLst/>
          </a:prstGeom>
        </p:spPr>
      </p:pic>
      <p:cxnSp>
        <p:nvCxnSpPr>
          <p:cNvPr id="5" name="Прямая со стрелкой 4"/>
          <p:cNvCxnSpPr/>
          <p:nvPr/>
        </p:nvCxnSpPr>
        <p:spPr>
          <a:xfrm flipV="1">
            <a:off x="6672649" y="1890584"/>
            <a:ext cx="1433383" cy="16063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6" name="Рисунок 5"/>
          <p:cNvPicPr>
            <a:picLocks noChangeAspect="1"/>
          </p:cNvPicPr>
          <p:nvPr/>
        </p:nvPicPr>
        <p:blipFill>
          <a:blip r:embed="rId3"/>
          <a:stretch>
            <a:fillRect/>
          </a:stretch>
        </p:blipFill>
        <p:spPr>
          <a:xfrm>
            <a:off x="8204797" y="2966136"/>
            <a:ext cx="3684463" cy="2770716"/>
          </a:xfrm>
          <a:prstGeom prst="rect">
            <a:avLst/>
          </a:prstGeom>
        </p:spPr>
      </p:pic>
      <p:cxnSp>
        <p:nvCxnSpPr>
          <p:cNvPr id="7" name="Прямая со стрелкой 6"/>
          <p:cNvCxnSpPr>
            <a:endCxn id="6" idx="1"/>
          </p:cNvCxnSpPr>
          <p:nvPr/>
        </p:nvCxnSpPr>
        <p:spPr>
          <a:xfrm>
            <a:off x="6672648" y="3046455"/>
            <a:ext cx="1532149" cy="130503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9" name="Рисунок 8"/>
          <p:cNvPicPr>
            <a:picLocks noChangeAspect="1"/>
          </p:cNvPicPr>
          <p:nvPr/>
        </p:nvPicPr>
        <p:blipFill>
          <a:blip r:embed="rId4"/>
          <a:stretch>
            <a:fillRect/>
          </a:stretch>
        </p:blipFill>
        <p:spPr>
          <a:xfrm>
            <a:off x="4792280" y="4800858"/>
            <a:ext cx="3091331" cy="2057141"/>
          </a:xfrm>
          <a:prstGeom prst="rect">
            <a:avLst/>
          </a:prstGeom>
        </p:spPr>
      </p:pic>
    </p:spTree>
    <p:extLst>
      <p:ext uri="{BB962C8B-B14F-4D97-AF65-F5344CB8AC3E}">
        <p14:creationId xmlns:p14="http://schemas.microsoft.com/office/powerpoint/2010/main" val="86166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2000" y="549523"/>
            <a:ext cx="6096000" cy="3970318"/>
          </a:xfrm>
          <a:prstGeom prst="rect">
            <a:avLst/>
          </a:prstGeom>
        </p:spPr>
        <p:txBody>
          <a:bodyPr>
            <a:spAutoFit/>
          </a:bodyPr>
          <a:lstStyle/>
          <a:p>
            <a:pPr algn="just"/>
            <a:r>
              <a:rPr lang="uk-UA" b="0" i="0" dirty="0">
                <a:solidFill>
                  <a:srgbClr val="000000"/>
                </a:solidFill>
                <a:effectLst/>
                <a:latin typeface="Arial" panose="020B0604020202020204" pitchFamily="34" charset="0"/>
              </a:rPr>
              <a:t>д) майкопські глини (морські). Мають важкий механічний склад , дуже щільні, засолені водорозчинними солями і гіпсом (Керченський півострів);</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е) сарматські глини. Сірого і зеленого забарвлення (Центральний і Західний Крим);</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є) карбонові і </a:t>
            </a:r>
            <a:r>
              <a:rPr lang="uk-UA" b="0" i="0" dirty="0" err="1">
                <a:solidFill>
                  <a:srgbClr val="000000"/>
                </a:solidFill>
                <a:effectLst/>
                <a:latin typeface="Arial" panose="020B0604020202020204" pitchFamily="34" charset="0"/>
              </a:rPr>
              <a:t>пермотріасові</a:t>
            </a:r>
            <a:r>
              <a:rPr lang="uk-UA" b="0" i="0" dirty="0">
                <a:solidFill>
                  <a:srgbClr val="000000"/>
                </a:solidFill>
                <a:effectLst/>
                <a:latin typeface="Arial" panose="020B0604020202020204" pitchFamily="34" charset="0"/>
              </a:rPr>
              <a:t> глини. Поширені на Донбасі. Мають сіре, червоне або зелене забарвлення, засолені;</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ж) каолінові глини. Трапляються в районах Полісся, Лісостепу і Степу серед виходів кристалічних порід.</a:t>
            </a:r>
          </a:p>
        </p:txBody>
      </p:sp>
      <p:pic>
        <p:nvPicPr>
          <p:cNvPr id="3" name="Рисунок 2"/>
          <p:cNvPicPr>
            <a:picLocks noChangeAspect="1"/>
          </p:cNvPicPr>
          <p:nvPr/>
        </p:nvPicPr>
        <p:blipFill>
          <a:blip r:embed="rId2"/>
          <a:stretch>
            <a:fillRect/>
          </a:stretch>
        </p:blipFill>
        <p:spPr>
          <a:xfrm>
            <a:off x="7267427" y="273264"/>
            <a:ext cx="4643586" cy="3433763"/>
          </a:xfrm>
          <a:prstGeom prst="rect">
            <a:avLst/>
          </a:prstGeom>
        </p:spPr>
      </p:pic>
      <p:pic>
        <p:nvPicPr>
          <p:cNvPr id="4" name="Рисунок 3"/>
          <p:cNvPicPr>
            <a:picLocks noChangeAspect="1"/>
          </p:cNvPicPr>
          <p:nvPr/>
        </p:nvPicPr>
        <p:blipFill>
          <a:blip r:embed="rId3"/>
          <a:stretch>
            <a:fillRect/>
          </a:stretch>
        </p:blipFill>
        <p:spPr>
          <a:xfrm>
            <a:off x="8476735" y="3919408"/>
            <a:ext cx="3434278" cy="2677114"/>
          </a:xfrm>
          <a:prstGeom prst="rect">
            <a:avLst/>
          </a:prstGeom>
        </p:spPr>
      </p:pic>
      <p:pic>
        <p:nvPicPr>
          <p:cNvPr id="6" name="Рисунок 5"/>
          <p:cNvPicPr>
            <a:picLocks noChangeAspect="1"/>
          </p:cNvPicPr>
          <p:nvPr/>
        </p:nvPicPr>
        <p:blipFill>
          <a:blip r:embed="rId4"/>
          <a:stretch>
            <a:fillRect/>
          </a:stretch>
        </p:blipFill>
        <p:spPr>
          <a:xfrm>
            <a:off x="2923533" y="4707924"/>
            <a:ext cx="2637009" cy="2101202"/>
          </a:xfrm>
          <a:prstGeom prst="rect">
            <a:avLst/>
          </a:prstGeom>
        </p:spPr>
      </p:pic>
      <p:cxnSp>
        <p:nvCxnSpPr>
          <p:cNvPr id="8" name="Прямая со стрелкой 7"/>
          <p:cNvCxnSpPr/>
          <p:nvPr/>
        </p:nvCxnSpPr>
        <p:spPr>
          <a:xfrm>
            <a:off x="2199503" y="4149139"/>
            <a:ext cx="988540" cy="6576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042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063" y="192483"/>
            <a:ext cx="6549147" cy="2585323"/>
          </a:xfrm>
          <a:prstGeom prst="rect">
            <a:avLst/>
          </a:prstGeom>
        </p:spPr>
        <p:txBody>
          <a:bodyPr wrap="square">
            <a:spAutoFit/>
          </a:bodyPr>
          <a:lstStyle/>
          <a:p>
            <a:pPr algn="just"/>
            <a:r>
              <a:rPr lang="uk-UA" dirty="0">
                <a:solidFill>
                  <a:srgbClr val="000000"/>
                </a:solidFill>
                <a:latin typeface="Arial" panose="020B0604020202020204" pitchFamily="34" charset="0"/>
              </a:rPr>
              <a:t>Первинні мінерали є залишковим матеріалом після руйнування і вивітрювання магматичних порід.</a:t>
            </a:r>
          </a:p>
          <a:p>
            <a:pPr algn="just"/>
            <a:r>
              <a:rPr lang="uk-UA" dirty="0">
                <a:solidFill>
                  <a:srgbClr val="000000"/>
                </a:solidFill>
                <a:latin typeface="Arial" panose="020B0604020202020204" pitchFamily="34" charset="0"/>
              </a:rPr>
              <a:t>Найбільш </a:t>
            </a:r>
            <a:r>
              <a:rPr lang="uk-UA" b="0" i="0" dirty="0">
                <a:solidFill>
                  <a:srgbClr val="000000"/>
                </a:solidFill>
                <a:effectLst/>
                <a:latin typeface="Arial" panose="020B0604020202020204" pitchFamily="34" charset="0"/>
              </a:rPr>
              <a:t>розповсюдженими первинними матеріалами в породах і ґрунтах є кварц (SiO</a:t>
            </a:r>
            <a:r>
              <a:rPr lang="uk-UA" b="0" i="0" baseline="-25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 польові штати, зокрема, ортоклаз, амфіболи, піроксени й слюди.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Кварц і польові штати крупнозернисті тому, що вивітрювання відбувається повільно. Амфіболи, піроксени, слюди легко вивітрюються.</a:t>
            </a:r>
            <a:endParaRPr lang="uk-UA" dirty="0"/>
          </a:p>
        </p:txBody>
      </p:sp>
      <p:pic>
        <p:nvPicPr>
          <p:cNvPr id="3" name="Рисунок 2"/>
          <p:cNvPicPr>
            <a:picLocks noChangeAspect="1"/>
          </p:cNvPicPr>
          <p:nvPr/>
        </p:nvPicPr>
        <p:blipFill>
          <a:blip r:embed="rId2"/>
          <a:stretch>
            <a:fillRect/>
          </a:stretch>
        </p:blipFill>
        <p:spPr>
          <a:xfrm>
            <a:off x="9753213" y="253057"/>
            <a:ext cx="2200275" cy="2076450"/>
          </a:xfrm>
          <a:prstGeom prst="rect">
            <a:avLst/>
          </a:prstGeom>
        </p:spPr>
      </p:pic>
      <p:pic>
        <p:nvPicPr>
          <p:cNvPr id="4" name="Рисунок 3"/>
          <p:cNvPicPr>
            <a:picLocks noChangeAspect="1"/>
          </p:cNvPicPr>
          <p:nvPr/>
        </p:nvPicPr>
        <p:blipFill>
          <a:blip r:embed="rId3"/>
          <a:stretch>
            <a:fillRect/>
          </a:stretch>
        </p:blipFill>
        <p:spPr>
          <a:xfrm>
            <a:off x="7096059" y="338782"/>
            <a:ext cx="2295525" cy="1990725"/>
          </a:xfrm>
          <a:prstGeom prst="rect">
            <a:avLst/>
          </a:prstGeom>
        </p:spPr>
      </p:pic>
      <p:sp>
        <p:nvSpPr>
          <p:cNvPr id="7" name="Прямоугольник 6"/>
          <p:cNvSpPr/>
          <p:nvPr/>
        </p:nvSpPr>
        <p:spPr>
          <a:xfrm>
            <a:off x="7145487" y="2556654"/>
            <a:ext cx="2258005" cy="4089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Польовий шпат</a:t>
            </a:r>
            <a:endParaRPr lang="ru-RU" dirty="0"/>
          </a:p>
        </p:txBody>
      </p:sp>
      <p:sp>
        <p:nvSpPr>
          <p:cNvPr id="8" name="Прямоугольник 7"/>
          <p:cNvSpPr/>
          <p:nvPr/>
        </p:nvSpPr>
        <p:spPr>
          <a:xfrm>
            <a:off x="9753213" y="2556654"/>
            <a:ext cx="2200275" cy="3101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кварц</a:t>
            </a:r>
            <a:endParaRPr lang="ru-RU" dirty="0"/>
          </a:p>
        </p:txBody>
      </p:sp>
      <p:pic>
        <p:nvPicPr>
          <p:cNvPr id="9" name="Рисунок 8"/>
          <p:cNvPicPr>
            <a:picLocks noChangeAspect="1"/>
          </p:cNvPicPr>
          <p:nvPr/>
        </p:nvPicPr>
        <p:blipFill>
          <a:blip r:embed="rId4"/>
          <a:stretch>
            <a:fillRect/>
          </a:stretch>
        </p:blipFill>
        <p:spPr>
          <a:xfrm>
            <a:off x="8442671" y="3192769"/>
            <a:ext cx="3510818" cy="1947862"/>
          </a:xfrm>
          <a:prstGeom prst="rect">
            <a:avLst/>
          </a:prstGeom>
        </p:spPr>
      </p:pic>
      <p:sp>
        <p:nvSpPr>
          <p:cNvPr id="10" name="Прямоугольник 9"/>
          <p:cNvSpPr/>
          <p:nvPr/>
        </p:nvSpPr>
        <p:spPr>
          <a:xfrm>
            <a:off x="8933935" y="5385670"/>
            <a:ext cx="3019553" cy="3994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ортоклаз</a:t>
            </a:r>
            <a:endParaRPr lang="ru-RU" dirty="0"/>
          </a:p>
        </p:txBody>
      </p:sp>
      <p:pic>
        <p:nvPicPr>
          <p:cNvPr id="11" name="Рисунок 10"/>
          <p:cNvPicPr>
            <a:picLocks noChangeAspect="1"/>
          </p:cNvPicPr>
          <p:nvPr/>
        </p:nvPicPr>
        <p:blipFill>
          <a:blip r:embed="rId5"/>
          <a:stretch>
            <a:fillRect/>
          </a:stretch>
        </p:blipFill>
        <p:spPr>
          <a:xfrm>
            <a:off x="5741324" y="3175800"/>
            <a:ext cx="2578698" cy="1966633"/>
          </a:xfrm>
          <a:prstGeom prst="rect">
            <a:avLst/>
          </a:prstGeom>
        </p:spPr>
      </p:pic>
      <p:sp>
        <p:nvSpPr>
          <p:cNvPr id="12" name="Прямоугольник 11"/>
          <p:cNvSpPr/>
          <p:nvPr/>
        </p:nvSpPr>
        <p:spPr>
          <a:xfrm>
            <a:off x="5838246" y="5389681"/>
            <a:ext cx="2384854" cy="395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слюда</a:t>
            </a:r>
            <a:endParaRPr lang="ru-RU" dirty="0"/>
          </a:p>
        </p:txBody>
      </p:sp>
      <p:pic>
        <p:nvPicPr>
          <p:cNvPr id="13" name="Рисунок 12"/>
          <p:cNvPicPr>
            <a:picLocks noChangeAspect="1"/>
          </p:cNvPicPr>
          <p:nvPr/>
        </p:nvPicPr>
        <p:blipFill>
          <a:blip r:embed="rId6"/>
          <a:stretch>
            <a:fillRect/>
          </a:stretch>
        </p:blipFill>
        <p:spPr>
          <a:xfrm>
            <a:off x="3123556" y="3192769"/>
            <a:ext cx="2305050" cy="1981200"/>
          </a:xfrm>
          <a:prstGeom prst="rect">
            <a:avLst/>
          </a:prstGeom>
        </p:spPr>
      </p:pic>
      <p:sp>
        <p:nvSpPr>
          <p:cNvPr id="14" name="Прямоугольник 13"/>
          <p:cNvSpPr/>
          <p:nvPr/>
        </p:nvSpPr>
        <p:spPr>
          <a:xfrm>
            <a:off x="3188043" y="5387546"/>
            <a:ext cx="2335427" cy="3830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піроксени</a:t>
            </a:r>
            <a:endParaRPr lang="ru-RU" dirty="0"/>
          </a:p>
        </p:txBody>
      </p:sp>
      <p:pic>
        <p:nvPicPr>
          <p:cNvPr id="15" name="Рисунок 14"/>
          <p:cNvPicPr>
            <a:picLocks noChangeAspect="1"/>
          </p:cNvPicPr>
          <p:nvPr/>
        </p:nvPicPr>
        <p:blipFill>
          <a:blip r:embed="rId7"/>
          <a:stretch>
            <a:fillRect/>
          </a:stretch>
        </p:blipFill>
        <p:spPr>
          <a:xfrm>
            <a:off x="420064" y="3226106"/>
            <a:ext cx="2390775" cy="1914525"/>
          </a:xfrm>
          <a:prstGeom prst="rect">
            <a:avLst/>
          </a:prstGeom>
        </p:spPr>
      </p:pic>
      <p:sp>
        <p:nvSpPr>
          <p:cNvPr id="16" name="Прямоугольник 15"/>
          <p:cNvSpPr/>
          <p:nvPr/>
        </p:nvSpPr>
        <p:spPr>
          <a:xfrm>
            <a:off x="420064" y="5276003"/>
            <a:ext cx="2390775" cy="4946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амфіболи</a:t>
            </a:r>
            <a:endParaRPr lang="ru-RU" dirty="0"/>
          </a:p>
        </p:txBody>
      </p:sp>
    </p:spTree>
    <p:extLst>
      <p:ext uri="{BB962C8B-B14F-4D97-AF65-F5344CB8AC3E}">
        <p14:creationId xmlns:p14="http://schemas.microsoft.com/office/powerpoint/2010/main" val="1578333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2211" y="451706"/>
            <a:ext cx="4378838" cy="400110"/>
          </a:xfrm>
          <a:prstGeom prst="rect">
            <a:avLst/>
          </a:prstGeom>
        </p:spPr>
        <p:txBody>
          <a:bodyPr wrap="square">
            <a:spAutoFit/>
          </a:bodyPr>
          <a:lstStyle/>
          <a:p>
            <a:pPr algn="ctr"/>
            <a:r>
              <a:rPr lang="uk-UA" sz="2000" b="0" i="1" dirty="0">
                <a:solidFill>
                  <a:srgbClr val="FF0000"/>
                </a:solidFill>
                <a:effectLst/>
                <a:latin typeface="Arial" panose="020B0604020202020204" pitchFamily="34" charset="0"/>
              </a:rPr>
              <a:t>Загальна схема ґрунтоутворення</a:t>
            </a:r>
          </a:p>
        </p:txBody>
      </p:sp>
      <p:sp>
        <p:nvSpPr>
          <p:cNvPr id="3" name="Прямоугольник 2"/>
          <p:cNvSpPr/>
          <p:nvPr/>
        </p:nvSpPr>
        <p:spPr>
          <a:xfrm>
            <a:off x="564291" y="1066452"/>
            <a:ext cx="6899189" cy="2031325"/>
          </a:xfrm>
          <a:prstGeom prst="rect">
            <a:avLst/>
          </a:prstGeom>
        </p:spPr>
        <p:txBody>
          <a:bodyPr wrap="square">
            <a:spAutoFit/>
          </a:bodyPr>
          <a:lstStyle/>
          <a:p>
            <a:pPr algn="just"/>
            <a:r>
              <a:rPr lang="uk-UA" b="1" i="1" dirty="0">
                <a:solidFill>
                  <a:schemeClr val="accent2">
                    <a:lumMod val="75000"/>
                  </a:schemeClr>
                </a:solidFill>
                <a:latin typeface="Arial" panose="020B0604020202020204" pitchFamily="34" charset="0"/>
              </a:rPr>
              <a:t>Ґрунтоутворення</a:t>
            </a:r>
            <a:r>
              <a:rPr lang="uk-UA" dirty="0">
                <a:solidFill>
                  <a:srgbClr val="000000"/>
                </a:solidFill>
                <a:latin typeface="Arial" panose="020B0604020202020204" pitchFamily="34" charset="0"/>
              </a:rPr>
              <a:t> – це процес, який здійснюється в результаті тривалої взаємодії маси материнської гірської породи із живими організмами, продуктами їх життєдіяльності та елементами гідросфери й атмосфери. Водночас для утворення материнської або ґрунтоутворюючої породи вихідна гірська порода насамперед повинна пройти стадію вивітрювання.</a:t>
            </a:r>
          </a:p>
        </p:txBody>
      </p:sp>
      <p:sp>
        <p:nvSpPr>
          <p:cNvPr id="4" name="Прямоугольник 3"/>
          <p:cNvSpPr/>
          <p:nvPr/>
        </p:nvSpPr>
        <p:spPr>
          <a:xfrm>
            <a:off x="564292" y="3343190"/>
            <a:ext cx="4057135" cy="3416320"/>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Під </a:t>
            </a:r>
            <a:r>
              <a:rPr lang="uk-UA" b="1" i="0" dirty="0">
                <a:solidFill>
                  <a:schemeClr val="accent2">
                    <a:lumMod val="75000"/>
                  </a:schemeClr>
                </a:solidFill>
                <a:effectLst/>
                <a:latin typeface="Arial" panose="020B0604020202020204" pitchFamily="34" charset="0"/>
              </a:rPr>
              <a:t>великим геологічним кругообігом </a:t>
            </a:r>
            <a:r>
              <a:rPr lang="uk-UA" b="0" i="0" dirty="0">
                <a:solidFill>
                  <a:srgbClr val="000000"/>
                </a:solidFill>
                <a:effectLst/>
                <a:latin typeface="Arial" panose="020B0604020202020204" pitchFamily="34" charset="0"/>
              </a:rPr>
              <a:t>розуміють геологічні процеси перетворення і переміщення маси гірської породи, які здійснюються протягом геологічних епох. Вода океану, безперервно випаровуючись із поверхні, у вигляді дощу випадає на сушу, насичує кору вивітрювання та розчиняє частину </a:t>
            </a:r>
            <a:r>
              <a:rPr lang="uk-UA" b="0" i="0" dirty="0" err="1">
                <a:solidFill>
                  <a:srgbClr val="000000"/>
                </a:solidFill>
                <a:effectLst/>
                <a:latin typeface="Arial" panose="020B0604020202020204" pitchFamily="34" charset="0"/>
              </a:rPr>
              <a:t>сполук</a:t>
            </a:r>
            <a:r>
              <a:rPr lang="uk-UA" b="0" i="0" dirty="0">
                <a:solidFill>
                  <a:srgbClr val="000000"/>
                </a:solidFill>
                <a:effectLst/>
                <a:latin typeface="Arial" panose="020B0604020202020204" pitchFamily="34" charset="0"/>
              </a:rPr>
              <a:t>, мінералів і з ними знову стікає в океан.</a:t>
            </a:r>
            <a:endParaRPr lang="uk-UA" dirty="0"/>
          </a:p>
        </p:txBody>
      </p:sp>
      <p:pic>
        <p:nvPicPr>
          <p:cNvPr id="5" name="Рисунок 4"/>
          <p:cNvPicPr>
            <a:picLocks noChangeAspect="1"/>
          </p:cNvPicPr>
          <p:nvPr/>
        </p:nvPicPr>
        <p:blipFill>
          <a:blip r:embed="rId2"/>
          <a:stretch>
            <a:fillRect/>
          </a:stretch>
        </p:blipFill>
        <p:spPr>
          <a:xfrm>
            <a:off x="7597611" y="117389"/>
            <a:ext cx="4594389" cy="3441357"/>
          </a:xfrm>
          <a:prstGeom prst="rect">
            <a:avLst/>
          </a:prstGeom>
        </p:spPr>
      </p:pic>
      <p:pic>
        <p:nvPicPr>
          <p:cNvPr id="7" name="Рисунок 6"/>
          <p:cNvPicPr>
            <a:picLocks noChangeAspect="1"/>
          </p:cNvPicPr>
          <p:nvPr/>
        </p:nvPicPr>
        <p:blipFill>
          <a:blip r:embed="rId3"/>
          <a:stretch>
            <a:fillRect/>
          </a:stretch>
        </p:blipFill>
        <p:spPr>
          <a:xfrm>
            <a:off x="4819561" y="3343190"/>
            <a:ext cx="3036071" cy="3158002"/>
          </a:xfrm>
          <a:prstGeom prst="rect">
            <a:avLst/>
          </a:prstGeom>
        </p:spPr>
      </p:pic>
    </p:spTree>
    <p:extLst>
      <p:ext uri="{BB962C8B-B14F-4D97-AF65-F5344CB8AC3E}">
        <p14:creationId xmlns:p14="http://schemas.microsoft.com/office/powerpoint/2010/main" val="47139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8500" y="474345"/>
            <a:ext cx="6375400" cy="5632311"/>
          </a:xfrm>
          <a:prstGeom prst="rect">
            <a:avLst/>
          </a:prstGeom>
        </p:spPr>
        <p:txBody>
          <a:bodyPr wrap="square">
            <a:spAutoFit/>
          </a:bodyPr>
          <a:lstStyle/>
          <a:p>
            <a:pPr algn="just"/>
            <a:r>
              <a:rPr lang="uk-UA" b="1" i="0" dirty="0">
                <a:solidFill>
                  <a:srgbClr val="000000"/>
                </a:solidFill>
                <a:effectLst/>
                <a:latin typeface="Arial" panose="020B0604020202020204" pitchFamily="34" charset="0"/>
              </a:rPr>
              <a:t>Поняття про ґрунт </a:t>
            </a:r>
            <a:r>
              <a:rPr lang="uk-UA" b="0" i="0" dirty="0">
                <a:solidFill>
                  <a:srgbClr val="000000"/>
                </a:solidFill>
                <a:effectLst/>
                <a:latin typeface="Arial" panose="020B0604020202020204" pitchFamily="34" charset="0"/>
              </a:rPr>
              <a:t>нерозривно пов`язане із землеробством. Спочатку ґрунт ототожнювали з ділянкою земної поверхні, на якій проживає людина. В ХІХ ст. ґрунт розглядали як орний шар, на якому вкорінюються рослини і, який є засобом сільськогосподарського виробництва, а також як геологічне утворення.</a:t>
            </a:r>
          </a:p>
          <a:p>
            <a:pPr algn="just"/>
            <a:r>
              <a:rPr lang="uk-UA" b="0" i="0" u="none" strike="noStrike" dirty="0">
                <a:solidFill>
                  <a:srgbClr val="FFFFFF"/>
                </a:solidFill>
                <a:effectLst/>
                <a:latin typeface="arial" panose="020B0604020202020204" pitchFamily="34" charset="0"/>
              </a:rPr>
              <a:t>+</a:t>
            </a:r>
            <a:r>
              <a:rPr lang="uk-UA" b="0" i="0" dirty="0">
                <a:solidFill>
                  <a:srgbClr val="000000"/>
                </a:solidFill>
                <a:effectLst/>
                <a:latin typeface="Arial" panose="020B0604020202020204" pitchFamily="34" charset="0"/>
              </a:rPr>
              <a:t>Перше наукове визначення ґрунту дав В.В Докучаєв у праці “Лекції з ґрунтознавства”: “</a:t>
            </a:r>
            <a:r>
              <a:rPr lang="uk-UA" b="1" i="0" dirty="0">
                <a:solidFill>
                  <a:srgbClr val="000000"/>
                </a:solidFill>
                <a:effectLst/>
                <a:latin typeface="Arial" panose="020B0604020202020204" pitchFamily="34" charset="0"/>
              </a:rPr>
              <a:t>ґрунтом треба називати “денні” (зовнішні) горизонти гірських порід, природно змінених сумісною дією води, повітря і різного роду організмів (живих і мертвих)</a:t>
            </a:r>
            <a:r>
              <a:rPr lang="uk-UA" b="0" i="0" dirty="0">
                <a:solidFill>
                  <a:srgbClr val="000000"/>
                </a:solidFill>
                <a:effectLst/>
                <a:latin typeface="Arial" panose="020B0604020202020204" pitchFamily="34" charset="0"/>
              </a:rPr>
              <a:t>”. Він ставив ґрунт у ряд самостійних природних тіл, які якісно відрізняються від інших. Це тіло історичне, має свій вік, історію утворення. Воно пов’язане з іншими явищами й природними тілами. </a:t>
            </a:r>
          </a:p>
          <a:p>
            <a:pPr algn="just"/>
            <a:r>
              <a:rPr lang="uk-UA" b="0" i="0" dirty="0">
                <a:solidFill>
                  <a:srgbClr val="000000"/>
                </a:solidFill>
                <a:effectLst/>
                <a:latin typeface="Arial" panose="020B0604020202020204" pitchFamily="34" charset="0"/>
              </a:rPr>
              <a:t>Будучи дуже прогресивним, докучаєвське визначення ґрунту не було достатньо повним для уяви про ґрунт як самостійне природне тіло. Зокрема, згідно з визначенням В.В. Докучаєва, встановити різницю між ґрунтом і корою вивітрювання неможливо.</a:t>
            </a:r>
          </a:p>
        </p:txBody>
      </p:sp>
      <p:pic>
        <p:nvPicPr>
          <p:cNvPr id="4" name="Рисунок 3"/>
          <p:cNvPicPr>
            <a:picLocks noChangeAspect="1"/>
          </p:cNvPicPr>
          <p:nvPr/>
        </p:nvPicPr>
        <p:blipFill>
          <a:blip r:embed="rId2"/>
          <a:stretch>
            <a:fillRect/>
          </a:stretch>
        </p:blipFill>
        <p:spPr>
          <a:xfrm>
            <a:off x="8376338" y="376237"/>
            <a:ext cx="3575949" cy="4386263"/>
          </a:xfrm>
          <a:prstGeom prst="rect">
            <a:avLst/>
          </a:prstGeom>
        </p:spPr>
      </p:pic>
    </p:spTree>
    <p:extLst>
      <p:ext uri="{BB962C8B-B14F-4D97-AF65-F5344CB8AC3E}">
        <p14:creationId xmlns:p14="http://schemas.microsoft.com/office/powerpoint/2010/main" val="3639339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 y="766795"/>
            <a:ext cx="5288692" cy="5078313"/>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У випадку геологічного кругообігу утворюється пухка кора вивітрювання у вигляді різних за походженням осадових порід, у тому числі і елювію, магматичних та метаморфічних гірських порід.</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Якраз у корі вивітрювання створюються передумови для посилення рослинності й розвитку ґрунтоутворення, оскільки материнська порода вже володіє пористістю, водо- і повітропроникністю та містить певну кількість поживних елементів рослин у доступній для них формі.</a:t>
            </a:r>
          </a:p>
          <a:p>
            <a:pPr algn="just"/>
            <a:endParaRPr lang="uk-UA" dirty="0">
              <a:latin typeface="Arial" panose="020B0604020202020204" pitchFamily="34" charset="0"/>
              <a:cs typeface="Arial" panose="020B0604020202020204" pitchFamily="34" charset="0"/>
            </a:endParaRPr>
          </a:p>
          <a:p>
            <a:pPr algn="just"/>
            <a:r>
              <a:rPr lang="uk-UA" b="1" i="1" dirty="0">
                <a:solidFill>
                  <a:schemeClr val="accent2">
                    <a:lumMod val="50000"/>
                  </a:schemeClr>
                </a:solidFill>
                <a:latin typeface="Arial" panose="020B0604020202020204" pitchFamily="34" charset="0"/>
                <a:cs typeface="Arial" panose="020B0604020202020204" pitchFamily="34" charset="0"/>
              </a:rPr>
              <a:t>Малий геологічний кругообіг </a:t>
            </a:r>
            <a:r>
              <a:rPr lang="uk-UA" dirty="0">
                <a:latin typeface="Arial" panose="020B0604020202020204" pitchFamily="34" charset="0"/>
                <a:cs typeface="Arial" panose="020B0604020202020204" pitchFamily="34" charset="0"/>
              </a:rPr>
              <a:t>здійснюється в результаті синтезу і руйнування органічної речовини за допомогою зелених рослин та безхлорофільних мікроорганізмів.</a:t>
            </a:r>
          </a:p>
        </p:txBody>
      </p:sp>
      <p:pic>
        <p:nvPicPr>
          <p:cNvPr id="5" name="Рисунок 4"/>
          <p:cNvPicPr>
            <a:picLocks noChangeAspect="1"/>
          </p:cNvPicPr>
          <p:nvPr/>
        </p:nvPicPr>
        <p:blipFill>
          <a:blip r:embed="rId2"/>
          <a:stretch>
            <a:fillRect/>
          </a:stretch>
        </p:blipFill>
        <p:spPr>
          <a:xfrm>
            <a:off x="6034217" y="1002828"/>
            <a:ext cx="5978096" cy="4483572"/>
          </a:xfrm>
          <a:prstGeom prst="rect">
            <a:avLst/>
          </a:prstGeom>
        </p:spPr>
      </p:pic>
    </p:spTree>
    <p:extLst>
      <p:ext uri="{BB962C8B-B14F-4D97-AF65-F5344CB8AC3E}">
        <p14:creationId xmlns:p14="http://schemas.microsoft.com/office/powerpoint/2010/main" val="3531410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3148" y="402280"/>
            <a:ext cx="4737900" cy="400110"/>
          </a:xfrm>
          <a:prstGeom prst="rect">
            <a:avLst/>
          </a:prstGeom>
        </p:spPr>
        <p:txBody>
          <a:bodyPr wrap="none">
            <a:spAutoFit/>
          </a:bodyPr>
          <a:lstStyle/>
          <a:p>
            <a:pPr algn="ctr"/>
            <a:r>
              <a:rPr lang="ru-RU" sz="2000" b="1" i="1" dirty="0" err="1">
                <a:solidFill>
                  <a:srgbClr val="FF0000"/>
                </a:solidFill>
                <a:effectLst/>
                <a:latin typeface="Arial" panose="020B0604020202020204" pitchFamily="34" charset="0"/>
              </a:rPr>
              <a:t>Типи</a:t>
            </a:r>
            <a:r>
              <a:rPr lang="ru-RU" sz="2000" b="1" i="1" dirty="0">
                <a:solidFill>
                  <a:srgbClr val="FF0000"/>
                </a:solidFill>
                <a:effectLst/>
                <a:latin typeface="Arial" panose="020B0604020202020204" pitchFamily="34" charset="0"/>
              </a:rPr>
              <a:t> </a:t>
            </a:r>
            <a:r>
              <a:rPr lang="ru-RU" sz="2000" b="1" i="1" dirty="0" err="1">
                <a:solidFill>
                  <a:srgbClr val="FF0000"/>
                </a:solidFill>
                <a:effectLst/>
                <a:latin typeface="Arial" panose="020B0604020202020204" pitchFamily="34" charset="0"/>
              </a:rPr>
              <a:t>ґрунтоутворюючих</a:t>
            </a:r>
            <a:r>
              <a:rPr lang="ru-RU" sz="2000" b="1" i="1" dirty="0">
                <a:solidFill>
                  <a:srgbClr val="FF0000"/>
                </a:solidFill>
                <a:effectLst/>
                <a:latin typeface="Arial" panose="020B0604020202020204" pitchFamily="34" charset="0"/>
              </a:rPr>
              <a:t> </a:t>
            </a:r>
            <a:r>
              <a:rPr lang="ru-RU" sz="2000" b="1" i="1" dirty="0" err="1">
                <a:solidFill>
                  <a:srgbClr val="FF0000"/>
                </a:solidFill>
                <a:effectLst/>
                <a:latin typeface="Arial" panose="020B0604020202020204" pitchFamily="34" charset="0"/>
              </a:rPr>
              <a:t>процесів</a:t>
            </a:r>
            <a:endParaRPr lang="ru-RU" sz="2000" b="1" i="1" dirty="0">
              <a:solidFill>
                <a:srgbClr val="FF0000"/>
              </a:solidFill>
              <a:effectLst/>
              <a:latin typeface="Arial" panose="020B0604020202020204" pitchFamily="34" charset="0"/>
            </a:endParaRPr>
          </a:p>
        </p:txBody>
      </p:sp>
      <p:sp>
        <p:nvSpPr>
          <p:cNvPr id="3" name="Прямоугольник 2"/>
          <p:cNvSpPr/>
          <p:nvPr/>
        </p:nvSpPr>
        <p:spPr>
          <a:xfrm>
            <a:off x="378369" y="948690"/>
            <a:ext cx="5367523" cy="5078313"/>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Залежно від природних умов розрізняють такі основні типи ґрунтоутворюючих процесів: </a:t>
            </a:r>
            <a:r>
              <a:rPr lang="uk-UA" b="0" i="1" dirty="0">
                <a:solidFill>
                  <a:schemeClr val="accent4">
                    <a:lumMod val="75000"/>
                  </a:schemeClr>
                </a:solidFill>
                <a:effectLst/>
                <a:latin typeface="Arial" panose="020B0604020202020204" pitchFamily="34" charset="0"/>
              </a:rPr>
              <a:t>підзолистий, дерновий, буроземний, чорноземний, болотний, солончаковий, солонцевий та інші.</a:t>
            </a:r>
          </a:p>
          <a:p>
            <a:pPr algn="just"/>
            <a:endParaRPr lang="uk-UA" b="0" i="0" dirty="0">
              <a:solidFill>
                <a:srgbClr val="000000"/>
              </a:solidFill>
              <a:effectLst/>
              <a:latin typeface="Arial" panose="020B0604020202020204" pitchFamily="34" charset="0"/>
            </a:endParaRPr>
          </a:p>
          <a:p>
            <a:pPr algn="just"/>
            <a:r>
              <a:rPr lang="uk-UA" b="1" i="1" dirty="0">
                <a:solidFill>
                  <a:schemeClr val="accent6">
                    <a:lumMod val="75000"/>
                  </a:schemeClr>
                </a:solidFill>
                <a:effectLst/>
                <a:latin typeface="Arial" panose="020B0604020202020204" pitchFamily="34" charset="0"/>
              </a:rPr>
              <a:t>Підзолистий процес ґрунтоутворення </a:t>
            </a:r>
            <a:r>
              <a:rPr lang="uk-UA" b="0" i="0" dirty="0">
                <a:solidFill>
                  <a:srgbClr val="000000"/>
                </a:solidFill>
                <a:effectLst/>
                <a:latin typeface="Arial" panose="020B0604020202020204" pitchFamily="34" charset="0"/>
              </a:rPr>
              <a:t>розвивається під покривом зімкнутого хвойного лісу, в якому світло сонячного проміння майже повністю поглинається деревами. Тому трав’яниста рослинність майже відсутня, а поверхня ґрунту покрита лісовою підстилкою.</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Основним чинником цього процесу є </a:t>
            </a:r>
            <a:r>
              <a:rPr lang="uk-UA" b="0" i="0" dirty="0" err="1">
                <a:solidFill>
                  <a:srgbClr val="000000"/>
                </a:solidFill>
                <a:effectLst/>
                <a:latin typeface="Arial" panose="020B0604020202020204" pitchFamily="34" charset="0"/>
              </a:rPr>
              <a:t>фульвокислоти</a:t>
            </a:r>
            <a:r>
              <a:rPr lang="uk-UA" b="0" i="0" dirty="0">
                <a:solidFill>
                  <a:srgbClr val="000000"/>
                </a:solidFill>
                <a:effectLst/>
                <a:latin typeface="Arial" panose="020B0604020202020204" pitchFamily="34" charset="0"/>
              </a:rPr>
              <a:t>, які утворюються під час розкладання лісової підстилки (хвої) грибами.</a:t>
            </a:r>
          </a:p>
          <a:p>
            <a:pPr algn="just"/>
            <a:r>
              <a:rPr lang="uk-UA" b="0" i="0" u="none" strike="noStrike" dirty="0">
                <a:solidFill>
                  <a:srgbClr val="FFFFFF"/>
                </a:solidFill>
                <a:effectLst/>
                <a:latin typeface="arial" panose="020B0604020202020204" pitchFamily="34" charset="0"/>
              </a:rPr>
              <a:t>+</a:t>
            </a:r>
            <a:r>
              <a:rPr lang="uk-UA" b="0" i="0" dirty="0">
                <a:solidFill>
                  <a:srgbClr val="000000"/>
                </a:solidFill>
                <a:effectLst/>
                <a:latin typeface="Arial" panose="020B0604020202020204" pitchFamily="34" charset="0"/>
              </a:rPr>
              <a:t>У результаті поєднання процесів руйнування й виносу формуються підзолисті ґрунти.</a:t>
            </a:r>
          </a:p>
        </p:txBody>
      </p:sp>
      <p:pic>
        <p:nvPicPr>
          <p:cNvPr id="4" name="Рисунок 3"/>
          <p:cNvPicPr>
            <a:picLocks noChangeAspect="1"/>
          </p:cNvPicPr>
          <p:nvPr/>
        </p:nvPicPr>
        <p:blipFill>
          <a:blip r:embed="rId2"/>
          <a:stretch>
            <a:fillRect/>
          </a:stretch>
        </p:blipFill>
        <p:spPr>
          <a:xfrm>
            <a:off x="6419528" y="1550924"/>
            <a:ext cx="5286183" cy="3873844"/>
          </a:xfrm>
          <a:prstGeom prst="rect">
            <a:avLst/>
          </a:prstGeom>
        </p:spPr>
      </p:pic>
    </p:spTree>
    <p:extLst>
      <p:ext uri="{BB962C8B-B14F-4D97-AF65-F5344CB8AC3E}">
        <p14:creationId xmlns:p14="http://schemas.microsoft.com/office/powerpoint/2010/main" val="3370972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3081" y="551580"/>
            <a:ext cx="5539946" cy="5078313"/>
          </a:xfrm>
          <a:prstGeom prst="rect">
            <a:avLst/>
          </a:prstGeom>
        </p:spPr>
        <p:txBody>
          <a:bodyPr wrap="square">
            <a:spAutoFit/>
          </a:bodyPr>
          <a:lstStyle/>
          <a:p>
            <a:pPr algn="just"/>
            <a:r>
              <a:rPr lang="uk-UA" b="1" i="1" dirty="0">
                <a:solidFill>
                  <a:schemeClr val="accent6">
                    <a:lumMod val="75000"/>
                  </a:schemeClr>
                </a:solidFill>
              </a:rPr>
              <a:t>Дерновий процес ґрунтоутворення </a:t>
            </a:r>
            <a:r>
              <a:rPr lang="uk-UA" dirty="0"/>
              <a:t>формується під покривом трав’янистої рослинності. На відміну від підзолистого процесу, під час нього припиняється розклад мінералів і їх вимивання. </a:t>
            </a:r>
          </a:p>
          <a:p>
            <a:pPr algn="just"/>
            <a:endParaRPr lang="uk-UA" dirty="0"/>
          </a:p>
          <a:p>
            <a:pPr algn="just"/>
            <a:r>
              <a:rPr lang="uk-UA" i="1" dirty="0"/>
              <a:t>Суть дернового процесу</a:t>
            </a:r>
            <a:r>
              <a:rPr lang="uk-UA" dirty="0"/>
              <a:t> зводиться до того, що трав’яниста рослинність, на відміну від деревної, має добре розгалужену кореневу систему, яка розчленовує ґрунтову масу на окремі грудочки (агрегати). Частина коренів у пошуках елементів живлення заглиблюється в ґрунт. У процесі росту і розвитку рослини засвоюють коренями поживні речовини, які переміщуються у зону максимального залягання коренів і в надземну масу.</a:t>
            </a:r>
          </a:p>
          <a:p>
            <a:pPr algn="just"/>
            <a:endParaRPr lang="uk-UA" dirty="0"/>
          </a:p>
          <a:p>
            <a:pPr algn="just"/>
            <a:r>
              <a:rPr lang="uk-UA" dirty="0"/>
              <a:t>На орних землях дерновий процес різко посилюється під час внесення органічних і мінеральних добрив та вапнування кислих ґрунтів.</a:t>
            </a:r>
          </a:p>
        </p:txBody>
      </p:sp>
      <p:pic>
        <p:nvPicPr>
          <p:cNvPr id="3" name="Рисунок 2"/>
          <p:cNvPicPr>
            <a:picLocks noChangeAspect="1"/>
          </p:cNvPicPr>
          <p:nvPr/>
        </p:nvPicPr>
        <p:blipFill>
          <a:blip r:embed="rId2"/>
          <a:stretch>
            <a:fillRect/>
          </a:stretch>
        </p:blipFill>
        <p:spPr>
          <a:xfrm>
            <a:off x="6952348" y="959451"/>
            <a:ext cx="4807423" cy="3884398"/>
          </a:xfrm>
          <a:prstGeom prst="rect">
            <a:avLst/>
          </a:prstGeom>
        </p:spPr>
      </p:pic>
    </p:spTree>
    <p:extLst>
      <p:ext uri="{BB962C8B-B14F-4D97-AF65-F5344CB8AC3E}">
        <p14:creationId xmlns:p14="http://schemas.microsoft.com/office/powerpoint/2010/main" val="337932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1936" y="829597"/>
            <a:ext cx="6096000" cy="5355312"/>
          </a:xfrm>
          <a:prstGeom prst="rect">
            <a:avLst/>
          </a:prstGeom>
        </p:spPr>
        <p:txBody>
          <a:bodyPr>
            <a:spAutoFit/>
          </a:bodyPr>
          <a:lstStyle/>
          <a:p>
            <a:pPr algn="just"/>
            <a:r>
              <a:rPr lang="uk-UA" b="1" i="1" dirty="0">
                <a:solidFill>
                  <a:schemeClr val="accent6">
                    <a:lumMod val="75000"/>
                  </a:schemeClr>
                </a:solidFill>
              </a:rPr>
              <a:t>Чорноземний процес ґрунтоутворення </a:t>
            </a:r>
            <a:r>
              <a:rPr lang="uk-UA" dirty="0"/>
              <a:t>відбувається під добре розвиненою </a:t>
            </a:r>
            <a:r>
              <a:rPr lang="uk-UA" dirty="0" err="1"/>
              <a:t>лучно</a:t>
            </a:r>
            <a:r>
              <a:rPr lang="uk-UA" dirty="0"/>
              <a:t>-степовою трав’янистою рослинністю, яка щорічно залишає після себе велику кількість органічних решток.</a:t>
            </a:r>
          </a:p>
          <a:p>
            <a:pPr algn="just"/>
            <a:endParaRPr lang="uk-UA" dirty="0"/>
          </a:p>
          <a:p>
            <a:pPr algn="just"/>
            <a:r>
              <a:rPr lang="uk-UA" dirty="0"/>
              <a:t>Коренева система трав’янистої рослинності проникає на значну глибину, тому під час розкладу кореневих решток створюється потужний гумусовий горизонт. Сам процес гуміфікації відбувається з утворенням великої кількості гумінових кислот і незначним виходом мало- конденсованих форм гумусових речовин. Гумінові кислоти закріплюються основами в зоні утворення, завдяки чому відбувається нагромадження гумусу.</a:t>
            </a:r>
          </a:p>
          <a:p>
            <a:pPr algn="just"/>
            <a:endParaRPr lang="uk-UA" dirty="0"/>
          </a:p>
          <a:p>
            <a:pPr algn="just"/>
            <a:endParaRPr lang="uk-UA" dirty="0"/>
          </a:p>
          <a:p>
            <a:pPr algn="just"/>
            <a:r>
              <a:rPr lang="uk-UA" dirty="0"/>
              <a:t>Таким чином, основними рисами чорноземного процесу ґрунтоутворення є нагромадження гумусу в значній товщі профілю, вимивання карбонатів і відсутність процесів руйнування та виносу алюмосилікатної частини.</a:t>
            </a:r>
          </a:p>
        </p:txBody>
      </p:sp>
      <p:pic>
        <p:nvPicPr>
          <p:cNvPr id="4" name="Рисунок 3"/>
          <p:cNvPicPr>
            <a:picLocks noChangeAspect="1"/>
          </p:cNvPicPr>
          <p:nvPr/>
        </p:nvPicPr>
        <p:blipFill>
          <a:blip r:embed="rId2"/>
          <a:stretch>
            <a:fillRect/>
          </a:stretch>
        </p:blipFill>
        <p:spPr>
          <a:xfrm>
            <a:off x="7488194" y="3507253"/>
            <a:ext cx="3760445" cy="2805871"/>
          </a:xfrm>
          <a:prstGeom prst="rect">
            <a:avLst/>
          </a:prstGeom>
        </p:spPr>
      </p:pic>
      <p:pic>
        <p:nvPicPr>
          <p:cNvPr id="5" name="Рисунок 4"/>
          <p:cNvPicPr>
            <a:picLocks noChangeAspect="1"/>
          </p:cNvPicPr>
          <p:nvPr/>
        </p:nvPicPr>
        <p:blipFill>
          <a:blip r:embed="rId3"/>
          <a:stretch>
            <a:fillRect/>
          </a:stretch>
        </p:blipFill>
        <p:spPr>
          <a:xfrm>
            <a:off x="6747885" y="457972"/>
            <a:ext cx="5241064" cy="2730072"/>
          </a:xfrm>
          <a:prstGeom prst="rect">
            <a:avLst/>
          </a:prstGeom>
        </p:spPr>
      </p:pic>
    </p:spTree>
    <p:extLst>
      <p:ext uri="{BB962C8B-B14F-4D97-AF65-F5344CB8AC3E}">
        <p14:creationId xmlns:p14="http://schemas.microsoft.com/office/powerpoint/2010/main" val="2506134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7859" y="1107634"/>
            <a:ext cx="6096000" cy="4247317"/>
          </a:xfrm>
          <a:prstGeom prst="rect">
            <a:avLst/>
          </a:prstGeom>
        </p:spPr>
        <p:txBody>
          <a:bodyPr>
            <a:spAutoFit/>
          </a:bodyPr>
          <a:lstStyle/>
          <a:p>
            <a:pPr algn="just"/>
            <a:r>
              <a:rPr lang="uk-UA" dirty="0">
                <a:solidFill>
                  <a:schemeClr val="accent6">
                    <a:lumMod val="75000"/>
                  </a:schemeClr>
                </a:solidFill>
              </a:rPr>
              <a:t>Солончаковий процес</a:t>
            </a:r>
            <a:r>
              <a:rPr lang="uk-UA" dirty="0"/>
              <a:t> ґрунтоутворення забезпечує утворення солончаків за рахунок нагромадження в ґрунтовому профілі значної кількості легкорозчинних солей. Основним джерелом цих солей є засолені материнські породи та ґрунтові води. Додатковим джерелом можуть бути </a:t>
            </a:r>
            <a:r>
              <a:rPr lang="uk-UA" dirty="0" err="1"/>
              <a:t>солянкова</a:t>
            </a:r>
            <a:r>
              <a:rPr lang="uk-UA" dirty="0"/>
              <a:t> рослинність, а також солі, які потрапляють з атмосфери разом з пилом й атмосферними опадами.</a:t>
            </a:r>
          </a:p>
          <a:p>
            <a:pPr algn="just"/>
            <a:endParaRPr lang="uk-UA" dirty="0"/>
          </a:p>
          <a:p>
            <a:pPr algn="just"/>
            <a:r>
              <a:rPr lang="uk-UA" dirty="0"/>
              <a:t>Нагромадження солей у ґрунтах відбувається переважно в умовах жаркого посушливого клімату з різко вираженим випаровуванням вологи над опадами і за близького залягання ґрунтових вод.</a:t>
            </a:r>
          </a:p>
          <a:p>
            <a:pPr algn="just"/>
            <a:endParaRPr lang="uk-UA" dirty="0"/>
          </a:p>
          <a:p>
            <a:pPr algn="just"/>
            <a:r>
              <a:rPr lang="uk-UA" dirty="0"/>
              <a:t>Солонцевий процес ґрунтоутворення відбувається за умов пониження ґрунтових вод і промивання профілю </a:t>
            </a:r>
            <a:r>
              <a:rPr lang="uk-UA" dirty="0" err="1"/>
              <a:t>солончака</a:t>
            </a:r>
            <a:r>
              <a:rPr lang="uk-UA" dirty="0"/>
              <a:t>. </a:t>
            </a:r>
          </a:p>
        </p:txBody>
      </p:sp>
      <p:pic>
        <p:nvPicPr>
          <p:cNvPr id="3" name="Рисунок 2"/>
          <p:cNvPicPr>
            <a:picLocks noChangeAspect="1"/>
          </p:cNvPicPr>
          <p:nvPr/>
        </p:nvPicPr>
        <p:blipFill>
          <a:blip r:embed="rId2"/>
          <a:stretch>
            <a:fillRect/>
          </a:stretch>
        </p:blipFill>
        <p:spPr>
          <a:xfrm>
            <a:off x="7427658" y="271462"/>
            <a:ext cx="4587099" cy="3052506"/>
          </a:xfrm>
          <a:prstGeom prst="rect">
            <a:avLst/>
          </a:prstGeom>
        </p:spPr>
      </p:pic>
      <p:pic>
        <p:nvPicPr>
          <p:cNvPr id="4" name="Рисунок 3"/>
          <p:cNvPicPr>
            <a:picLocks noChangeAspect="1"/>
          </p:cNvPicPr>
          <p:nvPr/>
        </p:nvPicPr>
        <p:blipFill>
          <a:blip r:embed="rId3"/>
          <a:stretch>
            <a:fillRect/>
          </a:stretch>
        </p:blipFill>
        <p:spPr>
          <a:xfrm>
            <a:off x="7423191" y="3523219"/>
            <a:ext cx="4591566" cy="2951721"/>
          </a:xfrm>
          <a:prstGeom prst="rect">
            <a:avLst/>
          </a:prstGeom>
        </p:spPr>
      </p:pic>
    </p:spTree>
    <p:extLst>
      <p:ext uri="{BB962C8B-B14F-4D97-AF65-F5344CB8AC3E}">
        <p14:creationId xmlns:p14="http://schemas.microsoft.com/office/powerpoint/2010/main" val="3725640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7396" y="674128"/>
            <a:ext cx="5322128" cy="369332"/>
          </a:xfrm>
          <a:prstGeom prst="rect">
            <a:avLst/>
          </a:prstGeom>
        </p:spPr>
        <p:txBody>
          <a:bodyPr wrap="square">
            <a:spAutoFit/>
          </a:bodyPr>
          <a:lstStyle/>
          <a:p>
            <a:pPr algn="ctr"/>
            <a:r>
              <a:rPr lang="ru-RU" b="1" i="1" dirty="0">
                <a:solidFill>
                  <a:srgbClr val="FF0000"/>
                </a:solidFill>
                <a:effectLst/>
                <a:latin typeface="Arial" panose="020B0604020202020204" pitchFamily="34" charset="0"/>
              </a:rPr>
              <a:t>Роль </a:t>
            </a:r>
            <a:r>
              <a:rPr lang="ru-RU" b="1" i="1" dirty="0" err="1">
                <a:solidFill>
                  <a:srgbClr val="FF0000"/>
                </a:solidFill>
                <a:effectLst/>
                <a:latin typeface="Arial" panose="020B0604020202020204" pitchFamily="34" charset="0"/>
              </a:rPr>
              <a:t>живих</a:t>
            </a:r>
            <a:r>
              <a:rPr lang="ru-RU" b="1" i="1" dirty="0">
                <a:solidFill>
                  <a:srgbClr val="FF0000"/>
                </a:solidFill>
                <a:effectLst/>
                <a:latin typeface="Arial" panose="020B0604020202020204" pitchFamily="34" charset="0"/>
              </a:rPr>
              <a:t> </a:t>
            </a:r>
            <a:r>
              <a:rPr lang="ru-RU" b="1" i="1" dirty="0" err="1">
                <a:solidFill>
                  <a:srgbClr val="FF0000"/>
                </a:solidFill>
                <a:effectLst/>
                <a:latin typeface="Arial" panose="020B0604020202020204" pitchFamily="34" charset="0"/>
              </a:rPr>
              <a:t>організмів</a:t>
            </a:r>
            <a:r>
              <a:rPr lang="ru-RU" b="1" i="1" dirty="0">
                <a:solidFill>
                  <a:srgbClr val="FF0000"/>
                </a:solidFill>
                <a:effectLst/>
                <a:latin typeface="Arial" panose="020B0604020202020204" pitchFamily="34" charset="0"/>
              </a:rPr>
              <a:t> в </a:t>
            </a:r>
            <a:r>
              <a:rPr lang="ru-RU" b="1" i="1" dirty="0" err="1">
                <a:solidFill>
                  <a:srgbClr val="FF0000"/>
                </a:solidFill>
                <a:effectLst/>
                <a:latin typeface="Arial" panose="020B0604020202020204" pitchFamily="34" charset="0"/>
              </a:rPr>
              <a:t>ґрунтоутворенні</a:t>
            </a:r>
            <a:endParaRPr lang="ru-RU" b="1" i="1" dirty="0">
              <a:solidFill>
                <a:srgbClr val="FF0000"/>
              </a:solidFill>
              <a:effectLst/>
              <a:latin typeface="Arial" panose="020B0604020202020204" pitchFamily="34" charset="0"/>
            </a:endParaRPr>
          </a:p>
        </p:txBody>
      </p:sp>
      <p:sp>
        <p:nvSpPr>
          <p:cNvPr id="3" name="Прямоугольник 2"/>
          <p:cNvSpPr/>
          <p:nvPr/>
        </p:nvSpPr>
        <p:spPr>
          <a:xfrm>
            <a:off x="601362" y="1160155"/>
            <a:ext cx="6096000" cy="3693319"/>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Життєдіяльність всіх організмів, що населяють ґрунт (мікроорганізми, рослини, тварини), та продукти їх життєдіяльності здійснюють найважливіші елементарні процеси ґрунтоутворення – синтез і розкладання органічної речовини, вибіркову акумуляцію біологічно важливих елементів, руйнування і новоутворення мінералів, перерозподіл і акумуляцію речовин. Все це визначає загальний хід процесу ґрунтоутворення і формування родючості ґрунту.</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У процесі ґрунтоутворення беруть участь бактерії, водорості, лишайники, амеби, </a:t>
            </a:r>
            <a:r>
              <a:rPr lang="uk-UA" dirty="0" err="1">
                <a:latin typeface="Arial" panose="020B0604020202020204" pitchFamily="34" charset="0"/>
                <a:cs typeface="Arial" panose="020B0604020202020204" pitchFamily="34" charset="0"/>
              </a:rPr>
              <a:t>мікронематоди</a:t>
            </a:r>
            <a:r>
              <a:rPr lang="uk-UA" dirty="0">
                <a:latin typeface="Arial" panose="020B0604020202020204" pitchFamily="34" charset="0"/>
                <a:cs typeface="Arial" panose="020B0604020202020204" pitchFamily="34" charset="0"/>
              </a:rPr>
              <a:t>, джгутикові, війчасті, гриби і актиноміцети.</a:t>
            </a:r>
          </a:p>
        </p:txBody>
      </p:sp>
      <p:pic>
        <p:nvPicPr>
          <p:cNvPr id="4" name="Рисунок 3"/>
          <p:cNvPicPr>
            <a:picLocks noChangeAspect="1"/>
          </p:cNvPicPr>
          <p:nvPr/>
        </p:nvPicPr>
        <p:blipFill>
          <a:blip r:embed="rId2"/>
          <a:stretch>
            <a:fillRect/>
          </a:stretch>
        </p:blipFill>
        <p:spPr>
          <a:xfrm>
            <a:off x="7257497" y="462605"/>
            <a:ext cx="4342021" cy="2614227"/>
          </a:xfrm>
          <a:prstGeom prst="rect">
            <a:avLst/>
          </a:prstGeom>
        </p:spPr>
      </p:pic>
      <p:pic>
        <p:nvPicPr>
          <p:cNvPr id="5" name="Рисунок 4"/>
          <p:cNvPicPr>
            <a:picLocks noChangeAspect="1"/>
          </p:cNvPicPr>
          <p:nvPr/>
        </p:nvPicPr>
        <p:blipFill>
          <a:blip r:embed="rId3"/>
          <a:stretch>
            <a:fillRect/>
          </a:stretch>
        </p:blipFill>
        <p:spPr>
          <a:xfrm>
            <a:off x="7043351" y="3929892"/>
            <a:ext cx="4859553" cy="2620347"/>
          </a:xfrm>
          <a:prstGeom prst="rect">
            <a:avLst/>
          </a:prstGeom>
        </p:spPr>
      </p:pic>
    </p:spTree>
    <p:extLst>
      <p:ext uri="{BB962C8B-B14F-4D97-AF65-F5344CB8AC3E}">
        <p14:creationId xmlns:p14="http://schemas.microsoft.com/office/powerpoint/2010/main" val="1366927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0151" y="763700"/>
            <a:ext cx="6096000" cy="5355312"/>
          </a:xfrm>
          <a:prstGeom prst="rect">
            <a:avLst/>
          </a:prstGeom>
        </p:spPr>
        <p:txBody>
          <a:bodyPr>
            <a:spAutoFit/>
          </a:bodyPr>
          <a:lstStyle/>
          <a:p>
            <a:pPr algn="just"/>
            <a:r>
              <a:rPr lang="uk-UA" b="0" i="0" dirty="0">
                <a:solidFill>
                  <a:srgbClr val="000000"/>
                </a:solidFill>
                <a:effectLst/>
                <a:latin typeface="Arial" panose="020B0604020202020204" pitchFamily="34" charset="0"/>
              </a:rPr>
              <a:t>У процесах ґрунтоутворення беруть участь представники таких типів тварин: найпростіші, черви, молюски, членистоногі і ссавці. </a:t>
            </a:r>
          </a:p>
          <a:p>
            <a:pPr algn="just"/>
            <a:r>
              <a:rPr lang="uk-UA" b="0" i="0" dirty="0">
                <a:solidFill>
                  <a:srgbClr val="000000"/>
                </a:solidFill>
                <a:effectLst/>
                <a:latin typeface="Arial" panose="020B0604020202020204" pitchFamily="34" charset="0"/>
              </a:rPr>
              <a:t>За розмірами ґрунтову фауну ділять на чотири групи: </a:t>
            </a:r>
            <a:r>
              <a:rPr lang="uk-UA" b="0" i="0" dirty="0" err="1">
                <a:solidFill>
                  <a:srgbClr val="000000"/>
                </a:solidFill>
                <a:effectLst/>
                <a:latin typeface="Arial" panose="020B0604020202020204" pitchFamily="34" charset="0"/>
              </a:rPr>
              <a:t>нано</a:t>
            </a:r>
            <a:r>
              <a:rPr lang="uk-UA" b="0" i="0" dirty="0">
                <a:solidFill>
                  <a:srgbClr val="000000"/>
                </a:solidFill>
                <a:effectLst/>
                <a:latin typeface="Arial" panose="020B0604020202020204" pitchFamily="34" charset="0"/>
              </a:rPr>
              <a:t>-, мікро-, </a:t>
            </a:r>
            <a:r>
              <a:rPr lang="uk-UA" b="0" i="0" dirty="0" err="1">
                <a:solidFill>
                  <a:srgbClr val="000000"/>
                </a:solidFill>
                <a:effectLst/>
                <a:latin typeface="Arial" panose="020B0604020202020204" pitchFamily="34" charset="0"/>
              </a:rPr>
              <a:t>мезо</a:t>
            </a:r>
            <a:r>
              <a:rPr lang="uk-UA" b="0" i="0" dirty="0">
                <a:solidFill>
                  <a:srgbClr val="000000"/>
                </a:solidFill>
                <a:effectLst/>
                <a:latin typeface="Arial" panose="020B0604020202020204" pitchFamily="34" charset="0"/>
              </a:rPr>
              <a:t>- і макрофауну.</a:t>
            </a:r>
          </a:p>
          <a:p>
            <a:pPr algn="just"/>
            <a:r>
              <a:rPr lang="uk-UA" b="0" i="0" dirty="0">
                <a:solidFill>
                  <a:srgbClr val="000000"/>
                </a:solidFill>
                <a:effectLst/>
                <a:latin typeface="Arial" panose="020B0604020202020204" pitchFamily="34" charset="0"/>
              </a:rPr>
              <a:t>Серед тварин, що населяють ґрунт, переважають </a:t>
            </a:r>
            <a:r>
              <a:rPr lang="uk-UA" b="0" i="1" dirty="0">
                <a:solidFill>
                  <a:srgbClr val="000000"/>
                </a:solidFill>
                <a:effectLst/>
                <a:latin typeface="Arial" panose="020B0604020202020204" pitchFamily="34" charset="0"/>
              </a:rPr>
              <a:t>безхребетні</a:t>
            </a:r>
            <a:r>
              <a:rPr lang="uk-UA" b="0" i="0" dirty="0">
                <a:solidFill>
                  <a:srgbClr val="000000"/>
                </a:solidFill>
                <a:effectLst/>
                <a:latin typeface="Arial" panose="020B0604020202020204" pitchFamily="34" charset="0"/>
              </a:rPr>
              <a:t>. Їх сумарна біомаса в 1000 разів перевищує загальну біомасу хребетних.</a:t>
            </a:r>
          </a:p>
          <a:p>
            <a:pPr algn="just"/>
            <a:r>
              <a:rPr lang="uk-UA" b="0" i="0" dirty="0">
                <a:solidFill>
                  <a:srgbClr val="000000"/>
                </a:solidFill>
                <a:effectLst/>
                <a:latin typeface="Arial" panose="020B0604020202020204" pitchFamily="34" charset="0"/>
              </a:rPr>
              <a:t>Серед безхребетних особливо важливу роль відіграють дощові черви. Вони утворюють у ґрунті густу мережу ходів, що поліпшує його фізичні властивості: проникність, аерацію, вологоємкість. Ґрунт, багатий на дощових </a:t>
            </a:r>
            <a:r>
              <a:rPr lang="uk-UA" b="0" i="0" dirty="0" err="1">
                <a:solidFill>
                  <a:srgbClr val="000000"/>
                </a:solidFill>
                <a:effectLst/>
                <a:latin typeface="Arial" panose="020B0604020202020204" pitchFamily="34" charset="0"/>
              </a:rPr>
              <a:t>червів</a:t>
            </a:r>
            <a:r>
              <a:rPr lang="uk-UA" b="0" i="0" dirty="0">
                <a:solidFill>
                  <a:srgbClr val="000000"/>
                </a:solidFill>
                <a:effectLst/>
                <a:latin typeface="Arial" panose="020B0604020202020204" pitchFamily="34" charset="0"/>
              </a:rPr>
              <a:t>, має низьку кислотність, високий вміст гумусу та інші позитивні властивості.</a:t>
            </a:r>
          </a:p>
          <a:p>
            <a:pPr algn="just"/>
            <a:r>
              <a:rPr lang="uk-UA" b="0" i="0" u="none" strike="noStrike" dirty="0">
                <a:solidFill>
                  <a:srgbClr val="FFFFFF"/>
                </a:solidFill>
                <a:effectLst/>
                <a:latin typeface="arial" panose="020B0604020202020204" pitchFamily="34" charset="0"/>
              </a:rPr>
              <a:t>+</a:t>
            </a:r>
            <a:r>
              <a:rPr lang="uk-UA" b="0" i="0" dirty="0">
                <a:solidFill>
                  <a:srgbClr val="000000"/>
                </a:solidFill>
                <a:effectLst/>
                <a:latin typeface="Arial" panose="020B0604020202020204" pitchFamily="34" charset="0"/>
              </a:rPr>
              <a:t>Серед хребетних тварин активну участь у процесах ґрунтоутворення беруть степові гризуни (полівки, бабаки, кроти, ховрахи та ін..). Ґрунтова маса, винесена цими тваринами з глибини на поверхню, змінює хімічний склад верхніх горизонтів ґрунту.</a:t>
            </a:r>
          </a:p>
        </p:txBody>
      </p:sp>
      <p:pic>
        <p:nvPicPr>
          <p:cNvPr id="3" name="Рисунок 2"/>
          <p:cNvPicPr>
            <a:picLocks noChangeAspect="1"/>
          </p:cNvPicPr>
          <p:nvPr/>
        </p:nvPicPr>
        <p:blipFill>
          <a:blip r:embed="rId2"/>
          <a:stretch>
            <a:fillRect/>
          </a:stretch>
        </p:blipFill>
        <p:spPr>
          <a:xfrm>
            <a:off x="7555961" y="383059"/>
            <a:ext cx="4263927" cy="2829698"/>
          </a:xfrm>
          <a:prstGeom prst="rect">
            <a:avLst/>
          </a:prstGeom>
        </p:spPr>
      </p:pic>
      <p:pic>
        <p:nvPicPr>
          <p:cNvPr id="4" name="Рисунок 3"/>
          <p:cNvPicPr>
            <a:picLocks noChangeAspect="1"/>
          </p:cNvPicPr>
          <p:nvPr/>
        </p:nvPicPr>
        <p:blipFill>
          <a:blip r:embed="rId3"/>
          <a:stretch>
            <a:fillRect/>
          </a:stretch>
        </p:blipFill>
        <p:spPr>
          <a:xfrm>
            <a:off x="7555961" y="3347422"/>
            <a:ext cx="4263927" cy="3193829"/>
          </a:xfrm>
          <a:prstGeom prst="rect">
            <a:avLst/>
          </a:prstGeom>
        </p:spPr>
      </p:pic>
    </p:spTree>
    <p:extLst>
      <p:ext uri="{BB962C8B-B14F-4D97-AF65-F5344CB8AC3E}">
        <p14:creationId xmlns:p14="http://schemas.microsoft.com/office/powerpoint/2010/main" val="1587214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0843" y="365209"/>
            <a:ext cx="5851154" cy="461665"/>
          </a:xfrm>
          <a:prstGeom prst="rect">
            <a:avLst/>
          </a:prstGeom>
        </p:spPr>
        <p:txBody>
          <a:bodyPr wrap="none">
            <a:spAutoFit/>
          </a:bodyPr>
          <a:lstStyle/>
          <a:p>
            <a:r>
              <a:rPr lang="ru-RU" sz="2400" b="1" i="1" dirty="0" err="1">
                <a:solidFill>
                  <a:srgbClr val="FF0000"/>
                </a:solidFill>
                <a:latin typeface="Arial" panose="020B0604020202020204" pitchFamily="34" charset="0"/>
                <a:cs typeface="Arial" panose="020B0604020202020204" pitchFamily="34" charset="0"/>
              </a:rPr>
              <a:t>Клімат</a:t>
            </a:r>
            <a:r>
              <a:rPr lang="ru-RU" sz="2400" b="1" i="1" dirty="0">
                <a:solidFill>
                  <a:srgbClr val="FF0000"/>
                </a:solidFill>
                <a:latin typeface="Arial" panose="020B0604020202020204" pitchFamily="34" charset="0"/>
                <a:cs typeface="Arial" panose="020B0604020202020204" pitchFamily="34" charset="0"/>
              </a:rPr>
              <a:t> як </a:t>
            </a:r>
            <a:r>
              <a:rPr lang="ru-RU" sz="2400" b="1" i="1" dirty="0" err="1">
                <a:solidFill>
                  <a:srgbClr val="FF0000"/>
                </a:solidFill>
                <a:latin typeface="Arial" panose="020B0604020202020204" pitchFamily="34" charset="0"/>
                <a:cs typeface="Arial" panose="020B0604020202020204" pitchFamily="34" charset="0"/>
              </a:rPr>
              <a:t>чинник</a:t>
            </a:r>
            <a:r>
              <a:rPr lang="ru-RU" sz="2400" b="1" i="1" dirty="0">
                <a:solidFill>
                  <a:srgbClr val="FF0000"/>
                </a:solidFill>
                <a:latin typeface="Arial" panose="020B0604020202020204" pitchFamily="34" charset="0"/>
                <a:cs typeface="Arial" panose="020B0604020202020204" pitchFamily="34" charset="0"/>
              </a:rPr>
              <a:t> </a:t>
            </a:r>
            <a:r>
              <a:rPr lang="ru-RU" sz="2400" b="1" i="1" dirty="0" err="1">
                <a:solidFill>
                  <a:srgbClr val="FF0000"/>
                </a:solidFill>
                <a:latin typeface="Arial" panose="020B0604020202020204" pitchFamily="34" charset="0"/>
                <a:cs typeface="Arial" panose="020B0604020202020204" pitchFamily="34" charset="0"/>
              </a:rPr>
              <a:t>ґрунтоутворення</a:t>
            </a:r>
            <a:endParaRPr lang="ru-RU" sz="2400" b="1" i="1" dirty="0">
              <a:solidFill>
                <a:srgbClr val="FF0000"/>
              </a:solidFill>
              <a:latin typeface="Arial" panose="020B0604020202020204" pitchFamily="34" charset="0"/>
              <a:cs typeface="Arial" panose="020B0604020202020204" pitchFamily="34" charset="0"/>
            </a:endParaRPr>
          </a:p>
        </p:txBody>
      </p:sp>
      <p:sp>
        <p:nvSpPr>
          <p:cNvPr id="3" name="Прямоугольник 2"/>
          <p:cNvSpPr/>
          <p:nvPr/>
        </p:nvSpPr>
        <p:spPr>
          <a:xfrm>
            <a:off x="259492" y="948690"/>
            <a:ext cx="7030994" cy="5632311"/>
          </a:xfrm>
          <a:prstGeom prst="rect">
            <a:avLst/>
          </a:prstGeom>
        </p:spPr>
        <p:txBody>
          <a:bodyPr wrap="square">
            <a:spAutoFit/>
          </a:bodyPr>
          <a:lstStyle/>
          <a:p>
            <a:pPr algn="just"/>
            <a:r>
              <a:rPr lang="uk-UA" dirty="0">
                <a:solidFill>
                  <a:schemeClr val="accent1">
                    <a:lumMod val="50000"/>
                  </a:schemeClr>
                </a:solidFill>
                <a:latin typeface="Arial" panose="020B0604020202020204" pitchFamily="34" charset="0"/>
                <a:cs typeface="Arial" panose="020B0604020202020204" pitchFamily="34" charset="0"/>
              </a:rPr>
              <a:t>Клімат</a:t>
            </a:r>
            <a:r>
              <a:rPr lang="uk-UA" dirty="0">
                <a:latin typeface="Arial" panose="020B0604020202020204" pitchFamily="34" charset="0"/>
                <a:cs typeface="Arial" panose="020B0604020202020204" pitchFamily="34" charset="0"/>
              </a:rPr>
              <a:t> – один із найважливіших чинників ґрунтоутворення і географічного поширення ґрунтів. Клімат впливає на ґрунтоутворення як прямо (визначає гідротермічний режим ґрунту), так і опосередковано – через рослинність, мікроорганізми і тварин.</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Основними кліматичними чинниками, які впливають на процеси ґрунтоутворення, є сонячна радіація, атмосферні опади і вітер.</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Сонячне світло, яке приносить теплову енергію на поверхню Земної кулі, є основним джерелом енергії для життя і ґрунтоутворення.</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Сонячна енергія, увібрана ґрунтом, витрачається на такі процеси, як нагрівання, випаровування, транспірація, фотосинтез, синтез гумусу та ін.</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Теплові умови ґрунтоутворення на нашій планеті дуже різноманітні, але в загальних рисах вони зумовлені величинами радіаційного балансу.</a:t>
            </a:r>
          </a:p>
        </p:txBody>
      </p:sp>
      <p:pic>
        <p:nvPicPr>
          <p:cNvPr id="4" name="Рисунок 3"/>
          <p:cNvPicPr>
            <a:picLocks noChangeAspect="1"/>
          </p:cNvPicPr>
          <p:nvPr/>
        </p:nvPicPr>
        <p:blipFill>
          <a:blip r:embed="rId2"/>
          <a:stretch>
            <a:fillRect/>
          </a:stretch>
        </p:blipFill>
        <p:spPr>
          <a:xfrm>
            <a:off x="7285338" y="1925006"/>
            <a:ext cx="4790302" cy="3079480"/>
          </a:xfrm>
          <a:prstGeom prst="rect">
            <a:avLst/>
          </a:prstGeom>
        </p:spPr>
      </p:pic>
    </p:spTree>
    <p:extLst>
      <p:ext uri="{BB962C8B-B14F-4D97-AF65-F5344CB8AC3E}">
        <p14:creationId xmlns:p14="http://schemas.microsoft.com/office/powerpoint/2010/main" val="1707219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6011" y="543336"/>
            <a:ext cx="5441092" cy="5355312"/>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Температура ґрунту впливає на шкідливість хімічних реакцій. При підвищенні температури на 10</a:t>
            </a:r>
            <a:r>
              <a:rPr lang="uk-UA" sz="1600" baseline="30000" dirty="0">
                <a:latin typeface="Arial" panose="020B0604020202020204" pitchFamily="34" charset="0"/>
                <a:cs typeface="Arial" panose="020B0604020202020204" pitchFamily="34" charset="0"/>
              </a:rPr>
              <a:t>0</a:t>
            </a:r>
            <a:r>
              <a:rPr lang="uk-UA" dirty="0">
                <a:latin typeface="Arial" panose="020B0604020202020204" pitchFamily="34" charset="0"/>
                <a:cs typeface="Arial" panose="020B0604020202020204" pitchFamily="34" charset="0"/>
              </a:rPr>
              <a:t>С шкідливість хімічних реакцій збільшується у 2-3 рази.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Випаровування ґрунтової вологи також залежить від температури. Випаровування зумовлює підвищення концентрації ґрунтового розчину і випадання солей в осад, що спричинює утворення вторинних мінералів і </a:t>
            </a:r>
            <a:r>
              <a:rPr lang="uk-UA" dirty="0" err="1">
                <a:latin typeface="Arial" panose="020B0604020202020204" pitchFamily="34" charset="0"/>
                <a:cs typeface="Arial" panose="020B0604020202020204" pitchFamily="34" charset="0"/>
              </a:rPr>
              <a:t>соленакопичення</a:t>
            </a:r>
            <a:r>
              <a:rPr lang="uk-UA" dirty="0">
                <a:latin typeface="Arial" panose="020B0604020202020204" pitchFamily="34" charset="0"/>
                <a:cs typeface="Arial" panose="020B0604020202020204" pitchFamily="34" charset="0"/>
              </a:rPr>
              <a:t> в ґрунтах.</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Атмосферні опади, які надходять у ґрунт, розчиняють мінеральні та органічні сполуки, переміщують їх в нижні горизонти (вилуговують), </a:t>
            </a:r>
            <a:r>
              <a:rPr lang="uk-UA" dirty="0" err="1">
                <a:latin typeface="Arial" panose="020B0604020202020204" pitchFamily="34" charset="0"/>
                <a:cs typeface="Arial" panose="020B0604020202020204" pitchFamily="34" charset="0"/>
              </a:rPr>
              <a:t>переносять</a:t>
            </a:r>
            <a:r>
              <a:rPr lang="uk-UA" dirty="0">
                <a:latin typeface="Arial" panose="020B0604020202020204" pitchFamily="34" charset="0"/>
                <a:cs typeface="Arial" panose="020B0604020202020204" pitchFamily="34" charset="0"/>
              </a:rPr>
              <a:t> рухомі форми </a:t>
            </a:r>
            <a:r>
              <a:rPr lang="uk-UA" dirty="0" err="1">
                <a:latin typeface="Arial" panose="020B0604020202020204" pitchFamily="34" charset="0"/>
                <a:cs typeface="Arial" panose="020B0604020202020204" pitchFamily="34" charset="0"/>
              </a:rPr>
              <a:t>сполук</a:t>
            </a:r>
            <a:r>
              <a:rPr lang="uk-UA" dirty="0">
                <a:latin typeface="Arial" panose="020B0604020202020204" pitchFamily="34" charset="0"/>
                <a:cs typeface="Arial" panose="020B0604020202020204" pitchFamily="34" charset="0"/>
              </a:rPr>
              <a:t> і механічні частки з підвищених елементів рельєфу на понижені. Ці процеси здійснюють води поверхневого і підземного стоків.</a:t>
            </a:r>
          </a:p>
        </p:txBody>
      </p:sp>
      <p:pic>
        <p:nvPicPr>
          <p:cNvPr id="3" name="Рисунок 2"/>
          <p:cNvPicPr>
            <a:picLocks noChangeAspect="1"/>
          </p:cNvPicPr>
          <p:nvPr/>
        </p:nvPicPr>
        <p:blipFill>
          <a:blip r:embed="rId2"/>
          <a:stretch>
            <a:fillRect/>
          </a:stretch>
        </p:blipFill>
        <p:spPr>
          <a:xfrm>
            <a:off x="6916353" y="237223"/>
            <a:ext cx="5047047" cy="3432734"/>
          </a:xfrm>
          <a:prstGeom prst="rect">
            <a:avLst/>
          </a:prstGeom>
        </p:spPr>
      </p:pic>
      <p:pic>
        <p:nvPicPr>
          <p:cNvPr id="4" name="Рисунок 3"/>
          <p:cNvPicPr>
            <a:picLocks noChangeAspect="1"/>
          </p:cNvPicPr>
          <p:nvPr/>
        </p:nvPicPr>
        <p:blipFill>
          <a:blip r:embed="rId3"/>
          <a:stretch>
            <a:fillRect/>
          </a:stretch>
        </p:blipFill>
        <p:spPr>
          <a:xfrm>
            <a:off x="6879683" y="3999598"/>
            <a:ext cx="5083717" cy="2673051"/>
          </a:xfrm>
          <a:prstGeom prst="rect">
            <a:avLst/>
          </a:prstGeom>
        </p:spPr>
      </p:pic>
    </p:spTree>
    <p:extLst>
      <p:ext uri="{BB962C8B-B14F-4D97-AF65-F5344CB8AC3E}">
        <p14:creationId xmlns:p14="http://schemas.microsoft.com/office/powerpoint/2010/main" val="3727203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624" y="426993"/>
            <a:ext cx="6240491" cy="400110"/>
          </a:xfrm>
          <a:prstGeom prst="rect">
            <a:avLst/>
          </a:prstGeom>
        </p:spPr>
        <p:txBody>
          <a:bodyPr wrap="none">
            <a:spAutoFit/>
          </a:bodyPr>
          <a:lstStyle/>
          <a:p>
            <a:pPr algn="ctr"/>
            <a:r>
              <a:rPr lang="ru-RU" sz="2000" b="0" i="0" dirty="0">
                <a:solidFill>
                  <a:srgbClr val="FF0000"/>
                </a:solidFill>
                <a:effectLst/>
                <a:latin typeface="Arial" panose="020B0604020202020204" pitchFamily="34" charset="0"/>
              </a:rPr>
              <a:t>Роль </a:t>
            </a:r>
            <a:r>
              <a:rPr lang="ru-RU" sz="2000" b="0" i="0" dirty="0" err="1">
                <a:solidFill>
                  <a:srgbClr val="FF0000"/>
                </a:solidFill>
                <a:effectLst/>
                <a:latin typeface="Arial" panose="020B0604020202020204" pitchFamily="34" charset="0"/>
              </a:rPr>
              <a:t>рельєфу</a:t>
            </a:r>
            <a:r>
              <a:rPr lang="ru-RU" sz="2000" b="0" i="0" dirty="0">
                <a:solidFill>
                  <a:srgbClr val="FF0000"/>
                </a:solidFill>
                <a:effectLst/>
                <a:latin typeface="Arial" panose="020B0604020202020204" pitchFamily="34" charset="0"/>
              </a:rPr>
              <a:t> в </a:t>
            </a:r>
            <a:r>
              <a:rPr lang="ru-RU" sz="2000" b="0" i="0" dirty="0" err="1">
                <a:solidFill>
                  <a:srgbClr val="FF0000"/>
                </a:solidFill>
                <a:effectLst/>
                <a:latin typeface="Arial" panose="020B0604020202020204" pitchFamily="34" charset="0"/>
              </a:rPr>
              <a:t>ґрунтоутворенні</a:t>
            </a:r>
            <a:r>
              <a:rPr lang="ru-RU" sz="2000" b="0" i="0" dirty="0">
                <a:solidFill>
                  <a:srgbClr val="FF0000"/>
                </a:solidFill>
                <a:effectLst/>
                <a:latin typeface="Arial" panose="020B0604020202020204" pitchFamily="34" charset="0"/>
              </a:rPr>
              <a:t> і </a:t>
            </a:r>
            <a:r>
              <a:rPr lang="ru-RU" sz="2000" b="0" i="0" dirty="0" err="1">
                <a:solidFill>
                  <a:srgbClr val="FF0000"/>
                </a:solidFill>
                <a:effectLst/>
                <a:latin typeface="Arial" panose="020B0604020202020204" pitchFamily="34" charset="0"/>
              </a:rPr>
              <a:t>географії</a:t>
            </a:r>
            <a:r>
              <a:rPr lang="ru-RU" sz="2000" b="0" i="0" dirty="0">
                <a:solidFill>
                  <a:srgbClr val="FF0000"/>
                </a:solidFill>
                <a:effectLst/>
                <a:latin typeface="Arial" panose="020B0604020202020204" pitchFamily="34" charset="0"/>
              </a:rPr>
              <a:t> </a:t>
            </a:r>
            <a:r>
              <a:rPr lang="ru-RU" sz="2000" b="0" i="0" dirty="0" err="1">
                <a:solidFill>
                  <a:srgbClr val="FF0000"/>
                </a:solidFill>
                <a:effectLst/>
                <a:latin typeface="Arial" panose="020B0604020202020204" pitchFamily="34" charset="0"/>
              </a:rPr>
              <a:t>ґрунтів</a:t>
            </a:r>
            <a:endParaRPr lang="ru-RU" sz="2000" b="0" i="0" dirty="0">
              <a:solidFill>
                <a:srgbClr val="FF0000"/>
              </a:solidFill>
              <a:effectLst/>
              <a:latin typeface="Arial" panose="020B0604020202020204" pitchFamily="34" charset="0"/>
            </a:endParaRPr>
          </a:p>
        </p:txBody>
      </p:sp>
      <p:sp>
        <p:nvSpPr>
          <p:cNvPr id="3" name="Прямоугольник 2"/>
          <p:cNvSpPr/>
          <p:nvPr/>
        </p:nvSpPr>
        <p:spPr>
          <a:xfrm>
            <a:off x="341869" y="1340356"/>
            <a:ext cx="6096000" cy="4524315"/>
          </a:xfrm>
          <a:prstGeom prst="rect">
            <a:avLst/>
          </a:prstGeom>
        </p:spPr>
        <p:txBody>
          <a:bodyPr>
            <a:spAutoFit/>
          </a:bodyPr>
          <a:lstStyle/>
          <a:p>
            <a:pPr algn="just"/>
            <a:r>
              <a:rPr lang="uk-UA" b="1" i="0" dirty="0">
                <a:solidFill>
                  <a:srgbClr val="002060"/>
                </a:solidFill>
                <a:effectLst/>
                <a:latin typeface="Arial" panose="020B0604020202020204" pitchFamily="34" charset="0"/>
              </a:rPr>
              <a:t>Рельєф </a:t>
            </a:r>
            <a:r>
              <a:rPr lang="uk-UA" b="0" i="0" dirty="0">
                <a:solidFill>
                  <a:srgbClr val="000000"/>
                </a:solidFill>
                <a:effectLst/>
                <a:latin typeface="Arial" panose="020B0604020202020204" pitchFamily="34" charset="0"/>
              </a:rPr>
              <a:t>– своєрідний чинник ґрунтоутворення. Його значення у формуванні і географічному поширенні ґрунтів велике і різноманітне. Він виступає як головний чинник перерозподілу сонячної радіації і опадів.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Залежно від експозиції і крутизни схилів рельєф впливає на водний, тепловий, поживний і сольовий режими ґрунту, визначає структуру ґрунтового покриву і є основою ґрунтової картографії.</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У практиці польових ґрунтових досліджень прийнято користуватись такою систематикою типів рельєфу: макрорельєф, </a:t>
            </a:r>
          </a:p>
          <a:p>
            <a:pPr algn="just"/>
            <a:r>
              <a:rPr lang="uk-UA" b="0" i="0" dirty="0">
                <a:solidFill>
                  <a:srgbClr val="000000"/>
                </a:solidFill>
                <a:effectLst/>
                <a:latin typeface="Arial" panose="020B0604020202020204" pitchFamily="34" charset="0"/>
              </a:rPr>
              <a:t>мезорельєф, </a:t>
            </a:r>
          </a:p>
          <a:p>
            <a:pPr algn="just"/>
            <a:r>
              <a:rPr lang="uk-UA" b="0" i="0" dirty="0">
                <a:solidFill>
                  <a:srgbClr val="000000"/>
                </a:solidFill>
                <a:effectLst/>
                <a:latin typeface="Arial" panose="020B0604020202020204" pitchFamily="34" charset="0"/>
              </a:rPr>
              <a:t>мікрорельєф, </a:t>
            </a:r>
          </a:p>
          <a:p>
            <a:pPr algn="just"/>
            <a:r>
              <a:rPr lang="uk-UA" b="0" i="0" dirty="0">
                <a:solidFill>
                  <a:srgbClr val="000000"/>
                </a:solidFill>
                <a:effectLst/>
                <a:latin typeface="Arial" panose="020B0604020202020204" pitchFamily="34" charset="0"/>
              </a:rPr>
              <a:t>нанорельєф.</a:t>
            </a:r>
          </a:p>
        </p:txBody>
      </p:sp>
      <p:pic>
        <p:nvPicPr>
          <p:cNvPr id="4" name="Рисунок 3"/>
          <p:cNvPicPr>
            <a:picLocks noChangeAspect="1"/>
          </p:cNvPicPr>
          <p:nvPr/>
        </p:nvPicPr>
        <p:blipFill>
          <a:blip r:embed="rId2"/>
          <a:stretch>
            <a:fillRect/>
          </a:stretch>
        </p:blipFill>
        <p:spPr>
          <a:xfrm>
            <a:off x="7043351" y="1494316"/>
            <a:ext cx="4819135" cy="3195296"/>
          </a:xfrm>
          <a:prstGeom prst="rect">
            <a:avLst/>
          </a:prstGeom>
        </p:spPr>
      </p:pic>
    </p:spTree>
    <p:extLst>
      <p:ext uri="{BB962C8B-B14F-4D97-AF65-F5344CB8AC3E}">
        <p14:creationId xmlns:p14="http://schemas.microsoft.com/office/powerpoint/2010/main" val="104783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8000" y="390436"/>
            <a:ext cx="8216900" cy="923330"/>
          </a:xfrm>
          <a:prstGeom prst="rect">
            <a:avLst/>
          </a:prstGeom>
        </p:spPr>
        <p:txBody>
          <a:bodyPr wrap="square">
            <a:spAutoFit/>
          </a:bodyPr>
          <a:lstStyle/>
          <a:p>
            <a:r>
              <a:rPr lang="uk-UA" b="0" i="0" dirty="0">
                <a:solidFill>
                  <a:srgbClr val="000000"/>
                </a:solidFill>
                <a:effectLst/>
                <a:latin typeface="Arial" panose="020B0604020202020204" pitchFamily="34" charset="0"/>
              </a:rPr>
              <a:t>П.А. </a:t>
            </a:r>
            <a:r>
              <a:rPr lang="uk-UA" b="0" i="0" dirty="0" err="1">
                <a:solidFill>
                  <a:srgbClr val="000000"/>
                </a:solidFill>
                <a:effectLst/>
                <a:latin typeface="Arial" panose="020B0604020202020204" pitchFamily="34" charset="0"/>
              </a:rPr>
              <a:t>Костичев</a:t>
            </a:r>
            <a:r>
              <a:rPr lang="uk-UA" b="0" i="0" dirty="0">
                <a:solidFill>
                  <a:srgbClr val="000000"/>
                </a:solidFill>
                <a:effectLst/>
                <a:latin typeface="Arial" panose="020B0604020202020204" pitchFamily="34" charset="0"/>
              </a:rPr>
              <a:t> вважав ґрунтом верхній шар землі до тієї глибини, до якої доходить головна маса рослинних коренів. Це визначення обмежене, оскільки в ньому не йдеться про інші функціональні властивості ґрунту.</a:t>
            </a:r>
            <a:endParaRPr lang="uk-UA" dirty="0"/>
          </a:p>
        </p:txBody>
      </p:sp>
      <p:pic>
        <p:nvPicPr>
          <p:cNvPr id="3" name="Рисунок 2"/>
          <p:cNvPicPr>
            <a:picLocks noChangeAspect="1"/>
          </p:cNvPicPr>
          <p:nvPr/>
        </p:nvPicPr>
        <p:blipFill>
          <a:blip r:embed="rId2"/>
          <a:stretch>
            <a:fillRect/>
          </a:stretch>
        </p:blipFill>
        <p:spPr>
          <a:xfrm>
            <a:off x="9105900" y="131762"/>
            <a:ext cx="2719387" cy="3475580"/>
          </a:xfrm>
          <a:prstGeom prst="rect">
            <a:avLst/>
          </a:prstGeom>
        </p:spPr>
      </p:pic>
      <p:sp>
        <p:nvSpPr>
          <p:cNvPr id="4" name="Прямоугольник 3"/>
          <p:cNvSpPr/>
          <p:nvPr/>
        </p:nvSpPr>
        <p:spPr>
          <a:xfrm>
            <a:off x="406400" y="2489538"/>
            <a:ext cx="8318500" cy="1477328"/>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В.Р. Вільямс вважав, що </a:t>
            </a:r>
            <a:r>
              <a:rPr lang="uk-UA" b="1" i="0" dirty="0">
                <a:solidFill>
                  <a:srgbClr val="000000"/>
                </a:solidFill>
                <a:effectLst/>
                <a:latin typeface="Arial" panose="020B0604020202020204" pitchFamily="34" charset="0"/>
              </a:rPr>
              <a:t>головна властивість ґрунту родючість </a:t>
            </a:r>
            <a:r>
              <a:rPr lang="uk-UA" b="0" i="0" dirty="0">
                <a:solidFill>
                  <a:srgbClr val="000000"/>
                </a:solidFill>
                <a:effectLst/>
                <a:latin typeface="Arial" panose="020B0604020202020204" pitchFamily="34" charset="0"/>
              </a:rPr>
              <a:t>(тобто здатність ґрунту безперервно постачати рослини необхідним запасом води та поживних речовин). За В.Р. Вільямсом, “ ґрунт – це пухкий поверхневий горизонт земної поверхні, здатний продукувати врожай рослин ”. Проте і це визначення досить однобічне.</a:t>
            </a:r>
            <a:endParaRPr lang="uk-UA" dirty="0"/>
          </a:p>
        </p:txBody>
      </p:sp>
      <p:pic>
        <p:nvPicPr>
          <p:cNvPr id="6" name="Рисунок 5"/>
          <p:cNvPicPr>
            <a:picLocks noChangeAspect="1"/>
          </p:cNvPicPr>
          <p:nvPr/>
        </p:nvPicPr>
        <p:blipFill>
          <a:blip r:embed="rId3"/>
          <a:stretch>
            <a:fillRect/>
          </a:stretch>
        </p:blipFill>
        <p:spPr>
          <a:xfrm>
            <a:off x="4450932" y="3793646"/>
            <a:ext cx="4273968" cy="3064354"/>
          </a:xfrm>
          <a:prstGeom prst="rect">
            <a:avLst/>
          </a:prstGeom>
        </p:spPr>
      </p:pic>
    </p:spTree>
    <p:extLst>
      <p:ext uri="{BB962C8B-B14F-4D97-AF65-F5344CB8AC3E}">
        <p14:creationId xmlns:p14="http://schemas.microsoft.com/office/powerpoint/2010/main" val="654071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353" y="556054"/>
            <a:ext cx="7154562" cy="5632311"/>
          </a:xfrm>
          <a:prstGeom prst="rect">
            <a:avLst/>
          </a:prstGeom>
        </p:spPr>
        <p:txBody>
          <a:bodyPr wrap="square">
            <a:spAutoFit/>
          </a:bodyPr>
          <a:lstStyle/>
          <a:p>
            <a:pPr algn="just"/>
            <a:r>
              <a:rPr lang="uk-UA" b="0" i="1" dirty="0">
                <a:solidFill>
                  <a:srgbClr val="FF0000"/>
                </a:solidFill>
                <a:effectLst/>
                <a:latin typeface="Arial" panose="020B0604020202020204" pitchFamily="34" charset="0"/>
              </a:rPr>
              <a:t>Макрорельєф</a:t>
            </a:r>
            <a:r>
              <a:rPr lang="uk-UA" b="0" i="0" dirty="0">
                <a:solidFill>
                  <a:srgbClr val="000000"/>
                </a:solidFill>
                <a:effectLst/>
                <a:latin typeface="Arial" panose="020B0604020202020204" pitchFamily="34" charset="0"/>
              </a:rPr>
              <a:t> – крупні форми рельєфу, які визначають загальний вигляд великої території земної поверхні: гірські хребти, плоскогір’я, долини, рівнини. Виникнення форм макрорельєфу пов’язане з тектонічними явищами в земній корі.</a:t>
            </a:r>
          </a:p>
          <a:p>
            <a:pPr algn="just"/>
            <a:r>
              <a:rPr lang="uk-UA" b="0" i="0" dirty="0">
                <a:solidFill>
                  <a:srgbClr val="000000"/>
                </a:solidFill>
                <a:effectLst/>
                <a:latin typeface="Arial" panose="020B0604020202020204" pitchFamily="34" charset="0"/>
              </a:rPr>
              <a:t>Форми макрорельєфу впливають насамперед на перерозподіл атмосферних опадів на великих територіях і зумовлюють горизонтальну і вертикальну зональності ґрунтів.</a:t>
            </a:r>
          </a:p>
          <a:p>
            <a:pPr algn="just"/>
            <a:r>
              <a:rPr lang="uk-UA" b="0" i="0" dirty="0">
                <a:solidFill>
                  <a:srgbClr val="000000"/>
                </a:solidFill>
                <a:effectLst/>
                <a:latin typeface="Arial" panose="020B0604020202020204" pitchFamily="34" charset="0"/>
              </a:rPr>
              <a:t>На великих рівнинах у певному порядку відбувається зменшення або збільшення кількості атмосферних опадів. Це зумовлює зміну біокліматичних зон, для яких характерні певний тип рослинності, водного і температурного режимів. Таким чином, повне поєднання чинників ґрунтоутворення набуває зонального характеру. В результаті формуються ґрунтові зони і </a:t>
            </a:r>
            <a:r>
              <a:rPr lang="uk-UA" b="0" i="0" dirty="0" err="1">
                <a:solidFill>
                  <a:srgbClr val="000000"/>
                </a:solidFill>
                <a:effectLst/>
                <a:latin typeface="Arial" panose="020B0604020202020204" pitchFamily="34" charset="0"/>
              </a:rPr>
              <a:t>підзони</a:t>
            </a:r>
            <a:r>
              <a:rPr lang="uk-UA" b="0" i="0" dirty="0">
                <a:solidFill>
                  <a:srgbClr val="000000"/>
                </a:solidFill>
                <a:effectLst/>
                <a:latin typeface="Arial" panose="020B0604020202020204" pitchFamily="34" charset="0"/>
              </a:rPr>
              <a:t>, що є проявом закону горизонтальної зональності.</a:t>
            </a:r>
          </a:p>
          <a:p>
            <a:pPr algn="just"/>
            <a:r>
              <a:rPr lang="uk-UA" b="0" i="0" dirty="0">
                <a:solidFill>
                  <a:srgbClr val="000000"/>
                </a:solidFill>
                <a:effectLst/>
                <a:latin typeface="Arial" panose="020B0604020202020204" pitchFamily="34" charset="0"/>
              </a:rPr>
              <a:t>Гірські системи також здійснюють перерозподіл атмосферних опадів, що зумовлює зміну рослинних і ґрунтових зон. На навітряні схили впливає велика кількість опадів, а на схилах протилежної експозиції формується посушливий клімат.</a:t>
            </a:r>
          </a:p>
          <a:p>
            <a:pPr algn="just"/>
            <a:r>
              <a:rPr lang="uk-UA" b="0" i="0" dirty="0">
                <a:solidFill>
                  <a:srgbClr val="000000"/>
                </a:solidFill>
                <a:effectLst/>
                <a:latin typeface="Arial" panose="020B0604020202020204" pitchFamily="34" charset="0"/>
              </a:rPr>
              <a:t>Такі зміни кліматичних умов зумовлюють диференціацію рослинності і ґрунтів, тобто виникнення природної зональності.</a:t>
            </a:r>
          </a:p>
        </p:txBody>
      </p:sp>
      <p:pic>
        <p:nvPicPr>
          <p:cNvPr id="3" name="Рисунок 2"/>
          <p:cNvPicPr>
            <a:picLocks noChangeAspect="1"/>
          </p:cNvPicPr>
          <p:nvPr/>
        </p:nvPicPr>
        <p:blipFill>
          <a:blip r:embed="rId2"/>
          <a:stretch>
            <a:fillRect/>
          </a:stretch>
        </p:blipFill>
        <p:spPr>
          <a:xfrm>
            <a:off x="7545283" y="135537"/>
            <a:ext cx="4457117" cy="2966009"/>
          </a:xfrm>
          <a:prstGeom prst="rect">
            <a:avLst/>
          </a:prstGeom>
        </p:spPr>
      </p:pic>
      <p:pic>
        <p:nvPicPr>
          <p:cNvPr id="4" name="Рисунок 3"/>
          <p:cNvPicPr>
            <a:picLocks noChangeAspect="1"/>
          </p:cNvPicPr>
          <p:nvPr/>
        </p:nvPicPr>
        <p:blipFill>
          <a:blip r:embed="rId3"/>
          <a:stretch>
            <a:fillRect/>
          </a:stretch>
        </p:blipFill>
        <p:spPr>
          <a:xfrm>
            <a:off x="7527271" y="3209410"/>
            <a:ext cx="4475130" cy="3352028"/>
          </a:xfrm>
          <a:prstGeom prst="rect">
            <a:avLst/>
          </a:prstGeom>
        </p:spPr>
      </p:pic>
    </p:spTree>
    <p:extLst>
      <p:ext uri="{BB962C8B-B14F-4D97-AF65-F5344CB8AC3E}">
        <p14:creationId xmlns:p14="http://schemas.microsoft.com/office/powerpoint/2010/main" val="2723624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709" y="242142"/>
            <a:ext cx="6462584" cy="5909310"/>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Форми </a:t>
            </a:r>
            <a:r>
              <a:rPr lang="uk-UA" dirty="0">
                <a:solidFill>
                  <a:srgbClr val="FF0000"/>
                </a:solidFill>
                <a:latin typeface="Arial" panose="020B0604020202020204" pitchFamily="34" charset="0"/>
                <a:cs typeface="Arial" panose="020B0604020202020204" pitchFamily="34" charset="0"/>
              </a:rPr>
              <a:t>мезорельєфу</a:t>
            </a:r>
            <a:r>
              <a:rPr lang="uk-UA" dirty="0">
                <a:latin typeface="Arial" panose="020B0604020202020204" pitchFamily="34" charset="0"/>
                <a:cs typeface="Arial" panose="020B0604020202020204" pitchFamily="34" charset="0"/>
              </a:rPr>
              <a:t> – це форми середніх розмірів за висотою і протяжністю (кілька квадратних кілометрів). Прикладом таких форм є яри, балки, улоговини, тераси, долини струмків, горби та ін. Виникли вони в результаті геологічних процесів денудації, утворення континентальних відкладів тощо.</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Під </a:t>
            </a:r>
            <a:r>
              <a:rPr lang="uk-UA" dirty="0">
                <a:solidFill>
                  <a:srgbClr val="FF0000"/>
                </a:solidFill>
                <a:latin typeface="Arial" panose="020B0604020202020204" pitchFamily="34" charset="0"/>
                <a:cs typeface="Arial" panose="020B0604020202020204" pitchFamily="34" charset="0"/>
              </a:rPr>
              <a:t>мікрорельєфом</a:t>
            </a:r>
            <a:r>
              <a:rPr lang="uk-UA" dirty="0">
                <a:latin typeface="Arial" panose="020B0604020202020204" pitchFamily="34" charset="0"/>
                <a:cs typeface="Arial" panose="020B0604020202020204" pitchFamily="34" charset="0"/>
              </a:rPr>
              <a:t> розуміють дрібні форми рельєфу, які займають незначні площі і є деталями крупних форм. Сюди належать горбочки, пониження, купини, невеликі западини, спучування, карстові воронки, берегові вали тощо.</a:t>
            </a:r>
          </a:p>
          <a:p>
            <a:pPr algn="just"/>
            <a:endParaRPr lang="uk-UA" dirty="0">
              <a:latin typeface="Arial" panose="020B0604020202020204" pitchFamily="34" charset="0"/>
              <a:cs typeface="Arial" panose="020B0604020202020204" pitchFamily="34" charset="0"/>
            </a:endParaRPr>
          </a:p>
          <a:p>
            <a:pPr algn="just"/>
            <a:r>
              <a:rPr lang="uk-UA" dirty="0">
                <a:solidFill>
                  <a:srgbClr val="FF0000"/>
                </a:solidFill>
                <a:latin typeface="Arial" panose="020B0604020202020204" pitchFamily="34" charset="0"/>
                <a:cs typeface="Arial" panose="020B0604020202020204" pitchFamily="34" charset="0"/>
              </a:rPr>
              <a:t>Нанорельєф</a:t>
            </a:r>
            <a:r>
              <a:rPr lang="uk-UA" dirty="0">
                <a:latin typeface="Arial" panose="020B0604020202020204" pitchFamily="34" charset="0"/>
                <a:cs typeface="Arial" panose="020B0604020202020204" pitchFamily="34" charset="0"/>
              </a:rPr>
              <a:t> (карликовий рельєф) – найдрібніші елементи рельєфу, діаметр яких коливається в межах від декількох см до 0,5-1,0 м, відносна висота до 10 см (рідше 30 см). Прикладом нанорельєфу є мілкі западини, пагорбки, ховраховими, мерзлотні полігони, купини, груди і </a:t>
            </a:r>
            <a:r>
              <a:rPr lang="uk-UA" dirty="0" err="1">
                <a:latin typeface="Arial" panose="020B0604020202020204" pitchFamily="34" charset="0"/>
                <a:cs typeface="Arial" panose="020B0604020202020204" pitchFamily="34" charset="0"/>
              </a:rPr>
              <a:t>т.д</a:t>
            </a:r>
            <a:r>
              <a:rPr lang="uk-UA" dirty="0">
                <a:latin typeface="Arial" panose="020B0604020202020204" pitchFamily="34" charset="0"/>
                <a:cs typeface="Arial" panose="020B0604020202020204" pitchFamily="34" charset="0"/>
              </a:rPr>
              <a:t>.</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Елементи </a:t>
            </a:r>
            <a:r>
              <a:rPr lang="uk-UA" dirty="0" err="1">
                <a:latin typeface="Arial" panose="020B0604020202020204" pitchFamily="34" charset="0"/>
                <a:cs typeface="Arial" panose="020B0604020202020204" pitchFamily="34" charset="0"/>
              </a:rPr>
              <a:t>мезо</a:t>
            </a:r>
            <a:r>
              <a:rPr lang="uk-UA" dirty="0">
                <a:latin typeface="Arial" panose="020B0604020202020204" pitchFamily="34" charset="0"/>
                <a:cs typeface="Arial" panose="020B0604020202020204" pitchFamily="34" charset="0"/>
              </a:rPr>
              <a:t>- і мікрорельєфу перерозподіляють сонячну енергію і вологу атмосферних опадів на даній території.</a:t>
            </a:r>
          </a:p>
        </p:txBody>
      </p:sp>
      <p:pic>
        <p:nvPicPr>
          <p:cNvPr id="3" name="Рисунок 2"/>
          <p:cNvPicPr>
            <a:picLocks noChangeAspect="1"/>
          </p:cNvPicPr>
          <p:nvPr/>
        </p:nvPicPr>
        <p:blipFill>
          <a:blip r:embed="rId2"/>
          <a:stretch>
            <a:fillRect/>
          </a:stretch>
        </p:blipFill>
        <p:spPr>
          <a:xfrm>
            <a:off x="6956101" y="1516535"/>
            <a:ext cx="5019527" cy="3759800"/>
          </a:xfrm>
          <a:prstGeom prst="rect">
            <a:avLst/>
          </a:prstGeom>
        </p:spPr>
      </p:pic>
    </p:spTree>
    <p:extLst>
      <p:ext uri="{BB962C8B-B14F-4D97-AF65-F5344CB8AC3E}">
        <p14:creationId xmlns:p14="http://schemas.microsoft.com/office/powerpoint/2010/main" val="3846131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2662" y="365209"/>
            <a:ext cx="3559629" cy="461665"/>
          </a:xfrm>
          <a:prstGeom prst="rect">
            <a:avLst/>
          </a:prstGeom>
        </p:spPr>
        <p:txBody>
          <a:bodyPr wrap="none">
            <a:spAutoFit/>
          </a:bodyPr>
          <a:lstStyle/>
          <a:p>
            <a:pPr algn="ctr"/>
            <a:r>
              <a:rPr lang="ru-RU" sz="2400" b="1" i="1" dirty="0" err="1">
                <a:solidFill>
                  <a:srgbClr val="FF0000"/>
                </a:solidFill>
                <a:effectLst/>
                <a:latin typeface="Arial" panose="020B0604020202020204" pitchFamily="34" charset="0"/>
              </a:rPr>
              <a:t>Класифікація</a:t>
            </a:r>
            <a:r>
              <a:rPr lang="ru-RU" sz="2400" b="1" i="1" dirty="0">
                <a:solidFill>
                  <a:srgbClr val="FF0000"/>
                </a:solidFill>
                <a:effectLst/>
                <a:latin typeface="Arial" panose="020B0604020202020204" pitchFamily="34" charset="0"/>
              </a:rPr>
              <a:t> </a:t>
            </a:r>
            <a:r>
              <a:rPr lang="ru-RU" sz="2400" b="1" i="1" dirty="0" err="1">
                <a:solidFill>
                  <a:srgbClr val="FF0000"/>
                </a:solidFill>
                <a:effectLst/>
                <a:latin typeface="Arial" panose="020B0604020202020204" pitchFamily="34" charset="0"/>
              </a:rPr>
              <a:t>ґрунтів</a:t>
            </a:r>
            <a:endParaRPr lang="ru-RU" sz="2400" b="1" i="1" dirty="0">
              <a:solidFill>
                <a:srgbClr val="FF0000"/>
              </a:solidFill>
              <a:effectLst/>
              <a:latin typeface="Arial" panose="020B0604020202020204" pitchFamily="34" charset="0"/>
            </a:endParaRPr>
          </a:p>
        </p:txBody>
      </p:sp>
      <p:sp>
        <p:nvSpPr>
          <p:cNvPr id="3" name="Прямоугольник 2"/>
          <p:cNvSpPr/>
          <p:nvPr/>
        </p:nvSpPr>
        <p:spPr>
          <a:xfrm>
            <a:off x="391297" y="988698"/>
            <a:ext cx="6096000" cy="5078313"/>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Основним завданням класифікації ґрунтів є об’єднання їх у групи за властивостями, походженням і особливостями родючості.</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Історія розробки і удосконалення класифікації ґрунтів складна і неоднозначна. В даний час у світі немає єдиної загальноприйнятої класифікації. В сучасному ґрунтознавстві існує три головних напрями класифікації ґрунтів: російський, американський (США) і міжнародний (ФАО/ЮНЕСКО). Кожний з цих напрямів базується на своїх принципах класифікації.</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У свій час </a:t>
            </a:r>
            <a:r>
              <a:rPr lang="uk-UA" dirty="0" err="1">
                <a:latin typeface="Arial" panose="020B0604020202020204" pitchFamily="34" charset="0"/>
                <a:cs typeface="Arial" panose="020B0604020202020204" pitchFamily="34" charset="0"/>
              </a:rPr>
              <a:t>В.І.Докучаєв</a:t>
            </a:r>
            <a:r>
              <a:rPr lang="uk-UA" dirty="0">
                <a:latin typeface="Arial" panose="020B0604020202020204" pitchFamily="34" charset="0"/>
                <a:cs typeface="Arial" panose="020B0604020202020204" pitchFamily="34" charset="0"/>
              </a:rPr>
              <a:t> і </a:t>
            </a:r>
            <a:r>
              <a:rPr lang="uk-UA" dirty="0" err="1">
                <a:latin typeface="Arial" panose="020B0604020202020204" pitchFamily="34" charset="0"/>
                <a:cs typeface="Arial" panose="020B0604020202020204" pitchFamily="34" charset="0"/>
              </a:rPr>
              <a:t>М.М.Сибірцев</a:t>
            </a:r>
            <a:r>
              <a:rPr lang="uk-UA" dirty="0">
                <a:latin typeface="Arial" panose="020B0604020202020204" pitchFamily="34" charset="0"/>
                <a:cs typeface="Arial" panose="020B0604020202020204" pitchFamily="34" charset="0"/>
              </a:rPr>
              <a:t> заклали основи генетичної класифікації ґрунтів. Вона розвивалась і удосконалювалась багатьма видатними ґрунтознавцями. В результаті в нашій країні </a:t>
            </a:r>
            <a:r>
              <a:rPr lang="uk-UA" dirty="0" err="1">
                <a:latin typeface="Arial" panose="020B0604020202020204" pitchFamily="34" charset="0"/>
                <a:cs typeface="Arial" panose="020B0604020202020204" pitchFamily="34" charset="0"/>
              </a:rPr>
              <a:t>виникло</a:t>
            </a:r>
            <a:r>
              <a:rPr lang="uk-UA" dirty="0">
                <a:latin typeface="Arial" panose="020B0604020202020204" pitchFamily="34" charset="0"/>
                <a:cs typeface="Arial" panose="020B0604020202020204" pitchFamily="34" charset="0"/>
              </a:rPr>
              <a:t> кілька класифікаційних схем (еколого-генетична, </a:t>
            </a:r>
            <a:r>
              <a:rPr lang="uk-UA" dirty="0" err="1">
                <a:latin typeface="Arial" panose="020B0604020202020204" pitchFamily="34" charset="0"/>
                <a:cs typeface="Arial" panose="020B0604020202020204" pitchFamily="34" charset="0"/>
              </a:rPr>
              <a:t>морфо</a:t>
            </a:r>
            <a:r>
              <a:rPr lang="uk-UA" dirty="0">
                <a:latin typeface="Arial" panose="020B0604020202020204" pitchFamily="34" charset="0"/>
                <a:cs typeface="Arial" panose="020B0604020202020204" pitchFamily="34" charset="0"/>
              </a:rPr>
              <a:t>-генетична, історико-генетична та ін.).</a:t>
            </a:r>
          </a:p>
        </p:txBody>
      </p:sp>
      <p:pic>
        <p:nvPicPr>
          <p:cNvPr id="4" name="Рисунок 3"/>
          <p:cNvPicPr>
            <a:picLocks noChangeAspect="1"/>
          </p:cNvPicPr>
          <p:nvPr/>
        </p:nvPicPr>
        <p:blipFill>
          <a:blip r:embed="rId2"/>
          <a:stretch>
            <a:fillRect/>
          </a:stretch>
        </p:blipFill>
        <p:spPr>
          <a:xfrm>
            <a:off x="6653265" y="1452626"/>
            <a:ext cx="5538735" cy="4150455"/>
          </a:xfrm>
          <a:prstGeom prst="rect">
            <a:avLst/>
          </a:prstGeom>
        </p:spPr>
      </p:pic>
    </p:spTree>
    <p:extLst>
      <p:ext uri="{BB962C8B-B14F-4D97-AF65-F5344CB8AC3E}">
        <p14:creationId xmlns:p14="http://schemas.microsoft.com/office/powerpoint/2010/main" val="2516930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8919" y="335846"/>
            <a:ext cx="7488195" cy="6186309"/>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Розробка сучасної класифікації ґрунтів базується на таких основних принципах:</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класифікація ґрунтів має відбивати основні властивості і режими ґрунтів, враховувати умови ґрунтоутворення і процеси, які формують ґрунт;</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класифікація повинна будуватись на науковій системі таксономічних одиниць;</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класифікація має враховувати ознаки і властивості, які ґрунт набув в результаті виробничої діяльності людини.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класифікація має розкривати </a:t>
            </a:r>
            <a:r>
              <a:rPr lang="uk-UA" dirty="0" err="1">
                <a:latin typeface="Arial" panose="020B0604020202020204" pitchFamily="34" charset="0"/>
                <a:cs typeface="Arial" panose="020B0604020202020204" pitchFamily="34" charset="0"/>
              </a:rPr>
              <a:t>агровиробничі</a:t>
            </a:r>
            <a:r>
              <a:rPr lang="uk-UA" dirty="0">
                <a:latin typeface="Arial" panose="020B0604020202020204" pitchFamily="34" charset="0"/>
                <a:cs typeface="Arial" panose="020B0604020202020204" pitchFamily="34" charset="0"/>
              </a:rPr>
              <a:t> особливості ґрунту, сприяти їх раціональному використанню.</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Слово «таксономія» походить від грецького </a:t>
            </a:r>
            <a:r>
              <a:rPr lang="uk-UA" dirty="0" err="1">
                <a:latin typeface="Arial" panose="020B0604020202020204" pitchFamily="34" charset="0"/>
                <a:cs typeface="Arial" panose="020B0604020202020204" pitchFamily="34" charset="0"/>
              </a:rPr>
              <a:t>taxis</a:t>
            </a:r>
            <a:r>
              <a:rPr lang="uk-UA" dirty="0">
                <a:latin typeface="Arial" panose="020B0604020202020204" pitchFamily="34" charset="0"/>
                <a:cs typeface="Arial" panose="020B0604020202020204" pitchFamily="34" charset="0"/>
              </a:rPr>
              <a:t> – будуй, порядок, або від латинського </a:t>
            </a:r>
            <a:r>
              <a:rPr lang="uk-UA" dirty="0" err="1">
                <a:latin typeface="Arial" panose="020B0604020202020204" pitchFamily="34" charset="0"/>
                <a:cs typeface="Arial" panose="020B0604020202020204" pitchFamily="34" charset="0"/>
              </a:rPr>
              <a:t>takso</a:t>
            </a:r>
            <a:r>
              <a:rPr lang="uk-UA" dirty="0">
                <a:latin typeface="Arial" panose="020B0604020202020204" pitchFamily="34" charset="0"/>
                <a:cs typeface="Arial" panose="020B0604020202020204" pitchFamily="34" charset="0"/>
              </a:rPr>
              <a:t> – оцінюю і </a:t>
            </a:r>
            <a:r>
              <a:rPr lang="uk-UA" dirty="0" err="1">
                <a:latin typeface="Arial" panose="020B0604020202020204" pitchFamily="34" charset="0"/>
                <a:cs typeface="Arial" panose="020B0604020202020204" pitchFamily="34" charset="0"/>
              </a:rPr>
              <a:t>номо</a:t>
            </a:r>
            <a:r>
              <a:rPr lang="uk-UA" dirty="0">
                <a:latin typeface="Arial" panose="020B0604020202020204" pitchFamily="34" charset="0"/>
                <a:cs typeface="Arial" panose="020B0604020202020204" pitchFamily="34" charset="0"/>
              </a:rPr>
              <a:t> – закон.</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Таксономічні одиниці (таксони) – це класифікаційні або систематичні одиниці, що показують клас, ранг або місце в системі яких-небудь об’єктів.</a:t>
            </a:r>
          </a:p>
        </p:txBody>
      </p:sp>
      <p:pic>
        <p:nvPicPr>
          <p:cNvPr id="3" name="Рисунок 2"/>
          <p:cNvPicPr>
            <a:picLocks noChangeAspect="1"/>
          </p:cNvPicPr>
          <p:nvPr/>
        </p:nvPicPr>
        <p:blipFill>
          <a:blip r:embed="rId2"/>
          <a:stretch>
            <a:fillRect/>
          </a:stretch>
        </p:blipFill>
        <p:spPr>
          <a:xfrm>
            <a:off x="7797114" y="2043871"/>
            <a:ext cx="4187396" cy="2480889"/>
          </a:xfrm>
          <a:prstGeom prst="rect">
            <a:avLst/>
          </a:prstGeom>
        </p:spPr>
      </p:pic>
    </p:spTree>
    <p:extLst>
      <p:ext uri="{BB962C8B-B14F-4D97-AF65-F5344CB8AC3E}">
        <p14:creationId xmlns:p14="http://schemas.microsoft.com/office/powerpoint/2010/main" val="3081393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5439" y="326064"/>
            <a:ext cx="6380206" cy="6186309"/>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В основі сучасної системи таксономічних одиниць класифікації ґрунтів покладено докучаєвське вчення про тип ґрунту.</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Генетичний тип ґрунту – велика група ґрунтів, що розвиваються в </a:t>
            </a:r>
            <a:r>
              <a:rPr lang="uk-UA" dirty="0" err="1">
                <a:latin typeface="Arial" panose="020B0604020202020204" pitchFamily="34" charset="0"/>
                <a:cs typeface="Arial" panose="020B0604020202020204" pitchFamily="34" charset="0"/>
              </a:rPr>
              <a:t>однотипно</a:t>
            </a:r>
            <a:r>
              <a:rPr lang="uk-UA" dirty="0">
                <a:latin typeface="Arial" panose="020B0604020202020204" pitchFamily="34" charset="0"/>
                <a:cs typeface="Arial" panose="020B0604020202020204" pitchFamily="34" charset="0"/>
              </a:rPr>
              <a:t>-сполучених біологічних, кліматичних і гідрологічних умовах на певній групі ґрунтоутворюючих порід. Він характеризується чітким проявом основного процесу ґрунтоутворення. Прикладами типів ґрунтів є чорноземи, сірі лісові, каштанові.</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Тип ґрунту – це опорна, основна одиниця систематики ґрунтів.</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У межах типу виділяють підтипи ґрунтів.</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Підтип ґрунту – групи ґрунтів у межах типу, що якісно різняться між собою за проявом основного процесу ґрунтоутворення. Часто підтипи ґрунтів виділяють як перехідні утворення між близькими (географічно або генетично) типами ґрунтів.</a:t>
            </a:r>
          </a:p>
        </p:txBody>
      </p:sp>
      <p:pic>
        <p:nvPicPr>
          <p:cNvPr id="3" name="Рисунок 2"/>
          <p:cNvPicPr>
            <a:picLocks noChangeAspect="1"/>
          </p:cNvPicPr>
          <p:nvPr/>
        </p:nvPicPr>
        <p:blipFill>
          <a:blip r:embed="rId2"/>
          <a:stretch>
            <a:fillRect/>
          </a:stretch>
        </p:blipFill>
        <p:spPr>
          <a:xfrm>
            <a:off x="6845645" y="1495174"/>
            <a:ext cx="5167954" cy="3880015"/>
          </a:xfrm>
          <a:prstGeom prst="rect">
            <a:avLst/>
          </a:prstGeom>
        </p:spPr>
      </p:pic>
    </p:spTree>
    <p:extLst>
      <p:ext uri="{BB962C8B-B14F-4D97-AF65-F5344CB8AC3E}">
        <p14:creationId xmlns:p14="http://schemas.microsoft.com/office/powerpoint/2010/main" val="11201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0703" y="679622"/>
            <a:ext cx="6450227" cy="5632311"/>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У межах підтипу виділяють роди ґрунту. На роди ґрунти поділяють за характером комплексу місцевих умов: складом ґрунтоутворюючих порід, складом і положенням ґрунтових вод, реліктовими ознаками. Так серед типових чорноземів виділяють роди </a:t>
            </a:r>
            <a:r>
              <a:rPr lang="uk-UA" dirty="0" err="1">
                <a:latin typeface="Arial" panose="020B0604020202020204" pitchFamily="34" charset="0"/>
                <a:cs typeface="Arial" panose="020B0604020202020204" pitchFamily="34" charset="0"/>
              </a:rPr>
              <a:t>глибокоскипаючі</a:t>
            </a:r>
            <a:r>
              <a:rPr lang="uk-UA" dirty="0">
                <a:latin typeface="Arial" panose="020B0604020202020204" pitchFamily="34" charset="0"/>
                <a:cs typeface="Arial" panose="020B0604020202020204" pitchFamily="34" charset="0"/>
              </a:rPr>
              <a:t>, </a:t>
            </a:r>
            <a:r>
              <a:rPr lang="uk-UA" dirty="0" err="1">
                <a:latin typeface="Arial" panose="020B0604020202020204" pitchFamily="34" charset="0"/>
                <a:cs typeface="Arial" panose="020B0604020202020204" pitchFamily="34" charset="0"/>
              </a:rPr>
              <a:t>безкарбонатні</a:t>
            </a:r>
            <a:r>
              <a:rPr lang="uk-UA" dirty="0">
                <a:latin typeface="Arial" panose="020B0604020202020204" pitchFamily="34" charset="0"/>
                <a:cs typeface="Arial" panose="020B0604020202020204" pitchFamily="34" charset="0"/>
              </a:rPr>
              <a:t>, солонцюваті, </a:t>
            </a:r>
            <a:r>
              <a:rPr lang="uk-UA" dirty="0" err="1">
                <a:latin typeface="Arial" panose="020B0604020202020204" pitchFamily="34" charset="0"/>
                <a:cs typeface="Arial" panose="020B0604020202020204" pitchFamily="34" charset="0"/>
              </a:rPr>
              <a:t>залишково</a:t>
            </a:r>
            <a:r>
              <a:rPr lang="uk-UA" dirty="0">
                <a:latin typeface="Arial" panose="020B0604020202020204" pitchFamily="34" charset="0"/>
                <a:cs typeface="Arial" panose="020B0604020202020204" pitchFamily="34" charset="0"/>
              </a:rPr>
              <a:t>-карбонатні та ін.</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За ступенем розвитку основної морфологічної ознаки роди ґрунтів поділяють на види.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Підвид ґрунту – групи ґрунтів у межах виду, що розрізняються за ступенем розвитку супутнього процесу ґрунтоутворення (засолення, </a:t>
            </a:r>
            <a:r>
              <a:rPr lang="uk-UA" dirty="0" err="1">
                <a:latin typeface="Arial" panose="020B0604020202020204" pitchFamily="34" charset="0"/>
                <a:cs typeface="Arial" panose="020B0604020202020204" pitchFamily="34" charset="0"/>
              </a:rPr>
              <a:t>оглеєння</a:t>
            </a:r>
            <a:r>
              <a:rPr lang="uk-UA" dirty="0">
                <a:latin typeface="Arial" panose="020B0604020202020204" pitchFamily="34" charset="0"/>
                <a:cs typeface="Arial" panose="020B0604020202020204" pitchFamily="34" charset="0"/>
              </a:rPr>
              <a:t>).</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На різновидності ґрунти поділяють за механічним складом (піщані, супіщані, легкосуглинкові та ін.)</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Розряд ґрунту – група ґрунтів, які утворилися на однорідній породі (морені, </a:t>
            </a:r>
            <a:r>
              <a:rPr lang="uk-UA" dirty="0" err="1">
                <a:latin typeface="Arial" panose="020B0604020202020204" pitchFamily="34" charset="0"/>
                <a:cs typeface="Arial" panose="020B0604020202020204" pitchFamily="34" charset="0"/>
              </a:rPr>
              <a:t>воднольодовикових</a:t>
            </a:r>
            <a:r>
              <a:rPr lang="uk-UA" dirty="0">
                <a:latin typeface="Arial" panose="020B0604020202020204" pitchFamily="34" charset="0"/>
                <a:cs typeface="Arial" panose="020B0604020202020204" pitchFamily="34" charset="0"/>
              </a:rPr>
              <a:t> пісках, </a:t>
            </a:r>
            <a:r>
              <a:rPr lang="uk-UA" dirty="0" err="1">
                <a:latin typeface="Arial" panose="020B0604020202020204" pitchFamily="34" charset="0"/>
                <a:cs typeface="Arial" panose="020B0604020202020204" pitchFamily="34" charset="0"/>
              </a:rPr>
              <a:t>лесах</a:t>
            </a:r>
            <a:r>
              <a:rPr lang="uk-UA" dirty="0">
                <a:latin typeface="Arial" panose="020B0604020202020204" pitchFamily="34" charset="0"/>
                <a:cs typeface="Arial" panose="020B0604020202020204" pitchFamily="34" charset="0"/>
              </a:rPr>
              <a:t>, вапняках тощо).</a:t>
            </a:r>
          </a:p>
        </p:txBody>
      </p:sp>
      <p:pic>
        <p:nvPicPr>
          <p:cNvPr id="4" name="Рисунок 3"/>
          <p:cNvPicPr>
            <a:picLocks noChangeAspect="1"/>
          </p:cNvPicPr>
          <p:nvPr/>
        </p:nvPicPr>
        <p:blipFill>
          <a:blip r:embed="rId2"/>
          <a:stretch>
            <a:fillRect/>
          </a:stretch>
        </p:blipFill>
        <p:spPr>
          <a:xfrm>
            <a:off x="6907427" y="1904026"/>
            <a:ext cx="5030615" cy="3183502"/>
          </a:xfrm>
          <a:prstGeom prst="rect">
            <a:avLst/>
          </a:prstGeom>
        </p:spPr>
      </p:pic>
    </p:spTree>
    <p:extLst>
      <p:ext uri="{BB962C8B-B14F-4D97-AF65-F5344CB8AC3E}">
        <p14:creationId xmlns:p14="http://schemas.microsoft.com/office/powerpoint/2010/main" val="509383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4357" y="845567"/>
            <a:ext cx="6096000" cy="4524315"/>
          </a:xfrm>
          <a:prstGeom prst="rect">
            <a:avLst/>
          </a:prstGeom>
        </p:spPr>
        <p:txBody>
          <a:bodyPr>
            <a:spAutoFit/>
          </a:bodyPr>
          <a:lstStyle/>
          <a:p>
            <a:r>
              <a:rPr lang="uk-UA" dirty="0">
                <a:latin typeface="Arial" panose="020B0604020202020204" pitchFamily="34" charset="0"/>
                <a:cs typeface="Arial" panose="020B0604020202020204" pitchFamily="34" charset="0"/>
              </a:rPr>
              <a:t>Нижче приведена повна назва двох ґрунтів, поширених в Україні.</a:t>
            </a: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Тип - чорнозем - сірий лісовий</a:t>
            </a: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Підтип - звичайний - темно-сірий</a:t>
            </a: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Рід - </a:t>
            </a:r>
            <a:r>
              <a:rPr lang="uk-UA" dirty="0" err="1">
                <a:latin typeface="Arial" panose="020B0604020202020204" pitchFamily="34" charset="0"/>
                <a:cs typeface="Arial" panose="020B0604020202020204" pitchFamily="34" charset="0"/>
              </a:rPr>
              <a:t>високоскипаючий</a:t>
            </a:r>
            <a:r>
              <a:rPr lang="uk-UA" dirty="0">
                <a:latin typeface="Arial" panose="020B0604020202020204" pitchFamily="34" charset="0"/>
                <a:cs typeface="Arial" panose="020B0604020202020204" pitchFamily="34" charset="0"/>
              </a:rPr>
              <a:t> - </a:t>
            </a:r>
            <a:r>
              <a:rPr lang="uk-UA" dirty="0" err="1">
                <a:latin typeface="Arial" panose="020B0604020202020204" pitchFamily="34" charset="0"/>
                <a:cs typeface="Arial" panose="020B0604020202020204" pitchFamily="34" charset="0"/>
              </a:rPr>
              <a:t>залишково</a:t>
            </a:r>
            <a:r>
              <a:rPr lang="uk-UA" dirty="0">
                <a:latin typeface="Arial" panose="020B0604020202020204" pitchFamily="34" charset="0"/>
                <a:cs typeface="Arial" panose="020B0604020202020204" pitchFamily="34" charset="0"/>
              </a:rPr>
              <a:t>-карбонатний</a:t>
            </a: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Вид - </a:t>
            </a:r>
            <a:r>
              <a:rPr lang="uk-UA" dirty="0" err="1">
                <a:latin typeface="Arial" panose="020B0604020202020204" pitchFamily="34" charset="0"/>
                <a:cs typeface="Arial" panose="020B0604020202020204" pitchFamily="34" charset="0"/>
              </a:rPr>
              <a:t>середньогумусний</a:t>
            </a:r>
            <a:r>
              <a:rPr lang="uk-UA" dirty="0">
                <a:latin typeface="Arial" panose="020B0604020202020204" pitchFamily="34" charset="0"/>
                <a:cs typeface="Arial" panose="020B0604020202020204" pitchFamily="34" charset="0"/>
              </a:rPr>
              <a:t> - глибокий</a:t>
            </a: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Підвид - </a:t>
            </a:r>
            <a:r>
              <a:rPr lang="uk-UA" dirty="0" err="1">
                <a:latin typeface="Arial" panose="020B0604020202020204" pitchFamily="34" charset="0"/>
                <a:cs typeface="Arial" panose="020B0604020202020204" pitchFamily="34" charset="0"/>
              </a:rPr>
              <a:t>слабкосолонцюватий</a:t>
            </a:r>
            <a:r>
              <a:rPr lang="uk-UA" dirty="0">
                <a:latin typeface="Arial" panose="020B0604020202020204" pitchFamily="34" charset="0"/>
                <a:cs typeface="Arial" panose="020B0604020202020204" pitchFamily="34" charset="0"/>
              </a:rPr>
              <a:t> </a:t>
            </a: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Різновидність - </a:t>
            </a:r>
            <a:r>
              <a:rPr lang="uk-UA" dirty="0" err="1">
                <a:latin typeface="Arial" panose="020B0604020202020204" pitchFamily="34" charset="0"/>
                <a:cs typeface="Arial" panose="020B0604020202020204" pitchFamily="34" charset="0"/>
              </a:rPr>
              <a:t>важкосуглинковий</a:t>
            </a:r>
            <a:r>
              <a:rPr lang="uk-UA" dirty="0">
                <a:latin typeface="Arial" panose="020B0604020202020204" pitchFamily="34" charset="0"/>
                <a:cs typeface="Arial" panose="020B0604020202020204" pitchFamily="34" charset="0"/>
              </a:rPr>
              <a:t> - легкосуглинковий</a:t>
            </a:r>
          </a:p>
          <a:p>
            <a:endParaRPr lang="uk-UA" dirty="0">
              <a:latin typeface="Arial" panose="020B0604020202020204" pitchFamily="34" charset="0"/>
              <a:cs typeface="Arial" panose="020B0604020202020204" pitchFamily="34" charset="0"/>
            </a:endParaRPr>
          </a:p>
          <a:p>
            <a:r>
              <a:rPr lang="uk-UA" dirty="0">
                <a:latin typeface="Arial" panose="020B0604020202020204" pitchFamily="34" charset="0"/>
                <a:cs typeface="Arial" panose="020B0604020202020204" pitchFamily="34" charset="0"/>
              </a:rPr>
              <a:t>Розряд - на лесі - на </a:t>
            </a:r>
            <a:r>
              <a:rPr lang="uk-UA" dirty="0" err="1">
                <a:latin typeface="Arial" panose="020B0604020202020204" pitchFamily="34" charset="0"/>
                <a:cs typeface="Arial" panose="020B0604020202020204" pitchFamily="34" charset="0"/>
              </a:rPr>
              <a:t>лесовидному</a:t>
            </a:r>
            <a:r>
              <a:rPr lang="uk-UA" dirty="0">
                <a:latin typeface="Arial" panose="020B0604020202020204" pitchFamily="34" charset="0"/>
                <a:cs typeface="Arial" panose="020B0604020202020204" pitchFamily="34" charset="0"/>
              </a:rPr>
              <a:t> суглинку</a:t>
            </a:r>
          </a:p>
        </p:txBody>
      </p:sp>
      <p:pic>
        <p:nvPicPr>
          <p:cNvPr id="3" name="Рисунок 2"/>
          <p:cNvPicPr>
            <a:picLocks noChangeAspect="1"/>
          </p:cNvPicPr>
          <p:nvPr/>
        </p:nvPicPr>
        <p:blipFill>
          <a:blip r:embed="rId2"/>
          <a:stretch>
            <a:fillRect/>
          </a:stretch>
        </p:blipFill>
        <p:spPr>
          <a:xfrm>
            <a:off x="6870357" y="1599329"/>
            <a:ext cx="2525367" cy="4356627"/>
          </a:xfrm>
          <a:prstGeom prst="rect">
            <a:avLst/>
          </a:prstGeom>
        </p:spPr>
      </p:pic>
      <p:pic>
        <p:nvPicPr>
          <p:cNvPr id="4" name="Рисунок 3"/>
          <p:cNvPicPr>
            <a:picLocks noChangeAspect="1"/>
          </p:cNvPicPr>
          <p:nvPr/>
        </p:nvPicPr>
        <p:blipFill>
          <a:blip r:embed="rId3"/>
          <a:stretch>
            <a:fillRect/>
          </a:stretch>
        </p:blipFill>
        <p:spPr>
          <a:xfrm>
            <a:off x="9662985" y="688986"/>
            <a:ext cx="2368506" cy="5980058"/>
          </a:xfrm>
          <a:prstGeom prst="rect">
            <a:avLst/>
          </a:prstGeom>
        </p:spPr>
      </p:pic>
    </p:spTree>
    <p:extLst>
      <p:ext uri="{BB962C8B-B14F-4D97-AF65-F5344CB8AC3E}">
        <p14:creationId xmlns:p14="http://schemas.microsoft.com/office/powerpoint/2010/main" val="3608973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0190" y="340496"/>
            <a:ext cx="3601307" cy="461665"/>
          </a:xfrm>
          <a:prstGeom prst="rect">
            <a:avLst/>
          </a:prstGeom>
        </p:spPr>
        <p:txBody>
          <a:bodyPr wrap="none">
            <a:spAutoFit/>
          </a:bodyPr>
          <a:lstStyle/>
          <a:p>
            <a:r>
              <a:rPr lang="ru-RU" sz="2400" b="1" i="1" dirty="0" err="1">
                <a:solidFill>
                  <a:srgbClr val="FF0000"/>
                </a:solidFill>
              </a:rPr>
              <a:t>Умови</a:t>
            </a:r>
            <a:r>
              <a:rPr lang="ru-RU" sz="2400" b="1" i="1" dirty="0">
                <a:solidFill>
                  <a:srgbClr val="FF0000"/>
                </a:solidFill>
              </a:rPr>
              <a:t> </a:t>
            </a:r>
            <a:r>
              <a:rPr lang="ru-RU" sz="2400" b="1" i="1" dirty="0" err="1">
                <a:solidFill>
                  <a:srgbClr val="FF0000"/>
                </a:solidFill>
              </a:rPr>
              <a:t>ґрунтоутворення</a:t>
            </a:r>
            <a:endParaRPr lang="ru-RU" sz="2400" b="1" i="1" dirty="0">
              <a:solidFill>
                <a:srgbClr val="FF0000"/>
              </a:solidFill>
            </a:endParaRPr>
          </a:p>
        </p:txBody>
      </p:sp>
      <p:sp>
        <p:nvSpPr>
          <p:cNvPr id="3" name="Прямоугольник 2"/>
          <p:cNvSpPr/>
          <p:nvPr/>
        </p:nvSpPr>
        <p:spPr>
          <a:xfrm>
            <a:off x="148283" y="923977"/>
            <a:ext cx="7587047" cy="5632311"/>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Україна характеризується великою різноманітністю природних умов і ґрунтового покриву.</a:t>
            </a:r>
          </a:p>
          <a:p>
            <a:pPr algn="just"/>
            <a:r>
              <a:rPr lang="uk-UA" dirty="0">
                <a:latin typeface="Arial" panose="020B0604020202020204" pitchFamily="34" charset="0"/>
                <a:cs typeface="Arial" panose="020B0604020202020204" pitchFamily="34" charset="0"/>
              </a:rPr>
              <a:t>Закономірність поширення ґрунтів є основою для визначення ґрунтово-географічних одиниць, основними з яких є </a:t>
            </a:r>
            <a:r>
              <a:rPr lang="uk-UA" b="1" i="1" dirty="0">
                <a:solidFill>
                  <a:schemeClr val="accent5">
                    <a:lumMod val="75000"/>
                  </a:schemeClr>
                </a:solidFill>
                <a:latin typeface="Arial" panose="020B0604020202020204" pitchFamily="34" charset="0"/>
                <a:cs typeface="Arial" panose="020B0604020202020204" pitchFamily="34" charset="0"/>
              </a:rPr>
              <a:t>зона, </a:t>
            </a:r>
            <a:r>
              <a:rPr lang="uk-UA" b="1" i="1" dirty="0" err="1">
                <a:solidFill>
                  <a:schemeClr val="accent5">
                    <a:lumMod val="75000"/>
                  </a:schemeClr>
                </a:solidFill>
                <a:latin typeface="Arial" panose="020B0604020202020204" pitchFamily="34" charset="0"/>
                <a:cs typeface="Arial" panose="020B0604020202020204" pitchFamily="34" charset="0"/>
              </a:rPr>
              <a:t>підзона</a:t>
            </a:r>
            <a:r>
              <a:rPr lang="uk-UA" b="1" i="1" dirty="0">
                <a:solidFill>
                  <a:schemeClr val="accent5">
                    <a:lumMod val="75000"/>
                  </a:schemeClr>
                </a:solidFill>
                <a:latin typeface="Arial" panose="020B0604020202020204" pitchFamily="34" charset="0"/>
                <a:cs typeface="Arial" panose="020B0604020202020204" pitchFamily="34" charset="0"/>
              </a:rPr>
              <a:t>, провінція, агроґрунтовий район</a:t>
            </a:r>
            <a:r>
              <a:rPr lang="uk-UA" dirty="0">
                <a:latin typeface="Arial" panose="020B0604020202020204" pitchFamily="34" charset="0"/>
                <a:cs typeface="Arial" panose="020B0604020202020204" pitchFamily="34" charset="0"/>
              </a:rPr>
              <a:t>.</a:t>
            </a:r>
          </a:p>
          <a:p>
            <a:pPr algn="just"/>
            <a:r>
              <a:rPr lang="uk-UA" b="1" dirty="0" err="1">
                <a:solidFill>
                  <a:schemeClr val="accent5">
                    <a:lumMod val="75000"/>
                  </a:schemeClr>
                </a:solidFill>
                <a:latin typeface="Arial" panose="020B0604020202020204" pitchFamily="34" charset="0"/>
                <a:cs typeface="Arial" panose="020B0604020202020204" pitchFamily="34" charset="0"/>
              </a:rPr>
              <a:t>Грунтова</a:t>
            </a:r>
            <a:r>
              <a:rPr lang="uk-UA" b="1" dirty="0">
                <a:solidFill>
                  <a:schemeClr val="accent5">
                    <a:lumMod val="75000"/>
                  </a:schemeClr>
                </a:solidFill>
                <a:latin typeface="Arial" panose="020B0604020202020204" pitchFamily="34" charset="0"/>
                <a:cs typeface="Arial" panose="020B0604020202020204" pitchFamily="34" charset="0"/>
              </a:rPr>
              <a:t> зона</a:t>
            </a:r>
            <a:r>
              <a:rPr lang="uk-UA" dirty="0">
                <a:latin typeface="Arial" panose="020B0604020202020204" pitchFamily="34" charset="0"/>
                <a:cs typeface="Arial" panose="020B0604020202020204" pitchFamily="34" charset="0"/>
              </a:rPr>
              <a:t> – це територія, на якій переважає певний тип ґрунту або поєднуються декілька типів ґрунтів.</a:t>
            </a:r>
          </a:p>
          <a:p>
            <a:pPr algn="just"/>
            <a:r>
              <a:rPr lang="uk-UA" b="1" dirty="0">
                <a:solidFill>
                  <a:schemeClr val="accent5">
                    <a:lumMod val="75000"/>
                  </a:schemeClr>
                </a:solidFill>
                <a:latin typeface="Arial" panose="020B0604020202020204" pitchFamily="34" charset="0"/>
                <a:cs typeface="Arial" panose="020B0604020202020204" pitchFamily="34" charset="0"/>
              </a:rPr>
              <a:t>Ґрунтовою </a:t>
            </a:r>
            <a:r>
              <a:rPr lang="uk-UA" b="1" dirty="0" err="1">
                <a:solidFill>
                  <a:schemeClr val="accent5">
                    <a:lumMod val="75000"/>
                  </a:schemeClr>
                </a:solidFill>
                <a:latin typeface="Arial" panose="020B0604020202020204" pitchFamily="34" charset="0"/>
                <a:cs typeface="Arial" panose="020B0604020202020204" pitchFamily="34" charset="0"/>
              </a:rPr>
              <a:t>підзоною</a:t>
            </a:r>
            <a:r>
              <a:rPr lang="uk-UA" b="1" dirty="0">
                <a:solidFill>
                  <a:schemeClr val="accent5">
                    <a:lumMod val="75000"/>
                  </a:schemeClr>
                </a:solidFill>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 називається частина географічної зони, на якій переважає відповідний підтип ґрунту.</a:t>
            </a:r>
          </a:p>
          <a:p>
            <a:pPr algn="just"/>
            <a:endParaRPr lang="uk-UA" dirty="0">
              <a:latin typeface="Arial" panose="020B0604020202020204" pitchFamily="34" charset="0"/>
              <a:cs typeface="Arial" panose="020B0604020202020204" pitchFamily="34" charset="0"/>
            </a:endParaRPr>
          </a:p>
          <a:p>
            <a:pPr algn="just"/>
            <a:r>
              <a:rPr lang="uk-UA" b="1" dirty="0">
                <a:solidFill>
                  <a:schemeClr val="accent5">
                    <a:lumMod val="75000"/>
                  </a:schemeClr>
                </a:solidFill>
                <a:latin typeface="Arial" panose="020B0604020202020204" pitchFamily="34" charset="0"/>
                <a:cs typeface="Arial" panose="020B0604020202020204" pitchFamily="34" charset="0"/>
              </a:rPr>
              <a:t>Ґрунтова провінція </a:t>
            </a:r>
            <a:r>
              <a:rPr lang="uk-UA" dirty="0">
                <a:latin typeface="Arial" panose="020B0604020202020204" pitchFamily="34" charset="0"/>
                <a:cs typeface="Arial" panose="020B0604020202020204" pitchFamily="34" charset="0"/>
              </a:rPr>
              <a:t>– це частина ґрунтової зони чи </a:t>
            </a:r>
            <a:r>
              <a:rPr lang="uk-UA" dirty="0" err="1">
                <a:latin typeface="Arial" panose="020B0604020202020204" pitchFamily="34" charset="0"/>
                <a:cs typeface="Arial" panose="020B0604020202020204" pitchFamily="34" charset="0"/>
              </a:rPr>
              <a:t>підзони</a:t>
            </a:r>
            <a:r>
              <a:rPr lang="uk-UA" dirty="0">
                <a:latin typeface="Arial" panose="020B0604020202020204" pitchFamily="34" charset="0"/>
                <a:cs typeface="Arial" panose="020B0604020202020204" pitchFamily="34" charset="0"/>
              </a:rPr>
              <a:t>, яка за кліматичними умовами, рельєфом та іншими чинниками відрізняється від усієї зони.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У межах </a:t>
            </a:r>
            <a:r>
              <a:rPr lang="uk-UA" dirty="0" err="1">
                <a:latin typeface="Arial" panose="020B0604020202020204" pitchFamily="34" charset="0"/>
                <a:cs typeface="Arial" panose="020B0604020202020204" pitchFamily="34" charset="0"/>
              </a:rPr>
              <a:t>підзон</a:t>
            </a:r>
            <a:r>
              <a:rPr lang="uk-UA" dirty="0">
                <a:latin typeface="Arial" panose="020B0604020202020204" pitchFamily="34" charset="0"/>
                <a:cs typeface="Arial" panose="020B0604020202020204" pitchFamily="34" charset="0"/>
              </a:rPr>
              <a:t> і провінцій ґрунтовий покрив дуже різноманітний, що пояснюється неоднаковим впливом чинників ґрунтоутворення. Це, у свою чергу, зумовлює утворення </a:t>
            </a:r>
            <a:r>
              <a:rPr lang="uk-UA" b="1" i="1" dirty="0">
                <a:solidFill>
                  <a:schemeClr val="accent5">
                    <a:lumMod val="75000"/>
                  </a:schemeClr>
                </a:solidFill>
                <a:latin typeface="Arial" panose="020B0604020202020204" pitchFamily="34" charset="0"/>
                <a:cs typeface="Arial" panose="020B0604020202020204" pitchFamily="34" charset="0"/>
              </a:rPr>
              <a:t>ґрунтових комплексів</a:t>
            </a:r>
            <a:r>
              <a:rPr lang="uk-UA" dirty="0">
                <a:latin typeface="Arial" panose="020B0604020202020204" pitchFamily="34" charset="0"/>
                <a:cs typeface="Arial" panose="020B0604020202020204" pitchFamily="34" charset="0"/>
              </a:rPr>
              <a:t>.</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Ґрунти, які трапляються на окремих ділянках однієї або декількох зон за невеликими включеннями, називаються </a:t>
            </a:r>
            <a:r>
              <a:rPr lang="uk-UA" dirty="0" err="1">
                <a:latin typeface="Arial" panose="020B0604020202020204" pitchFamily="34" charset="0"/>
                <a:cs typeface="Arial" panose="020B0604020202020204" pitchFamily="34" charset="0"/>
              </a:rPr>
              <a:t>інтразональними</a:t>
            </a:r>
            <a:r>
              <a:rPr lang="uk-UA" dirty="0">
                <a:latin typeface="Arial" panose="020B0604020202020204" pitchFamily="34" charset="0"/>
                <a:cs typeface="Arial" panose="020B0604020202020204" pitchFamily="34" charset="0"/>
              </a:rPr>
              <a:t>.</a:t>
            </a:r>
          </a:p>
        </p:txBody>
      </p:sp>
      <p:pic>
        <p:nvPicPr>
          <p:cNvPr id="4" name="Рисунок 3"/>
          <p:cNvPicPr>
            <a:picLocks noChangeAspect="1"/>
          </p:cNvPicPr>
          <p:nvPr/>
        </p:nvPicPr>
        <p:blipFill>
          <a:blip r:embed="rId2"/>
          <a:stretch>
            <a:fillRect/>
          </a:stretch>
        </p:blipFill>
        <p:spPr>
          <a:xfrm>
            <a:off x="7990117" y="2570205"/>
            <a:ext cx="4052702" cy="1932827"/>
          </a:xfrm>
          <a:prstGeom prst="rect">
            <a:avLst/>
          </a:prstGeom>
        </p:spPr>
      </p:pic>
    </p:spTree>
    <p:extLst>
      <p:ext uri="{BB962C8B-B14F-4D97-AF65-F5344CB8AC3E}">
        <p14:creationId xmlns:p14="http://schemas.microsoft.com/office/powerpoint/2010/main" val="3273392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9514" y="506784"/>
            <a:ext cx="4946822" cy="5909310"/>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Згідно з ґрунтово – географічним та агроґрунтовим районуванням, на території України виділені такі ґрунтові зони: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зона дерново-підзолистих типових й </a:t>
            </a:r>
            <a:r>
              <a:rPr lang="uk-UA" dirty="0" err="1">
                <a:latin typeface="Arial" panose="020B0604020202020204" pitchFamily="34" charset="0"/>
                <a:cs typeface="Arial" panose="020B0604020202020204" pitchFamily="34" charset="0"/>
              </a:rPr>
              <a:t>оглеєних</a:t>
            </a:r>
            <a:r>
              <a:rPr lang="uk-UA" dirty="0">
                <a:latin typeface="Arial" panose="020B0604020202020204" pitchFamily="34" charset="0"/>
                <a:cs typeface="Arial" panose="020B0604020202020204" pitchFamily="34" charset="0"/>
              </a:rPr>
              <a:t> ґрунтів Українського Полісся;</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зона чорноземів </a:t>
            </a:r>
            <a:r>
              <a:rPr lang="uk-UA" dirty="0" err="1">
                <a:latin typeface="Arial" panose="020B0604020202020204" pitchFamily="34" charset="0"/>
                <a:cs typeface="Arial" panose="020B0604020202020204" pitchFamily="34" charset="0"/>
              </a:rPr>
              <a:t>типових,деградованих</a:t>
            </a:r>
            <a:r>
              <a:rPr lang="uk-UA" dirty="0">
                <a:latin typeface="Arial" panose="020B0604020202020204" pitchFamily="34" charset="0"/>
                <a:cs typeface="Arial" panose="020B0604020202020204" pitchFamily="34" charset="0"/>
              </a:rPr>
              <a:t> і сірих лісових ґрунтів Лісостепу;</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зона чорноземів звичайних і </a:t>
            </a:r>
            <a:r>
              <a:rPr lang="uk-UA" dirty="0" err="1">
                <a:latin typeface="Arial" panose="020B0604020202020204" pitchFamily="34" charset="0"/>
                <a:cs typeface="Arial" panose="020B0604020202020204" pitchFamily="34" charset="0"/>
              </a:rPr>
              <a:t>південих</a:t>
            </a:r>
            <a:r>
              <a:rPr lang="uk-UA" dirty="0">
                <a:latin typeface="Arial" panose="020B0604020202020204" pitchFamily="34" charset="0"/>
                <a:cs typeface="Arial" panose="020B0604020202020204" pitchFamily="34" charset="0"/>
              </a:rPr>
              <a:t> Степу;</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зона темно – каштанових і каштанових ґрунтів Сухого Степу;</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зона буроземних ґрунтів Українських Карпат;</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 зона </a:t>
            </a:r>
            <a:r>
              <a:rPr lang="uk-UA" dirty="0" err="1">
                <a:latin typeface="Arial" panose="020B0604020202020204" pitchFamily="34" charset="0"/>
                <a:cs typeface="Arial" panose="020B0604020202020204" pitchFamily="34" charset="0"/>
              </a:rPr>
              <a:t>гірсько</a:t>
            </a:r>
            <a:r>
              <a:rPr lang="uk-UA" dirty="0">
                <a:latin typeface="Arial" panose="020B0604020202020204" pitchFamily="34" charset="0"/>
                <a:cs typeface="Arial" panose="020B0604020202020204" pitchFamily="34" charset="0"/>
              </a:rPr>
              <a:t>-лісових і коричневих ґрунтів Гірського Криму.</a:t>
            </a:r>
          </a:p>
        </p:txBody>
      </p:sp>
      <p:pic>
        <p:nvPicPr>
          <p:cNvPr id="3" name="Рисунок 2"/>
          <p:cNvPicPr>
            <a:picLocks noChangeAspect="1"/>
          </p:cNvPicPr>
          <p:nvPr/>
        </p:nvPicPr>
        <p:blipFill>
          <a:blip r:embed="rId2"/>
          <a:stretch>
            <a:fillRect/>
          </a:stretch>
        </p:blipFill>
        <p:spPr>
          <a:xfrm>
            <a:off x="5565245" y="1082117"/>
            <a:ext cx="6354134" cy="4268359"/>
          </a:xfrm>
          <a:prstGeom prst="rect">
            <a:avLst/>
          </a:prstGeom>
        </p:spPr>
      </p:pic>
    </p:spTree>
    <p:extLst>
      <p:ext uri="{BB962C8B-B14F-4D97-AF65-F5344CB8AC3E}">
        <p14:creationId xmlns:p14="http://schemas.microsoft.com/office/powerpoint/2010/main" val="314731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67036" y="476421"/>
            <a:ext cx="3420103" cy="400110"/>
          </a:xfrm>
          <a:prstGeom prst="rect">
            <a:avLst/>
          </a:prstGeom>
        </p:spPr>
        <p:txBody>
          <a:bodyPr wrap="none">
            <a:spAutoFit/>
          </a:bodyPr>
          <a:lstStyle/>
          <a:p>
            <a:r>
              <a:rPr lang="uk-UA" sz="2000" b="1" i="1" dirty="0">
                <a:solidFill>
                  <a:srgbClr val="FF0000"/>
                </a:solidFill>
              </a:rPr>
              <a:t>Ґрунти Українського Полісся</a:t>
            </a:r>
          </a:p>
        </p:txBody>
      </p:sp>
      <p:sp>
        <p:nvSpPr>
          <p:cNvPr id="3" name="Прямоугольник 2"/>
          <p:cNvSpPr/>
          <p:nvPr/>
        </p:nvSpPr>
        <p:spPr>
          <a:xfrm>
            <a:off x="332018" y="962230"/>
            <a:ext cx="6377701" cy="5355312"/>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Українське Полісся займає північну і північну – західну частину країни і включає майже всю Волинську, Рівненську, Житомирську, Чернігівську, північні райони </a:t>
            </a:r>
            <a:r>
              <a:rPr lang="uk-UA" dirty="0" err="1">
                <a:latin typeface="Arial" panose="020B0604020202020204" pitchFamily="34" charset="0"/>
                <a:cs typeface="Arial" panose="020B0604020202020204" pitchFamily="34" charset="0"/>
              </a:rPr>
              <a:t>Львівської,Тернопільської</a:t>
            </a:r>
            <a:r>
              <a:rPr lang="uk-UA" dirty="0">
                <a:latin typeface="Arial" panose="020B0604020202020204" pitchFamily="34" charset="0"/>
                <a:cs typeface="Arial" panose="020B0604020202020204" pitchFamily="34" charset="0"/>
              </a:rPr>
              <a:t>, Київської і Сумської областей.</a:t>
            </a:r>
          </a:p>
          <a:p>
            <a:pPr algn="just"/>
            <a:r>
              <a:rPr lang="uk-UA" dirty="0">
                <a:latin typeface="Arial" panose="020B0604020202020204" pitchFamily="34" charset="0"/>
                <a:cs typeface="Arial" panose="020B0604020202020204" pitchFamily="34" charset="0"/>
              </a:rPr>
              <a:t>Загальна площа Полісся становить 11768,3 тис. га, або 19,5% території України.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Згідно з агроґрунтовим районуванням, Українське Полісся є зоною мішаних лісів із дерново-підзолистими типовими й </a:t>
            </a:r>
            <a:r>
              <a:rPr lang="uk-UA" dirty="0" err="1">
                <a:latin typeface="Arial" panose="020B0604020202020204" pitchFamily="34" charset="0"/>
                <a:cs typeface="Arial" panose="020B0604020202020204" pitchFamily="34" charset="0"/>
              </a:rPr>
              <a:t>оглеєними</a:t>
            </a:r>
            <a:r>
              <a:rPr lang="uk-UA" dirty="0">
                <a:latin typeface="Arial" panose="020B0604020202020204" pitchFamily="34" charset="0"/>
                <a:cs typeface="Arial" panose="020B0604020202020204" pitchFamily="34" charset="0"/>
              </a:rPr>
              <a:t> ґрунтами. Українське Полісся розташоване в </a:t>
            </a:r>
            <a:r>
              <a:rPr lang="uk-UA" dirty="0" err="1">
                <a:latin typeface="Arial" panose="020B0604020202020204" pitchFamily="34" charset="0"/>
                <a:cs typeface="Arial" panose="020B0604020202020204" pitchFamily="34" charset="0"/>
              </a:rPr>
              <a:t>бореальній</a:t>
            </a:r>
            <a:r>
              <a:rPr lang="uk-UA" dirty="0">
                <a:latin typeface="Arial" panose="020B0604020202020204" pitchFamily="34" charset="0"/>
                <a:cs typeface="Arial" panose="020B0604020202020204" pitchFamily="34" charset="0"/>
              </a:rPr>
              <a:t> (</a:t>
            </a:r>
            <a:r>
              <a:rPr lang="uk-UA" dirty="0" err="1">
                <a:latin typeface="Arial" panose="020B0604020202020204" pitchFamily="34" charset="0"/>
                <a:cs typeface="Arial" panose="020B0604020202020204" pitchFamily="34" charset="0"/>
              </a:rPr>
              <a:t>помірно</a:t>
            </a:r>
            <a:r>
              <a:rPr lang="uk-UA" dirty="0">
                <a:latin typeface="Arial" panose="020B0604020202020204" pitchFamily="34" charset="0"/>
                <a:cs typeface="Arial" panose="020B0604020202020204" pitchFamily="34" charset="0"/>
              </a:rPr>
              <a:t>-холодній) ґрунтово-біокліматичній області. Воно поділяється на чотири провінції: Полісся Західне, Полісся Правобережне (Центральне), Полісся Лівобережне високе і Полісся Лівобережне низинне.</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Місцеві чинники ґрунтоутворення зумовлюють розвиток у цьому регіоні трьох типів ґрунтоутворення: підзолистого, дернового і болотного.</a:t>
            </a:r>
          </a:p>
        </p:txBody>
      </p:sp>
      <p:pic>
        <p:nvPicPr>
          <p:cNvPr id="4" name="Рисунок 3"/>
          <p:cNvPicPr>
            <a:picLocks noChangeAspect="1"/>
          </p:cNvPicPr>
          <p:nvPr/>
        </p:nvPicPr>
        <p:blipFill>
          <a:blip r:embed="rId2"/>
          <a:stretch>
            <a:fillRect/>
          </a:stretch>
        </p:blipFill>
        <p:spPr>
          <a:xfrm>
            <a:off x="6709719" y="476421"/>
            <a:ext cx="5332200" cy="1716302"/>
          </a:xfrm>
          <a:prstGeom prst="rect">
            <a:avLst/>
          </a:prstGeom>
        </p:spPr>
      </p:pic>
      <p:pic>
        <p:nvPicPr>
          <p:cNvPr id="5" name="Рисунок 4"/>
          <p:cNvPicPr>
            <a:picLocks noChangeAspect="1"/>
          </p:cNvPicPr>
          <p:nvPr/>
        </p:nvPicPr>
        <p:blipFill>
          <a:blip r:embed="rId3"/>
          <a:stretch>
            <a:fillRect/>
          </a:stretch>
        </p:blipFill>
        <p:spPr>
          <a:xfrm>
            <a:off x="6954740" y="2729020"/>
            <a:ext cx="5087179" cy="3427884"/>
          </a:xfrm>
          <a:prstGeom prst="rect">
            <a:avLst/>
          </a:prstGeom>
        </p:spPr>
      </p:pic>
    </p:spTree>
    <p:extLst>
      <p:ext uri="{BB962C8B-B14F-4D97-AF65-F5344CB8AC3E}">
        <p14:creationId xmlns:p14="http://schemas.microsoft.com/office/powerpoint/2010/main" val="57766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0100" y="606842"/>
            <a:ext cx="6235700" cy="5078313"/>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Природні ґрунти утворились у результаті вивітрювання гірських порід.</a:t>
            </a:r>
          </a:p>
          <a:p>
            <a:pPr algn="just"/>
            <a:endParaRPr lang="uk-UA" b="0" i="0" dirty="0">
              <a:solidFill>
                <a:srgbClr val="000000"/>
              </a:solidFill>
              <a:effectLst/>
              <a:latin typeface="Arial" panose="020B0604020202020204" pitchFamily="34" charset="0"/>
            </a:endParaRPr>
          </a:p>
          <a:p>
            <a:pPr algn="just"/>
            <a:r>
              <a:rPr lang="uk-UA" b="0" i="0" dirty="0">
                <a:solidFill>
                  <a:srgbClr val="FF0000"/>
                </a:solidFill>
                <a:effectLst/>
                <a:latin typeface="Arial" panose="020B0604020202020204" pitchFamily="34" charset="0"/>
              </a:rPr>
              <a:t>Вивітрювання (</a:t>
            </a:r>
            <a:r>
              <a:rPr lang="uk-UA" b="0" i="0" dirty="0" err="1">
                <a:solidFill>
                  <a:srgbClr val="FF0000"/>
                </a:solidFill>
                <a:effectLst/>
                <a:latin typeface="Arial" panose="020B0604020202020204" pitchFamily="34" charset="0"/>
              </a:rPr>
              <a:t>гіпергенез</a:t>
            </a:r>
            <a:r>
              <a:rPr lang="uk-UA" b="0" i="0" dirty="0">
                <a:solidFill>
                  <a:srgbClr val="FF0000"/>
                </a:solidFill>
                <a:effectLst/>
                <a:latin typeface="Arial" panose="020B0604020202020204" pitchFamily="34" charset="0"/>
              </a:rPr>
              <a:t>) </a:t>
            </a:r>
            <a:r>
              <a:rPr lang="uk-UA" b="0" i="0" dirty="0">
                <a:solidFill>
                  <a:srgbClr val="000000"/>
                </a:solidFill>
                <a:effectLst/>
                <a:latin typeface="Arial" panose="020B0604020202020204" pitchFamily="34" charset="0"/>
              </a:rPr>
              <a:t>– це процес руйнування гірських порід і мінералів під впливом природних факторів (повітря, води, коливання температури, живих організмів) . При цьому утворюються інші породи і синтезуються нові мінерали.</a:t>
            </a:r>
          </a:p>
          <a:p>
            <a:pPr algn="just"/>
            <a:r>
              <a:rPr lang="uk-UA" b="0" i="0" u="none" strike="noStrike" dirty="0">
                <a:solidFill>
                  <a:srgbClr val="FFFFFF"/>
                </a:solidFill>
                <a:effectLst/>
                <a:latin typeface="arial" panose="020B0604020202020204" pitchFamily="34" charset="0"/>
              </a:rPr>
              <a:t>+</a:t>
            </a:r>
          </a:p>
          <a:p>
            <a:pPr algn="just"/>
            <a:r>
              <a:rPr lang="uk-UA" b="0" i="0" dirty="0">
                <a:solidFill>
                  <a:srgbClr val="000000"/>
                </a:solidFill>
                <a:effectLst/>
                <a:latin typeface="Arial" panose="020B0604020202020204" pitchFamily="34" charset="0"/>
              </a:rPr>
              <a:t>Зовнішні горизонти гірських порід, де відбувається процес вивітрювання, називається </a:t>
            </a:r>
            <a:r>
              <a:rPr lang="uk-UA" b="0" i="0" dirty="0">
                <a:solidFill>
                  <a:srgbClr val="FF0000"/>
                </a:solidFill>
                <a:effectLst/>
                <a:latin typeface="Arial" panose="020B0604020202020204" pitchFamily="34" charset="0"/>
              </a:rPr>
              <a:t>корою вивітрювання</a:t>
            </a:r>
            <a:r>
              <a:rPr lang="uk-UA" b="0" i="0" dirty="0">
                <a:solidFill>
                  <a:srgbClr val="000000"/>
                </a:solidFill>
                <a:effectLst/>
                <a:latin typeface="Arial" panose="020B0604020202020204" pitchFamily="34" charset="0"/>
              </a:rPr>
              <a:t>. </a:t>
            </a:r>
          </a:p>
          <a:p>
            <a:pPr algn="just"/>
            <a:r>
              <a:rPr lang="uk-UA" b="0" i="0" dirty="0">
                <a:solidFill>
                  <a:srgbClr val="000000"/>
                </a:solidFill>
                <a:effectLst/>
                <a:latin typeface="Arial" panose="020B0604020202020204" pitchFamily="34" charset="0"/>
              </a:rPr>
              <a:t>Потужність кори вивітрювання складає від кількох сантиметрів до 2 – 10 м та зростає в напрямку до екватора.</a:t>
            </a:r>
          </a:p>
          <a:p>
            <a:pPr algn="just"/>
            <a:endParaRPr lang="uk-UA" b="0" i="0" dirty="0">
              <a:solidFill>
                <a:srgbClr val="000000"/>
              </a:solidFill>
              <a:effectLst/>
              <a:latin typeface="Arial" panose="020B0604020202020204" pitchFamily="34" charset="0"/>
            </a:endParaRPr>
          </a:p>
          <a:p>
            <a:pPr algn="just"/>
            <a:r>
              <a:rPr lang="uk-UA" b="0" i="1" dirty="0">
                <a:solidFill>
                  <a:srgbClr val="FF0000"/>
                </a:solidFill>
                <a:effectLst/>
                <a:latin typeface="Arial" panose="020B0604020202020204" pitchFamily="34" charset="0"/>
              </a:rPr>
              <a:t>Вивітрювання – єдиний процес, але для зручності його розуміння виділяють три взаємопов’язані форми: фізичну, хімічну, біологічну.</a:t>
            </a:r>
          </a:p>
        </p:txBody>
      </p:sp>
      <p:pic>
        <p:nvPicPr>
          <p:cNvPr id="3" name="Рисунок 2"/>
          <p:cNvPicPr>
            <a:picLocks noChangeAspect="1"/>
          </p:cNvPicPr>
          <p:nvPr/>
        </p:nvPicPr>
        <p:blipFill>
          <a:blip r:embed="rId2"/>
          <a:stretch>
            <a:fillRect/>
          </a:stretch>
        </p:blipFill>
        <p:spPr>
          <a:xfrm>
            <a:off x="7658362" y="384174"/>
            <a:ext cx="4319326" cy="3235325"/>
          </a:xfrm>
          <a:prstGeom prst="rect">
            <a:avLst/>
          </a:prstGeom>
        </p:spPr>
      </p:pic>
      <p:pic>
        <p:nvPicPr>
          <p:cNvPr id="4" name="Рисунок 3"/>
          <p:cNvPicPr>
            <a:picLocks noChangeAspect="1"/>
          </p:cNvPicPr>
          <p:nvPr/>
        </p:nvPicPr>
        <p:blipFill>
          <a:blip r:embed="rId3"/>
          <a:stretch>
            <a:fillRect/>
          </a:stretch>
        </p:blipFill>
        <p:spPr>
          <a:xfrm>
            <a:off x="8221662" y="3987800"/>
            <a:ext cx="3498561" cy="2716530"/>
          </a:xfrm>
          <a:prstGeom prst="rect">
            <a:avLst/>
          </a:prstGeom>
        </p:spPr>
      </p:pic>
    </p:spTree>
    <p:extLst>
      <p:ext uri="{BB962C8B-B14F-4D97-AF65-F5344CB8AC3E}">
        <p14:creationId xmlns:p14="http://schemas.microsoft.com/office/powerpoint/2010/main" val="1556142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5437" y="786359"/>
            <a:ext cx="6096000" cy="5078313"/>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Процес підзолоутворення відбувається на підвищених елементах рельєфу під хвойними і мішаними лісами в умовах промивного водного режиму. Під пологом світло-хвойних і мішаних лісів розвивається трав’яниста рослинність. У цих умовах на підзолистий процес накладається дерновий.</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Болотний процес розвивається при надмірному зволоженні. В таких умовах формується торфовий горизонт і відбувається </a:t>
            </a:r>
            <a:r>
              <a:rPr lang="uk-UA" dirty="0" err="1">
                <a:latin typeface="Arial" panose="020B0604020202020204" pitchFamily="34" charset="0"/>
                <a:cs typeface="Arial" panose="020B0604020202020204" pitchFamily="34" charset="0"/>
              </a:rPr>
              <a:t>оглеєння</a:t>
            </a:r>
            <a:r>
              <a:rPr lang="uk-UA" dirty="0">
                <a:latin typeface="Arial" panose="020B0604020202020204" pitchFamily="34" charset="0"/>
                <a:cs typeface="Arial" panose="020B0604020202020204" pitchFamily="34" charset="0"/>
              </a:rPr>
              <a:t> мінеральної частини профілю. </a:t>
            </a:r>
          </a:p>
          <a:p>
            <a:pPr algn="just"/>
            <a:r>
              <a:rPr lang="uk-UA" dirty="0">
                <a:latin typeface="Arial" panose="020B0604020202020204" pitchFamily="34" charset="0"/>
                <a:cs typeface="Arial" panose="020B0604020202020204" pitchFamily="34" charset="0"/>
              </a:rPr>
              <a:t>Залежно від рельєфу, рослинності та інших умов формуються верхові, низинні та перехідні болота.</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У межах Українського Полісся поширені такі ґрунти: </a:t>
            </a:r>
            <a:r>
              <a:rPr lang="uk-UA" i="1" dirty="0">
                <a:latin typeface="Arial" panose="020B0604020202020204" pitchFamily="34" charset="0"/>
                <a:cs typeface="Arial" panose="020B0604020202020204" pitchFamily="34" charset="0"/>
              </a:rPr>
              <a:t>дерново-підзолисті, дерново-підзолисті </a:t>
            </a:r>
            <a:r>
              <a:rPr lang="uk-UA" i="1" dirty="0" err="1">
                <a:latin typeface="Arial" panose="020B0604020202020204" pitchFamily="34" charset="0"/>
                <a:cs typeface="Arial" panose="020B0604020202020204" pitchFamily="34" charset="0"/>
              </a:rPr>
              <a:t>оглеєні</a:t>
            </a:r>
            <a:r>
              <a:rPr lang="uk-UA" i="1" dirty="0">
                <a:latin typeface="Arial" panose="020B0604020202020204" pitchFamily="34" charset="0"/>
                <a:cs typeface="Arial" panose="020B0604020202020204" pitchFamily="34" charset="0"/>
              </a:rPr>
              <a:t>, дерново-карбонатні, дерново- </a:t>
            </a:r>
            <a:r>
              <a:rPr lang="uk-UA" i="1" dirty="0" err="1">
                <a:latin typeface="Arial" panose="020B0604020202020204" pitchFamily="34" charset="0"/>
                <a:cs typeface="Arial" panose="020B0604020202020204" pitchFamily="34" charset="0"/>
              </a:rPr>
              <a:t>оглеєні</a:t>
            </a:r>
            <a:r>
              <a:rPr lang="uk-UA" i="1" dirty="0">
                <a:latin typeface="Arial" panose="020B0604020202020204" pitchFamily="34" charset="0"/>
                <a:cs typeface="Arial" panose="020B0604020202020204" pitchFamily="34" charset="0"/>
              </a:rPr>
              <a:t>, дерново-лучні, болотні, сірі лісові і чорноземи опідзолені.</a:t>
            </a:r>
          </a:p>
        </p:txBody>
      </p:sp>
      <p:pic>
        <p:nvPicPr>
          <p:cNvPr id="3" name="Рисунок 2"/>
          <p:cNvPicPr>
            <a:picLocks noChangeAspect="1"/>
          </p:cNvPicPr>
          <p:nvPr/>
        </p:nvPicPr>
        <p:blipFill>
          <a:blip r:embed="rId2"/>
          <a:stretch>
            <a:fillRect/>
          </a:stretch>
        </p:blipFill>
        <p:spPr>
          <a:xfrm>
            <a:off x="6993925" y="1282566"/>
            <a:ext cx="5006416" cy="3749980"/>
          </a:xfrm>
          <a:prstGeom prst="rect">
            <a:avLst/>
          </a:prstGeom>
        </p:spPr>
      </p:pic>
    </p:spTree>
    <p:extLst>
      <p:ext uri="{BB962C8B-B14F-4D97-AF65-F5344CB8AC3E}">
        <p14:creationId xmlns:p14="http://schemas.microsoft.com/office/powerpoint/2010/main" val="3518655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 y="612845"/>
            <a:ext cx="6932141" cy="5632311"/>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На дерново-підзолисті ґрунти припадає 67% орних земель зони. У складі дерново-підзолистих ґрунтів 39% слабо- і </a:t>
            </a:r>
            <a:r>
              <a:rPr lang="uk-UA" dirty="0" err="1">
                <a:latin typeface="Arial" panose="020B0604020202020204" pitchFamily="34" charset="0"/>
                <a:cs typeface="Arial" panose="020B0604020202020204" pitchFamily="34" charset="0"/>
              </a:rPr>
              <a:t>середньопідзолистих</a:t>
            </a:r>
            <a:r>
              <a:rPr lang="uk-UA" dirty="0">
                <a:latin typeface="Arial" panose="020B0604020202020204" pitchFamily="34" charset="0"/>
                <a:cs typeface="Arial" panose="020B0604020202020204" pitchFamily="34" charset="0"/>
              </a:rPr>
              <a:t> глинисто-піщаних; і піщаних 53% - </a:t>
            </a:r>
            <a:r>
              <a:rPr lang="uk-UA" dirty="0" err="1">
                <a:latin typeface="Arial" panose="020B0604020202020204" pitchFamily="34" charset="0"/>
                <a:cs typeface="Arial" panose="020B0604020202020204" pitchFamily="34" charset="0"/>
              </a:rPr>
              <a:t>середньопідзолистих</a:t>
            </a:r>
            <a:r>
              <a:rPr lang="uk-UA" dirty="0">
                <a:latin typeface="Arial" panose="020B0604020202020204" pitchFamily="34" charset="0"/>
                <a:cs typeface="Arial" panose="020B0604020202020204" pitchFamily="34" charset="0"/>
              </a:rPr>
              <a:t> супіщаних і 8% </a:t>
            </a:r>
            <a:r>
              <a:rPr lang="uk-UA" dirty="0" err="1">
                <a:latin typeface="Arial" panose="020B0604020202020204" pitchFamily="34" charset="0"/>
                <a:cs typeface="Arial" panose="020B0604020202020204" pitchFamily="34" charset="0"/>
              </a:rPr>
              <a:t>сильнопідзолистих</a:t>
            </a:r>
            <a:r>
              <a:rPr lang="uk-UA" dirty="0">
                <a:latin typeface="Arial" panose="020B0604020202020204" pitchFamily="34" charset="0"/>
                <a:cs typeface="Arial" panose="020B0604020202020204" pitchFamily="34" charset="0"/>
              </a:rPr>
              <a:t>, переважно легкосуглинкових. До 26% дерново-підзолистих ґрунтів перебувають в умовах постійного перезволоження і належать до глейових.</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Дерново-підзолисті ґрунти поширені в усіх провінціях Українського Полісся, займаючи площу 1404,4 тис. га, що складає 49,6 %території зони. Характерною особливістю їх є чітка диференціація ґрунтового профілю на генетичні горизонти. Загальна потужність горизонтів Н і Е в різних районах Полісся коливається від 20 до 40 см, вміст гумусу від 1,0 до 2,0%, ємкість вбирання від 2 до 6 мг-</a:t>
            </a:r>
            <a:r>
              <a:rPr lang="uk-UA" dirty="0" err="1">
                <a:latin typeface="Arial" panose="020B0604020202020204" pitchFamily="34" charset="0"/>
                <a:cs typeface="Arial" panose="020B0604020202020204" pitchFamily="34" charset="0"/>
              </a:rPr>
              <a:t>екв</a:t>
            </a:r>
            <a:r>
              <a:rPr lang="uk-UA" dirty="0">
                <a:latin typeface="Arial" panose="020B0604020202020204" pitchFamily="34" charset="0"/>
                <a:cs typeface="Arial" panose="020B0604020202020204" pitchFamily="34" charset="0"/>
              </a:rPr>
              <a:t> на 100 г ґрунту. </a:t>
            </a:r>
          </a:p>
          <a:p>
            <a:pPr algn="just"/>
            <a:r>
              <a:rPr lang="uk-UA" dirty="0">
                <a:latin typeface="Arial" panose="020B0604020202020204" pitchFamily="34" charset="0"/>
                <a:cs typeface="Arial" panose="020B0604020202020204" pitchFamily="34" charset="0"/>
              </a:rPr>
              <a:t>Дерново-підзолисті ґрунти мають кислу реакцію, </a:t>
            </a:r>
            <a:r>
              <a:rPr lang="uk-UA" dirty="0" err="1">
                <a:latin typeface="Arial" panose="020B0604020202020204" pitchFamily="34" charset="0"/>
                <a:cs typeface="Arial" panose="020B0604020202020204" pitchFamily="34" charset="0"/>
              </a:rPr>
              <a:t>рН</a:t>
            </a:r>
            <a:r>
              <a:rPr lang="uk-UA" dirty="0">
                <a:latin typeface="Arial" panose="020B0604020202020204" pitchFamily="34" charset="0"/>
                <a:cs typeface="Arial" panose="020B0604020202020204" pitchFamily="34" charset="0"/>
              </a:rPr>
              <a:t> сольової витяжки становить 5,0 – 5,6. Завдяки інтенсивному промиванню ці ґрунти мають низький вміст поживних елементів, погані водні і фізичні властивості, низький ступінь </a:t>
            </a:r>
            <a:r>
              <a:rPr lang="uk-UA" dirty="0" err="1">
                <a:latin typeface="Arial" panose="020B0604020202020204" pitchFamily="34" charset="0"/>
                <a:cs typeface="Arial" panose="020B0604020202020204" pitchFamily="34" charset="0"/>
              </a:rPr>
              <a:t>оструктуреності</a:t>
            </a:r>
            <a:r>
              <a:rPr lang="uk-UA" dirty="0">
                <a:latin typeface="Arial" panose="020B0604020202020204" pitchFamily="34" charset="0"/>
                <a:cs typeface="Arial" panose="020B0604020202020204" pitchFamily="34" charset="0"/>
              </a:rPr>
              <a:t> і належать до категорії низькородючих ґрунтів.</a:t>
            </a:r>
          </a:p>
        </p:txBody>
      </p:sp>
      <p:pic>
        <p:nvPicPr>
          <p:cNvPr id="3" name="Рисунок 2"/>
          <p:cNvPicPr>
            <a:picLocks noChangeAspect="1"/>
          </p:cNvPicPr>
          <p:nvPr/>
        </p:nvPicPr>
        <p:blipFill>
          <a:blip r:embed="rId2"/>
          <a:stretch>
            <a:fillRect/>
          </a:stretch>
        </p:blipFill>
        <p:spPr>
          <a:xfrm>
            <a:off x="10335148" y="238381"/>
            <a:ext cx="1745770" cy="4407759"/>
          </a:xfrm>
          <a:prstGeom prst="rect">
            <a:avLst/>
          </a:prstGeom>
        </p:spPr>
      </p:pic>
      <p:pic>
        <p:nvPicPr>
          <p:cNvPr id="4" name="Рисунок 3"/>
          <p:cNvPicPr>
            <a:picLocks noChangeAspect="1"/>
          </p:cNvPicPr>
          <p:nvPr/>
        </p:nvPicPr>
        <p:blipFill>
          <a:blip r:embed="rId3"/>
          <a:stretch>
            <a:fillRect/>
          </a:stretch>
        </p:blipFill>
        <p:spPr>
          <a:xfrm>
            <a:off x="7389341" y="238381"/>
            <a:ext cx="2945807" cy="2206512"/>
          </a:xfrm>
          <a:prstGeom prst="rect">
            <a:avLst/>
          </a:prstGeom>
        </p:spPr>
      </p:pic>
      <p:pic>
        <p:nvPicPr>
          <p:cNvPr id="5" name="Рисунок 4"/>
          <p:cNvPicPr>
            <a:picLocks noChangeAspect="1"/>
          </p:cNvPicPr>
          <p:nvPr/>
        </p:nvPicPr>
        <p:blipFill>
          <a:blip r:embed="rId4"/>
          <a:stretch>
            <a:fillRect/>
          </a:stretch>
        </p:blipFill>
        <p:spPr>
          <a:xfrm>
            <a:off x="7389340" y="4473146"/>
            <a:ext cx="2929043" cy="2146474"/>
          </a:xfrm>
          <a:prstGeom prst="rect">
            <a:avLst/>
          </a:prstGeom>
        </p:spPr>
      </p:pic>
    </p:spTree>
    <p:extLst>
      <p:ext uri="{BB962C8B-B14F-4D97-AF65-F5344CB8AC3E}">
        <p14:creationId xmlns:p14="http://schemas.microsoft.com/office/powerpoint/2010/main" val="658296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0065" y="407930"/>
            <a:ext cx="6647935" cy="5909310"/>
          </a:xfrm>
          <a:prstGeom prst="rect">
            <a:avLst/>
          </a:prstGeom>
        </p:spPr>
        <p:txBody>
          <a:bodyPr wrap="square">
            <a:spAutoFit/>
          </a:bodyPr>
          <a:lstStyle/>
          <a:p>
            <a:pPr algn="just"/>
            <a:r>
              <a:rPr lang="uk-UA" b="1" dirty="0">
                <a:solidFill>
                  <a:srgbClr val="002060"/>
                </a:solidFill>
                <a:latin typeface="Arial" panose="020B0604020202020204" pitchFamily="34" charset="0"/>
                <a:cs typeface="Arial" panose="020B0604020202020204" pitchFamily="34" charset="0"/>
              </a:rPr>
              <a:t>Сірі лісові ґрунти </a:t>
            </a:r>
            <a:r>
              <a:rPr lang="uk-UA" dirty="0">
                <a:latin typeface="Arial" panose="020B0604020202020204" pitchFamily="34" charset="0"/>
                <a:cs typeface="Arial" panose="020B0604020202020204" pitchFamily="34" charset="0"/>
              </a:rPr>
              <a:t>утворились на карбонатних </a:t>
            </a:r>
            <a:r>
              <a:rPr lang="uk-UA" dirty="0" err="1">
                <a:latin typeface="Arial" panose="020B0604020202020204" pitchFamily="34" charset="0"/>
                <a:cs typeface="Arial" panose="020B0604020202020204" pitchFamily="34" charset="0"/>
              </a:rPr>
              <a:t>лесовидних</a:t>
            </a:r>
            <a:r>
              <a:rPr lang="uk-UA" dirty="0">
                <a:latin typeface="Arial" panose="020B0604020202020204" pitchFamily="34" charset="0"/>
                <a:cs typeface="Arial" panose="020B0604020202020204" pitchFamily="34" charset="0"/>
              </a:rPr>
              <a:t> суглинках і супісках. Вони мають специфічну будову ґрунтового профілю, що проявляється в меншій диференціації, ніж в дернових. </a:t>
            </a:r>
          </a:p>
          <a:p>
            <a:pPr algn="just"/>
            <a:r>
              <a:rPr lang="uk-UA" dirty="0">
                <a:latin typeface="Arial" panose="020B0604020202020204" pitchFamily="34" charset="0"/>
                <a:cs typeface="Arial" panose="020B0604020202020204" pitchFamily="34" charset="0"/>
              </a:rPr>
              <a:t>Ґрунтовий профіль представлений такими генетичними горизонтами: </a:t>
            </a:r>
          </a:p>
          <a:p>
            <a:pPr algn="just"/>
            <a:r>
              <a:rPr lang="uk-UA" dirty="0">
                <a:latin typeface="Arial" panose="020B0604020202020204" pitchFamily="34" charset="0"/>
                <a:cs typeface="Arial" panose="020B0604020202020204" pitchFamily="34" charset="0"/>
              </a:rPr>
              <a:t>НЕ – І (h) – </a:t>
            </a:r>
            <a:r>
              <a:rPr lang="uk-UA" dirty="0" err="1">
                <a:latin typeface="Arial" panose="020B0604020202020204" pitchFamily="34" charset="0"/>
                <a:cs typeface="Arial" panose="020B0604020202020204" pitchFamily="34" charset="0"/>
              </a:rPr>
              <a:t>Ірк</a:t>
            </a:r>
            <a:r>
              <a:rPr lang="uk-UA" dirty="0">
                <a:latin typeface="Arial" panose="020B0604020202020204" pitchFamily="34" charset="0"/>
                <a:cs typeface="Arial" panose="020B0604020202020204" pitchFamily="34" charset="0"/>
              </a:rPr>
              <a:t>. </a:t>
            </a:r>
          </a:p>
          <a:p>
            <a:pPr algn="just"/>
            <a:r>
              <a:rPr lang="uk-UA" dirty="0">
                <a:latin typeface="Arial" panose="020B0604020202020204" pitchFamily="34" charset="0"/>
                <a:cs typeface="Arial" panose="020B0604020202020204" pitchFamily="34" charset="0"/>
              </a:rPr>
              <a:t>За фізико-хімічними властивостями ці ґрунти слабо забезпечені основами, реакція їх </a:t>
            </a:r>
            <a:r>
              <a:rPr lang="uk-UA" dirty="0" err="1">
                <a:latin typeface="Arial" panose="020B0604020202020204" pitchFamily="34" charset="0"/>
                <a:cs typeface="Arial" panose="020B0604020202020204" pitchFamily="34" charset="0"/>
              </a:rPr>
              <a:t>слабокисла</a:t>
            </a:r>
            <a:r>
              <a:rPr lang="uk-UA" dirty="0">
                <a:latin typeface="Arial" panose="020B0604020202020204" pitchFamily="34" charset="0"/>
                <a:cs typeface="Arial" panose="020B0604020202020204" pitchFamily="34" charset="0"/>
              </a:rPr>
              <a:t> або кисла (</a:t>
            </a:r>
            <a:r>
              <a:rPr lang="uk-UA" dirty="0" err="1">
                <a:latin typeface="Arial" panose="020B0604020202020204" pitchFamily="34" charset="0"/>
                <a:cs typeface="Arial" panose="020B0604020202020204" pitchFamily="34" charset="0"/>
              </a:rPr>
              <a:t>рН</a:t>
            </a:r>
            <a:r>
              <a:rPr lang="uk-UA" dirty="0">
                <a:latin typeface="Arial" panose="020B0604020202020204" pitchFamily="34" charset="0"/>
                <a:cs typeface="Arial" panose="020B0604020202020204" pitchFamily="34" charset="0"/>
              </a:rPr>
              <a:t> сольове 5,0 – 5,5, гідролітична кислотність 3 – 4 мг-</a:t>
            </a:r>
            <a:r>
              <a:rPr lang="uk-UA" dirty="0" err="1">
                <a:latin typeface="Arial" panose="020B0604020202020204" pitchFamily="34" charset="0"/>
                <a:cs typeface="Arial" panose="020B0604020202020204" pitchFamily="34" charset="0"/>
              </a:rPr>
              <a:t>екв</a:t>
            </a:r>
            <a:r>
              <a:rPr lang="uk-UA" dirty="0">
                <a:latin typeface="Arial" panose="020B0604020202020204" pitchFamily="34" charset="0"/>
                <a:cs typeface="Arial" panose="020B0604020202020204" pitchFamily="34" charset="0"/>
              </a:rPr>
              <a:t>/ 100 г ґрунту). На відміну від дерново- підзолистих ґрунтів вони більш </a:t>
            </a:r>
            <a:r>
              <a:rPr lang="uk-UA" dirty="0" err="1">
                <a:latin typeface="Arial" panose="020B0604020202020204" pitchFamily="34" charset="0"/>
                <a:cs typeface="Arial" panose="020B0604020202020204" pitchFamily="34" charset="0"/>
              </a:rPr>
              <a:t>гумусовані</a:t>
            </a:r>
            <a:r>
              <a:rPr lang="uk-UA" dirty="0">
                <a:latin typeface="Arial" panose="020B0604020202020204" pitchFamily="34" charset="0"/>
                <a:cs typeface="Arial" panose="020B0604020202020204" pitchFamily="34" charset="0"/>
              </a:rPr>
              <a:t>, краще забезпечені поживними речовинами, особливо мікроелементами.</a:t>
            </a:r>
          </a:p>
          <a:p>
            <a:pPr algn="just"/>
            <a:endParaRPr lang="uk-UA" dirty="0">
              <a:latin typeface="Arial" panose="020B0604020202020204" pitchFamily="34" charset="0"/>
              <a:cs typeface="Arial" panose="020B0604020202020204" pitchFamily="34" charset="0"/>
            </a:endParaRPr>
          </a:p>
          <a:p>
            <a:pPr algn="just"/>
            <a:r>
              <a:rPr lang="uk-UA" b="1" dirty="0">
                <a:solidFill>
                  <a:srgbClr val="002060"/>
                </a:solidFill>
                <a:latin typeface="Arial" panose="020B0604020202020204" pitchFamily="34" charset="0"/>
                <a:cs typeface="Arial" panose="020B0604020202020204" pitchFamily="34" charset="0"/>
              </a:rPr>
              <a:t>Дерново-</a:t>
            </a:r>
            <a:r>
              <a:rPr lang="uk-UA" b="1" dirty="0" err="1">
                <a:solidFill>
                  <a:srgbClr val="002060"/>
                </a:solidFill>
                <a:latin typeface="Arial" panose="020B0604020202020204" pitchFamily="34" charset="0"/>
                <a:cs typeface="Arial" panose="020B0604020202020204" pitchFamily="34" charset="0"/>
              </a:rPr>
              <a:t>оглеєні</a:t>
            </a:r>
            <a:r>
              <a:rPr lang="uk-UA" b="1" dirty="0">
                <a:solidFill>
                  <a:srgbClr val="002060"/>
                </a:solidFill>
                <a:latin typeface="Arial" panose="020B0604020202020204" pitchFamily="34" charset="0"/>
                <a:cs typeface="Arial" panose="020B0604020202020204" pitchFamily="34" charset="0"/>
              </a:rPr>
              <a:t> та лучні ґрунти</a:t>
            </a:r>
            <a:r>
              <a:rPr lang="uk-UA" dirty="0">
                <a:latin typeface="Arial" panose="020B0604020202020204" pitchFamily="34" charset="0"/>
                <a:cs typeface="Arial" panose="020B0604020202020204" pitchFamily="34" charset="0"/>
              </a:rPr>
              <a:t> залягають у </a:t>
            </a:r>
            <a:r>
              <a:rPr lang="uk-UA" dirty="0" err="1">
                <a:latin typeface="Arial" panose="020B0604020202020204" pitchFamily="34" charset="0"/>
                <a:cs typeface="Arial" panose="020B0604020202020204" pitchFamily="34" charset="0"/>
              </a:rPr>
              <a:t>слабодренових</a:t>
            </a:r>
            <a:r>
              <a:rPr lang="uk-UA" dirty="0">
                <a:latin typeface="Arial" panose="020B0604020202020204" pitchFamily="34" charset="0"/>
                <a:cs typeface="Arial" panose="020B0604020202020204" pitchFamily="34" charset="0"/>
              </a:rPr>
              <a:t> зниженнях, на водорозділах, надзаплавних терасах. Формуються вони в умовах надмірного ґрунтового і поверхневого зволоження, переважно під трав’янистою рослинністю. Профіль їх характеризується акумуляцією гумусу у верхній частині та поступовим зменшенням його вмісту з глибиною.</a:t>
            </a:r>
          </a:p>
        </p:txBody>
      </p:sp>
      <p:pic>
        <p:nvPicPr>
          <p:cNvPr id="3" name="Рисунок 2"/>
          <p:cNvPicPr>
            <a:picLocks noChangeAspect="1"/>
          </p:cNvPicPr>
          <p:nvPr/>
        </p:nvPicPr>
        <p:blipFill>
          <a:blip r:embed="rId2"/>
          <a:stretch>
            <a:fillRect/>
          </a:stretch>
        </p:blipFill>
        <p:spPr>
          <a:xfrm>
            <a:off x="7657093" y="272364"/>
            <a:ext cx="4288029" cy="3224598"/>
          </a:xfrm>
          <a:prstGeom prst="rect">
            <a:avLst/>
          </a:prstGeom>
        </p:spPr>
      </p:pic>
      <p:pic>
        <p:nvPicPr>
          <p:cNvPr id="4" name="Рисунок 3"/>
          <p:cNvPicPr>
            <a:picLocks noChangeAspect="1"/>
          </p:cNvPicPr>
          <p:nvPr/>
        </p:nvPicPr>
        <p:blipFill>
          <a:blip r:embed="rId3"/>
          <a:stretch>
            <a:fillRect/>
          </a:stretch>
        </p:blipFill>
        <p:spPr>
          <a:xfrm>
            <a:off x="7871125" y="3362585"/>
            <a:ext cx="1343025" cy="3390900"/>
          </a:xfrm>
          <a:prstGeom prst="rect">
            <a:avLst/>
          </a:prstGeom>
        </p:spPr>
      </p:pic>
    </p:spTree>
    <p:extLst>
      <p:ext uri="{BB962C8B-B14F-4D97-AF65-F5344CB8AC3E}">
        <p14:creationId xmlns:p14="http://schemas.microsoft.com/office/powerpoint/2010/main" val="4165828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7859" y="660216"/>
            <a:ext cx="6096000" cy="5355312"/>
          </a:xfrm>
          <a:prstGeom prst="rect">
            <a:avLst/>
          </a:prstGeom>
        </p:spPr>
        <p:txBody>
          <a:bodyPr>
            <a:spAutoFit/>
          </a:bodyPr>
          <a:lstStyle/>
          <a:p>
            <a:pPr algn="just"/>
            <a:r>
              <a:rPr lang="uk-UA" dirty="0">
                <a:solidFill>
                  <a:schemeClr val="accent2">
                    <a:lumMod val="75000"/>
                  </a:schemeClr>
                </a:solidFill>
                <a:latin typeface="Arial" panose="020B0604020202020204" pitchFamily="34" charset="0"/>
                <a:cs typeface="Arial" panose="020B0604020202020204" pitchFamily="34" charset="0"/>
              </a:rPr>
              <a:t>Лучні ґрунти </a:t>
            </a:r>
            <a:r>
              <a:rPr lang="uk-UA" dirty="0">
                <a:latin typeface="Arial" panose="020B0604020202020204" pitchFamily="34" charset="0"/>
                <a:cs typeface="Arial" panose="020B0604020202020204" pitchFamily="34" charset="0"/>
              </a:rPr>
              <a:t>утворилися у понижених елементах рельєфу і в заплавах річок. Від дерново-</a:t>
            </a:r>
            <a:r>
              <a:rPr lang="uk-UA" dirty="0" err="1">
                <a:latin typeface="Arial" panose="020B0604020202020204" pitchFamily="34" charset="0"/>
                <a:cs typeface="Arial" panose="020B0604020202020204" pitchFamily="34" charset="0"/>
              </a:rPr>
              <a:t>оглеєних</a:t>
            </a:r>
            <a:r>
              <a:rPr lang="uk-UA" dirty="0">
                <a:latin typeface="Arial" panose="020B0604020202020204" pitchFamily="34" charset="0"/>
                <a:cs typeface="Arial" panose="020B0604020202020204" pitchFamily="34" charset="0"/>
              </a:rPr>
              <a:t> вони відрізняються глибоким гумусовим горизонтом (до 70 см ) і дещо більшим вмістом гумусу (до 5% ). Ґрунтоутворюючими породами в них є делювіальні, алювіальні та льодовикові відклади. Будова профілю лучного ґрунту: гумусовий дерновий горизонт </a:t>
            </a:r>
            <a:r>
              <a:rPr lang="uk-UA" dirty="0" err="1">
                <a:latin typeface="Arial" panose="020B0604020202020204" pitchFamily="34" charset="0"/>
                <a:cs typeface="Arial" panose="020B0604020202020204" pitchFamily="34" charset="0"/>
              </a:rPr>
              <a:t>Hd</a:t>
            </a:r>
            <a:r>
              <a:rPr lang="uk-UA" dirty="0">
                <a:latin typeface="Arial" panose="020B0604020202020204" pitchFamily="34" charset="0"/>
                <a:cs typeface="Arial" panose="020B0604020202020204" pitchFamily="34" charset="0"/>
              </a:rPr>
              <a:t> , гумусовий горизонт Н , перехідний НР , нижній перехідний </a:t>
            </a:r>
            <a:r>
              <a:rPr lang="uk-UA" dirty="0" err="1">
                <a:latin typeface="Arial" panose="020B0604020202020204" pitchFamily="34" charset="0"/>
                <a:cs typeface="Arial" panose="020B0604020202020204" pitchFamily="34" charset="0"/>
              </a:rPr>
              <a:t>оглеєний</a:t>
            </a:r>
            <a:r>
              <a:rPr lang="uk-UA" dirty="0">
                <a:latin typeface="Arial" panose="020B0604020202020204" pitchFamily="34" charset="0"/>
                <a:cs typeface="Arial" panose="020B0604020202020204" pitchFamily="34" charset="0"/>
              </a:rPr>
              <a:t> </a:t>
            </a:r>
            <a:r>
              <a:rPr lang="uk-UA" dirty="0" err="1">
                <a:latin typeface="Arial" panose="020B0604020202020204" pitchFamily="34" charset="0"/>
                <a:cs typeface="Arial" panose="020B0604020202020204" pitchFamily="34" charset="0"/>
              </a:rPr>
              <a:t>Pigl</a:t>
            </a:r>
            <a:r>
              <a:rPr lang="uk-UA" dirty="0">
                <a:latin typeface="Arial" panose="020B0604020202020204" pitchFamily="34" charset="0"/>
                <a:cs typeface="Arial" panose="020B0604020202020204" pitchFamily="34" charset="0"/>
              </a:rPr>
              <a:t> і </a:t>
            </a:r>
            <a:r>
              <a:rPr lang="uk-UA" dirty="0" err="1">
                <a:latin typeface="Arial" panose="020B0604020202020204" pitchFamily="34" charset="0"/>
                <a:cs typeface="Arial" panose="020B0604020202020204" pitchFamily="34" charset="0"/>
              </a:rPr>
              <a:t>оглеєна</a:t>
            </a:r>
            <a:r>
              <a:rPr lang="uk-UA" dirty="0">
                <a:latin typeface="Arial" panose="020B0604020202020204" pitchFamily="34" charset="0"/>
                <a:cs typeface="Arial" panose="020B0604020202020204" pitchFamily="34" charset="0"/>
              </a:rPr>
              <a:t> материнська порода </a:t>
            </a:r>
            <a:r>
              <a:rPr lang="uk-UA" dirty="0" err="1">
                <a:latin typeface="Arial" panose="020B0604020202020204" pitchFamily="34" charset="0"/>
                <a:cs typeface="Arial" panose="020B0604020202020204" pitchFamily="34" charset="0"/>
              </a:rPr>
              <a:t>Pgl</a:t>
            </a:r>
            <a:r>
              <a:rPr lang="uk-UA" dirty="0">
                <a:latin typeface="Arial" panose="020B0604020202020204" pitchFamily="34" charset="0"/>
                <a:cs typeface="Arial" panose="020B0604020202020204" pitchFamily="34" charset="0"/>
              </a:rPr>
              <a:t>.</a:t>
            </a:r>
          </a:p>
          <a:p>
            <a:pPr algn="just"/>
            <a:r>
              <a:rPr lang="uk-UA" dirty="0">
                <a:latin typeface="Arial" panose="020B0604020202020204" pitchFamily="34" charset="0"/>
                <a:cs typeface="Arial" panose="020B0604020202020204" pitchFamily="34" charset="0"/>
              </a:rPr>
              <a:t>На лучних і освоєних дернових </a:t>
            </a:r>
            <a:r>
              <a:rPr lang="uk-UA" dirty="0" err="1">
                <a:latin typeface="Arial" panose="020B0604020202020204" pitchFamily="34" charset="0"/>
                <a:cs typeface="Arial" panose="020B0604020202020204" pitchFamily="34" charset="0"/>
              </a:rPr>
              <a:t>оглеєних</a:t>
            </a:r>
            <a:r>
              <a:rPr lang="uk-UA" dirty="0">
                <a:latin typeface="Arial" panose="020B0604020202020204" pitchFamily="34" charset="0"/>
                <a:cs typeface="Arial" panose="020B0604020202020204" pitchFamily="34" charset="0"/>
              </a:rPr>
              <a:t> ґрунтах вирощують овочеві і кормові культури.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Болотні ґрунти на Поліссі займають близько 33,5 </a:t>
            </a:r>
            <a:r>
              <a:rPr lang="uk-UA" dirty="0" err="1">
                <a:latin typeface="Arial" panose="020B0604020202020204" pitchFamily="34" charset="0"/>
                <a:cs typeface="Arial" panose="020B0604020202020204" pitchFamily="34" charset="0"/>
              </a:rPr>
              <a:t>тис.га</a:t>
            </a:r>
            <a:r>
              <a:rPr lang="uk-UA" dirty="0">
                <a:latin typeface="Arial" panose="020B0604020202020204" pitchFamily="34" charset="0"/>
                <a:cs typeface="Arial" panose="020B0604020202020204" pitchFamily="34" charset="0"/>
              </a:rPr>
              <a:t>. Питома вага їх у загальній площі ріллі зони становить 1,2%. Формуються ці ґрунти в умовах надмірного зволоження, під впливом болотного процесу ґрунтоутворення, характерною ознакою якого є торфоутворення та </a:t>
            </a:r>
            <a:r>
              <a:rPr lang="uk-UA" dirty="0" err="1">
                <a:latin typeface="Arial" panose="020B0604020202020204" pitchFamily="34" charset="0"/>
                <a:cs typeface="Arial" panose="020B0604020202020204" pitchFamily="34" charset="0"/>
              </a:rPr>
              <a:t>оглеєння</a:t>
            </a:r>
            <a:r>
              <a:rPr lang="uk-UA" dirty="0">
                <a:latin typeface="Arial" panose="020B0604020202020204" pitchFamily="34" charset="0"/>
                <a:cs typeface="Arial" panose="020B0604020202020204" pitchFamily="34" charset="0"/>
              </a:rPr>
              <a:t>.</a:t>
            </a:r>
          </a:p>
        </p:txBody>
      </p:sp>
      <p:pic>
        <p:nvPicPr>
          <p:cNvPr id="3" name="Рисунок 2"/>
          <p:cNvPicPr>
            <a:picLocks noChangeAspect="1"/>
          </p:cNvPicPr>
          <p:nvPr/>
        </p:nvPicPr>
        <p:blipFill>
          <a:blip r:embed="rId2"/>
          <a:stretch>
            <a:fillRect/>
          </a:stretch>
        </p:blipFill>
        <p:spPr>
          <a:xfrm>
            <a:off x="8111147" y="660216"/>
            <a:ext cx="3235486" cy="5777654"/>
          </a:xfrm>
          <a:prstGeom prst="rect">
            <a:avLst/>
          </a:prstGeom>
        </p:spPr>
      </p:pic>
    </p:spTree>
    <p:extLst>
      <p:ext uri="{BB962C8B-B14F-4D97-AF65-F5344CB8AC3E}">
        <p14:creationId xmlns:p14="http://schemas.microsoft.com/office/powerpoint/2010/main" val="712791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99070" y="759589"/>
            <a:ext cx="5231027" cy="4801314"/>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Ґрунти низинних боліт можуть мати </a:t>
            </a:r>
            <a:r>
              <a:rPr lang="uk-UA" dirty="0" err="1">
                <a:latin typeface="Arial" panose="020B0604020202020204" pitchFamily="34" charset="0"/>
                <a:cs typeface="Arial" panose="020B0604020202020204" pitchFamily="34" charset="0"/>
              </a:rPr>
              <a:t>слабокислу</a:t>
            </a:r>
            <a:r>
              <a:rPr lang="uk-UA" dirty="0">
                <a:latin typeface="Arial" panose="020B0604020202020204" pitchFamily="34" charset="0"/>
                <a:cs typeface="Arial" panose="020B0604020202020204" pitchFamily="34" charset="0"/>
              </a:rPr>
              <a:t>, нейтральну і лужну реакцію ґрунтового розчину (</a:t>
            </a:r>
            <a:r>
              <a:rPr lang="uk-UA" dirty="0" err="1">
                <a:latin typeface="Arial" panose="020B0604020202020204" pitchFamily="34" charset="0"/>
                <a:cs typeface="Arial" panose="020B0604020202020204" pitchFamily="34" charset="0"/>
              </a:rPr>
              <a:t>рН</a:t>
            </a:r>
            <a:r>
              <a:rPr lang="uk-UA" dirty="0">
                <a:latin typeface="Arial" panose="020B0604020202020204" pitchFamily="34" charset="0"/>
                <a:cs typeface="Arial" panose="020B0604020202020204" pitchFamily="34" charset="0"/>
              </a:rPr>
              <a:t>=5-8). </a:t>
            </a:r>
          </a:p>
          <a:p>
            <a:pPr algn="just"/>
            <a:r>
              <a:rPr lang="uk-UA" dirty="0">
                <a:latin typeface="Arial" panose="020B0604020202020204" pitchFamily="34" charset="0"/>
                <a:cs typeface="Arial" panose="020B0604020202020204" pitchFamily="34" charset="0"/>
              </a:rPr>
              <a:t>Вони мають високу ємність вбирання, відносно високу насиченість кальцієм і магнієм, містять значні запаси азоту.</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Торфові ґрунти за своїми основними фізичними властивостями відрізняються від мінеральних ґрунтів. Зокрема, щільність складення їх у 2,5-10 разів менша, ніж мінеральних, у них значно більше продуктивної вологи, незважаючи на велику кількість недоступної вологи.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Основним меліоративним заходом на цих ґрунтах є зниження рівня ґрунтових вод.</a:t>
            </a:r>
          </a:p>
        </p:txBody>
      </p:sp>
      <p:pic>
        <p:nvPicPr>
          <p:cNvPr id="3" name="Рисунок 2"/>
          <p:cNvPicPr>
            <a:picLocks noChangeAspect="1"/>
          </p:cNvPicPr>
          <p:nvPr/>
        </p:nvPicPr>
        <p:blipFill>
          <a:blip r:embed="rId2"/>
          <a:stretch>
            <a:fillRect/>
          </a:stretch>
        </p:blipFill>
        <p:spPr>
          <a:xfrm>
            <a:off x="6895072" y="1291536"/>
            <a:ext cx="4697498" cy="3518589"/>
          </a:xfrm>
          <a:prstGeom prst="rect">
            <a:avLst/>
          </a:prstGeom>
        </p:spPr>
      </p:pic>
    </p:spTree>
    <p:extLst>
      <p:ext uri="{BB962C8B-B14F-4D97-AF65-F5344CB8AC3E}">
        <p14:creationId xmlns:p14="http://schemas.microsoft.com/office/powerpoint/2010/main" val="395142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6713" y="1112784"/>
            <a:ext cx="5725298" cy="4801314"/>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Зона Українського Полісся має великі можливості для розвитку землеробства і тваринництва.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Ґрунтово-кліматичні умови сприятливі для вирощування зернових, бобових, прядивних, коренеплодів, картоплі, овочевих, багаторічних та однорічних трав, а також різних ягідних і плодових культур.</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Для окультурення і підвищення родючості дерново-підзолистих ґрунтів необхідно здійснювати комплекс агротехнічних заходів, найважливішими з яких є: застосування підвищених норм органічних і мінеральних добрив, вапнування, поглиблення одного шару, осушення і зрошення (за необхідності), запровадження науково обґрунтованих сівозмін.</a:t>
            </a:r>
          </a:p>
        </p:txBody>
      </p:sp>
      <p:pic>
        <p:nvPicPr>
          <p:cNvPr id="3" name="Рисунок 2"/>
          <p:cNvPicPr>
            <a:picLocks noChangeAspect="1"/>
          </p:cNvPicPr>
          <p:nvPr/>
        </p:nvPicPr>
        <p:blipFill>
          <a:blip r:embed="rId2"/>
          <a:stretch>
            <a:fillRect/>
          </a:stretch>
        </p:blipFill>
        <p:spPr>
          <a:xfrm>
            <a:off x="6753301" y="298396"/>
            <a:ext cx="5134285" cy="2976145"/>
          </a:xfrm>
          <a:prstGeom prst="rect">
            <a:avLst/>
          </a:prstGeom>
        </p:spPr>
      </p:pic>
      <p:pic>
        <p:nvPicPr>
          <p:cNvPr id="4" name="Рисунок 3"/>
          <p:cNvPicPr>
            <a:picLocks noChangeAspect="1"/>
          </p:cNvPicPr>
          <p:nvPr/>
        </p:nvPicPr>
        <p:blipFill>
          <a:blip r:embed="rId3"/>
          <a:stretch>
            <a:fillRect/>
          </a:stretch>
        </p:blipFill>
        <p:spPr>
          <a:xfrm>
            <a:off x="6836290" y="3513440"/>
            <a:ext cx="5051296" cy="2689651"/>
          </a:xfrm>
          <a:prstGeom prst="rect">
            <a:avLst/>
          </a:prstGeom>
        </p:spPr>
      </p:pic>
    </p:spTree>
    <p:extLst>
      <p:ext uri="{BB962C8B-B14F-4D97-AF65-F5344CB8AC3E}">
        <p14:creationId xmlns:p14="http://schemas.microsoft.com/office/powerpoint/2010/main" val="2216321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3125" y="427494"/>
            <a:ext cx="6895070" cy="5632311"/>
          </a:xfrm>
          <a:prstGeom prst="rect">
            <a:avLst/>
          </a:prstGeom>
        </p:spPr>
        <p:txBody>
          <a:bodyPr wrap="square">
            <a:spAutoFit/>
          </a:bodyPr>
          <a:lstStyle/>
          <a:p>
            <a:pPr algn="just"/>
            <a:r>
              <a:rPr lang="uk-UA" b="1" i="1" dirty="0">
                <a:solidFill>
                  <a:schemeClr val="accent2">
                    <a:lumMod val="75000"/>
                  </a:schemeClr>
                </a:solidFill>
                <a:latin typeface="Arial" panose="020B0604020202020204" pitchFamily="34" charset="0"/>
                <a:cs typeface="Arial" panose="020B0604020202020204" pitchFamily="34" charset="0"/>
              </a:rPr>
              <a:t>Ґрунти Лісостепу України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Зона Лісостепу України є північною частиною </a:t>
            </a:r>
            <a:r>
              <a:rPr lang="uk-UA" dirty="0" err="1">
                <a:latin typeface="Arial" panose="020B0604020202020204" pitchFamily="34" charset="0"/>
                <a:cs typeface="Arial" panose="020B0604020202020204" pitchFamily="34" charset="0"/>
              </a:rPr>
              <a:t>суббореального</a:t>
            </a:r>
            <a:r>
              <a:rPr lang="uk-UA" dirty="0">
                <a:latin typeface="Arial" panose="020B0604020202020204" pitchFamily="34" charset="0"/>
                <a:cs typeface="Arial" panose="020B0604020202020204" pitchFamily="34" charset="0"/>
              </a:rPr>
              <a:t> (помірного) ґрунтового біокліматичного поясу і простягається безперервною смугою від Передкарпаття на заході до західних відрогів </a:t>
            </a:r>
            <a:r>
              <a:rPr lang="uk-UA" dirty="0" err="1">
                <a:latin typeface="Arial" panose="020B0604020202020204" pitchFamily="34" charset="0"/>
                <a:cs typeface="Arial" panose="020B0604020202020204" pitchFamily="34" charset="0"/>
              </a:rPr>
              <a:t>Середньоруської</a:t>
            </a:r>
            <a:r>
              <a:rPr lang="uk-UA" dirty="0">
                <a:latin typeface="Arial" panose="020B0604020202020204" pitchFamily="34" charset="0"/>
                <a:cs typeface="Arial" panose="020B0604020202020204" pitchFamily="34" charset="0"/>
              </a:rPr>
              <a:t> височини (</a:t>
            </a:r>
            <a:r>
              <a:rPr lang="uk-UA" dirty="0" err="1">
                <a:latin typeface="Arial" panose="020B0604020202020204" pitchFamily="34" charset="0"/>
                <a:cs typeface="Arial" panose="020B0604020202020204" pitchFamily="34" charset="0"/>
              </a:rPr>
              <a:t>м.Великий</a:t>
            </a:r>
            <a:r>
              <a:rPr lang="uk-UA" dirty="0">
                <a:latin typeface="Arial" panose="020B0604020202020204" pitchFamily="34" charset="0"/>
                <a:cs typeface="Arial" panose="020B0604020202020204" pitchFamily="34" charset="0"/>
              </a:rPr>
              <a:t> </a:t>
            </a:r>
            <a:r>
              <a:rPr lang="uk-UA" dirty="0" err="1">
                <a:latin typeface="Arial" panose="020B0604020202020204" pitchFamily="34" charset="0"/>
                <a:cs typeface="Arial" panose="020B0604020202020204" pitchFamily="34" charset="0"/>
              </a:rPr>
              <a:t>Бурлук</a:t>
            </a:r>
            <a:r>
              <a:rPr lang="uk-UA" dirty="0">
                <a:latin typeface="Arial" panose="020B0604020202020204" pitchFamily="34" charset="0"/>
                <a:cs typeface="Arial" panose="020B0604020202020204" pitchFamily="34" charset="0"/>
              </a:rPr>
              <a:t> Харківської області) на сході. Загальна площа зони – 20,2 млн. га, що становить 33,6% території України.</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Лісостепова зона охоплює Тернопільську, Хмельницьку, Вінницьку, Черкаську, Полтавську і Харківську області, південну половину Львівської, Волинської, Рівненської, Житомирської, Київської, Чернігівської, більшу частину Сумської, північні райони Одеської, Кіровоградської областей, частково Івано-Франківську і Чернівецьку області.</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Значні розміри лісостепової зони визначають різноманітність властивостей природних компонентів ландшафтів, регіональні відмінності в їх структурі, господарському використанні.</a:t>
            </a:r>
          </a:p>
          <a:p>
            <a:pPr algn="just"/>
            <a:r>
              <a:rPr lang="uk-UA" dirty="0">
                <a:latin typeface="Arial" panose="020B0604020202020204" pitchFamily="34" charset="0"/>
                <a:cs typeface="Arial" panose="020B0604020202020204" pitchFamily="34" charset="0"/>
              </a:rPr>
              <a:t>Лісостепова зона характеризується </a:t>
            </a:r>
            <a:r>
              <a:rPr lang="uk-UA" dirty="0" err="1">
                <a:latin typeface="Arial" panose="020B0604020202020204" pitchFamily="34" charset="0"/>
                <a:cs typeface="Arial" panose="020B0604020202020204" pitchFamily="34" charset="0"/>
              </a:rPr>
              <a:t>помірно</a:t>
            </a:r>
            <a:r>
              <a:rPr lang="uk-UA" dirty="0">
                <a:latin typeface="Arial" panose="020B0604020202020204" pitchFamily="34" charset="0"/>
                <a:cs typeface="Arial" panose="020B0604020202020204" pitchFamily="34" charset="0"/>
              </a:rPr>
              <a:t>-теплим кліматом.</a:t>
            </a:r>
          </a:p>
        </p:txBody>
      </p:sp>
      <p:pic>
        <p:nvPicPr>
          <p:cNvPr id="3" name="Рисунок 2"/>
          <p:cNvPicPr>
            <a:picLocks noChangeAspect="1"/>
          </p:cNvPicPr>
          <p:nvPr/>
        </p:nvPicPr>
        <p:blipFill>
          <a:blip r:embed="rId2"/>
          <a:stretch>
            <a:fillRect/>
          </a:stretch>
        </p:blipFill>
        <p:spPr>
          <a:xfrm>
            <a:off x="7488195" y="639462"/>
            <a:ext cx="4469892" cy="2511511"/>
          </a:xfrm>
          <a:prstGeom prst="rect">
            <a:avLst/>
          </a:prstGeom>
        </p:spPr>
      </p:pic>
      <p:pic>
        <p:nvPicPr>
          <p:cNvPr id="4" name="Рисунок 3"/>
          <p:cNvPicPr>
            <a:picLocks noChangeAspect="1"/>
          </p:cNvPicPr>
          <p:nvPr/>
        </p:nvPicPr>
        <p:blipFill>
          <a:blip r:embed="rId3"/>
          <a:stretch>
            <a:fillRect/>
          </a:stretch>
        </p:blipFill>
        <p:spPr>
          <a:xfrm>
            <a:off x="7747686" y="3682314"/>
            <a:ext cx="4245520" cy="2377491"/>
          </a:xfrm>
          <a:prstGeom prst="rect">
            <a:avLst/>
          </a:prstGeom>
        </p:spPr>
      </p:pic>
    </p:spTree>
    <p:extLst>
      <p:ext uri="{BB962C8B-B14F-4D97-AF65-F5344CB8AC3E}">
        <p14:creationId xmlns:p14="http://schemas.microsoft.com/office/powerpoint/2010/main" val="3511967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6627" y="541280"/>
            <a:ext cx="6252519" cy="5909310"/>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У лісостеповій зоні виділено 4 агроґрунтові провінції і 18 фізико- географічних областей.</a:t>
            </a:r>
          </a:p>
          <a:p>
            <a:pPr algn="just"/>
            <a:r>
              <a:rPr lang="uk-UA" dirty="0">
                <a:latin typeface="Arial" panose="020B0604020202020204" pitchFamily="34" charset="0"/>
                <a:cs typeface="Arial" panose="020B0604020202020204" pitchFamily="34" charset="0"/>
              </a:rPr>
              <a:t>У структурі ґрунтового покриву значні площі займають сірі лісові ґрунти, чорноземи опідзолені, чорноземи вилугувані, чорноземи реградовані, чорноземи типові та ін.</a:t>
            </a:r>
          </a:p>
          <a:p>
            <a:pPr algn="just"/>
            <a:r>
              <a:rPr lang="uk-UA" b="1" i="1" dirty="0">
                <a:solidFill>
                  <a:srgbClr val="002060"/>
                </a:solidFill>
                <a:latin typeface="Arial" panose="020B0604020202020204" pitchFamily="34" charset="0"/>
                <a:cs typeface="Arial" panose="020B0604020202020204" pitchFamily="34" charset="0"/>
              </a:rPr>
              <a:t>Сірі лісові ґрунти </a:t>
            </a:r>
            <a:r>
              <a:rPr lang="uk-UA" dirty="0">
                <a:latin typeface="Arial" panose="020B0604020202020204" pitchFamily="34" charset="0"/>
                <a:cs typeface="Arial" panose="020B0604020202020204" pitchFamily="34" charset="0"/>
              </a:rPr>
              <a:t>сформовані переважно на </a:t>
            </a:r>
            <a:r>
              <a:rPr lang="uk-UA" dirty="0" err="1">
                <a:latin typeface="Arial" panose="020B0604020202020204" pitchFamily="34" charset="0"/>
                <a:cs typeface="Arial" panose="020B0604020202020204" pitchFamily="34" charset="0"/>
              </a:rPr>
              <a:t>лесах</a:t>
            </a:r>
            <a:r>
              <a:rPr lang="uk-UA" dirty="0">
                <a:latin typeface="Arial" panose="020B0604020202020204" pitchFamily="34" charset="0"/>
                <a:cs typeface="Arial" panose="020B0604020202020204" pitchFamily="34" charset="0"/>
              </a:rPr>
              <a:t> і </a:t>
            </a:r>
            <a:r>
              <a:rPr lang="uk-UA" dirty="0" err="1">
                <a:latin typeface="Arial" panose="020B0604020202020204" pitchFamily="34" charset="0"/>
                <a:cs typeface="Arial" panose="020B0604020202020204" pitchFamily="34" charset="0"/>
              </a:rPr>
              <a:t>лесовидних</a:t>
            </a:r>
            <a:r>
              <a:rPr lang="uk-UA" dirty="0">
                <a:latin typeface="Arial" panose="020B0604020202020204" pitchFamily="34" charset="0"/>
                <a:cs typeface="Arial" panose="020B0604020202020204" pitchFamily="34" charset="0"/>
              </a:rPr>
              <a:t> суглинках різного механічного складу – від легких до важких суглинків, яким характерна </a:t>
            </a:r>
            <a:r>
              <a:rPr lang="uk-UA" dirty="0" err="1">
                <a:latin typeface="Arial" panose="020B0604020202020204" pitchFamily="34" charset="0"/>
                <a:cs typeface="Arial" panose="020B0604020202020204" pitchFamily="34" charset="0"/>
              </a:rPr>
              <a:t>карбонатність</a:t>
            </a:r>
            <a:r>
              <a:rPr lang="uk-UA" dirty="0">
                <a:latin typeface="Arial" panose="020B0604020202020204" pitchFamily="34" charset="0"/>
                <a:cs typeface="Arial" panose="020B0604020202020204" pitchFamily="34" charset="0"/>
              </a:rPr>
              <a:t>. За ступенем </a:t>
            </a:r>
            <a:r>
              <a:rPr lang="uk-UA" dirty="0" err="1">
                <a:latin typeface="Arial" panose="020B0604020202020204" pitchFamily="34" charset="0"/>
                <a:cs typeface="Arial" panose="020B0604020202020204" pitchFamily="34" charset="0"/>
              </a:rPr>
              <a:t>опідзолення</a:t>
            </a:r>
            <a:r>
              <a:rPr lang="uk-UA" dirty="0">
                <a:latin typeface="Arial" panose="020B0604020202020204" pitchFamily="34" charset="0"/>
                <a:cs typeface="Arial" panose="020B0604020202020204" pitchFamily="34" charset="0"/>
              </a:rPr>
              <a:t> і </a:t>
            </a:r>
            <a:r>
              <a:rPr lang="uk-UA" dirty="0" err="1">
                <a:latin typeface="Arial" panose="020B0604020202020204" pitchFamily="34" charset="0"/>
                <a:cs typeface="Arial" panose="020B0604020202020204" pitchFamily="34" charset="0"/>
              </a:rPr>
              <a:t>гумусованості</a:t>
            </a:r>
            <a:r>
              <a:rPr lang="uk-UA" dirty="0">
                <a:latin typeface="Arial" panose="020B0604020202020204" pitchFamily="34" charset="0"/>
                <a:cs typeface="Arial" panose="020B0604020202020204" pitchFamily="34" charset="0"/>
              </a:rPr>
              <a:t> їх поділяють на три підтипи: ясно-сірі, сірі і темно-сірі.</a:t>
            </a:r>
          </a:p>
          <a:p>
            <a:pPr algn="just"/>
            <a:r>
              <a:rPr lang="uk-UA" b="1" dirty="0">
                <a:solidFill>
                  <a:srgbClr val="002060"/>
                </a:solidFill>
                <a:latin typeface="Arial" panose="020B0604020202020204" pitchFamily="34" charset="0"/>
                <a:cs typeface="Arial" panose="020B0604020202020204" pitchFamily="34" charset="0"/>
              </a:rPr>
              <a:t>Ясно-сірі лісові </a:t>
            </a:r>
            <a:r>
              <a:rPr lang="uk-UA" dirty="0">
                <a:latin typeface="Arial" panose="020B0604020202020204" pitchFamily="34" charset="0"/>
                <a:cs typeface="Arial" panose="020B0604020202020204" pitchFamily="34" charset="0"/>
              </a:rPr>
              <a:t>ґрунти характеризуються найбільш </a:t>
            </a:r>
            <a:r>
              <a:rPr lang="uk-UA" dirty="0" err="1">
                <a:latin typeface="Arial" panose="020B0604020202020204" pitchFamily="34" charset="0"/>
                <a:cs typeface="Arial" panose="020B0604020202020204" pitchFamily="34" charset="0"/>
              </a:rPr>
              <a:t>типово</a:t>
            </a:r>
            <a:r>
              <a:rPr lang="uk-UA" dirty="0">
                <a:latin typeface="Arial" panose="020B0604020202020204" pitchFamily="34" charset="0"/>
                <a:cs typeface="Arial" panose="020B0604020202020204" pitchFamily="34" charset="0"/>
              </a:rPr>
              <a:t> вираженими ознаками підзолистих ґрунтів. Їх профіль чітко диференціюється на такі генетичні горизонти: </a:t>
            </a:r>
          </a:p>
          <a:p>
            <a:pPr algn="just"/>
            <a:r>
              <a:rPr lang="uk-UA" dirty="0">
                <a:latin typeface="Arial" panose="020B0604020202020204" pitchFamily="34" charset="0"/>
                <a:cs typeface="Arial" panose="020B0604020202020204" pitchFamily="34" charset="0"/>
              </a:rPr>
              <a:t>Но – лісова підстилка ( 0 -2 см ); </a:t>
            </a:r>
            <a:r>
              <a:rPr lang="uk-UA" dirty="0" err="1">
                <a:latin typeface="Arial" panose="020B0604020202020204" pitchFamily="34" charset="0"/>
                <a:cs typeface="Arial" panose="020B0604020202020204" pitchFamily="34" charset="0"/>
              </a:rPr>
              <a:t>гумусово</a:t>
            </a:r>
            <a:r>
              <a:rPr lang="uk-UA" dirty="0">
                <a:latin typeface="Arial" panose="020B0604020202020204" pitchFamily="34" charset="0"/>
                <a:cs typeface="Arial" panose="020B0604020202020204" pitchFamily="34" charset="0"/>
              </a:rPr>
              <a:t>-елювіальний горизонт НЕ (2-15 см); елювіальний </a:t>
            </a:r>
            <a:r>
              <a:rPr lang="uk-UA" dirty="0" err="1">
                <a:latin typeface="Arial" panose="020B0604020202020204" pitchFamily="34" charset="0"/>
                <a:cs typeface="Arial" panose="020B0604020202020204" pitchFamily="34" charset="0"/>
              </a:rPr>
              <a:t>слабогумусований</a:t>
            </a:r>
            <a:r>
              <a:rPr lang="uk-UA" dirty="0">
                <a:latin typeface="Arial" panose="020B0604020202020204" pitchFamily="34" charset="0"/>
                <a:cs typeface="Arial" panose="020B0604020202020204" pitchFamily="34" charset="0"/>
              </a:rPr>
              <a:t> ґоризонт Е(h) (15 - 30 - 45 см); </a:t>
            </a:r>
            <a:r>
              <a:rPr lang="uk-UA" dirty="0" err="1">
                <a:latin typeface="Arial" panose="020B0604020202020204" pitchFamily="34" charset="0"/>
                <a:cs typeface="Arial" panose="020B0604020202020204" pitchFamily="34" charset="0"/>
              </a:rPr>
              <a:t>елювіально</a:t>
            </a:r>
            <a:r>
              <a:rPr lang="uk-UA" dirty="0">
                <a:latin typeface="Arial" panose="020B0604020202020204" pitchFamily="34" charset="0"/>
                <a:cs typeface="Arial" panose="020B0604020202020204" pitchFamily="34" charset="0"/>
              </a:rPr>
              <a:t>-ілювіальний горизонт ЕІ (45 - 65 см); власне ілювіальний горизонт І (65 - 135 см); нижче – ґрунтоутворююча порода </a:t>
            </a:r>
            <a:r>
              <a:rPr lang="uk-UA" dirty="0" err="1">
                <a:latin typeface="Arial" panose="020B0604020202020204" pitchFamily="34" charset="0"/>
                <a:cs typeface="Arial" panose="020B0604020202020204" pitchFamily="34" charset="0"/>
              </a:rPr>
              <a:t>Рк</a:t>
            </a:r>
            <a:r>
              <a:rPr lang="uk-UA" dirty="0">
                <a:latin typeface="Arial" panose="020B0604020202020204" pitchFamily="34" charset="0"/>
                <a:cs typeface="Arial" panose="020B0604020202020204" pitchFamily="34" charset="0"/>
              </a:rPr>
              <a:t> – карбонатний лес або </a:t>
            </a:r>
            <a:r>
              <a:rPr lang="uk-UA" dirty="0" err="1">
                <a:latin typeface="Arial" panose="020B0604020202020204" pitchFamily="34" charset="0"/>
                <a:cs typeface="Arial" panose="020B0604020202020204" pitchFamily="34" charset="0"/>
              </a:rPr>
              <a:t>лесовидний</a:t>
            </a:r>
            <a:r>
              <a:rPr lang="uk-UA" dirty="0">
                <a:latin typeface="Arial" panose="020B0604020202020204" pitchFamily="34" charset="0"/>
                <a:cs typeface="Arial" panose="020B0604020202020204" pitchFamily="34" charset="0"/>
              </a:rPr>
              <a:t> суглинок.</a:t>
            </a:r>
          </a:p>
        </p:txBody>
      </p:sp>
      <p:pic>
        <p:nvPicPr>
          <p:cNvPr id="3" name="Рисунок 2"/>
          <p:cNvPicPr>
            <a:picLocks noChangeAspect="1"/>
          </p:cNvPicPr>
          <p:nvPr/>
        </p:nvPicPr>
        <p:blipFill>
          <a:blip r:embed="rId2"/>
          <a:stretch>
            <a:fillRect/>
          </a:stretch>
        </p:blipFill>
        <p:spPr>
          <a:xfrm>
            <a:off x="7068065" y="2027023"/>
            <a:ext cx="4802917" cy="3611794"/>
          </a:xfrm>
          <a:prstGeom prst="rect">
            <a:avLst/>
          </a:prstGeom>
        </p:spPr>
      </p:pic>
    </p:spTree>
    <p:extLst>
      <p:ext uri="{BB962C8B-B14F-4D97-AF65-F5344CB8AC3E}">
        <p14:creationId xmlns:p14="http://schemas.microsoft.com/office/powerpoint/2010/main" val="574005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4843" y="412042"/>
            <a:ext cx="7698259" cy="6186309"/>
          </a:xfrm>
          <a:prstGeom prst="rect">
            <a:avLst/>
          </a:prstGeom>
        </p:spPr>
        <p:txBody>
          <a:bodyPr wrap="square">
            <a:spAutoFit/>
          </a:bodyPr>
          <a:lstStyle/>
          <a:p>
            <a:pPr algn="just"/>
            <a:r>
              <a:rPr lang="uk-UA" b="1" i="1" dirty="0">
                <a:solidFill>
                  <a:srgbClr val="002060"/>
                </a:solidFill>
                <a:latin typeface="Arial" panose="020B0604020202020204" pitchFamily="34" charset="0"/>
                <a:cs typeface="Arial" panose="020B0604020202020204" pitchFamily="34" charset="0"/>
              </a:rPr>
              <a:t>Сірі лісові ґрунти </a:t>
            </a:r>
            <a:r>
              <a:rPr lang="uk-UA" dirty="0">
                <a:latin typeface="Arial" panose="020B0604020202020204" pitchFamily="34" charset="0"/>
                <a:cs typeface="Arial" panose="020B0604020202020204" pitchFamily="34" charset="0"/>
              </a:rPr>
              <a:t>займають проміжне положення між ясно-сірими лісовими і темно-сірими опідзоленими. Порівняно з ясно-сірими ґрунтами у них більш послаблений підзолистий процес, але розвиток дернового процесу ще такий, що не сприяє значному нагромадженню гумусу. Ці ґрунти мають таку генетичну будову профілю: Но – лісова підстилка – 0 – 2 см (в орних ґрунтах її немає); </a:t>
            </a:r>
            <a:r>
              <a:rPr lang="uk-UA" dirty="0" err="1">
                <a:latin typeface="Arial" panose="020B0604020202020204" pitchFamily="34" charset="0"/>
                <a:cs typeface="Arial" panose="020B0604020202020204" pitchFamily="34" charset="0"/>
              </a:rPr>
              <a:t>гумусово</a:t>
            </a:r>
            <a:r>
              <a:rPr lang="uk-UA" dirty="0">
                <a:latin typeface="Arial" panose="020B0604020202020204" pitchFamily="34" charset="0"/>
                <a:cs typeface="Arial" panose="020B0604020202020204" pitchFamily="34" charset="0"/>
              </a:rPr>
              <a:t>-елювіальний горизонт НЕ – 0 – 2 – 25 – 35 см; ілювіальний </a:t>
            </a:r>
            <a:r>
              <a:rPr lang="uk-UA" dirty="0" err="1">
                <a:latin typeface="Arial" panose="020B0604020202020204" pitchFamily="34" charset="0"/>
                <a:cs typeface="Arial" panose="020B0604020202020204" pitchFamily="34" charset="0"/>
              </a:rPr>
              <a:t>слабогумусований</a:t>
            </a:r>
            <a:r>
              <a:rPr lang="uk-UA" dirty="0">
                <a:latin typeface="Arial" panose="020B0604020202020204" pitchFamily="34" charset="0"/>
                <a:cs typeface="Arial" panose="020B0604020202020204" pitchFamily="34" charset="0"/>
              </a:rPr>
              <a:t> горизонт І(h) – 35 – 60 см; власне ілювіальний горизонт І – 60 – 130 см; ґрунтоутворююча порода </a:t>
            </a:r>
            <a:r>
              <a:rPr lang="uk-UA" dirty="0" err="1">
                <a:latin typeface="Arial" panose="020B0604020202020204" pitchFamily="34" charset="0"/>
                <a:cs typeface="Arial" panose="020B0604020202020204" pitchFamily="34" charset="0"/>
              </a:rPr>
              <a:t>Рк</a:t>
            </a:r>
            <a:r>
              <a:rPr lang="uk-UA" dirty="0">
                <a:latin typeface="Arial" panose="020B0604020202020204" pitchFamily="34" charset="0"/>
                <a:cs typeface="Arial" panose="020B0604020202020204" pitchFamily="34" charset="0"/>
              </a:rPr>
              <a:t> – глибше 130 см – лес або </a:t>
            </a:r>
            <a:r>
              <a:rPr lang="uk-UA" dirty="0" err="1">
                <a:latin typeface="Arial" panose="020B0604020202020204" pitchFamily="34" charset="0"/>
                <a:cs typeface="Arial" panose="020B0604020202020204" pitchFamily="34" charset="0"/>
              </a:rPr>
              <a:t>лесовидний</a:t>
            </a:r>
            <a:r>
              <a:rPr lang="uk-UA" dirty="0">
                <a:latin typeface="Arial" panose="020B0604020202020204" pitchFamily="34" charset="0"/>
                <a:cs typeface="Arial" panose="020B0604020202020204" pitchFamily="34" charset="0"/>
              </a:rPr>
              <a:t> карбонатний суглинок.</a:t>
            </a:r>
          </a:p>
          <a:p>
            <a:pPr algn="just"/>
            <a:r>
              <a:rPr lang="uk-UA" dirty="0">
                <a:latin typeface="Arial" panose="020B0604020202020204" pitchFamily="34" charset="0"/>
                <a:cs typeface="Arial" panose="020B0604020202020204" pitchFamily="34" charset="0"/>
              </a:rPr>
              <a:t>Порівняно з ясно-сірими, сірі лісові ґрунти краще </a:t>
            </a:r>
            <a:r>
              <a:rPr lang="uk-UA" dirty="0" err="1">
                <a:latin typeface="Arial" panose="020B0604020202020204" pitchFamily="34" charset="0"/>
                <a:cs typeface="Arial" panose="020B0604020202020204" pitchFamily="34" charset="0"/>
              </a:rPr>
              <a:t>гумусовані</a:t>
            </a:r>
            <a:r>
              <a:rPr lang="uk-UA" dirty="0">
                <a:latin typeface="Arial" panose="020B0604020202020204" pitchFamily="34" charset="0"/>
                <a:cs typeface="Arial" panose="020B0604020202020204" pitchFamily="34" charset="0"/>
              </a:rPr>
              <a:t> (вміст гумусу коливається в межах 1,5 – 3,0%), а також краще забезпечені поживними елементами і менш кислі (</a:t>
            </a:r>
            <a:r>
              <a:rPr lang="uk-UA" dirty="0" err="1">
                <a:latin typeface="Arial" panose="020B0604020202020204" pitchFamily="34" charset="0"/>
                <a:cs typeface="Arial" panose="020B0604020202020204" pitchFamily="34" charset="0"/>
              </a:rPr>
              <a:t>рН</a:t>
            </a:r>
            <a:r>
              <a:rPr lang="uk-UA" dirty="0">
                <a:latin typeface="Arial" panose="020B0604020202020204" pitchFamily="34" charset="0"/>
                <a:cs typeface="Arial" panose="020B0604020202020204" pitchFamily="34" charset="0"/>
              </a:rPr>
              <a:t> сольове складає 5,4 – 5,6, а гідролітична кислотність – 4,0 – 4,2 мг-</a:t>
            </a:r>
            <a:r>
              <a:rPr lang="uk-UA" dirty="0" err="1">
                <a:latin typeface="Arial" panose="020B0604020202020204" pitchFamily="34" charset="0"/>
                <a:cs typeface="Arial" panose="020B0604020202020204" pitchFamily="34" charset="0"/>
              </a:rPr>
              <a:t>екв</a:t>
            </a:r>
            <a:r>
              <a:rPr lang="uk-UA" dirty="0">
                <a:latin typeface="Arial" panose="020B0604020202020204" pitchFamily="34" charset="0"/>
                <a:cs typeface="Arial" panose="020B0604020202020204" pitchFamily="34" charset="0"/>
              </a:rPr>
              <a:t>/100 г ґрунту).</a:t>
            </a:r>
          </a:p>
          <a:p>
            <a:pPr algn="just"/>
            <a:r>
              <a:rPr lang="uk-UA" b="1" i="1" dirty="0">
                <a:solidFill>
                  <a:srgbClr val="002060"/>
                </a:solidFill>
                <a:latin typeface="Arial" panose="020B0604020202020204" pitchFamily="34" charset="0"/>
                <a:cs typeface="Arial" panose="020B0604020202020204" pitchFamily="34" charset="0"/>
              </a:rPr>
              <a:t>Темно-сірі опідзолені ґрунти </a:t>
            </a:r>
            <a:r>
              <a:rPr lang="uk-UA" dirty="0">
                <a:latin typeface="Arial" panose="020B0604020202020204" pitchFamily="34" charset="0"/>
                <a:cs typeface="Arial" panose="020B0604020202020204" pitchFamily="34" charset="0"/>
              </a:rPr>
              <a:t>поширені в зоні Лісостепу нерівномірно. Найбільші їх маси знаходяться південніше областей поширення ясно- сірих і сірих лісових ґрунтів. Для них властива така генетична будова профілю: гумусовий </a:t>
            </a:r>
            <a:r>
              <a:rPr lang="uk-UA" dirty="0" err="1">
                <a:latin typeface="Arial" panose="020B0604020202020204" pitchFamily="34" charset="0"/>
                <a:cs typeface="Arial" panose="020B0604020202020204" pitchFamily="34" charset="0"/>
              </a:rPr>
              <a:t>слабоелювійований</a:t>
            </a:r>
            <a:r>
              <a:rPr lang="uk-UA" dirty="0">
                <a:latin typeface="Arial" panose="020B0604020202020204" pitchFamily="34" charset="0"/>
                <a:cs typeface="Arial" panose="020B0604020202020204" pitchFamily="34" charset="0"/>
              </a:rPr>
              <a:t> горизонт Не залягає на глибині 0 – 30 – 40 см; перехідний </a:t>
            </a:r>
            <a:r>
              <a:rPr lang="uk-UA" dirty="0" err="1">
                <a:latin typeface="Arial" panose="020B0604020202020204" pitchFamily="34" charset="0"/>
                <a:cs typeface="Arial" panose="020B0604020202020204" pitchFamily="34" charset="0"/>
              </a:rPr>
              <a:t>гумусово</a:t>
            </a:r>
            <a:r>
              <a:rPr lang="uk-UA" dirty="0">
                <a:latin typeface="Arial" panose="020B0604020202020204" pitchFamily="34" charset="0"/>
                <a:cs typeface="Arial" panose="020B0604020202020204" pitchFamily="34" charset="0"/>
              </a:rPr>
              <a:t>-ілювіальний горизонт НІ – 40 -70 см; власне ілювіальний горизонт І – 70 – 120 см; ґрунтоутворююча порода </a:t>
            </a:r>
            <a:r>
              <a:rPr lang="uk-UA" dirty="0" err="1">
                <a:latin typeface="Arial" panose="020B0604020202020204" pitchFamily="34" charset="0"/>
                <a:cs typeface="Arial" panose="020B0604020202020204" pitchFamily="34" charset="0"/>
              </a:rPr>
              <a:t>Рк</a:t>
            </a:r>
            <a:r>
              <a:rPr lang="uk-UA" dirty="0">
                <a:latin typeface="Arial" panose="020B0604020202020204" pitchFamily="34" charset="0"/>
                <a:cs typeface="Arial" panose="020B0604020202020204" pitchFamily="34" charset="0"/>
              </a:rPr>
              <a:t> – глибше 120 см – карбонатний лес або </a:t>
            </a:r>
            <a:r>
              <a:rPr lang="uk-UA" dirty="0" err="1">
                <a:latin typeface="Arial" panose="020B0604020202020204" pitchFamily="34" charset="0"/>
                <a:cs typeface="Arial" panose="020B0604020202020204" pitchFamily="34" charset="0"/>
              </a:rPr>
              <a:t>лесовидний</a:t>
            </a:r>
            <a:r>
              <a:rPr lang="uk-UA" dirty="0">
                <a:latin typeface="Arial" panose="020B0604020202020204" pitchFamily="34" charset="0"/>
                <a:cs typeface="Arial" panose="020B0604020202020204" pitchFamily="34" charset="0"/>
              </a:rPr>
              <a:t> суглинок.</a:t>
            </a:r>
          </a:p>
        </p:txBody>
      </p:sp>
      <p:pic>
        <p:nvPicPr>
          <p:cNvPr id="3" name="Рисунок 2"/>
          <p:cNvPicPr>
            <a:picLocks noChangeAspect="1"/>
          </p:cNvPicPr>
          <p:nvPr/>
        </p:nvPicPr>
        <p:blipFill>
          <a:blip r:embed="rId2"/>
          <a:stretch>
            <a:fillRect/>
          </a:stretch>
        </p:blipFill>
        <p:spPr>
          <a:xfrm>
            <a:off x="8143102" y="2425853"/>
            <a:ext cx="3854794" cy="2158685"/>
          </a:xfrm>
          <a:prstGeom prst="rect">
            <a:avLst/>
          </a:prstGeom>
        </p:spPr>
      </p:pic>
    </p:spTree>
    <p:extLst>
      <p:ext uri="{BB962C8B-B14F-4D97-AF65-F5344CB8AC3E}">
        <p14:creationId xmlns:p14="http://schemas.microsoft.com/office/powerpoint/2010/main" val="2446682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6076" y="1093221"/>
            <a:ext cx="6096000" cy="3970318"/>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Чорноземи типові поширені від передгір’їв Карпат на заході до лівого берега </a:t>
            </a:r>
            <a:r>
              <a:rPr lang="uk-UA" dirty="0" err="1">
                <a:latin typeface="Arial" panose="020B0604020202020204" pitchFamily="34" charset="0"/>
                <a:cs typeface="Arial" panose="020B0604020202020204" pitchFamily="34" charset="0"/>
              </a:rPr>
              <a:t>Оскола</a:t>
            </a:r>
            <a:r>
              <a:rPr lang="uk-UA" dirty="0">
                <a:latin typeface="Arial" panose="020B0604020202020204" pitchFamily="34" charset="0"/>
                <a:cs typeface="Arial" panose="020B0604020202020204" pitchFamily="34" charset="0"/>
              </a:rPr>
              <a:t> на сході. Сформувалися під </a:t>
            </a:r>
            <a:r>
              <a:rPr lang="uk-UA" dirty="0" err="1">
                <a:latin typeface="Arial" panose="020B0604020202020204" pitchFamily="34" charset="0"/>
                <a:cs typeface="Arial" panose="020B0604020202020204" pitchFamily="34" charset="0"/>
              </a:rPr>
              <a:t>лучно</a:t>
            </a:r>
            <a:r>
              <a:rPr lang="uk-UA" dirty="0">
                <a:latin typeface="Arial" panose="020B0604020202020204" pitchFamily="34" charset="0"/>
                <a:cs typeface="Arial" panose="020B0604020202020204" pitchFamily="34" charset="0"/>
              </a:rPr>
              <a:t>-степовою рослинністю на карбонатних лесових породах.</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Профіль чорноземів типових має таку генетичну будову: гумусовий горизонт Н залягає з поверхні до глибини 45 – 65 см; верхній перехідний гумусовий горизонт </a:t>
            </a:r>
            <a:r>
              <a:rPr lang="uk-UA" dirty="0" err="1">
                <a:latin typeface="Arial" panose="020B0604020202020204" pitchFamily="34" charset="0"/>
                <a:cs typeface="Arial" panose="020B0604020202020204" pitchFamily="34" charset="0"/>
              </a:rPr>
              <a:t>Нр</a:t>
            </a:r>
            <a:r>
              <a:rPr lang="uk-UA" dirty="0">
                <a:latin typeface="Arial" panose="020B0604020202020204" pitchFamily="34" charset="0"/>
                <a:cs typeface="Arial" panose="020B0604020202020204" pitchFamily="34" charset="0"/>
              </a:rPr>
              <a:t> – 65 – 85 см; нижній перехідний до породи горизонт </a:t>
            </a:r>
            <a:r>
              <a:rPr lang="uk-UA" dirty="0" err="1">
                <a:latin typeface="Arial" panose="020B0604020202020204" pitchFamily="34" charset="0"/>
                <a:cs typeface="Arial" panose="020B0604020202020204" pitchFamily="34" charset="0"/>
              </a:rPr>
              <a:t>Рh</a:t>
            </a:r>
            <a:r>
              <a:rPr lang="uk-UA" dirty="0">
                <a:latin typeface="Arial" panose="020B0604020202020204" pitchFamily="34" charset="0"/>
                <a:cs typeface="Arial" panose="020B0604020202020204" pitchFamily="34" charset="0"/>
              </a:rPr>
              <a:t> – 85 – 180 см; ґрунтоутворююча порода </a:t>
            </a:r>
            <a:r>
              <a:rPr lang="uk-UA" dirty="0" err="1">
                <a:latin typeface="Arial" panose="020B0604020202020204" pitchFamily="34" charset="0"/>
                <a:cs typeface="Arial" panose="020B0604020202020204" pitchFamily="34" charset="0"/>
              </a:rPr>
              <a:t>Рк</a:t>
            </a:r>
            <a:r>
              <a:rPr lang="uk-UA" dirty="0">
                <a:latin typeface="Arial" panose="020B0604020202020204" pitchFamily="34" charset="0"/>
                <a:cs typeface="Arial" panose="020B0604020202020204" pitchFamily="34" charset="0"/>
              </a:rPr>
              <a:t> – глибше 180 см – карбонатний лес.</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Серед чорноземів типових тут виділяють три фаціальні підтипи: вологий, буруватий і модальний.</a:t>
            </a:r>
          </a:p>
        </p:txBody>
      </p:sp>
      <p:pic>
        <p:nvPicPr>
          <p:cNvPr id="3" name="Рисунок 2"/>
          <p:cNvPicPr>
            <a:picLocks noChangeAspect="1"/>
          </p:cNvPicPr>
          <p:nvPr/>
        </p:nvPicPr>
        <p:blipFill>
          <a:blip r:embed="rId2"/>
          <a:stretch>
            <a:fillRect/>
          </a:stretch>
        </p:blipFill>
        <p:spPr>
          <a:xfrm>
            <a:off x="7665571" y="772168"/>
            <a:ext cx="4012979" cy="5257929"/>
          </a:xfrm>
          <a:prstGeom prst="rect">
            <a:avLst/>
          </a:prstGeom>
        </p:spPr>
      </p:pic>
    </p:spTree>
    <p:extLst>
      <p:ext uri="{BB962C8B-B14F-4D97-AF65-F5344CB8AC3E}">
        <p14:creationId xmlns:p14="http://schemas.microsoft.com/office/powerpoint/2010/main" val="219407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 y="372051"/>
            <a:ext cx="6972300" cy="6186309"/>
          </a:xfrm>
          <a:prstGeom prst="rect">
            <a:avLst/>
          </a:prstGeom>
        </p:spPr>
        <p:txBody>
          <a:bodyPr wrap="square">
            <a:spAutoFit/>
          </a:bodyPr>
          <a:lstStyle/>
          <a:p>
            <a:pPr algn="just"/>
            <a:r>
              <a:rPr lang="uk-UA" b="1" i="0" dirty="0">
                <a:solidFill>
                  <a:srgbClr val="FF0000"/>
                </a:solidFill>
                <a:effectLst/>
                <a:latin typeface="Arial" panose="020B0604020202020204" pitchFamily="34" charset="0"/>
              </a:rPr>
              <a:t>Фізичне вивітрювання</a:t>
            </a:r>
            <a:r>
              <a:rPr lang="uk-UA" b="0" i="0" dirty="0">
                <a:solidFill>
                  <a:srgbClr val="000000"/>
                </a:solidFill>
                <a:effectLst/>
                <a:latin typeface="Arial" panose="020B0604020202020204" pitchFamily="34" charset="0"/>
              </a:rPr>
              <a:t> – механічне подрібнення гірських порід і мінералів без зміни їх хімічного складу. Внаслідок фізичного вивітрювання гірська порода набуває нових властивостей.</a:t>
            </a:r>
          </a:p>
          <a:p>
            <a:pPr algn="just"/>
            <a:endParaRPr lang="uk-UA" b="0" i="0" dirty="0">
              <a:solidFill>
                <a:srgbClr val="FF0000"/>
              </a:solidFill>
              <a:effectLst/>
              <a:latin typeface="Arial" panose="020B0604020202020204" pitchFamily="34" charset="0"/>
            </a:endParaRPr>
          </a:p>
          <a:p>
            <a:pPr algn="just"/>
            <a:r>
              <a:rPr lang="uk-UA" b="0" i="0" dirty="0">
                <a:solidFill>
                  <a:srgbClr val="FF0000"/>
                </a:solidFill>
                <a:effectLst/>
                <a:latin typeface="Arial" panose="020B0604020202020204" pitchFamily="34" charset="0"/>
              </a:rPr>
              <a:t>Хімічне вивітрювання </a:t>
            </a:r>
            <a:r>
              <a:rPr lang="uk-UA" b="0" i="0" dirty="0">
                <a:solidFill>
                  <a:srgbClr val="000000"/>
                </a:solidFill>
                <a:effectLst/>
                <a:latin typeface="Arial" panose="020B0604020202020204" pitchFamily="34" charset="0"/>
              </a:rPr>
              <a:t>– процес хімічного руйнування гірських порід і мінералів, який супроводжується утворенням нових мінералів. Найважливішими факторами цього процесу є: розчинення у воді мінеральних </a:t>
            </a:r>
            <a:r>
              <a:rPr lang="uk-UA" b="0" i="0" dirty="0" err="1">
                <a:solidFill>
                  <a:srgbClr val="000000"/>
                </a:solidFill>
                <a:effectLst/>
                <a:latin typeface="Arial" panose="020B0604020202020204" pitchFamily="34" charset="0"/>
              </a:rPr>
              <a:t>сполук</a:t>
            </a:r>
            <a:r>
              <a:rPr lang="uk-UA" b="0" i="0" dirty="0">
                <a:solidFill>
                  <a:srgbClr val="000000"/>
                </a:solidFill>
                <a:effectLst/>
                <a:latin typeface="Arial" panose="020B0604020202020204" pitchFamily="34" charset="0"/>
              </a:rPr>
              <a:t>, їх гідроліз, окиснення – відновлення, карбонатизація, коагуляція та ін.</a:t>
            </a:r>
          </a:p>
          <a:p>
            <a:pPr algn="just"/>
            <a:endParaRPr lang="uk-UA" b="0" i="0" dirty="0">
              <a:solidFill>
                <a:srgbClr val="000000"/>
              </a:solidFill>
              <a:effectLst/>
              <a:latin typeface="Arial" panose="020B0604020202020204" pitchFamily="34" charset="0"/>
            </a:endParaRPr>
          </a:p>
          <a:p>
            <a:pPr algn="just"/>
            <a:r>
              <a:rPr lang="uk-UA" b="1" i="0" dirty="0">
                <a:solidFill>
                  <a:schemeClr val="accent5">
                    <a:lumMod val="75000"/>
                  </a:schemeClr>
                </a:solidFill>
                <a:effectLst/>
                <a:latin typeface="Arial" panose="020B0604020202020204" pitchFamily="34" charset="0"/>
              </a:rPr>
              <a:t>Вода</a:t>
            </a:r>
            <a:r>
              <a:rPr lang="uk-UA" b="0" i="0" dirty="0">
                <a:solidFill>
                  <a:srgbClr val="000000"/>
                </a:solidFill>
                <a:effectLst/>
                <a:latin typeface="Arial" panose="020B0604020202020204" pitchFamily="34" charset="0"/>
              </a:rPr>
              <a:t> – універсальний розчинник на планеті. Розчинення мінералів водою прискорюється з підвищенням температури і насиченням її вуглекислим газом, який підкислює середовище. За таких умов хімічне вивітрювання відбувається набагато швидше. Цим пояснюється наявність різноманітних видів кори вивітрювання в різних широтах земної кулі. Руйнування гірських порід у субтропічному і тропічному поясах відбувається в декілька разів швидше, ніж у помірному і полярному.</a:t>
            </a:r>
          </a:p>
          <a:p>
            <a:pPr algn="just"/>
            <a:r>
              <a:rPr lang="uk-UA" b="0" i="0" dirty="0">
                <a:solidFill>
                  <a:srgbClr val="000000"/>
                </a:solidFill>
                <a:effectLst/>
                <a:latin typeface="Arial" panose="020B0604020202020204" pitchFamily="34" charset="0"/>
              </a:rPr>
              <a:t>У процесах хімічного вивітрювання велике значення має гідроліз – хімічна реакція води з мінералами.</a:t>
            </a:r>
          </a:p>
        </p:txBody>
      </p:sp>
      <p:pic>
        <p:nvPicPr>
          <p:cNvPr id="3" name="Рисунок 2"/>
          <p:cNvPicPr>
            <a:picLocks noChangeAspect="1"/>
          </p:cNvPicPr>
          <p:nvPr/>
        </p:nvPicPr>
        <p:blipFill>
          <a:blip r:embed="rId2"/>
          <a:stretch>
            <a:fillRect/>
          </a:stretch>
        </p:blipFill>
        <p:spPr>
          <a:xfrm>
            <a:off x="7721600" y="3181786"/>
            <a:ext cx="4280390" cy="2822576"/>
          </a:xfrm>
          <a:prstGeom prst="rect">
            <a:avLst/>
          </a:prstGeom>
        </p:spPr>
      </p:pic>
      <p:sp>
        <p:nvSpPr>
          <p:cNvPr id="4" name="Прямоугольник 3"/>
          <p:cNvSpPr/>
          <p:nvPr/>
        </p:nvSpPr>
        <p:spPr>
          <a:xfrm>
            <a:off x="7721600" y="6146800"/>
            <a:ext cx="4127500" cy="381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uk-UA" dirty="0"/>
              <a:t>Наслідки хімічного вивітрювання</a:t>
            </a:r>
            <a:endParaRPr lang="ru-RU" dirty="0"/>
          </a:p>
        </p:txBody>
      </p:sp>
      <p:pic>
        <p:nvPicPr>
          <p:cNvPr id="5122" name="Picture 2" descr="Кора вивітрювання – це… Типи, будова та стадії розвитк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790" y="372051"/>
            <a:ext cx="4616200" cy="234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937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9708" y="766794"/>
            <a:ext cx="5008606" cy="5355312"/>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Чорноземи опідзолені поширені в основному на правобережжі Дніпра навколо Подільського лісового масиву і в передгір’ях Карпат і займають проміжне положення між темно-сірими опідзоленими ґрунтами і типовими чорноземами.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Вони пройшли степову і лісову стадії ґрунтоутворення. Для них характерна така генетична будова профілю: </a:t>
            </a:r>
            <a:r>
              <a:rPr lang="uk-UA" dirty="0" err="1">
                <a:latin typeface="Arial" panose="020B0604020202020204" pitchFamily="34" charset="0"/>
                <a:cs typeface="Arial" panose="020B0604020202020204" pitchFamily="34" charset="0"/>
              </a:rPr>
              <a:t>гумусово</a:t>
            </a:r>
            <a:r>
              <a:rPr lang="uk-UA" dirty="0">
                <a:latin typeface="Arial" panose="020B0604020202020204" pitchFamily="34" charset="0"/>
                <a:cs typeface="Arial" panose="020B0604020202020204" pitchFamily="34" charset="0"/>
              </a:rPr>
              <a:t>- </a:t>
            </a:r>
            <a:r>
              <a:rPr lang="uk-UA" dirty="0" err="1">
                <a:latin typeface="Arial" panose="020B0604020202020204" pitchFamily="34" charset="0"/>
                <a:cs typeface="Arial" panose="020B0604020202020204" pitchFamily="34" charset="0"/>
              </a:rPr>
              <a:t>слабоелювіальний</a:t>
            </a:r>
            <a:r>
              <a:rPr lang="uk-UA" dirty="0">
                <a:latin typeface="Arial" panose="020B0604020202020204" pitchFamily="34" charset="0"/>
                <a:cs typeface="Arial" panose="020B0604020202020204" pitchFamily="34" charset="0"/>
              </a:rPr>
              <a:t> горизонт Не залягає з поверхні до глибини 35 – 45 см; верхній перехідний добре </a:t>
            </a:r>
            <a:r>
              <a:rPr lang="uk-UA" dirty="0" err="1">
                <a:latin typeface="Arial" panose="020B0604020202020204" pitchFamily="34" charset="0"/>
                <a:cs typeface="Arial" panose="020B0604020202020204" pitchFamily="34" charset="0"/>
              </a:rPr>
              <a:t>гумусований</a:t>
            </a:r>
            <a:r>
              <a:rPr lang="uk-UA" dirty="0">
                <a:latin typeface="Arial" panose="020B0604020202020204" pitchFamily="34" charset="0"/>
                <a:cs typeface="Arial" panose="020B0604020202020204" pitchFamily="34" charset="0"/>
              </a:rPr>
              <a:t> та ілювіальний горизонт </a:t>
            </a:r>
            <a:r>
              <a:rPr lang="uk-UA" dirty="0" err="1">
                <a:latin typeface="Arial" panose="020B0604020202020204" pitchFamily="34" charset="0"/>
                <a:cs typeface="Arial" panose="020B0604020202020204" pitchFamily="34" charset="0"/>
              </a:rPr>
              <a:t>Нрі</a:t>
            </a:r>
            <a:r>
              <a:rPr lang="uk-UA" dirty="0">
                <a:latin typeface="Arial" panose="020B0604020202020204" pitchFamily="34" charset="0"/>
                <a:cs typeface="Arial" panose="020B0604020202020204" pitchFamily="34" charset="0"/>
              </a:rPr>
              <a:t> – 45 – 80 см; нижній перехідний до породи </a:t>
            </a:r>
            <a:r>
              <a:rPr lang="uk-UA" dirty="0" err="1">
                <a:latin typeface="Arial" panose="020B0604020202020204" pitchFamily="34" charset="0"/>
                <a:cs typeface="Arial" panose="020B0604020202020204" pitchFamily="34" charset="0"/>
              </a:rPr>
              <a:t>слабогумусований</a:t>
            </a:r>
            <a:r>
              <a:rPr lang="uk-UA" dirty="0">
                <a:latin typeface="Arial" panose="020B0604020202020204" pitchFamily="34" charset="0"/>
                <a:cs typeface="Arial" panose="020B0604020202020204" pitchFamily="34" charset="0"/>
              </a:rPr>
              <a:t> горизонт </a:t>
            </a:r>
            <a:r>
              <a:rPr lang="uk-UA" dirty="0" err="1">
                <a:latin typeface="Arial" panose="020B0604020202020204" pitchFamily="34" charset="0"/>
                <a:cs typeface="Arial" panose="020B0604020202020204" pitchFamily="34" charset="0"/>
              </a:rPr>
              <a:t>Рhі</a:t>
            </a:r>
            <a:r>
              <a:rPr lang="uk-UA" dirty="0">
                <a:latin typeface="Arial" panose="020B0604020202020204" pitchFamily="34" charset="0"/>
                <a:cs typeface="Arial" panose="020B0604020202020204" pitchFamily="34" charset="0"/>
              </a:rPr>
              <a:t> – 80 – 120 см; ґрунтоутворююча порода </a:t>
            </a:r>
            <a:r>
              <a:rPr lang="uk-UA" dirty="0" err="1">
                <a:latin typeface="Arial" panose="020B0604020202020204" pitchFamily="34" charset="0"/>
                <a:cs typeface="Arial" panose="020B0604020202020204" pitchFamily="34" charset="0"/>
              </a:rPr>
              <a:t>Рк</a:t>
            </a:r>
            <a:r>
              <a:rPr lang="uk-UA" dirty="0">
                <a:latin typeface="Arial" panose="020B0604020202020204" pitchFamily="34" charset="0"/>
                <a:cs typeface="Arial" panose="020B0604020202020204" pitchFamily="34" charset="0"/>
              </a:rPr>
              <a:t> – глибше 120 см – лес або </a:t>
            </a:r>
            <a:r>
              <a:rPr lang="uk-UA" dirty="0" err="1">
                <a:latin typeface="Arial" panose="020B0604020202020204" pitchFamily="34" charset="0"/>
                <a:cs typeface="Arial" panose="020B0604020202020204" pitchFamily="34" charset="0"/>
              </a:rPr>
              <a:t>лесовидний</a:t>
            </a:r>
            <a:r>
              <a:rPr lang="uk-UA" dirty="0">
                <a:latin typeface="Arial" panose="020B0604020202020204" pitchFamily="34" charset="0"/>
                <a:cs typeface="Arial" panose="020B0604020202020204" pitchFamily="34" charset="0"/>
              </a:rPr>
              <a:t> карбонатний суглинок.</a:t>
            </a:r>
          </a:p>
        </p:txBody>
      </p:sp>
      <p:pic>
        <p:nvPicPr>
          <p:cNvPr id="3" name="Рисунок 2"/>
          <p:cNvPicPr>
            <a:picLocks noChangeAspect="1"/>
          </p:cNvPicPr>
          <p:nvPr/>
        </p:nvPicPr>
        <p:blipFill>
          <a:blip r:embed="rId2"/>
          <a:stretch>
            <a:fillRect/>
          </a:stretch>
        </p:blipFill>
        <p:spPr>
          <a:xfrm>
            <a:off x="6357681" y="766794"/>
            <a:ext cx="5703782" cy="5056230"/>
          </a:xfrm>
          <a:prstGeom prst="rect">
            <a:avLst/>
          </a:prstGeom>
        </p:spPr>
      </p:pic>
    </p:spTree>
    <p:extLst>
      <p:ext uri="{BB962C8B-B14F-4D97-AF65-F5344CB8AC3E}">
        <p14:creationId xmlns:p14="http://schemas.microsoft.com/office/powerpoint/2010/main" val="4062473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6011" y="688022"/>
            <a:ext cx="4464908" cy="4247317"/>
          </a:xfrm>
          <a:prstGeom prst="rect">
            <a:avLst/>
          </a:prstGeom>
        </p:spPr>
        <p:txBody>
          <a:bodyPr wrap="square">
            <a:spAutoFit/>
          </a:bodyPr>
          <a:lstStyle/>
          <a:p>
            <a:pPr algn="just"/>
            <a:r>
              <a:rPr lang="uk-UA" b="1" i="1" dirty="0" err="1">
                <a:solidFill>
                  <a:schemeClr val="accent2"/>
                </a:solidFill>
                <a:latin typeface="Arial" panose="020B0604020202020204" pitchFamily="34" charset="0"/>
                <a:cs typeface="Arial" panose="020B0604020202020204" pitchFamily="34" charset="0"/>
              </a:rPr>
              <a:t>Лучно</a:t>
            </a:r>
            <a:r>
              <a:rPr lang="uk-UA" b="1" i="1" dirty="0">
                <a:solidFill>
                  <a:schemeClr val="accent2"/>
                </a:solidFill>
                <a:latin typeface="Arial" panose="020B0604020202020204" pitchFamily="34" charset="0"/>
                <a:cs typeface="Arial" panose="020B0604020202020204" pitchFamily="34" charset="0"/>
              </a:rPr>
              <a:t>-чорноземні ґрунти </a:t>
            </a:r>
            <a:r>
              <a:rPr lang="uk-UA" dirty="0">
                <a:latin typeface="Arial" panose="020B0604020202020204" pitchFamily="34" charset="0"/>
                <a:cs typeface="Arial" panose="020B0604020202020204" pitchFamily="34" charset="0"/>
              </a:rPr>
              <a:t>поширені майже в усіх </a:t>
            </a:r>
            <a:r>
              <a:rPr lang="uk-UA" dirty="0" err="1">
                <a:latin typeface="Arial" panose="020B0604020202020204" pitchFamily="34" charset="0"/>
                <a:cs typeface="Arial" panose="020B0604020202020204" pitchFamily="34" charset="0"/>
              </a:rPr>
              <a:t>підзонах</a:t>
            </a:r>
            <a:r>
              <a:rPr lang="uk-UA" dirty="0">
                <a:latin typeface="Arial" panose="020B0604020202020204" pitchFamily="34" charset="0"/>
                <a:cs typeface="Arial" panose="020B0604020202020204" pitchFamily="34" charset="0"/>
              </a:rPr>
              <a:t> Лісостепу. Найбільші площі вони займають у Тернопільській, Полтавській, Чернігівській, Луганській та Донецькій областях.</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Вони сформувалися під </a:t>
            </a:r>
            <a:r>
              <a:rPr lang="uk-UA" dirty="0" err="1">
                <a:latin typeface="Arial" panose="020B0604020202020204" pitchFamily="34" charset="0"/>
                <a:cs typeface="Arial" panose="020B0604020202020204" pitchFamily="34" charset="0"/>
              </a:rPr>
              <a:t>лучно</a:t>
            </a:r>
            <a:r>
              <a:rPr lang="uk-UA" dirty="0">
                <a:latin typeface="Arial" panose="020B0604020202020204" pitchFamily="34" charset="0"/>
                <a:cs typeface="Arial" panose="020B0604020202020204" pitchFamily="34" charset="0"/>
              </a:rPr>
              <a:t>-степовою рослинністю в умовах атмосферного і ґрунтового зволоження при заляганні ґрунтових вод на глибині 3 – 4 м на важких породах і 2 – 4 м - на легких. Серед </a:t>
            </a:r>
            <a:r>
              <a:rPr lang="uk-UA" dirty="0" err="1">
                <a:latin typeface="Arial" panose="020B0604020202020204" pitchFamily="34" charset="0"/>
                <a:cs typeface="Arial" panose="020B0604020202020204" pitchFamily="34" charset="0"/>
              </a:rPr>
              <a:t>лучно</a:t>
            </a:r>
            <a:r>
              <a:rPr lang="uk-UA" dirty="0">
                <a:latin typeface="Arial" panose="020B0604020202020204" pitchFamily="34" charset="0"/>
                <a:cs typeface="Arial" panose="020B0604020202020204" pitchFamily="34" charset="0"/>
              </a:rPr>
              <a:t>- чорноземних ґрунтів зустрічаються поверхнево- і </a:t>
            </a:r>
            <a:r>
              <a:rPr lang="uk-UA" dirty="0" err="1">
                <a:latin typeface="Arial" panose="020B0604020202020204" pitchFamily="34" charset="0"/>
                <a:cs typeface="Arial" panose="020B0604020202020204" pitchFamily="34" charset="0"/>
              </a:rPr>
              <a:t>глибокосолонцюваті</a:t>
            </a:r>
            <a:r>
              <a:rPr lang="uk-UA" dirty="0">
                <a:latin typeface="Arial" panose="020B0604020202020204" pitchFamily="34" charset="0"/>
                <a:cs typeface="Arial" panose="020B0604020202020204" pitchFamily="34" charset="0"/>
              </a:rPr>
              <a:t> та осолоділі види.</a:t>
            </a:r>
          </a:p>
        </p:txBody>
      </p:sp>
      <p:pic>
        <p:nvPicPr>
          <p:cNvPr id="4" name="Рисунок 3"/>
          <p:cNvPicPr>
            <a:picLocks noChangeAspect="1"/>
          </p:cNvPicPr>
          <p:nvPr/>
        </p:nvPicPr>
        <p:blipFill>
          <a:blip r:embed="rId2"/>
          <a:stretch>
            <a:fillRect/>
          </a:stretch>
        </p:blipFill>
        <p:spPr>
          <a:xfrm>
            <a:off x="5055691" y="905843"/>
            <a:ext cx="6940531" cy="3811674"/>
          </a:xfrm>
          <a:prstGeom prst="rect">
            <a:avLst/>
          </a:prstGeom>
        </p:spPr>
      </p:pic>
    </p:spTree>
    <p:extLst>
      <p:ext uri="{BB962C8B-B14F-4D97-AF65-F5344CB8AC3E}">
        <p14:creationId xmlns:p14="http://schemas.microsoft.com/office/powerpoint/2010/main" val="2079961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3698" y="501634"/>
            <a:ext cx="6944498" cy="5909310"/>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Чорноземні ґрунти мають високу </a:t>
            </a:r>
            <a:r>
              <a:rPr lang="uk-UA" dirty="0" err="1">
                <a:latin typeface="Arial" panose="020B0604020202020204" pitchFamily="34" charset="0"/>
                <a:cs typeface="Arial" panose="020B0604020202020204" pitchFamily="34" charset="0"/>
              </a:rPr>
              <a:t>високу</a:t>
            </a:r>
            <a:r>
              <a:rPr lang="uk-UA" dirty="0">
                <a:latin typeface="Arial" panose="020B0604020202020204" pitchFamily="34" charset="0"/>
                <a:cs typeface="Arial" panose="020B0604020202020204" pitchFamily="34" charset="0"/>
              </a:rPr>
              <a:t> природну родючість, сприятливий водний, повітряний і тепловий режими. Їх “населяє” значна кількість бактерій, які розкладають велику кількість органічної маси, формують гумус, переводять хімічні елементи у доступну для рослин форму.</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Лісостеп – зона інтенсивного землеробства. Сільськогосподарськими угіддями тут зайнято 85,2% земельної площі. Орні землі становлять 13,7 </a:t>
            </a:r>
            <a:r>
              <a:rPr lang="uk-UA" dirty="0" err="1">
                <a:latin typeface="Arial" panose="020B0604020202020204" pitchFamily="34" charset="0"/>
                <a:cs typeface="Arial" panose="020B0604020202020204" pitchFamily="34" charset="0"/>
              </a:rPr>
              <a:t>млн.га</a:t>
            </a:r>
            <a:r>
              <a:rPr lang="uk-UA" dirty="0">
                <a:latin typeface="Arial" panose="020B0604020202020204" pitchFamily="34" charset="0"/>
                <a:cs typeface="Arial" panose="020B0604020202020204" pitchFamily="34" charset="0"/>
              </a:rPr>
              <a:t>, або 67,4% загальної площі ґрунтів зони. Ґрунтово-кліматичні умови зони сприятливі для вирощування зернових, цукрових буряків, плодових і овочевих культур.</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Основними заходами поліпшення родючості ґрунтів лісостепової зони є боротьба з водною ерозією, вапнування ділянок кислих ґрунтів і регулювання водного режиму (осушення, зрошення, снігозатримання). В результаті багатовікової експлуатації ґрунти Лісостепу значною мірою виснажені на гумус і поживні елементи, зруйнована їх структура. Тому вони потребують внесення високих доз органічних і мінеральних добрив.</a:t>
            </a:r>
          </a:p>
        </p:txBody>
      </p:sp>
      <p:pic>
        <p:nvPicPr>
          <p:cNvPr id="3" name="Рисунок 2"/>
          <p:cNvPicPr>
            <a:picLocks noChangeAspect="1"/>
          </p:cNvPicPr>
          <p:nvPr/>
        </p:nvPicPr>
        <p:blipFill>
          <a:blip r:embed="rId2"/>
          <a:stretch>
            <a:fillRect/>
          </a:stretch>
        </p:blipFill>
        <p:spPr>
          <a:xfrm>
            <a:off x="7608159" y="2172813"/>
            <a:ext cx="4583841" cy="2566951"/>
          </a:xfrm>
          <a:prstGeom prst="rect">
            <a:avLst/>
          </a:prstGeom>
        </p:spPr>
      </p:pic>
    </p:spTree>
    <p:extLst>
      <p:ext uri="{BB962C8B-B14F-4D97-AF65-F5344CB8AC3E}">
        <p14:creationId xmlns:p14="http://schemas.microsoft.com/office/powerpoint/2010/main" val="129101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4843" y="476691"/>
            <a:ext cx="6796216" cy="5786199"/>
          </a:xfrm>
          <a:prstGeom prst="rect">
            <a:avLst/>
          </a:prstGeom>
        </p:spPr>
        <p:txBody>
          <a:bodyPr wrap="square">
            <a:spAutoFit/>
          </a:bodyPr>
          <a:lstStyle/>
          <a:p>
            <a:pPr algn="ctr"/>
            <a:r>
              <a:rPr lang="uk-UA" sz="2800" b="0" dirty="0">
                <a:solidFill>
                  <a:srgbClr val="000000"/>
                </a:solidFill>
                <a:effectLst/>
                <a:latin typeface="Arial" panose="020B0604020202020204" pitchFamily="34" charset="0"/>
                <a:ea typeface="Times New Roman" panose="02020603050405020304" pitchFamily="18" charset="0"/>
              </a:rPr>
              <a:t>Ґрунти степової зони України</a:t>
            </a:r>
          </a:p>
          <a:p>
            <a:pPr algn="ctr"/>
            <a:endParaRPr lang="ru-RU" sz="3600" b="1" dirty="0">
              <a:effectLst/>
              <a:latin typeface="Times New Roman" panose="02020603050405020304" pitchFamily="18" charset="0"/>
              <a:ea typeface="Times New Roman" panose="02020603050405020304" pitchFamily="18" charset="0"/>
            </a:endParaRPr>
          </a:p>
          <a:p>
            <a:pPr algn="just"/>
            <a:r>
              <a:rPr lang="uk-UA" dirty="0">
                <a:solidFill>
                  <a:schemeClr val="accent2"/>
                </a:solidFill>
                <a:latin typeface="Arial" panose="020B0604020202020204" pitchFamily="34" charset="0"/>
                <a:ea typeface="Times New Roman" panose="02020603050405020304" pitchFamily="18" charset="0"/>
              </a:rPr>
              <a:t>Зона Степу </a:t>
            </a:r>
            <a:r>
              <a:rPr lang="uk-UA" dirty="0">
                <a:solidFill>
                  <a:srgbClr val="000000"/>
                </a:solidFill>
                <a:latin typeface="Arial" panose="020B0604020202020204" pitchFamily="34" charset="0"/>
                <a:ea typeface="Times New Roman" panose="02020603050405020304" pitchFamily="18" charset="0"/>
              </a:rPr>
              <a:t>займає майже 25 </a:t>
            </a:r>
            <a:r>
              <a:rPr lang="uk-UA" dirty="0" err="1">
                <a:solidFill>
                  <a:srgbClr val="000000"/>
                </a:solidFill>
                <a:latin typeface="Arial" panose="020B0604020202020204" pitchFamily="34" charset="0"/>
                <a:ea typeface="Times New Roman" panose="02020603050405020304" pitchFamily="18" charset="0"/>
              </a:rPr>
              <a:t>млн.га</a:t>
            </a:r>
            <a:r>
              <a:rPr lang="uk-UA" dirty="0">
                <a:solidFill>
                  <a:srgbClr val="000000"/>
                </a:solidFill>
                <a:latin typeface="Arial" panose="020B0604020202020204" pitchFamily="34" charset="0"/>
                <a:ea typeface="Times New Roman" panose="02020603050405020304" pitchFamily="18" charset="0"/>
              </a:rPr>
              <a:t>, або 40% території України. Вона охоплює частково або повністю Харківську, Луганську, Донецьку, Дніпропетровську, Запорізьку, Кіровоградську, Херсонську, Миколаївську, Одеську області, а також рівнинну частину АР Крим.</a:t>
            </a:r>
            <a:endParaRPr lang="ru-RU" dirty="0">
              <a:latin typeface="Times New Roman" panose="02020603050405020304" pitchFamily="18" charset="0"/>
              <a:ea typeface="Times New Roman" panose="02020603050405020304" pitchFamily="18" charset="0"/>
            </a:endParaRPr>
          </a:p>
          <a:p>
            <a:pPr algn="just"/>
            <a:r>
              <a:rPr lang="uk-UA" dirty="0">
                <a:solidFill>
                  <a:srgbClr val="000000"/>
                </a:solidFill>
                <a:latin typeface="Arial" panose="020B0604020202020204" pitchFamily="34" charset="0"/>
                <a:ea typeface="Times New Roman" panose="02020603050405020304" pitchFamily="18" charset="0"/>
              </a:rPr>
              <a:t>За ґрунтово-кліматичними умовами Степ поділяють на дві </a:t>
            </a:r>
            <a:r>
              <a:rPr lang="uk-UA" dirty="0" err="1">
                <a:solidFill>
                  <a:srgbClr val="000000"/>
                </a:solidFill>
                <a:latin typeface="Arial" panose="020B0604020202020204" pitchFamily="34" charset="0"/>
                <a:ea typeface="Times New Roman" panose="02020603050405020304" pitchFamily="18" charset="0"/>
              </a:rPr>
              <a:t>підзони</a:t>
            </a:r>
            <a:r>
              <a:rPr lang="uk-UA" dirty="0">
                <a:solidFill>
                  <a:srgbClr val="000000"/>
                </a:solidFill>
                <a:latin typeface="Arial" panose="020B0604020202020204" pitchFamily="34" charset="0"/>
                <a:ea typeface="Times New Roman" panose="02020603050405020304" pitchFamily="18" charset="0"/>
              </a:rPr>
              <a:t>: </a:t>
            </a:r>
            <a:r>
              <a:rPr lang="uk-UA" dirty="0">
                <a:solidFill>
                  <a:schemeClr val="accent2"/>
                </a:solidFill>
                <a:latin typeface="Arial" panose="020B0604020202020204" pitchFamily="34" charset="0"/>
                <a:ea typeface="Times New Roman" panose="02020603050405020304" pitchFamily="18" charset="0"/>
              </a:rPr>
              <a:t>північну і південну</a:t>
            </a:r>
            <a:r>
              <a:rPr lang="uk-UA" dirty="0">
                <a:solidFill>
                  <a:srgbClr val="000000"/>
                </a:solidFill>
                <a:latin typeface="Arial" panose="020B0604020202020204" pitchFamily="34" charset="0"/>
                <a:ea typeface="Times New Roman" panose="02020603050405020304" pitchFamily="18" charset="0"/>
              </a:rPr>
              <a:t>.</a:t>
            </a:r>
            <a:endParaRPr lang="ru-RU" dirty="0">
              <a:latin typeface="Times New Roman" panose="02020603050405020304" pitchFamily="18" charset="0"/>
              <a:ea typeface="Times New Roman" panose="02020603050405020304" pitchFamily="18" charset="0"/>
            </a:endParaRPr>
          </a:p>
          <a:p>
            <a:pPr algn="just"/>
            <a:r>
              <a:rPr lang="uk-UA" dirty="0">
                <a:solidFill>
                  <a:srgbClr val="000000"/>
                </a:solidFill>
                <a:latin typeface="Arial" panose="020B0604020202020204" pitchFamily="34" charset="0"/>
                <a:ea typeface="Times New Roman" panose="02020603050405020304" pitchFamily="18" charset="0"/>
              </a:rPr>
              <a:t>Ґрунтовий покрив степової зони досить різноманітний. У північній його частині найбільш поширеними ґрунтами є </a:t>
            </a:r>
            <a:r>
              <a:rPr lang="uk-UA" dirty="0">
                <a:solidFill>
                  <a:schemeClr val="accent2"/>
                </a:solidFill>
                <a:latin typeface="Arial" panose="020B0604020202020204" pitchFamily="34" charset="0"/>
                <a:ea typeface="Times New Roman" panose="02020603050405020304" pitchFamily="18" charset="0"/>
              </a:rPr>
              <a:t>чорноземи звичайні</a:t>
            </a:r>
            <a:r>
              <a:rPr lang="uk-UA" dirty="0">
                <a:solidFill>
                  <a:srgbClr val="000000"/>
                </a:solidFill>
                <a:latin typeface="Arial" panose="020B0604020202020204" pitchFamily="34" charset="0"/>
                <a:ea typeface="Times New Roman" panose="02020603050405020304" pitchFamily="18" charset="0"/>
              </a:rPr>
              <a:t>. Вони займають 81,1% загальної площі зони. Серед чорноземів звичайних зустрічаються підтипи: </a:t>
            </a:r>
            <a:r>
              <a:rPr lang="uk-UA" dirty="0" err="1">
                <a:solidFill>
                  <a:srgbClr val="000000"/>
                </a:solidFill>
                <a:latin typeface="Arial" panose="020B0604020202020204" pitchFamily="34" charset="0"/>
                <a:ea typeface="Times New Roman" panose="02020603050405020304" pitchFamily="18" charset="0"/>
              </a:rPr>
              <a:t>малогумусні</a:t>
            </a:r>
            <a:r>
              <a:rPr lang="uk-UA" dirty="0">
                <a:solidFill>
                  <a:srgbClr val="000000"/>
                </a:solidFill>
                <a:latin typeface="Arial" panose="020B0604020202020204" pitchFamily="34" charset="0"/>
                <a:ea typeface="Times New Roman" panose="02020603050405020304" pitchFamily="18" charset="0"/>
              </a:rPr>
              <a:t> – (50,3%) і </a:t>
            </a:r>
            <a:r>
              <a:rPr lang="uk-UA" dirty="0" err="1">
                <a:solidFill>
                  <a:srgbClr val="000000"/>
                </a:solidFill>
                <a:latin typeface="Arial" panose="020B0604020202020204" pitchFamily="34" charset="0"/>
                <a:ea typeface="Times New Roman" panose="02020603050405020304" pitchFamily="18" charset="0"/>
              </a:rPr>
              <a:t>середньогумусні</a:t>
            </a:r>
            <a:r>
              <a:rPr lang="uk-UA" dirty="0">
                <a:solidFill>
                  <a:srgbClr val="000000"/>
                </a:solidFill>
                <a:latin typeface="Arial" panose="020B0604020202020204" pitchFamily="34" charset="0"/>
                <a:ea typeface="Times New Roman" panose="02020603050405020304" pitchFamily="18" charset="0"/>
              </a:rPr>
              <a:t> – (30,8%). Крім них, тут ще є чорноземи на пісках, чорноземи на щільних </a:t>
            </a:r>
            <a:r>
              <a:rPr lang="uk-UA" dirty="0" err="1">
                <a:solidFill>
                  <a:srgbClr val="000000"/>
                </a:solidFill>
                <a:latin typeface="Arial" panose="020B0604020202020204" pitchFamily="34" charset="0"/>
                <a:ea typeface="Times New Roman" panose="02020603050405020304" pitchFamily="18" charset="0"/>
              </a:rPr>
              <a:t>безкарбонатних</a:t>
            </a:r>
            <a:r>
              <a:rPr lang="uk-UA" dirty="0">
                <a:solidFill>
                  <a:srgbClr val="000000"/>
                </a:solidFill>
                <a:latin typeface="Arial" panose="020B0604020202020204" pitchFamily="34" charset="0"/>
                <a:ea typeface="Times New Roman" panose="02020603050405020304" pitchFamily="18" charset="0"/>
              </a:rPr>
              <a:t> породах, чорноземи </a:t>
            </a:r>
            <a:r>
              <a:rPr lang="uk-UA" dirty="0" err="1">
                <a:solidFill>
                  <a:srgbClr val="000000"/>
                </a:solidFill>
                <a:latin typeface="Arial" panose="020B0604020202020204" pitchFamily="34" charset="0"/>
                <a:ea typeface="Times New Roman" panose="02020603050405020304" pitchFamily="18" charset="0"/>
              </a:rPr>
              <a:t>залишково</a:t>
            </a:r>
            <a:r>
              <a:rPr lang="uk-UA" dirty="0">
                <a:solidFill>
                  <a:srgbClr val="000000"/>
                </a:solidFill>
                <a:latin typeface="Arial" panose="020B0604020202020204" pitchFamily="34" charset="0"/>
                <a:ea typeface="Times New Roman" panose="02020603050405020304" pitchFamily="18" charset="0"/>
              </a:rPr>
              <a:t>-солонцюваті. У понижених елементах рельєфу поширені дерново-глейові, </a:t>
            </a:r>
            <a:r>
              <a:rPr lang="uk-UA" dirty="0" err="1">
                <a:solidFill>
                  <a:srgbClr val="000000"/>
                </a:solidFill>
                <a:latin typeface="Arial" panose="020B0604020202020204" pitchFamily="34" charset="0"/>
                <a:ea typeface="Times New Roman" panose="02020603050405020304" pitchFamily="18" charset="0"/>
              </a:rPr>
              <a:t>лучно</a:t>
            </a:r>
            <a:r>
              <a:rPr lang="uk-UA" dirty="0">
                <a:solidFill>
                  <a:srgbClr val="000000"/>
                </a:solidFill>
                <a:latin typeface="Arial" panose="020B0604020202020204" pitchFamily="34" charset="0"/>
                <a:ea typeface="Times New Roman" panose="02020603050405020304" pitchFamily="18" charset="0"/>
              </a:rPr>
              <a:t>-чорноземні, лучні, </a:t>
            </a:r>
            <a:r>
              <a:rPr lang="uk-UA" dirty="0" err="1">
                <a:solidFill>
                  <a:srgbClr val="000000"/>
                </a:solidFill>
                <a:latin typeface="Arial" panose="020B0604020202020204" pitchFamily="34" charset="0"/>
                <a:ea typeface="Times New Roman" panose="02020603050405020304" pitchFamily="18" charset="0"/>
              </a:rPr>
              <a:t>лучно</a:t>
            </a:r>
            <a:r>
              <a:rPr lang="uk-UA" dirty="0">
                <a:solidFill>
                  <a:srgbClr val="000000"/>
                </a:solidFill>
                <a:latin typeface="Arial" panose="020B0604020202020204" pitchFamily="34" charset="0"/>
                <a:ea typeface="Times New Roman" panose="02020603050405020304" pitchFamily="18" charset="0"/>
              </a:rPr>
              <a:t>-болотні, </a:t>
            </a:r>
            <a:r>
              <a:rPr lang="uk-UA" dirty="0" err="1">
                <a:solidFill>
                  <a:srgbClr val="000000"/>
                </a:solidFill>
                <a:latin typeface="Arial" panose="020B0604020202020204" pitchFamily="34" charset="0"/>
                <a:ea typeface="Times New Roman" panose="02020603050405020304" pitchFamily="18" charset="0"/>
              </a:rPr>
              <a:t>мочаристі</a:t>
            </a:r>
            <a:r>
              <a:rPr lang="uk-UA" dirty="0">
                <a:solidFill>
                  <a:srgbClr val="000000"/>
                </a:solidFill>
                <a:latin typeface="Arial" panose="020B0604020202020204" pitchFamily="34" charset="0"/>
                <a:ea typeface="Times New Roman" panose="02020603050405020304" pitchFamily="18" charset="0"/>
              </a:rPr>
              <a:t> ґрунти, а також солонці.</a:t>
            </a:r>
            <a:endParaRPr lang="ru-RU" dirty="0">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401697" y="1864413"/>
            <a:ext cx="4442897" cy="3010754"/>
          </a:xfrm>
          <a:prstGeom prst="rect">
            <a:avLst/>
          </a:prstGeom>
        </p:spPr>
      </p:pic>
    </p:spTree>
    <p:extLst>
      <p:ext uri="{BB962C8B-B14F-4D97-AF65-F5344CB8AC3E}">
        <p14:creationId xmlns:p14="http://schemas.microsoft.com/office/powerpoint/2010/main" val="3905609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417" y="244827"/>
            <a:ext cx="7352269" cy="6186309"/>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У південній частині Степу України найпоширенішими ґрунтами є чорноземи південні, які займають 80% території </a:t>
            </a:r>
            <a:r>
              <a:rPr lang="uk-UA" dirty="0" err="1">
                <a:latin typeface="Arial" panose="020B0604020202020204" pitchFamily="34" charset="0"/>
                <a:cs typeface="Arial" panose="020B0604020202020204" pitchFamily="34" charset="0"/>
              </a:rPr>
              <a:t>підзони</a:t>
            </a:r>
            <a:r>
              <a:rPr lang="uk-UA" dirty="0">
                <a:latin typeface="Arial" panose="020B0604020202020204" pitchFamily="34" charset="0"/>
                <a:cs typeface="Arial" panose="020B0604020202020204" pitchFamily="34" charset="0"/>
              </a:rPr>
              <a:t>. Серед чорноземів південних поширені підвиди </a:t>
            </a:r>
            <a:r>
              <a:rPr lang="uk-UA" dirty="0" err="1">
                <a:latin typeface="Arial" panose="020B0604020202020204" pitchFamily="34" charset="0"/>
                <a:cs typeface="Arial" panose="020B0604020202020204" pitchFamily="34" charset="0"/>
              </a:rPr>
              <a:t>міцелярно</a:t>
            </a:r>
            <a:r>
              <a:rPr lang="uk-UA" dirty="0">
                <a:latin typeface="Arial" panose="020B0604020202020204" pitchFamily="34" charset="0"/>
                <a:cs typeface="Arial" panose="020B0604020202020204" pitchFamily="34" charset="0"/>
              </a:rPr>
              <a:t>-карбонатні і солонцюваті. Крім того, тут зустрічаються чорноземи на пісках, чорноземи на елювії </a:t>
            </a:r>
            <a:r>
              <a:rPr lang="uk-UA" dirty="0" err="1">
                <a:latin typeface="Arial" panose="020B0604020202020204" pitchFamily="34" charset="0"/>
                <a:cs typeface="Arial" panose="020B0604020202020204" pitchFamily="34" charset="0"/>
              </a:rPr>
              <a:t>безкарбонатних</a:t>
            </a:r>
            <a:r>
              <a:rPr lang="uk-UA" dirty="0">
                <a:latin typeface="Arial" panose="020B0604020202020204" pitchFamily="34" charset="0"/>
                <a:cs typeface="Arial" panose="020B0604020202020204" pitchFamily="34" charset="0"/>
              </a:rPr>
              <a:t> щільних порід, чорноземи </a:t>
            </a:r>
            <a:r>
              <a:rPr lang="uk-UA" dirty="0" err="1">
                <a:latin typeface="Arial" panose="020B0604020202020204" pitchFamily="34" charset="0"/>
                <a:cs typeface="Arial" panose="020B0604020202020204" pitchFamily="34" charset="0"/>
              </a:rPr>
              <a:t>залишково</a:t>
            </a:r>
            <a:r>
              <a:rPr lang="uk-UA" dirty="0">
                <a:latin typeface="Arial" panose="020B0604020202020204" pitchFamily="34" charset="0"/>
                <a:cs typeface="Arial" panose="020B0604020202020204" pitchFamily="34" charset="0"/>
              </a:rPr>
              <a:t>-карбонатні, а також </a:t>
            </a:r>
            <a:r>
              <a:rPr lang="uk-UA" dirty="0" err="1">
                <a:latin typeface="Arial" panose="020B0604020202020204" pitchFamily="34" charset="0"/>
                <a:cs typeface="Arial" panose="020B0604020202020204" pitchFamily="34" charset="0"/>
              </a:rPr>
              <a:t>гідроморфні</a:t>
            </a:r>
            <a:r>
              <a:rPr lang="uk-UA" dirty="0">
                <a:latin typeface="Arial" panose="020B0604020202020204" pitchFamily="34" charset="0"/>
                <a:cs typeface="Arial" panose="020B0604020202020204" pitchFamily="34" charset="0"/>
              </a:rPr>
              <a:t> ґрунти – </a:t>
            </a:r>
            <a:r>
              <a:rPr lang="uk-UA" dirty="0" err="1">
                <a:latin typeface="Arial" panose="020B0604020202020204" pitchFamily="34" charset="0"/>
                <a:cs typeface="Arial" panose="020B0604020202020204" pitchFamily="34" charset="0"/>
              </a:rPr>
              <a:t>лучно</a:t>
            </a:r>
            <a:r>
              <a:rPr lang="uk-UA" dirty="0">
                <a:latin typeface="Arial" panose="020B0604020202020204" pitchFamily="34" charset="0"/>
                <a:cs typeface="Arial" panose="020B0604020202020204" pitchFamily="34" charset="0"/>
              </a:rPr>
              <a:t>-чорноземні, лучні, дернові та ін.</a:t>
            </a:r>
          </a:p>
          <a:p>
            <a:pPr algn="just"/>
            <a:r>
              <a:rPr lang="uk-UA" dirty="0">
                <a:solidFill>
                  <a:schemeClr val="accent2"/>
                </a:solidFill>
                <a:latin typeface="Arial" panose="020B0604020202020204" pitchFamily="34" charset="0"/>
                <a:cs typeface="Arial" panose="020B0604020202020204" pitchFamily="34" charset="0"/>
              </a:rPr>
              <a:t>Чорноземи звичайні</a:t>
            </a:r>
            <a:r>
              <a:rPr lang="uk-UA" dirty="0">
                <a:latin typeface="Arial" panose="020B0604020202020204" pitchFamily="34" charset="0"/>
                <a:cs typeface="Arial" panose="020B0604020202020204" pitchFamily="34" charset="0"/>
              </a:rPr>
              <a:t> зустрічаються в північному Степу України і представлені двома підтипами: модальними і </a:t>
            </a:r>
            <a:r>
              <a:rPr lang="uk-UA" dirty="0" err="1">
                <a:latin typeface="Arial" panose="020B0604020202020204" pitchFamily="34" charset="0"/>
                <a:cs typeface="Arial" panose="020B0604020202020204" pitchFamily="34" charset="0"/>
              </a:rPr>
              <a:t>міцелярно</a:t>
            </a:r>
            <a:r>
              <a:rPr lang="uk-UA" dirty="0">
                <a:latin typeface="Arial" panose="020B0604020202020204" pitchFamily="34" charset="0"/>
                <a:cs typeface="Arial" panose="020B0604020202020204" pitchFamily="34" charset="0"/>
              </a:rPr>
              <a:t>-карбонатними. Ці ґрунти поширені на водорозділах, їх схилах і лесових терасах річок. Сформувались вони під </a:t>
            </a:r>
            <a:r>
              <a:rPr lang="uk-UA" dirty="0" err="1">
                <a:latin typeface="Arial" panose="020B0604020202020204" pitchFamily="34" charset="0"/>
                <a:cs typeface="Arial" panose="020B0604020202020204" pitchFamily="34" charset="0"/>
              </a:rPr>
              <a:t>різнотравно</a:t>
            </a:r>
            <a:r>
              <a:rPr lang="uk-UA" dirty="0">
                <a:latin typeface="Arial" panose="020B0604020202020204" pitchFamily="34" charset="0"/>
                <a:cs typeface="Arial" panose="020B0604020202020204" pitchFamily="34" charset="0"/>
              </a:rPr>
              <a:t>-</a:t>
            </a:r>
            <a:r>
              <a:rPr lang="uk-UA" dirty="0" err="1">
                <a:latin typeface="Arial" panose="020B0604020202020204" pitchFamily="34" charset="0"/>
                <a:cs typeface="Arial" panose="020B0604020202020204" pitchFamily="34" charset="0"/>
              </a:rPr>
              <a:t>ковильно</a:t>
            </a:r>
            <a:r>
              <a:rPr lang="uk-UA" dirty="0">
                <a:latin typeface="Arial" panose="020B0604020202020204" pitchFamily="34" charset="0"/>
                <a:cs typeface="Arial" panose="020B0604020202020204" pitchFamily="34" charset="0"/>
              </a:rPr>
              <a:t>-типчаковою рослинністю на </a:t>
            </a:r>
            <a:r>
              <a:rPr lang="uk-UA" dirty="0" err="1">
                <a:latin typeface="Arial" panose="020B0604020202020204" pitchFamily="34" charset="0"/>
                <a:cs typeface="Arial" panose="020B0604020202020204" pitchFamily="34" charset="0"/>
              </a:rPr>
              <a:t>лесах</a:t>
            </a:r>
            <a:r>
              <a:rPr lang="uk-UA" dirty="0">
                <a:latin typeface="Arial" panose="020B0604020202020204" pitchFamily="34" charset="0"/>
                <a:cs typeface="Arial" panose="020B0604020202020204" pitchFamily="34" charset="0"/>
              </a:rPr>
              <a:t> і червоно-бурих глинах. </a:t>
            </a:r>
          </a:p>
          <a:p>
            <a:pPr algn="just"/>
            <a:r>
              <a:rPr lang="uk-UA" dirty="0">
                <a:latin typeface="Arial" panose="020B0604020202020204" pitchFamily="34" charset="0"/>
                <a:cs typeface="Arial" panose="020B0604020202020204" pitchFamily="34" charset="0"/>
              </a:rPr>
              <a:t>Залежно від товщини гумусового горизонту чорноземи звичайні поділяються на глибокі (85 – 120 см), </a:t>
            </a:r>
            <a:r>
              <a:rPr lang="uk-UA" dirty="0" err="1">
                <a:latin typeface="Arial" panose="020B0604020202020204" pitchFamily="34" charset="0"/>
                <a:cs typeface="Arial" panose="020B0604020202020204" pitchFamily="34" charset="0"/>
              </a:rPr>
              <a:t>середньоглибокі</a:t>
            </a:r>
            <a:r>
              <a:rPr lang="uk-UA" dirty="0">
                <a:latin typeface="Arial" panose="020B0604020202020204" pitchFamily="34" charset="0"/>
                <a:cs typeface="Arial" panose="020B0604020202020204" pitchFamily="34" charset="0"/>
              </a:rPr>
              <a:t> (65 – 85 см) і неглибокі (45 – 65 см). </a:t>
            </a:r>
          </a:p>
          <a:p>
            <a:pPr algn="just"/>
            <a:r>
              <a:rPr lang="uk-UA" dirty="0">
                <a:latin typeface="Arial" panose="020B0604020202020204" pitchFamily="34" charset="0"/>
                <a:cs typeface="Arial" panose="020B0604020202020204" pitchFamily="34" charset="0"/>
              </a:rPr>
              <a:t>Профіль чорнозему звичайного </a:t>
            </a:r>
            <a:r>
              <a:rPr lang="uk-UA" dirty="0" err="1">
                <a:latin typeface="Arial" panose="020B0604020202020204" pitchFamily="34" charset="0"/>
                <a:cs typeface="Arial" panose="020B0604020202020204" pitchFamily="34" charset="0"/>
              </a:rPr>
              <a:t>середньоглибокого</a:t>
            </a:r>
            <a:r>
              <a:rPr lang="uk-UA" dirty="0">
                <a:latin typeface="Arial" panose="020B0604020202020204" pitchFamily="34" charset="0"/>
                <a:cs typeface="Arial" panose="020B0604020202020204" pitchFamily="34" charset="0"/>
              </a:rPr>
              <a:t> має таку генетичну будову: гумусовий горизонт Н залягає з поверхні до глибини 35 см; верхній перехідний горизонт </a:t>
            </a:r>
            <a:r>
              <a:rPr lang="uk-UA" dirty="0" err="1">
                <a:latin typeface="Arial" panose="020B0604020202020204" pitchFamily="34" charset="0"/>
                <a:cs typeface="Arial" panose="020B0604020202020204" pitchFamily="34" charset="0"/>
              </a:rPr>
              <a:t>Нрк</a:t>
            </a:r>
            <a:r>
              <a:rPr lang="uk-UA" dirty="0">
                <a:latin typeface="Arial" panose="020B0604020202020204" pitchFamily="34" charset="0"/>
                <a:cs typeface="Arial" panose="020B0604020202020204" pitchFamily="34" charset="0"/>
              </a:rPr>
              <a:t> знаходиться на глибині 35 – 70 см; нижче нього залягає нижній перехідний горизонт </a:t>
            </a:r>
            <a:r>
              <a:rPr lang="uk-UA" dirty="0" err="1">
                <a:latin typeface="Arial" panose="020B0604020202020204" pitchFamily="34" charset="0"/>
                <a:cs typeface="Arial" panose="020B0604020202020204" pitchFamily="34" charset="0"/>
              </a:rPr>
              <a:t>Рhк</a:t>
            </a:r>
            <a:r>
              <a:rPr lang="uk-UA" dirty="0">
                <a:latin typeface="Arial" panose="020B0604020202020204" pitchFamily="34" charset="0"/>
                <a:cs typeface="Arial" panose="020B0604020202020204" pitchFamily="34" charset="0"/>
              </a:rPr>
              <a:t> – 70 – 90 см, а під ним материнська порода – </a:t>
            </a:r>
            <a:r>
              <a:rPr lang="uk-UA" dirty="0" err="1">
                <a:latin typeface="Arial" panose="020B0604020202020204" pitchFamily="34" charset="0"/>
                <a:cs typeface="Arial" panose="020B0604020202020204" pitchFamily="34" charset="0"/>
              </a:rPr>
              <a:t>Рк</a:t>
            </a:r>
            <a:r>
              <a:rPr lang="uk-UA" dirty="0">
                <a:latin typeface="Arial" panose="020B0604020202020204" pitchFamily="34" charset="0"/>
                <a:cs typeface="Arial" panose="020B0604020202020204" pitchFamily="34" charset="0"/>
              </a:rPr>
              <a:t> карбонатний лес.</a:t>
            </a:r>
          </a:p>
        </p:txBody>
      </p:sp>
      <p:pic>
        <p:nvPicPr>
          <p:cNvPr id="3" name="Рисунок 2"/>
          <p:cNvPicPr>
            <a:picLocks noChangeAspect="1"/>
          </p:cNvPicPr>
          <p:nvPr/>
        </p:nvPicPr>
        <p:blipFill>
          <a:blip r:embed="rId2"/>
          <a:stretch>
            <a:fillRect/>
          </a:stretch>
        </p:blipFill>
        <p:spPr>
          <a:xfrm>
            <a:off x="10028579" y="244827"/>
            <a:ext cx="2006902" cy="3462200"/>
          </a:xfrm>
          <a:prstGeom prst="rect">
            <a:avLst/>
          </a:prstGeom>
        </p:spPr>
      </p:pic>
      <p:pic>
        <p:nvPicPr>
          <p:cNvPr id="4" name="Рисунок 3"/>
          <p:cNvPicPr>
            <a:picLocks noChangeAspect="1"/>
          </p:cNvPicPr>
          <p:nvPr/>
        </p:nvPicPr>
        <p:blipFill>
          <a:blip r:embed="rId3"/>
          <a:stretch>
            <a:fillRect/>
          </a:stretch>
        </p:blipFill>
        <p:spPr>
          <a:xfrm>
            <a:off x="9333605" y="3977299"/>
            <a:ext cx="2476500" cy="1847850"/>
          </a:xfrm>
          <a:prstGeom prst="rect">
            <a:avLst/>
          </a:prstGeom>
        </p:spPr>
      </p:pic>
      <p:sp>
        <p:nvSpPr>
          <p:cNvPr id="5" name="Прямоугольник 4"/>
          <p:cNvSpPr/>
          <p:nvPr/>
        </p:nvSpPr>
        <p:spPr>
          <a:xfrm>
            <a:off x="9333605" y="6004828"/>
            <a:ext cx="2335427" cy="3583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t>типчак</a:t>
            </a:r>
          </a:p>
        </p:txBody>
      </p:sp>
      <p:pic>
        <p:nvPicPr>
          <p:cNvPr id="6" name="Рисунок 5"/>
          <p:cNvPicPr>
            <a:picLocks noChangeAspect="1"/>
          </p:cNvPicPr>
          <p:nvPr/>
        </p:nvPicPr>
        <p:blipFill>
          <a:blip r:embed="rId4"/>
          <a:stretch>
            <a:fillRect/>
          </a:stretch>
        </p:blipFill>
        <p:spPr>
          <a:xfrm>
            <a:off x="7925059" y="244827"/>
            <a:ext cx="1847850" cy="2466975"/>
          </a:xfrm>
          <a:prstGeom prst="rect">
            <a:avLst/>
          </a:prstGeom>
        </p:spPr>
      </p:pic>
      <p:sp>
        <p:nvSpPr>
          <p:cNvPr id="7" name="Прямоугольник 6"/>
          <p:cNvSpPr/>
          <p:nvPr/>
        </p:nvSpPr>
        <p:spPr>
          <a:xfrm>
            <a:off x="8007178" y="2891481"/>
            <a:ext cx="1767017" cy="446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err="1"/>
              <a:t>ковила</a:t>
            </a:r>
            <a:endParaRPr lang="ru-RU" dirty="0"/>
          </a:p>
        </p:txBody>
      </p:sp>
    </p:spTree>
    <p:extLst>
      <p:ext uri="{BB962C8B-B14F-4D97-AF65-F5344CB8AC3E}">
        <p14:creationId xmlns:p14="http://schemas.microsoft.com/office/powerpoint/2010/main" val="3400160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1341" y="572681"/>
            <a:ext cx="8711514" cy="6186309"/>
          </a:xfrm>
          <a:prstGeom prst="rect">
            <a:avLst/>
          </a:prstGeom>
        </p:spPr>
        <p:txBody>
          <a:bodyPr wrap="square">
            <a:spAutoFit/>
          </a:bodyPr>
          <a:lstStyle/>
          <a:p>
            <a:pPr algn="just"/>
            <a:r>
              <a:rPr lang="uk-UA" dirty="0">
                <a:solidFill>
                  <a:schemeClr val="accent2"/>
                </a:solidFill>
                <a:latin typeface="Arial" panose="020B0604020202020204" pitchFamily="34" charset="0"/>
                <a:cs typeface="Arial" panose="020B0604020202020204" pitchFamily="34" charset="0"/>
              </a:rPr>
              <a:t>Чорноземи південні </a:t>
            </a:r>
            <a:r>
              <a:rPr lang="uk-UA" dirty="0">
                <a:latin typeface="Arial" panose="020B0604020202020204" pitchFamily="34" charset="0"/>
                <a:cs typeface="Arial" panose="020B0604020202020204" pitchFamily="34" charset="0"/>
              </a:rPr>
              <a:t>представлені трьома підтипами: модальними, </a:t>
            </a:r>
            <a:r>
              <a:rPr lang="uk-UA" dirty="0" err="1">
                <a:latin typeface="Arial" panose="020B0604020202020204" pitchFamily="34" charset="0"/>
                <a:cs typeface="Arial" panose="020B0604020202020204" pitchFamily="34" charset="0"/>
              </a:rPr>
              <a:t>міцелярно</a:t>
            </a:r>
            <a:r>
              <a:rPr lang="uk-UA" dirty="0">
                <a:latin typeface="Arial" panose="020B0604020202020204" pitchFamily="34" charset="0"/>
                <a:cs typeface="Arial" panose="020B0604020202020204" pitchFamily="34" charset="0"/>
              </a:rPr>
              <a:t>-карбонатними і солонцюватими. Здебільшого вони поширені на території Херсонської, Запорізької, Одеської, Дніпропетровської областей.</a:t>
            </a:r>
          </a:p>
          <a:p>
            <a:pPr algn="just"/>
            <a:r>
              <a:rPr lang="uk-UA" dirty="0">
                <a:latin typeface="Arial" panose="020B0604020202020204" pitchFamily="34" charset="0"/>
                <a:cs typeface="Arial" panose="020B0604020202020204" pitchFamily="34" charset="0"/>
              </a:rPr>
              <a:t>Як і чорноземи звичайні, сформувалися вони під ковило-типчаковою рослинністю переважно на </a:t>
            </a:r>
            <a:r>
              <a:rPr lang="uk-UA" dirty="0" err="1">
                <a:latin typeface="Arial" panose="020B0604020202020204" pitchFamily="34" charset="0"/>
                <a:cs typeface="Arial" panose="020B0604020202020204" pitchFamily="34" charset="0"/>
              </a:rPr>
              <a:t>лесах</a:t>
            </a:r>
            <a:r>
              <a:rPr lang="uk-UA" dirty="0">
                <a:latin typeface="Arial" panose="020B0604020202020204" pitchFamily="34" charset="0"/>
                <a:cs typeface="Arial" panose="020B0604020202020204" pitchFamily="34" charset="0"/>
              </a:rPr>
              <a:t> і червоно-бурих глинах.</a:t>
            </a:r>
          </a:p>
          <a:p>
            <a:pPr algn="just"/>
            <a:r>
              <a:rPr lang="uk-UA" dirty="0">
                <a:latin typeface="Arial" panose="020B0604020202020204" pitchFamily="34" charset="0"/>
                <a:cs typeface="Arial" panose="020B0604020202020204" pitchFamily="34" charset="0"/>
              </a:rPr>
              <a:t>Характерною особливістю чорноземів південних є невелика товщина горизонтів, проникнення гумусових речовин до 50 – 60 см. На глибині 60-80 см розвинутий ущільнений шар буруватого кольору з нагромадженням вуглекислих солей кальцію і магнію у вигляді білих плям.</a:t>
            </a:r>
          </a:p>
          <a:p>
            <a:pPr algn="just"/>
            <a:r>
              <a:rPr lang="uk-UA" dirty="0">
                <a:latin typeface="Arial" panose="020B0604020202020204" pitchFamily="34" charset="0"/>
                <a:cs typeface="Arial" panose="020B0604020202020204" pitchFamily="34" charset="0"/>
              </a:rPr>
              <a:t>Генетична будова профілю чорнозему південного наступна:</a:t>
            </a:r>
          </a:p>
          <a:p>
            <a:pPr algn="just"/>
            <a:r>
              <a:rPr lang="uk-UA" dirty="0">
                <a:latin typeface="Arial" panose="020B0604020202020204" pitchFamily="34" charset="0"/>
                <a:cs typeface="Arial" panose="020B0604020202020204" pitchFamily="34" charset="0"/>
              </a:rPr>
              <a:t>- гумусовий горизонт Н – 0 – 35 см; до глибини 35 см орний, темно-сірий, </a:t>
            </a:r>
            <a:r>
              <a:rPr lang="uk-UA" dirty="0" err="1">
                <a:latin typeface="Arial" panose="020B0604020202020204" pitchFamily="34" charset="0"/>
                <a:cs typeface="Arial" panose="020B0604020202020204" pitchFamily="34" charset="0"/>
              </a:rPr>
              <a:t>пилувато</a:t>
            </a:r>
            <a:r>
              <a:rPr lang="uk-UA" dirty="0">
                <a:latin typeface="Arial" panose="020B0604020202020204" pitchFamily="34" charset="0"/>
                <a:cs typeface="Arial" panose="020B0604020202020204" pitchFamily="34" charset="0"/>
              </a:rPr>
              <a:t>-зернистий, ущільнений, пронизаний коренями рослин, на глибині 23 – 25см підорний, того ж кольору, зернистий, зрідка – світлі кротовини, перехід поступовий;</a:t>
            </a:r>
          </a:p>
          <a:p>
            <a:pPr algn="just"/>
            <a:r>
              <a:rPr lang="uk-UA" dirty="0">
                <a:latin typeface="Arial" panose="020B0604020202020204" pitchFamily="34" charset="0"/>
                <a:cs typeface="Arial" panose="020B0604020202020204" pitchFamily="34" charset="0"/>
              </a:rPr>
              <a:t>- гумусовий верхній перехідний горизонт </a:t>
            </a:r>
            <a:r>
              <a:rPr lang="uk-UA" dirty="0" err="1">
                <a:latin typeface="Arial" panose="020B0604020202020204" pitchFamily="34" charset="0"/>
                <a:cs typeface="Arial" panose="020B0604020202020204" pitchFamily="34" charset="0"/>
              </a:rPr>
              <a:t>Нрк</a:t>
            </a:r>
            <a:r>
              <a:rPr lang="uk-UA" dirty="0">
                <a:latin typeface="Arial" panose="020B0604020202020204" pitchFamily="34" charset="0"/>
                <a:cs typeface="Arial" panose="020B0604020202020204" pitchFamily="34" charset="0"/>
              </a:rPr>
              <a:t> – 30 – 60 см; темно-сірий з коричневим відтінком, </a:t>
            </a:r>
            <a:r>
              <a:rPr lang="uk-UA" dirty="0" err="1">
                <a:latin typeface="Arial" panose="020B0604020202020204" pitchFamily="34" charset="0"/>
                <a:cs typeface="Arial" panose="020B0604020202020204" pitchFamily="34" charset="0"/>
              </a:rPr>
              <a:t>грудкувато</a:t>
            </a:r>
            <a:r>
              <a:rPr lang="uk-UA" dirty="0">
                <a:latin typeface="Arial" panose="020B0604020202020204" pitchFamily="34" charset="0"/>
                <a:cs typeface="Arial" panose="020B0604020202020204" pitchFamily="34" charset="0"/>
              </a:rPr>
              <a:t>-</a:t>
            </a:r>
            <a:r>
              <a:rPr lang="uk-UA" dirty="0" err="1">
                <a:latin typeface="Arial" panose="020B0604020202020204" pitchFamily="34" charset="0"/>
                <a:cs typeface="Arial" panose="020B0604020202020204" pitchFamily="34" charset="0"/>
              </a:rPr>
              <a:t>горіхувато</a:t>
            </a:r>
            <a:r>
              <a:rPr lang="uk-UA" dirty="0">
                <a:latin typeface="Arial" panose="020B0604020202020204" pitchFamily="34" charset="0"/>
                <a:cs typeface="Arial" panose="020B0604020202020204" pitchFamily="34" charset="0"/>
              </a:rPr>
              <a:t>-зернистий, ущільнений, пористий, перехід поступовий;</a:t>
            </a:r>
          </a:p>
          <a:p>
            <a:pPr algn="just"/>
            <a:r>
              <a:rPr lang="uk-UA" dirty="0">
                <a:latin typeface="Arial" panose="020B0604020202020204" pitchFamily="34" charset="0"/>
                <a:cs typeface="Arial" panose="020B0604020202020204" pitchFamily="34" charset="0"/>
              </a:rPr>
              <a:t>- нижній перехідний слабо </a:t>
            </a:r>
            <a:r>
              <a:rPr lang="uk-UA" dirty="0" err="1">
                <a:latin typeface="Arial" panose="020B0604020202020204" pitchFamily="34" charset="0"/>
                <a:cs typeface="Arial" panose="020B0604020202020204" pitchFamily="34" charset="0"/>
              </a:rPr>
              <a:t>гумусований</a:t>
            </a:r>
            <a:r>
              <a:rPr lang="uk-UA" dirty="0">
                <a:latin typeface="Arial" panose="020B0604020202020204" pitchFamily="34" charset="0"/>
                <a:cs typeface="Arial" panose="020B0604020202020204" pitchFamily="34" charset="0"/>
              </a:rPr>
              <a:t> горизонт </a:t>
            </a:r>
            <a:r>
              <a:rPr lang="uk-UA" dirty="0" err="1">
                <a:latin typeface="Arial" panose="020B0604020202020204" pitchFamily="34" charset="0"/>
                <a:cs typeface="Arial" panose="020B0604020202020204" pitchFamily="34" charset="0"/>
              </a:rPr>
              <a:t>Рк</a:t>
            </a:r>
            <a:r>
              <a:rPr lang="uk-UA" dirty="0">
                <a:latin typeface="Arial" panose="020B0604020202020204" pitchFamily="34" charset="0"/>
                <a:cs typeface="Arial" panose="020B0604020202020204" pitchFamily="34" charset="0"/>
              </a:rPr>
              <a:t> – 61 – 80 см; темно-бурий, </a:t>
            </a:r>
            <a:r>
              <a:rPr lang="uk-UA" dirty="0" err="1">
                <a:latin typeface="Arial" panose="020B0604020202020204" pitchFamily="34" charset="0"/>
                <a:cs typeface="Arial" panose="020B0604020202020204" pitchFamily="34" charset="0"/>
              </a:rPr>
              <a:t>зернисто</a:t>
            </a:r>
            <a:r>
              <a:rPr lang="uk-UA" dirty="0">
                <a:latin typeface="Arial" panose="020B0604020202020204" pitchFamily="34" charset="0"/>
                <a:cs typeface="Arial" panose="020B0604020202020204" pitchFamily="34" charset="0"/>
              </a:rPr>
              <a:t> – грудкуватий, ущільнений, трапляється </a:t>
            </a:r>
            <a:r>
              <a:rPr lang="uk-UA" dirty="0" err="1">
                <a:latin typeface="Arial" panose="020B0604020202020204" pitchFamily="34" charset="0"/>
                <a:cs typeface="Arial" panose="020B0604020202020204" pitchFamily="34" charset="0"/>
              </a:rPr>
              <a:t>білозірка</a:t>
            </a:r>
            <a:r>
              <a:rPr lang="uk-UA" dirty="0">
                <a:latin typeface="Arial" panose="020B0604020202020204" pitchFamily="34" charset="0"/>
                <a:cs typeface="Arial" panose="020B0604020202020204" pitchFamily="34" charset="0"/>
              </a:rPr>
              <a:t>, перехід поступовий;</a:t>
            </a:r>
          </a:p>
          <a:p>
            <a:pPr algn="just"/>
            <a:r>
              <a:rPr lang="uk-UA" dirty="0">
                <a:latin typeface="Arial" panose="020B0604020202020204" pitchFamily="34" charset="0"/>
                <a:cs typeface="Arial" panose="020B0604020202020204" pitchFamily="34" charset="0"/>
              </a:rPr>
              <a:t>- материнська порода </a:t>
            </a:r>
            <a:r>
              <a:rPr lang="uk-UA" dirty="0" err="1">
                <a:latin typeface="Arial" panose="020B0604020202020204" pitchFamily="34" charset="0"/>
                <a:cs typeface="Arial" panose="020B0604020202020204" pitchFamily="34" charset="0"/>
              </a:rPr>
              <a:t>Рк</a:t>
            </a:r>
            <a:r>
              <a:rPr lang="uk-UA" dirty="0">
                <a:latin typeface="Arial" panose="020B0604020202020204" pitchFamily="34" charset="0"/>
                <a:cs typeface="Arial" panose="020B0604020202020204" pitchFamily="34" charset="0"/>
              </a:rPr>
              <a:t> – 120 см і глибше; лес, </a:t>
            </a:r>
            <a:r>
              <a:rPr lang="uk-UA" dirty="0" err="1">
                <a:latin typeface="Arial" panose="020B0604020202020204" pitchFamily="34" charset="0"/>
                <a:cs typeface="Arial" panose="020B0604020202020204" pitchFamily="34" charset="0"/>
              </a:rPr>
              <a:t>палевобурий</a:t>
            </a:r>
            <a:r>
              <a:rPr lang="uk-UA" dirty="0">
                <a:latin typeface="Arial" panose="020B0604020202020204" pitchFamily="34" charset="0"/>
                <a:cs typeface="Arial" panose="020B0604020202020204" pitchFamily="34" charset="0"/>
              </a:rPr>
              <a:t>, багатий на </a:t>
            </a:r>
            <a:r>
              <a:rPr lang="uk-UA" dirty="0" err="1">
                <a:latin typeface="Arial" panose="020B0604020202020204" pitchFamily="34" charset="0"/>
                <a:cs typeface="Arial" panose="020B0604020202020204" pitchFamily="34" charset="0"/>
              </a:rPr>
              <a:t>білозірку</a:t>
            </a:r>
            <a:r>
              <a:rPr lang="uk-UA" dirty="0">
                <a:latin typeface="Arial" panose="020B0604020202020204" pitchFamily="34" charset="0"/>
                <a:cs typeface="Arial" panose="020B0604020202020204" pitchFamily="34" charset="0"/>
              </a:rPr>
              <a:t>.</a:t>
            </a:r>
          </a:p>
        </p:txBody>
      </p:sp>
      <p:pic>
        <p:nvPicPr>
          <p:cNvPr id="3" name="Рисунок 2"/>
          <p:cNvPicPr>
            <a:picLocks noChangeAspect="1"/>
          </p:cNvPicPr>
          <p:nvPr/>
        </p:nvPicPr>
        <p:blipFill>
          <a:blip r:embed="rId2"/>
          <a:stretch>
            <a:fillRect/>
          </a:stretch>
        </p:blipFill>
        <p:spPr>
          <a:xfrm>
            <a:off x="9345801" y="1767016"/>
            <a:ext cx="2599454" cy="3175687"/>
          </a:xfrm>
          <a:prstGeom prst="rect">
            <a:avLst/>
          </a:prstGeom>
        </p:spPr>
      </p:pic>
    </p:spTree>
    <p:extLst>
      <p:ext uri="{BB962C8B-B14F-4D97-AF65-F5344CB8AC3E}">
        <p14:creationId xmlns:p14="http://schemas.microsoft.com/office/powerpoint/2010/main" val="3984418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7157" y="823051"/>
            <a:ext cx="6096000" cy="3693319"/>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На території степової зони України на незначних площах трапляються </a:t>
            </a:r>
            <a:r>
              <a:rPr lang="uk-UA" dirty="0">
                <a:solidFill>
                  <a:schemeClr val="accent2"/>
                </a:solidFill>
                <a:latin typeface="Arial" panose="020B0604020202020204" pitchFamily="34" charset="0"/>
                <a:cs typeface="Arial" panose="020B0604020202020204" pitchFamily="34" charset="0"/>
              </a:rPr>
              <a:t>чорноземи щебенюваті</a:t>
            </a:r>
            <a:r>
              <a:rPr lang="uk-UA" dirty="0">
                <a:latin typeface="Arial" panose="020B0604020202020204" pitchFamily="34" charset="0"/>
                <a:cs typeface="Arial" panose="020B0604020202020204" pitchFamily="34" charset="0"/>
              </a:rPr>
              <a:t>, які утворилися на елювії карбонатних або некарбонатних порід.</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У сучасній номенклатурі перші ґрунти виділяються як чорноземи </a:t>
            </a:r>
            <a:r>
              <a:rPr lang="uk-UA" dirty="0" err="1">
                <a:latin typeface="Arial" panose="020B0604020202020204" pitchFamily="34" charset="0"/>
                <a:cs typeface="Arial" panose="020B0604020202020204" pitchFamily="34" charset="0"/>
              </a:rPr>
              <a:t>літогенно</a:t>
            </a:r>
            <a:r>
              <a:rPr lang="uk-UA" dirty="0">
                <a:latin typeface="Arial" panose="020B0604020202020204" pitchFamily="34" charset="0"/>
                <a:cs typeface="Arial" panose="020B0604020202020204" pitchFamily="34" charset="0"/>
              </a:rPr>
              <a:t>-карбонатні, а другі – чорноземи </a:t>
            </a:r>
            <a:r>
              <a:rPr lang="uk-UA" dirty="0" err="1">
                <a:latin typeface="Arial" panose="020B0604020202020204" pitchFamily="34" charset="0"/>
                <a:cs typeface="Arial" panose="020B0604020202020204" pitchFamily="34" charset="0"/>
              </a:rPr>
              <a:t>літогенно</a:t>
            </a:r>
            <a:r>
              <a:rPr lang="uk-UA" dirty="0">
                <a:latin typeface="Arial" panose="020B0604020202020204" pitchFamily="34" charset="0"/>
                <a:cs typeface="Arial" panose="020B0604020202020204" pitchFamily="34" charset="0"/>
              </a:rPr>
              <a:t>-кислі.</a:t>
            </a:r>
          </a:p>
          <a:p>
            <a:pPr algn="just"/>
            <a:r>
              <a:rPr lang="uk-UA" dirty="0">
                <a:solidFill>
                  <a:schemeClr val="accent2"/>
                </a:solidFill>
                <a:latin typeface="Arial" panose="020B0604020202020204" pitchFamily="34" charset="0"/>
                <a:cs typeface="Arial" panose="020B0604020202020204" pitchFamily="34" charset="0"/>
              </a:rPr>
              <a:t>Чорноземи </a:t>
            </a:r>
            <a:r>
              <a:rPr lang="uk-UA" dirty="0" err="1">
                <a:solidFill>
                  <a:schemeClr val="accent2"/>
                </a:solidFill>
                <a:latin typeface="Arial" panose="020B0604020202020204" pitchFamily="34" charset="0"/>
                <a:cs typeface="Arial" panose="020B0604020202020204" pitchFamily="34" charset="0"/>
              </a:rPr>
              <a:t>літогенні</a:t>
            </a:r>
            <a:r>
              <a:rPr lang="uk-UA" dirty="0">
                <a:solidFill>
                  <a:schemeClr val="accent2"/>
                </a:solidFill>
                <a:latin typeface="Arial" panose="020B0604020202020204" pitchFamily="34" charset="0"/>
                <a:cs typeface="Arial" panose="020B0604020202020204" pitchFamily="34" charset="0"/>
              </a:rPr>
              <a:t>-карбонатні </a:t>
            </a:r>
            <a:r>
              <a:rPr lang="uk-UA" dirty="0">
                <a:latin typeface="Arial" panose="020B0604020202020204" pitchFamily="34" charset="0"/>
                <a:cs typeface="Arial" panose="020B0604020202020204" pitchFamily="34" charset="0"/>
              </a:rPr>
              <a:t>утворилися на елювії крейди, мергелів, вапняків і поширені на правих берегах річок, північно-західних і південних схилах Донецького кряжа, на </a:t>
            </a:r>
            <a:r>
              <a:rPr lang="uk-UA" dirty="0" err="1">
                <a:latin typeface="Arial" panose="020B0604020202020204" pitchFamily="34" charset="0"/>
                <a:cs typeface="Arial" panose="020B0604020202020204" pitchFamily="34" charset="0"/>
              </a:rPr>
              <a:t>Тарханкутській</a:t>
            </a:r>
            <a:r>
              <a:rPr lang="uk-UA" dirty="0">
                <a:latin typeface="Arial" panose="020B0604020202020204" pitchFamily="34" charset="0"/>
                <a:cs typeface="Arial" panose="020B0604020202020204" pitchFamily="34" charset="0"/>
              </a:rPr>
              <a:t> височині та у передгір`ях Криму.</a:t>
            </a:r>
          </a:p>
        </p:txBody>
      </p:sp>
      <p:pic>
        <p:nvPicPr>
          <p:cNvPr id="3" name="Рисунок 2"/>
          <p:cNvPicPr>
            <a:picLocks noChangeAspect="1"/>
          </p:cNvPicPr>
          <p:nvPr/>
        </p:nvPicPr>
        <p:blipFill>
          <a:blip r:embed="rId2"/>
          <a:stretch>
            <a:fillRect/>
          </a:stretch>
        </p:blipFill>
        <p:spPr>
          <a:xfrm>
            <a:off x="3168864" y="4707878"/>
            <a:ext cx="4863028" cy="2150122"/>
          </a:xfrm>
          <a:prstGeom prst="rect">
            <a:avLst/>
          </a:prstGeom>
        </p:spPr>
      </p:pic>
      <p:pic>
        <p:nvPicPr>
          <p:cNvPr id="4" name="Рисунок 3"/>
          <p:cNvPicPr>
            <a:picLocks noChangeAspect="1"/>
          </p:cNvPicPr>
          <p:nvPr/>
        </p:nvPicPr>
        <p:blipFill>
          <a:blip r:embed="rId3"/>
          <a:stretch>
            <a:fillRect/>
          </a:stretch>
        </p:blipFill>
        <p:spPr>
          <a:xfrm>
            <a:off x="6779688" y="534686"/>
            <a:ext cx="5286300" cy="3790177"/>
          </a:xfrm>
          <a:prstGeom prst="rect">
            <a:avLst/>
          </a:prstGeom>
        </p:spPr>
      </p:pic>
    </p:spTree>
    <p:extLst>
      <p:ext uri="{BB962C8B-B14F-4D97-AF65-F5344CB8AC3E}">
        <p14:creationId xmlns:p14="http://schemas.microsoft.com/office/powerpoint/2010/main" val="2203078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3082" y="1725989"/>
            <a:ext cx="6096000" cy="3693319"/>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Чорноземи – основні райони вирощування зернових, плодових, овочевих, кормових та інших культур.</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Висока </a:t>
            </a:r>
            <a:r>
              <a:rPr lang="uk-UA" dirty="0" err="1">
                <a:latin typeface="Arial" panose="020B0604020202020204" pitchFamily="34" charset="0"/>
                <a:cs typeface="Arial" panose="020B0604020202020204" pitchFamily="34" charset="0"/>
              </a:rPr>
              <a:t>гумусованість</a:t>
            </a:r>
            <a:r>
              <a:rPr lang="uk-UA" dirty="0">
                <a:latin typeface="Arial" panose="020B0604020202020204" pitchFamily="34" charset="0"/>
                <a:cs typeface="Arial" panose="020B0604020202020204" pitchFamily="34" charset="0"/>
              </a:rPr>
              <a:t>, велика кількість поживних речовин, нейтральна реакція, насиченість основами, зерниста структура й оптимальні водно-фізичні властивості чорноземів забезпечують високу природну родючість, а в умовах достатнього зволоження й ефективну родючість.</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Основними заходами підвищення родючості чорноземів є зрошення, боротьба з водною і вітровою ерозією, гіпсування солонцюватих видів.</a:t>
            </a:r>
          </a:p>
        </p:txBody>
      </p:sp>
      <p:pic>
        <p:nvPicPr>
          <p:cNvPr id="3" name="Рисунок 2"/>
          <p:cNvPicPr>
            <a:picLocks noChangeAspect="1"/>
          </p:cNvPicPr>
          <p:nvPr/>
        </p:nvPicPr>
        <p:blipFill>
          <a:blip r:embed="rId2"/>
          <a:stretch>
            <a:fillRect/>
          </a:stretch>
        </p:blipFill>
        <p:spPr>
          <a:xfrm>
            <a:off x="7159122" y="367613"/>
            <a:ext cx="4727564" cy="2647436"/>
          </a:xfrm>
          <a:prstGeom prst="rect">
            <a:avLst/>
          </a:prstGeom>
        </p:spPr>
      </p:pic>
      <p:pic>
        <p:nvPicPr>
          <p:cNvPr id="4" name="Рисунок 3"/>
          <p:cNvPicPr>
            <a:picLocks noChangeAspect="1"/>
          </p:cNvPicPr>
          <p:nvPr/>
        </p:nvPicPr>
        <p:blipFill>
          <a:blip r:embed="rId3"/>
          <a:stretch>
            <a:fillRect/>
          </a:stretch>
        </p:blipFill>
        <p:spPr>
          <a:xfrm>
            <a:off x="7760043" y="3373780"/>
            <a:ext cx="4126643" cy="3304603"/>
          </a:xfrm>
          <a:prstGeom prst="rect">
            <a:avLst/>
          </a:prstGeom>
        </p:spPr>
      </p:pic>
    </p:spTree>
    <p:extLst>
      <p:ext uri="{BB962C8B-B14F-4D97-AF65-F5344CB8AC3E}">
        <p14:creationId xmlns:p14="http://schemas.microsoft.com/office/powerpoint/2010/main" val="3931044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1296" y="652490"/>
            <a:ext cx="6441989" cy="5663089"/>
          </a:xfrm>
          <a:prstGeom prst="rect">
            <a:avLst/>
          </a:prstGeom>
        </p:spPr>
        <p:txBody>
          <a:bodyPr wrap="square">
            <a:spAutoFit/>
          </a:bodyPr>
          <a:lstStyle/>
          <a:p>
            <a:pPr algn="just"/>
            <a:r>
              <a:rPr lang="uk-UA" sz="2000" dirty="0">
                <a:solidFill>
                  <a:schemeClr val="accent2"/>
                </a:solidFill>
                <a:latin typeface="Arial" panose="020B0604020202020204" pitchFamily="34" charset="0"/>
                <a:cs typeface="Arial" panose="020B0604020202020204" pitchFamily="34" charset="0"/>
              </a:rPr>
              <a:t>Ґрунти Українських Карпат</a:t>
            </a:r>
          </a:p>
          <a:p>
            <a:pPr algn="just"/>
            <a:r>
              <a:rPr lang="uk-UA" dirty="0">
                <a:latin typeface="Arial" panose="020B0604020202020204" pitchFamily="34" charset="0"/>
                <a:cs typeface="Arial" panose="020B0604020202020204" pitchFamily="34" charset="0"/>
              </a:rPr>
              <a:t>Українські Карпати або Карпатська </a:t>
            </a:r>
            <a:r>
              <a:rPr lang="uk-UA" dirty="0" err="1">
                <a:latin typeface="Arial" panose="020B0604020202020204" pitchFamily="34" charset="0"/>
                <a:cs typeface="Arial" panose="020B0604020202020204" pitchFamily="34" charset="0"/>
              </a:rPr>
              <a:t>буроземно</a:t>
            </a:r>
            <a:r>
              <a:rPr lang="uk-UA" dirty="0">
                <a:latin typeface="Arial" panose="020B0604020202020204" pitchFamily="34" charset="0"/>
                <a:cs typeface="Arial" panose="020B0604020202020204" pitchFamily="34" charset="0"/>
              </a:rPr>
              <a:t>-лісова провінція займають понад 3,7 </a:t>
            </a:r>
            <a:r>
              <a:rPr lang="uk-UA" dirty="0" err="1">
                <a:latin typeface="Arial" panose="020B0604020202020204" pitchFamily="34" charset="0"/>
                <a:cs typeface="Arial" panose="020B0604020202020204" pitchFamily="34" charset="0"/>
              </a:rPr>
              <a:t>млн.га</a:t>
            </a:r>
            <a:r>
              <a:rPr lang="uk-UA" dirty="0">
                <a:latin typeface="Arial" panose="020B0604020202020204" pitchFamily="34" charset="0"/>
                <a:cs typeface="Arial" panose="020B0604020202020204" pitchFamily="34" charset="0"/>
              </a:rPr>
              <a:t>, що становить 6,1% площі країни. Залежно від геологічної будови, висоти над рівнем моря, характеру ґрунтоутворюючих порід, кліматичних умов і рослинного покриву Українські Карпати поділяються на три основні </a:t>
            </a:r>
            <a:r>
              <a:rPr lang="uk-UA" dirty="0" err="1">
                <a:latin typeface="Arial" panose="020B0604020202020204" pitchFamily="34" charset="0"/>
                <a:cs typeface="Arial" panose="020B0604020202020204" pitchFamily="34" charset="0"/>
              </a:rPr>
              <a:t>підзони</a:t>
            </a:r>
            <a:r>
              <a:rPr lang="uk-UA" dirty="0">
                <a:latin typeface="Arial" panose="020B0604020202020204" pitchFamily="34" charset="0"/>
                <a:cs typeface="Arial" panose="020B0604020202020204" pitchFamily="34" charset="0"/>
              </a:rPr>
              <a:t>: </a:t>
            </a:r>
            <a:r>
              <a:rPr lang="uk-UA" dirty="0">
                <a:solidFill>
                  <a:schemeClr val="accent1">
                    <a:lumMod val="50000"/>
                  </a:schemeClr>
                </a:solidFill>
                <a:latin typeface="Arial" panose="020B0604020202020204" pitchFamily="34" charset="0"/>
                <a:cs typeface="Arial" panose="020B0604020202020204" pitchFamily="34" charset="0"/>
              </a:rPr>
              <a:t>Передкарпаття, Карпати і Закарпаття.</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Передкарпаття охоплює частину території Львівської (16,3%), Івано-Франківської (36,4% та Чернівецької (16,9%) областей і разом займає 900тис.га.</a:t>
            </a:r>
          </a:p>
          <a:p>
            <a:pPr algn="just"/>
            <a:r>
              <a:rPr lang="uk-UA" dirty="0">
                <a:latin typeface="Arial" panose="020B0604020202020204" pitchFamily="34" charset="0"/>
                <a:cs typeface="Arial" panose="020B0604020202020204" pitchFamily="34" charset="0"/>
              </a:rPr>
              <a:t>За ґрунтово-кліматичними умовами Передкарпаття поділяється на три природно-історичні (агроґрунтові) райони: Передгірний, Наддністрянський і </a:t>
            </a:r>
            <a:r>
              <a:rPr lang="uk-UA" dirty="0" err="1">
                <a:latin typeface="Arial" panose="020B0604020202020204" pitchFamily="34" charset="0"/>
                <a:cs typeface="Arial" panose="020B0604020202020204" pitchFamily="34" charset="0"/>
              </a:rPr>
              <a:t>Надпрутський</a:t>
            </a:r>
            <a:r>
              <a:rPr lang="uk-UA" dirty="0">
                <a:latin typeface="Arial" panose="020B0604020202020204" pitchFamily="34" charset="0"/>
                <a:cs typeface="Arial" panose="020B0604020202020204" pitchFamily="34" charset="0"/>
              </a:rPr>
              <a:t>.</a:t>
            </a:r>
          </a:p>
          <a:p>
            <a:pPr algn="just"/>
            <a:r>
              <a:rPr lang="uk-UA" dirty="0">
                <a:latin typeface="Arial" panose="020B0604020202020204" pitchFamily="34" charset="0"/>
                <a:cs typeface="Arial" panose="020B0604020202020204" pitchFamily="34" charset="0"/>
              </a:rPr>
              <a:t>Передгірний район охоплює передгір’я у межах 300-400 м над рівнем моря. Його північна межа проходить приблизно на північ від таких населених пунктів, як Самбір – Стрий – Калуш - Івано-Франківськ - Коломия, а східна – по або біля річки Прут.</a:t>
            </a:r>
          </a:p>
        </p:txBody>
      </p:sp>
      <p:pic>
        <p:nvPicPr>
          <p:cNvPr id="3" name="Рисунок 2"/>
          <p:cNvPicPr>
            <a:picLocks noChangeAspect="1"/>
          </p:cNvPicPr>
          <p:nvPr/>
        </p:nvPicPr>
        <p:blipFill>
          <a:blip r:embed="rId2"/>
          <a:stretch>
            <a:fillRect/>
          </a:stretch>
        </p:blipFill>
        <p:spPr>
          <a:xfrm>
            <a:off x="6985244" y="652490"/>
            <a:ext cx="4926154" cy="2758646"/>
          </a:xfrm>
          <a:prstGeom prst="rect">
            <a:avLst/>
          </a:prstGeom>
        </p:spPr>
      </p:pic>
      <p:pic>
        <p:nvPicPr>
          <p:cNvPr id="4" name="Рисунок 3"/>
          <p:cNvPicPr>
            <a:picLocks noChangeAspect="1"/>
          </p:cNvPicPr>
          <p:nvPr/>
        </p:nvPicPr>
        <p:blipFill>
          <a:blip r:embed="rId3"/>
          <a:stretch>
            <a:fillRect/>
          </a:stretch>
        </p:blipFill>
        <p:spPr>
          <a:xfrm>
            <a:off x="7710616" y="3490658"/>
            <a:ext cx="4302081" cy="3222408"/>
          </a:xfrm>
          <a:prstGeom prst="rect">
            <a:avLst/>
          </a:prstGeom>
        </p:spPr>
      </p:pic>
    </p:spTree>
    <p:extLst>
      <p:ext uri="{BB962C8B-B14F-4D97-AF65-F5344CB8AC3E}">
        <p14:creationId xmlns:p14="http://schemas.microsoft.com/office/powerpoint/2010/main" val="3421356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508" y="690079"/>
            <a:ext cx="6096000" cy="5078313"/>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У Передгірному районі переважають </a:t>
            </a:r>
            <a:r>
              <a:rPr lang="uk-UA" dirty="0" err="1">
                <a:latin typeface="Arial" panose="020B0604020202020204" pitchFamily="34" charset="0"/>
                <a:cs typeface="Arial" panose="020B0604020202020204" pitchFamily="34" charset="0"/>
              </a:rPr>
              <a:t>безкарбонатні</a:t>
            </a:r>
            <a:r>
              <a:rPr lang="uk-UA" dirty="0">
                <a:latin typeface="Arial" panose="020B0604020202020204" pitchFamily="34" charset="0"/>
                <a:cs typeface="Arial" panose="020B0604020202020204" pitchFamily="34" charset="0"/>
              </a:rPr>
              <a:t> делювіальні відклади, які підстилаються щільним </a:t>
            </a:r>
            <a:r>
              <a:rPr lang="uk-UA" dirty="0" err="1">
                <a:latin typeface="Arial" panose="020B0604020202020204" pitchFamily="34" charset="0"/>
                <a:cs typeface="Arial" panose="020B0604020202020204" pitchFamily="34" charset="0"/>
              </a:rPr>
              <a:t>флішом</a:t>
            </a:r>
            <a:r>
              <a:rPr lang="uk-UA" dirty="0">
                <a:latin typeface="Arial" panose="020B0604020202020204" pitchFamily="34" charset="0"/>
                <a:cs typeface="Arial" panose="020B0604020202020204" pitchFamily="34" charset="0"/>
              </a:rPr>
              <a:t>, а також алювіальні наноси. З цими породами пов’язане поширення окремих типів і підтипів ґрунтів. Зокрема, на </a:t>
            </a:r>
            <a:r>
              <a:rPr lang="uk-UA" dirty="0" err="1">
                <a:latin typeface="Arial" panose="020B0604020202020204" pitchFamily="34" charset="0"/>
                <a:cs typeface="Arial" panose="020B0604020202020204" pitchFamily="34" charset="0"/>
              </a:rPr>
              <a:t>слабодренованих</a:t>
            </a:r>
            <a:r>
              <a:rPr lang="uk-UA" dirty="0">
                <a:latin typeface="Arial" panose="020B0604020202020204" pitchFamily="34" charset="0"/>
                <a:cs typeface="Arial" panose="020B0604020202020204" pitchFamily="34" charset="0"/>
              </a:rPr>
              <a:t> суглинках в умовах глибокого залягання або відсутності галечника під широколистяними і мішаними лісами утворилися </a:t>
            </a:r>
            <a:r>
              <a:rPr lang="uk-UA" dirty="0">
                <a:solidFill>
                  <a:schemeClr val="accent2">
                    <a:lumMod val="75000"/>
                  </a:schemeClr>
                </a:solidFill>
                <a:latin typeface="Arial" panose="020B0604020202020204" pitchFamily="34" charset="0"/>
                <a:cs typeface="Arial" panose="020B0604020202020204" pitchFamily="34" charset="0"/>
              </a:rPr>
              <a:t>дерново-підзолисті або буро- й </a:t>
            </a:r>
            <a:r>
              <a:rPr lang="uk-UA" dirty="0" err="1">
                <a:solidFill>
                  <a:schemeClr val="accent2">
                    <a:lumMod val="75000"/>
                  </a:schemeClr>
                </a:solidFill>
                <a:latin typeface="Arial" panose="020B0604020202020204" pitchFamily="34" charset="0"/>
                <a:cs typeface="Arial" panose="020B0604020202020204" pitchFamily="34" charset="0"/>
              </a:rPr>
              <a:t>буровато</a:t>
            </a:r>
            <a:r>
              <a:rPr lang="uk-UA" dirty="0">
                <a:solidFill>
                  <a:schemeClr val="accent2">
                    <a:lumMod val="75000"/>
                  </a:schemeClr>
                </a:solidFill>
                <a:latin typeface="Arial" panose="020B0604020202020204" pitchFamily="34" charset="0"/>
                <a:cs typeface="Arial" panose="020B0604020202020204" pitchFamily="34" charset="0"/>
              </a:rPr>
              <a:t>-підзолисті ґрунти.</a:t>
            </a:r>
          </a:p>
          <a:p>
            <a:pPr algn="just"/>
            <a:r>
              <a:rPr lang="uk-UA" dirty="0">
                <a:latin typeface="Arial" panose="020B0604020202020204" pitchFamily="34" charset="0"/>
                <a:cs typeface="Arial" panose="020B0604020202020204" pitchFamily="34" charset="0"/>
              </a:rPr>
              <a:t>На щебенюватому алювії флішу місцями поширені дерново-буроземні глейові щебенюваті та кам’янисті ґрунти.</a:t>
            </a:r>
          </a:p>
          <a:p>
            <a:pPr algn="just"/>
            <a:r>
              <a:rPr lang="uk-UA" dirty="0">
                <a:solidFill>
                  <a:schemeClr val="accent2">
                    <a:lumMod val="75000"/>
                  </a:schemeClr>
                </a:solidFill>
                <a:latin typeface="Arial" panose="020B0604020202020204" pitchFamily="34" charset="0"/>
                <a:cs typeface="Arial" panose="020B0604020202020204" pitchFamily="34" charset="0"/>
              </a:rPr>
              <a:t>Буро-підзолисті ґрунти </a:t>
            </a:r>
            <a:r>
              <a:rPr lang="uk-UA" dirty="0">
                <a:latin typeface="Arial" panose="020B0604020202020204" pitchFamily="34" charset="0"/>
                <a:cs typeface="Arial" panose="020B0604020202020204" pitchFamily="34" charset="0"/>
              </a:rPr>
              <a:t>поділяються на слабо-, середньо- і </a:t>
            </a:r>
            <a:r>
              <a:rPr lang="uk-UA" dirty="0" err="1">
                <a:latin typeface="Arial" panose="020B0604020202020204" pitchFamily="34" charset="0"/>
                <a:cs typeface="Arial" panose="020B0604020202020204" pitchFamily="34" charset="0"/>
              </a:rPr>
              <a:t>сильнопідзолисті</a:t>
            </a:r>
            <a:r>
              <a:rPr lang="uk-UA" dirty="0">
                <a:latin typeface="Arial" panose="020B0604020202020204" pitchFamily="34" charset="0"/>
                <a:cs typeface="Arial" panose="020B0604020202020204" pitchFamily="34" charset="0"/>
              </a:rPr>
              <a:t>, а за ступенем </a:t>
            </a:r>
            <a:r>
              <a:rPr lang="uk-UA" dirty="0" err="1">
                <a:latin typeface="Arial" panose="020B0604020202020204" pitchFamily="34" charset="0"/>
                <a:cs typeface="Arial" panose="020B0604020202020204" pitchFamily="34" charset="0"/>
              </a:rPr>
              <a:t>оглеєння</a:t>
            </a:r>
            <a:r>
              <a:rPr lang="uk-UA" dirty="0">
                <a:latin typeface="Arial" panose="020B0604020202020204" pitchFamily="34" charset="0"/>
                <a:cs typeface="Arial" panose="020B0604020202020204" pitchFamily="34" charset="0"/>
              </a:rPr>
              <a:t> – на поверхнево-</a:t>
            </a:r>
            <a:r>
              <a:rPr lang="uk-UA" dirty="0" err="1">
                <a:latin typeface="Arial" panose="020B0604020202020204" pitchFamily="34" charset="0"/>
                <a:cs typeface="Arial" panose="020B0604020202020204" pitchFamily="34" charset="0"/>
              </a:rPr>
              <a:t>оглеєні</a:t>
            </a:r>
            <a:r>
              <a:rPr lang="uk-UA" dirty="0">
                <a:latin typeface="Arial" panose="020B0604020202020204" pitchFamily="34" charset="0"/>
                <a:cs typeface="Arial" panose="020B0604020202020204" pitchFamily="34" charset="0"/>
              </a:rPr>
              <a:t>, глеюваті та глейові.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Найпоширенішими тут є буро-</a:t>
            </a:r>
            <a:r>
              <a:rPr lang="uk-UA" dirty="0" err="1">
                <a:latin typeface="Arial" panose="020B0604020202020204" pitchFamily="34" charset="0"/>
                <a:cs typeface="Arial" panose="020B0604020202020204" pitchFamily="34" charset="0"/>
              </a:rPr>
              <a:t>середньопідзолисті</a:t>
            </a:r>
            <a:r>
              <a:rPr lang="uk-UA" dirty="0">
                <a:latin typeface="Arial" panose="020B0604020202020204" pitchFamily="34" charset="0"/>
                <a:cs typeface="Arial" panose="020B0604020202020204" pitchFamily="34" charset="0"/>
              </a:rPr>
              <a:t> поверхнево-</a:t>
            </a:r>
            <a:r>
              <a:rPr lang="uk-UA" dirty="0" err="1">
                <a:latin typeface="Arial" panose="020B0604020202020204" pitchFamily="34" charset="0"/>
                <a:cs typeface="Arial" panose="020B0604020202020204" pitchFamily="34" charset="0"/>
              </a:rPr>
              <a:t>оглеєні</a:t>
            </a:r>
            <a:r>
              <a:rPr lang="uk-UA" dirty="0">
                <a:latin typeface="Arial" panose="020B0604020202020204" pitchFamily="34" charset="0"/>
                <a:cs typeface="Arial" panose="020B0604020202020204" pitchFamily="34" charset="0"/>
              </a:rPr>
              <a:t> ґрунти</a:t>
            </a:r>
          </a:p>
        </p:txBody>
      </p:sp>
      <p:pic>
        <p:nvPicPr>
          <p:cNvPr id="3" name="Рисунок 2"/>
          <p:cNvPicPr>
            <a:picLocks noChangeAspect="1"/>
          </p:cNvPicPr>
          <p:nvPr/>
        </p:nvPicPr>
        <p:blipFill>
          <a:blip r:embed="rId2"/>
          <a:stretch>
            <a:fillRect/>
          </a:stretch>
        </p:blipFill>
        <p:spPr>
          <a:xfrm>
            <a:off x="6820929" y="1655418"/>
            <a:ext cx="5124450" cy="3397733"/>
          </a:xfrm>
          <a:prstGeom prst="rect">
            <a:avLst/>
          </a:prstGeom>
        </p:spPr>
      </p:pic>
    </p:spTree>
    <p:extLst>
      <p:ext uri="{BB962C8B-B14F-4D97-AF65-F5344CB8AC3E}">
        <p14:creationId xmlns:p14="http://schemas.microsoft.com/office/powerpoint/2010/main" val="31559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708" y="279212"/>
            <a:ext cx="6054810" cy="6186309"/>
          </a:xfrm>
          <a:prstGeom prst="rect">
            <a:avLst/>
          </a:prstGeom>
        </p:spPr>
        <p:txBody>
          <a:bodyPr wrap="square">
            <a:spAutoFit/>
          </a:bodyPr>
          <a:lstStyle/>
          <a:p>
            <a:pPr algn="just"/>
            <a:r>
              <a:rPr lang="uk-UA" b="1" i="0" dirty="0">
                <a:solidFill>
                  <a:srgbClr val="002060"/>
                </a:solidFill>
                <a:effectLst/>
                <a:latin typeface="Arial" panose="020B0604020202020204" pitchFamily="34" charset="0"/>
              </a:rPr>
              <a:t>Біологічне вивітрювання </a:t>
            </a:r>
            <a:r>
              <a:rPr lang="uk-UA" b="0" i="0" dirty="0">
                <a:solidFill>
                  <a:srgbClr val="000000"/>
                </a:solidFill>
                <a:effectLst/>
                <a:latin typeface="Arial" panose="020B0604020202020204" pitchFamily="34" charset="0"/>
              </a:rPr>
              <a:t>– механічне руйнування й зміна хімічного складу гірських порід під впливом живих організмів та продуктів їх життєдіяльності. Ця форма вивітрювання відбувається під впливом таких факторів: засвоєння рослинами і мікроорганізмами елементів мінерального живлення; хімічних </a:t>
            </a:r>
            <a:r>
              <a:rPr lang="uk-UA" b="0" i="0" dirty="0" err="1">
                <a:solidFill>
                  <a:srgbClr val="000000"/>
                </a:solidFill>
                <a:effectLst/>
                <a:latin typeface="Arial" panose="020B0604020202020204" pitchFamily="34" charset="0"/>
              </a:rPr>
              <a:t>сполук</a:t>
            </a:r>
            <a:r>
              <a:rPr lang="uk-UA" b="0" i="0" dirty="0">
                <a:solidFill>
                  <a:srgbClr val="000000"/>
                </a:solidFill>
                <a:effectLst/>
                <a:latin typeface="Arial" panose="020B0604020202020204" pitchFamily="34" charset="0"/>
              </a:rPr>
              <a:t>, що утворилися при житті і після вимирання організмів (кислоти, гумус, мінеральні солі); реакцій окиснення і відновлення з участю мікроорганізмів.</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Процеси біологічного вивітрювання здійснюють представники багатьох груп живих організмів у всій товщі кори вивітрювання. У природі практично немає чисто абіотичних (безжиттєвих) процесів механічного й хімічного вивітрювання.</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Одним із процесів біологічного руйнування є процес засвоєння кореневими волосками мінеральних елементів, які входять до кристалічної решітки мінералів. Водень, який рослини виділяють у навколишнє середовище, входить до кристалічної решітки мінералу і руйнує її.</a:t>
            </a:r>
          </a:p>
        </p:txBody>
      </p:sp>
      <p:pic>
        <p:nvPicPr>
          <p:cNvPr id="4" name="Рисунок 3"/>
          <p:cNvPicPr>
            <a:picLocks noChangeAspect="1"/>
          </p:cNvPicPr>
          <p:nvPr/>
        </p:nvPicPr>
        <p:blipFill>
          <a:blip r:embed="rId2"/>
          <a:stretch>
            <a:fillRect/>
          </a:stretch>
        </p:blipFill>
        <p:spPr>
          <a:xfrm>
            <a:off x="9082616" y="118574"/>
            <a:ext cx="2995083" cy="3773804"/>
          </a:xfrm>
          <a:prstGeom prst="rect">
            <a:avLst/>
          </a:prstGeom>
        </p:spPr>
      </p:pic>
      <p:pic>
        <p:nvPicPr>
          <p:cNvPr id="6" name="Рисунок 5"/>
          <p:cNvPicPr>
            <a:picLocks noChangeAspect="1"/>
          </p:cNvPicPr>
          <p:nvPr/>
        </p:nvPicPr>
        <p:blipFill>
          <a:blip r:embed="rId3"/>
          <a:stretch>
            <a:fillRect/>
          </a:stretch>
        </p:blipFill>
        <p:spPr>
          <a:xfrm>
            <a:off x="8082663" y="4342734"/>
            <a:ext cx="3995036" cy="2345209"/>
          </a:xfrm>
          <a:prstGeom prst="rect">
            <a:avLst/>
          </a:prstGeom>
        </p:spPr>
      </p:pic>
      <p:pic>
        <p:nvPicPr>
          <p:cNvPr id="8" name="Рисунок 7"/>
          <p:cNvPicPr>
            <a:picLocks noChangeAspect="1"/>
          </p:cNvPicPr>
          <p:nvPr/>
        </p:nvPicPr>
        <p:blipFill>
          <a:blip r:embed="rId4"/>
          <a:stretch>
            <a:fillRect/>
          </a:stretch>
        </p:blipFill>
        <p:spPr>
          <a:xfrm>
            <a:off x="6495863" y="367356"/>
            <a:ext cx="2466975" cy="1847850"/>
          </a:xfrm>
          <a:prstGeom prst="rect">
            <a:avLst/>
          </a:prstGeom>
        </p:spPr>
      </p:pic>
      <p:pic>
        <p:nvPicPr>
          <p:cNvPr id="9" name="Рисунок 8"/>
          <p:cNvPicPr>
            <a:picLocks noChangeAspect="1"/>
          </p:cNvPicPr>
          <p:nvPr/>
        </p:nvPicPr>
        <p:blipFill>
          <a:blip r:embed="rId5"/>
          <a:stretch>
            <a:fillRect/>
          </a:stretch>
        </p:blipFill>
        <p:spPr>
          <a:xfrm>
            <a:off x="6495863" y="2801640"/>
            <a:ext cx="2495883" cy="1350232"/>
          </a:xfrm>
          <a:prstGeom prst="rect">
            <a:avLst/>
          </a:prstGeom>
        </p:spPr>
      </p:pic>
    </p:spTree>
    <p:extLst>
      <p:ext uri="{BB962C8B-B14F-4D97-AF65-F5344CB8AC3E}">
        <p14:creationId xmlns:p14="http://schemas.microsoft.com/office/powerpoint/2010/main" val="2728616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1340" y="516047"/>
            <a:ext cx="7191633" cy="5909310"/>
          </a:xfrm>
          <a:prstGeom prst="rect">
            <a:avLst/>
          </a:prstGeom>
        </p:spPr>
        <p:txBody>
          <a:bodyPr wrap="square">
            <a:spAutoFit/>
          </a:bodyPr>
          <a:lstStyle/>
          <a:p>
            <a:pPr algn="just"/>
            <a:r>
              <a:rPr lang="uk-UA" dirty="0">
                <a:solidFill>
                  <a:srgbClr val="000000"/>
                </a:solidFill>
                <a:latin typeface="Arial" panose="020B0604020202020204" pitchFamily="34" charset="0"/>
                <a:ea typeface="Times New Roman" panose="02020603050405020304" pitchFamily="18" charset="0"/>
                <a:cs typeface="Arial" panose="020B0604020202020204" pitchFamily="34" charset="0"/>
              </a:rPr>
              <a:t>У бугристих передгір’ях і на передгірних схилах Передкарпаття широко поширені </a:t>
            </a:r>
            <a:r>
              <a:rPr lang="uk-UA"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дерново-</a:t>
            </a:r>
            <a:r>
              <a:rPr lang="uk-UA" dirty="0" err="1">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буроземно</a:t>
            </a:r>
            <a:r>
              <a:rPr lang="uk-UA"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 опідзолені </a:t>
            </a:r>
            <a:r>
              <a:rPr lang="uk-UA" dirty="0">
                <a:solidFill>
                  <a:srgbClr val="000000"/>
                </a:solidFill>
                <a:latin typeface="Arial" panose="020B0604020202020204" pitchFamily="34" charset="0"/>
                <a:ea typeface="Times New Roman" panose="02020603050405020304" pitchFamily="18" charset="0"/>
                <a:cs typeface="Arial" panose="020B0604020202020204" pitchFamily="34" charset="0"/>
              </a:rPr>
              <a:t>та місцями – </a:t>
            </a:r>
            <a:r>
              <a:rPr lang="uk-UA"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бурі лісові ґрунти</a:t>
            </a:r>
            <a:r>
              <a:rPr lang="uk-UA"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ru-RU" dirty="0">
              <a:latin typeface="Arial" panose="020B0604020202020204" pitchFamily="34" charset="0"/>
              <a:ea typeface="Times New Roman" panose="02020603050405020304" pitchFamily="18" charset="0"/>
              <a:cs typeface="Arial" panose="020B0604020202020204" pitchFamily="34" charset="0"/>
            </a:endParaRPr>
          </a:p>
          <a:p>
            <a:pPr algn="just"/>
            <a:endParaRPr lang="uk-UA"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uk-UA" dirty="0">
                <a:solidFill>
                  <a:srgbClr val="000000"/>
                </a:solidFill>
                <a:latin typeface="Arial" panose="020B0604020202020204" pitchFamily="34" charset="0"/>
                <a:ea typeface="Times New Roman" panose="02020603050405020304" pitchFamily="18" charset="0"/>
                <a:cs typeface="Arial" panose="020B0604020202020204" pitchFamily="34" charset="0"/>
              </a:rPr>
              <a:t>У передгір’ях трапляються своєрідні </a:t>
            </a:r>
            <a:r>
              <a:rPr lang="uk-UA" dirty="0" err="1">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лучно</a:t>
            </a:r>
            <a:r>
              <a:rPr lang="uk-UA"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-буроземні глейові ґрунти</a:t>
            </a:r>
            <a:r>
              <a:rPr lang="uk-UA" dirty="0">
                <a:solidFill>
                  <a:srgbClr val="000000"/>
                </a:solidFill>
                <a:latin typeface="Arial" panose="020B0604020202020204" pitchFamily="34" charset="0"/>
                <a:ea typeface="Times New Roman" panose="02020603050405020304" pitchFamily="18" charset="0"/>
                <a:cs typeface="Arial" panose="020B0604020202020204" pitchFamily="34" charset="0"/>
              </a:rPr>
              <a:t>, які приурочені до терасових пологих схилів з виходами карбонатних порід.</a:t>
            </a:r>
          </a:p>
          <a:p>
            <a:pPr algn="just"/>
            <a:endParaRPr lang="uk-UA"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У передгір’ях трапляються </a:t>
            </a:r>
            <a:r>
              <a:rPr lang="uk-UA" dirty="0">
                <a:solidFill>
                  <a:schemeClr val="accent2">
                    <a:lumMod val="75000"/>
                  </a:schemeClr>
                </a:solidFill>
                <a:latin typeface="Arial" panose="020B0604020202020204" pitchFamily="34" charset="0"/>
                <a:cs typeface="Arial" panose="020B0604020202020204" pitchFamily="34" charset="0"/>
              </a:rPr>
              <a:t>підзолисто-буроземні поверхнево </a:t>
            </a:r>
            <a:r>
              <a:rPr lang="uk-UA" dirty="0" err="1">
                <a:solidFill>
                  <a:schemeClr val="accent2">
                    <a:lumMod val="75000"/>
                  </a:schemeClr>
                </a:solidFill>
                <a:latin typeface="Arial" panose="020B0604020202020204" pitchFamily="34" charset="0"/>
                <a:cs typeface="Arial" panose="020B0604020202020204" pitchFamily="34" charset="0"/>
              </a:rPr>
              <a:t>оглеєні</a:t>
            </a:r>
            <a:r>
              <a:rPr lang="uk-UA" dirty="0">
                <a:solidFill>
                  <a:schemeClr val="accent2">
                    <a:lumMod val="75000"/>
                  </a:schemeClr>
                </a:solidFill>
                <a:latin typeface="Arial" panose="020B0604020202020204" pitchFamily="34" charset="0"/>
                <a:cs typeface="Arial" panose="020B0604020202020204" pitchFamily="34" charset="0"/>
              </a:rPr>
              <a:t> та глейові ґрунти</a:t>
            </a:r>
            <a:r>
              <a:rPr lang="uk-UA" dirty="0">
                <a:latin typeface="Arial" panose="020B0604020202020204" pitchFamily="34" charset="0"/>
                <a:cs typeface="Arial" panose="020B0604020202020204" pitchFamily="34" charset="0"/>
              </a:rPr>
              <a:t>. Вони приурочені до відносно добре дренованих випуклих і верхніх ділянок схилів.</a:t>
            </a:r>
            <a:endParaRPr lang="ru-RU" dirty="0">
              <a:latin typeface="Arial" panose="020B0604020202020204" pitchFamily="34" charset="0"/>
              <a:cs typeface="Arial" panose="020B0604020202020204" pitchFamily="34" charset="0"/>
            </a:endParaRPr>
          </a:p>
          <a:p>
            <a:pPr algn="just"/>
            <a:endParaRPr lang="uk-UA" dirty="0">
              <a:latin typeface="Arial" panose="020B0604020202020204" pitchFamily="34" charset="0"/>
              <a:ea typeface="Times New Roman" panose="02020603050405020304" pitchFamily="18" charset="0"/>
              <a:cs typeface="Arial" panose="020B0604020202020204" pitchFamily="34" charset="0"/>
            </a:endParaRPr>
          </a:p>
          <a:p>
            <a:pPr algn="just"/>
            <a:r>
              <a:rPr lang="uk-UA" dirty="0">
                <a:solidFill>
                  <a:schemeClr val="accent2">
                    <a:lumMod val="75000"/>
                  </a:schemeClr>
                </a:solidFill>
                <a:latin typeface="Arial" panose="020B0604020202020204" pitchFamily="34" charset="0"/>
                <a:cs typeface="Arial" panose="020B0604020202020204" pitchFamily="34" charset="0"/>
              </a:rPr>
              <a:t>Болотні та </a:t>
            </a:r>
            <a:r>
              <a:rPr lang="uk-UA" dirty="0" err="1">
                <a:solidFill>
                  <a:schemeClr val="accent2">
                    <a:lumMod val="75000"/>
                  </a:schemeClr>
                </a:solidFill>
                <a:latin typeface="Arial" panose="020B0604020202020204" pitchFamily="34" charset="0"/>
                <a:cs typeface="Arial" panose="020B0604020202020204" pitchFamily="34" charset="0"/>
              </a:rPr>
              <a:t>торфо</a:t>
            </a:r>
            <a:r>
              <a:rPr lang="uk-UA" dirty="0">
                <a:solidFill>
                  <a:schemeClr val="accent2">
                    <a:lumMod val="75000"/>
                  </a:schemeClr>
                </a:solidFill>
                <a:latin typeface="Arial" panose="020B0604020202020204" pitchFamily="34" charset="0"/>
                <a:cs typeface="Arial" panose="020B0604020202020204" pitchFamily="34" charset="0"/>
              </a:rPr>
              <a:t>-болотні ґрунти </a:t>
            </a:r>
            <a:r>
              <a:rPr lang="uk-UA" dirty="0" err="1">
                <a:latin typeface="Arial" panose="020B0604020202020204" pitchFamily="34" charset="0"/>
                <a:cs typeface="Arial" panose="020B0604020202020204" pitchFamily="34" charset="0"/>
              </a:rPr>
              <a:t>Наддністров`я</a:t>
            </a:r>
            <a:r>
              <a:rPr lang="uk-UA" dirty="0">
                <a:latin typeface="Arial" panose="020B0604020202020204" pitchFamily="34" charset="0"/>
                <a:cs typeface="Arial" panose="020B0604020202020204" pitchFamily="34" charset="0"/>
              </a:rPr>
              <a:t> об'єднують у собі ґрунти притерасних частин заплав річок та замкнутих </a:t>
            </a:r>
            <a:r>
              <a:rPr lang="uk-UA" dirty="0" err="1">
                <a:latin typeface="Arial" panose="020B0604020202020204" pitchFamily="34" charset="0"/>
                <a:cs typeface="Arial" panose="020B0604020202020204" pitchFamily="34" charset="0"/>
              </a:rPr>
              <a:t>міжвододільних</a:t>
            </a:r>
            <a:r>
              <a:rPr lang="uk-UA" dirty="0">
                <a:latin typeface="Arial" panose="020B0604020202020204" pitchFamily="34" charset="0"/>
                <a:cs typeface="Arial" panose="020B0604020202020204" pitchFamily="34" charset="0"/>
              </a:rPr>
              <a:t> глибоких знижень. Характеризуються вони сильною </a:t>
            </a:r>
            <a:r>
              <a:rPr lang="uk-UA" dirty="0" err="1">
                <a:latin typeface="Arial" panose="020B0604020202020204" pitchFamily="34" charset="0"/>
                <a:cs typeface="Arial" panose="020B0604020202020204" pitchFamily="34" charset="0"/>
              </a:rPr>
              <a:t>оглеєністю</a:t>
            </a:r>
            <a:r>
              <a:rPr lang="uk-UA" dirty="0">
                <a:latin typeface="Arial" panose="020B0604020202020204" pitchFamily="34" charset="0"/>
                <a:cs typeface="Arial" panose="020B0604020202020204" pitchFamily="34" charset="0"/>
              </a:rPr>
              <a:t> всього профілю та </a:t>
            </a:r>
            <a:r>
              <a:rPr lang="uk-UA" dirty="0" err="1">
                <a:latin typeface="Arial" panose="020B0604020202020204" pitchFamily="34" charset="0"/>
                <a:cs typeface="Arial" panose="020B0604020202020204" pitchFamily="34" charset="0"/>
              </a:rPr>
              <a:t>оторфуванням</a:t>
            </a:r>
            <a:r>
              <a:rPr lang="uk-UA" dirty="0">
                <a:latin typeface="Arial" panose="020B0604020202020204" pitchFamily="34" charset="0"/>
                <a:cs typeface="Arial" panose="020B0604020202020204" pitchFamily="34" charset="0"/>
              </a:rPr>
              <a:t> на поверхні.</a:t>
            </a:r>
            <a:endParaRPr lang="ru-RU"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За глибиною торфового горизонту </a:t>
            </a:r>
            <a:r>
              <a:rPr lang="uk-UA" dirty="0">
                <a:solidFill>
                  <a:schemeClr val="accent2">
                    <a:lumMod val="75000"/>
                  </a:schemeClr>
                </a:solidFill>
                <a:latin typeface="Arial" panose="020B0604020202020204" pitchFamily="34" charset="0"/>
                <a:cs typeface="Arial" panose="020B0604020202020204" pitchFamily="34" charset="0"/>
              </a:rPr>
              <a:t>болотні та </a:t>
            </a:r>
            <a:r>
              <a:rPr lang="uk-UA" dirty="0" err="1">
                <a:solidFill>
                  <a:schemeClr val="accent2">
                    <a:lumMod val="75000"/>
                  </a:schemeClr>
                </a:solidFill>
                <a:latin typeface="Arial" panose="020B0604020202020204" pitchFamily="34" charset="0"/>
                <a:cs typeface="Arial" panose="020B0604020202020204" pitchFamily="34" charset="0"/>
              </a:rPr>
              <a:t>торфо</a:t>
            </a:r>
            <a:r>
              <a:rPr lang="uk-UA" dirty="0">
                <a:solidFill>
                  <a:schemeClr val="accent2">
                    <a:lumMod val="75000"/>
                  </a:schemeClr>
                </a:solidFill>
                <a:latin typeface="Arial" panose="020B0604020202020204" pitchFamily="34" charset="0"/>
                <a:cs typeface="Arial" panose="020B0604020202020204" pitchFamily="34" charset="0"/>
              </a:rPr>
              <a:t>-болотні ґрунти </a:t>
            </a:r>
            <a:r>
              <a:rPr lang="uk-UA" dirty="0">
                <a:latin typeface="Arial" panose="020B0604020202020204" pitchFamily="34" charset="0"/>
                <a:cs typeface="Arial" panose="020B0604020202020204" pitchFamily="34" charset="0"/>
              </a:rPr>
              <a:t>поділяються на болотні (без оторфованого горизонту), </a:t>
            </a:r>
            <a:r>
              <a:rPr lang="uk-UA" dirty="0" err="1">
                <a:latin typeface="Arial" panose="020B0604020202020204" pitchFamily="34" charset="0"/>
                <a:cs typeface="Arial" panose="020B0604020202020204" pitchFamily="34" charset="0"/>
              </a:rPr>
              <a:t>торфувато</a:t>
            </a:r>
            <a:r>
              <a:rPr lang="uk-UA" dirty="0">
                <a:latin typeface="Arial" panose="020B0604020202020204" pitchFamily="34" charset="0"/>
                <a:cs typeface="Arial" panose="020B0604020202020204" pitchFamily="34" charset="0"/>
              </a:rPr>
              <a:t>-болотні (з шаром торфу до 20 см на поверхні) і </a:t>
            </a:r>
            <a:r>
              <a:rPr lang="uk-UA" dirty="0" err="1">
                <a:latin typeface="Arial" panose="020B0604020202020204" pitchFamily="34" charset="0"/>
                <a:cs typeface="Arial" panose="020B0604020202020204" pitchFamily="34" charset="0"/>
              </a:rPr>
              <a:t>торфо</a:t>
            </a:r>
            <a:r>
              <a:rPr lang="uk-UA" dirty="0">
                <a:latin typeface="Arial" panose="020B0604020202020204" pitchFamily="34" charset="0"/>
                <a:cs typeface="Arial" panose="020B0604020202020204" pitchFamily="34" charset="0"/>
              </a:rPr>
              <a:t>-болотні (з товщиною торфу до 20-50 см).</a:t>
            </a:r>
            <a:endParaRPr lang="ru-RU"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7722874" y="119319"/>
            <a:ext cx="4352638" cy="3081081"/>
          </a:xfrm>
          <a:prstGeom prst="rect">
            <a:avLst/>
          </a:prstGeom>
        </p:spPr>
      </p:pic>
      <p:pic>
        <p:nvPicPr>
          <p:cNvPr id="4" name="Рисунок 3"/>
          <p:cNvPicPr>
            <a:picLocks noChangeAspect="1"/>
          </p:cNvPicPr>
          <p:nvPr/>
        </p:nvPicPr>
        <p:blipFill>
          <a:blip r:embed="rId3"/>
          <a:stretch>
            <a:fillRect/>
          </a:stretch>
        </p:blipFill>
        <p:spPr>
          <a:xfrm>
            <a:off x="7839481" y="3470702"/>
            <a:ext cx="4236032" cy="2818887"/>
          </a:xfrm>
          <a:prstGeom prst="rect">
            <a:avLst/>
          </a:prstGeom>
        </p:spPr>
      </p:pic>
    </p:spTree>
    <p:extLst>
      <p:ext uri="{BB962C8B-B14F-4D97-AF65-F5344CB8AC3E}">
        <p14:creationId xmlns:p14="http://schemas.microsoft.com/office/powerpoint/2010/main" val="1564254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6077" y="818278"/>
            <a:ext cx="6096000" cy="5078313"/>
          </a:xfrm>
          <a:prstGeom prst="rect">
            <a:avLst/>
          </a:prstGeom>
        </p:spPr>
        <p:txBody>
          <a:bodyPr>
            <a:spAutoFit/>
          </a:bodyPr>
          <a:lstStyle/>
          <a:p>
            <a:pPr algn="just"/>
            <a:r>
              <a:rPr lang="uk-UA" dirty="0">
                <a:solidFill>
                  <a:srgbClr val="000000"/>
                </a:solidFill>
                <a:latin typeface="Arial" panose="020B0604020202020204" pitchFamily="34" charset="0"/>
                <a:ea typeface="Times New Roman" panose="02020603050405020304" pitchFamily="18" charset="0"/>
              </a:rPr>
              <a:t>На крутих схилах Вулканічних Карпат поширені </a:t>
            </a:r>
            <a:r>
              <a:rPr lang="uk-UA" dirty="0">
                <a:solidFill>
                  <a:schemeClr val="accent2">
                    <a:lumMod val="75000"/>
                  </a:schemeClr>
                </a:solidFill>
                <a:latin typeface="Arial" panose="020B0604020202020204" pitchFamily="34" charset="0"/>
                <a:ea typeface="Times New Roman" panose="02020603050405020304" pitchFamily="18" charset="0"/>
              </a:rPr>
              <a:t>буроземи кислі</a:t>
            </a:r>
            <a:r>
              <a:rPr lang="uk-UA" dirty="0">
                <a:solidFill>
                  <a:srgbClr val="000000"/>
                </a:solidFill>
                <a:latin typeface="Arial" panose="020B0604020202020204" pitchFamily="34" charset="0"/>
                <a:ea typeface="Times New Roman" panose="02020603050405020304" pitchFamily="18" charset="0"/>
              </a:rPr>
              <a:t>, часто опідзолені та </a:t>
            </a:r>
            <a:r>
              <a:rPr lang="uk-UA" dirty="0" err="1">
                <a:solidFill>
                  <a:srgbClr val="000000"/>
                </a:solidFill>
                <a:latin typeface="Arial" panose="020B0604020202020204" pitchFamily="34" charset="0"/>
                <a:ea typeface="Times New Roman" panose="02020603050405020304" pitchFamily="18" charset="0"/>
              </a:rPr>
              <a:t>оглеєні</a:t>
            </a:r>
            <a:r>
              <a:rPr lang="uk-UA" dirty="0">
                <a:solidFill>
                  <a:srgbClr val="000000"/>
                </a:solidFill>
                <a:latin typeface="Arial" panose="020B0604020202020204" pitchFamily="34" charset="0"/>
                <a:ea typeface="Times New Roman" panose="02020603050405020304" pitchFamily="18" charset="0"/>
              </a:rPr>
              <a:t>, які сформувалися на елювії та делювії флішових метаморфічних і вулканічних порід.</a:t>
            </a:r>
            <a:endParaRPr lang="ru-RU" dirty="0">
              <a:latin typeface="Times New Roman" panose="02020603050405020304" pitchFamily="18" charset="0"/>
              <a:ea typeface="Times New Roman" panose="02020603050405020304" pitchFamily="18" charset="0"/>
            </a:endParaRPr>
          </a:p>
          <a:p>
            <a:pPr algn="just"/>
            <a:endParaRPr lang="uk-UA" dirty="0">
              <a:solidFill>
                <a:srgbClr val="000000"/>
              </a:solidFill>
              <a:latin typeface="Arial" panose="020B0604020202020204" pitchFamily="34" charset="0"/>
              <a:ea typeface="Times New Roman" panose="02020603050405020304" pitchFamily="18" charset="0"/>
            </a:endParaRPr>
          </a:p>
          <a:p>
            <a:pPr algn="just"/>
            <a:r>
              <a:rPr lang="uk-UA" dirty="0">
                <a:solidFill>
                  <a:srgbClr val="000000"/>
                </a:solidFill>
                <a:latin typeface="Arial" panose="020B0604020202020204" pitchFamily="34" charset="0"/>
                <a:ea typeface="Times New Roman" panose="02020603050405020304" pitchFamily="18" charset="0"/>
              </a:rPr>
              <a:t>Закарпатська низина простягається у межах Чопської тектонічної западини.</a:t>
            </a:r>
            <a:endParaRPr lang="ru-RU" dirty="0">
              <a:latin typeface="Times New Roman" panose="02020603050405020304" pitchFamily="18" charset="0"/>
              <a:ea typeface="Times New Roman" panose="02020603050405020304" pitchFamily="18" charset="0"/>
            </a:endParaRPr>
          </a:p>
          <a:p>
            <a:pPr algn="just"/>
            <a:r>
              <a:rPr lang="uk-UA" dirty="0">
                <a:solidFill>
                  <a:srgbClr val="000000"/>
                </a:solidFill>
                <a:latin typeface="Arial" panose="020B0604020202020204" pitchFamily="34" charset="0"/>
                <a:ea typeface="Times New Roman" panose="02020603050405020304" pitchFamily="18" charset="0"/>
              </a:rPr>
              <a:t>У геоморфологічному </a:t>
            </a:r>
            <a:r>
              <a:rPr lang="uk-UA" dirty="0" err="1">
                <a:solidFill>
                  <a:srgbClr val="000000"/>
                </a:solidFill>
                <a:latin typeface="Arial" panose="020B0604020202020204" pitchFamily="34" charset="0"/>
                <a:ea typeface="Times New Roman" panose="02020603050405020304" pitchFamily="18" charset="0"/>
              </a:rPr>
              <a:t>відношені</a:t>
            </a:r>
            <a:r>
              <a:rPr lang="uk-UA" dirty="0">
                <a:solidFill>
                  <a:srgbClr val="000000"/>
                </a:solidFill>
                <a:latin typeface="Arial" panose="020B0604020202020204" pitchFamily="34" charset="0"/>
                <a:ea typeface="Times New Roman" panose="02020603050405020304" pitchFamily="18" charset="0"/>
              </a:rPr>
              <a:t> Закарпатська низина складається із сучасних заплавних терас річок Тиси, </a:t>
            </a:r>
            <a:r>
              <a:rPr lang="uk-UA" dirty="0" err="1">
                <a:solidFill>
                  <a:srgbClr val="000000"/>
                </a:solidFill>
                <a:latin typeface="Arial" panose="020B0604020202020204" pitchFamily="34" charset="0"/>
                <a:ea typeface="Times New Roman" panose="02020603050405020304" pitchFamily="18" charset="0"/>
              </a:rPr>
              <a:t>Боржави</a:t>
            </a:r>
            <a:r>
              <a:rPr lang="uk-UA" dirty="0">
                <a:solidFill>
                  <a:srgbClr val="000000"/>
                </a:solidFill>
                <a:latin typeface="Arial" panose="020B0604020202020204" pitchFamily="34" charset="0"/>
                <a:ea typeface="Times New Roman" panose="02020603050405020304" pitchFamily="18" charset="0"/>
              </a:rPr>
              <a:t>, </a:t>
            </a:r>
            <a:r>
              <a:rPr lang="uk-UA" dirty="0" err="1">
                <a:solidFill>
                  <a:srgbClr val="000000"/>
                </a:solidFill>
                <a:latin typeface="Arial" panose="020B0604020202020204" pitchFamily="34" charset="0"/>
                <a:ea typeface="Times New Roman" panose="02020603050405020304" pitchFamily="18" charset="0"/>
              </a:rPr>
              <a:t>Латориці</a:t>
            </a:r>
            <a:r>
              <a:rPr lang="uk-UA" dirty="0">
                <a:solidFill>
                  <a:srgbClr val="000000"/>
                </a:solidFill>
                <a:latin typeface="Arial" panose="020B0604020202020204" pitchFamily="34" charset="0"/>
                <a:ea typeface="Times New Roman" panose="02020603050405020304" pitchFamily="18" charset="0"/>
              </a:rPr>
              <a:t> та Ужу.</a:t>
            </a:r>
            <a:endParaRPr lang="ru-RU" dirty="0">
              <a:latin typeface="Times New Roman" panose="02020603050405020304" pitchFamily="18" charset="0"/>
              <a:ea typeface="Times New Roman" panose="02020603050405020304" pitchFamily="18" charset="0"/>
            </a:endParaRPr>
          </a:p>
          <a:p>
            <a:pPr algn="just"/>
            <a:r>
              <a:rPr lang="uk-UA" dirty="0">
                <a:solidFill>
                  <a:srgbClr val="000000"/>
                </a:solidFill>
                <a:latin typeface="Arial" panose="020B0604020202020204" pitchFamily="34" charset="0"/>
                <a:ea typeface="Times New Roman" panose="02020603050405020304" pitchFamily="18" charset="0"/>
              </a:rPr>
              <a:t>В основі Закарпатської низини залягає шар алювіальних відкладів піщаного і </a:t>
            </a:r>
            <a:r>
              <a:rPr lang="uk-UA" dirty="0" err="1">
                <a:solidFill>
                  <a:srgbClr val="000000"/>
                </a:solidFill>
                <a:latin typeface="Arial" panose="020B0604020202020204" pitchFamily="34" charset="0"/>
                <a:ea typeface="Times New Roman" panose="02020603050405020304" pitchFamily="18" charset="0"/>
              </a:rPr>
              <a:t>гравелисто</a:t>
            </a:r>
            <a:r>
              <a:rPr lang="uk-UA" dirty="0">
                <a:solidFill>
                  <a:srgbClr val="000000"/>
                </a:solidFill>
                <a:latin typeface="Arial" panose="020B0604020202020204" pitchFamily="34" charset="0"/>
                <a:ea typeface="Times New Roman" panose="02020603050405020304" pitchFamily="18" charset="0"/>
              </a:rPr>
              <a:t>-піщаного гранулометричного складу.</a:t>
            </a:r>
            <a:endParaRPr lang="ru-RU" dirty="0">
              <a:latin typeface="Times New Roman" panose="02020603050405020304" pitchFamily="18" charset="0"/>
              <a:ea typeface="Times New Roman" panose="02020603050405020304" pitchFamily="18" charset="0"/>
            </a:endParaRPr>
          </a:p>
          <a:p>
            <a:pPr algn="just"/>
            <a:r>
              <a:rPr lang="uk-UA" dirty="0">
                <a:solidFill>
                  <a:srgbClr val="000000"/>
                </a:solidFill>
                <a:latin typeface="Arial" panose="020B0604020202020204" pitchFamily="34" charset="0"/>
                <a:ea typeface="Times New Roman" panose="02020603050405020304" pitchFamily="18" charset="0"/>
              </a:rPr>
              <a:t>Формування ґрунтів тут відбувається під пологом дубових лісів. Ці ліси не утворюють зімкнутих пологів і поверхня ґрунтів під ними прикрита рясною трав’янистою рослинністю, що сприяло дерновому процесу ґрунтоутворення з незначним </a:t>
            </a:r>
            <a:r>
              <a:rPr lang="uk-UA" dirty="0" err="1">
                <a:solidFill>
                  <a:srgbClr val="000000"/>
                </a:solidFill>
                <a:latin typeface="Arial" panose="020B0604020202020204" pitchFamily="34" charset="0"/>
                <a:ea typeface="Times New Roman" panose="02020603050405020304" pitchFamily="18" charset="0"/>
              </a:rPr>
              <a:t>опідзоленням</a:t>
            </a:r>
            <a:r>
              <a:rPr lang="uk-UA" dirty="0">
                <a:solidFill>
                  <a:srgbClr val="000000"/>
                </a:solidFill>
                <a:latin typeface="Arial" panose="020B0604020202020204" pitchFamily="34" charset="0"/>
                <a:ea typeface="Times New Roman" panose="02020603050405020304" pitchFamily="18" charset="0"/>
              </a:rPr>
              <a:t>.</a:t>
            </a:r>
            <a:endParaRPr lang="ru-RU" dirty="0">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385222" y="1469295"/>
            <a:ext cx="4268745" cy="3201559"/>
          </a:xfrm>
          <a:prstGeom prst="rect">
            <a:avLst/>
          </a:prstGeom>
        </p:spPr>
      </p:pic>
    </p:spTree>
    <p:extLst>
      <p:ext uri="{BB962C8B-B14F-4D97-AF65-F5344CB8AC3E}">
        <p14:creationId xmlns:p14="http://schemas.microsoft.com/office/powerpoint/2010/main" val="954017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74356" y="816741"/>
            <a:ext cx="4860325" cy="4278094"/>
          </a:xfrm>
          <a:prstGeom prst="rect">
            <a:avLst/>
          </a:prstGeom>
        </p:spPr>
        <p:txBody>
          <a:bodyPr wrap="square">
            <a:spAutoFit/>
          </a:bodyPr>
          <a:lstStyle/>
          <a:p>
            <a:pPr algn="ctr"/>
            <a:r>
              <a:rPr lang="uk-UA" sz="2000" dirty="0">
                <a:solidFill>
                  <a:srgbClr val="FF0000"/>
                </a:solidFill>
                <a:latin typeface="Arial" panose="020B0604020202020204" pitchFamily="34" charset="0"/>
                <a:cs typeface="Arial" panose="020B0604020202020204" pitchFamily="34" charset="0"/>
              </a:rPr>
              <a:t>Ґрунти Запорізької області</a:t>
            </a:r>
          </a:p>
          <a:p>
            <a:pPr algn="just"/>
            <a:endParaRPr lang="uk-UA" dirty="0">
              <a:latin typeface="Arial" panose="020B0604020202020204" pitchFamily="34" charset="0"/>
              <a:cs typeface="Arial" panose="020B0604020202020204" pitchFamily="34" charset="0"/>
            </a:endParaRP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Ґрунтовий покрив Запорізької області представлений такими зональними ґрунтами, як чорноземи звичайні мало-гумусні, чорноземи звичайні </a:t>
            </a:r>
            <a:r>
              <a:rPr lang="uk-UA" dirty="0" err="1">
                <a:latin typeface="Arial" panose="020B0604020202020204" pitchFamily="34" charset="0"/>
                <a:cs typeface="Arial" panose="020B0604020202020204" pitchFamily="34" charset="0"/>
              </a:rPr>
              <a:t>малогумусні</a:t>
            </a:r>
            <a:r>
              <a:rPr lang="uk-UA" dirty="0">
                <a:latin typeface="Arial" panose="020B0604020202020204" pitchFamily="34" charset="0"/>
                <a:cs typeface="Arial" panose="020B0604020202020204" pitchFamily="34" charset="0"/>
              </a:rPr>
              <a:t> малопотужні, чорноземи південні, темно-каштанові та каштанові. </a:t>
            </a:r>
          </a:p>
          <a:p>
            <a:pPr algn="just"/>
            <a:r>
              <a:rPr lang="uk-UA" dirty="0">
                <a:latin typeface="Arial" panose="020B0604020202020204" pitchFamily="34" charset="0"/>
                <a:cs typeface="Arial" panose="020B0604020202020204" pitchFamily="34" charset="0"/>
              </a:rPr>
              <a:t>Вони розрізняються за умовами залягання, морфологічними ознаками та фізико-хімічними властивостями. В комплексі з зональними, особливо по південній межі області, широко представлені солонці і солонцюваті, рідше - солончаки</a:t>
            </a:r>
          </a:p>
        </p:txBody>
      </p:sp>
      <p:pic>
        <p:nvPicPr>
          <p:cNvPr id="3" name="Рисунок 2"/>
          <p:cNvPicPr>
            <a:picLocks noChangeAspect="1"/>
          </p:cNvPicPr>
          <p:nvPr/>
        </p:nvPicPr>
        <p:blipFill>
          <a:blip r:embed="rId2"/>
          <a:stretch>
            <a:fillRect/>
          </a:stretch>
        </p:blipFill>
        <p:spPr>
          <a:xfrm>
            <a:off x="6057496" y="878179"/>
            <a:ext cx="5547430" cy="4155218"/>
          </a:xfrm>
          <a:prstGeom prst="rect">
            <a:avLst/>
          </a:prstGeom>
        </p:spPr>
      </p:pic>
    </p:spTree>
    <p:extLst>
      <p:ext uri="{BB962C8B-B14F-4D97-AF65-F5344CB8AC3E}">
        <p14:creationId xmlns:p14="http://schemas.microsoft.com/office/powerpoint/2010/main" val="51678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8940" y="756494"/>
            <a:ext cx="6096000" cy="5355312"/>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Ґрунти області використовуються в сільському господарстві досить тривалий час. Так, про розвиток </a:t>
            </a:r>
            <a:r>
              <a:rPr lang="uk-UA" dirty="0" err="1">
                <a:latin typeface="Arial" panose="020B0604020202020204" pitchFamily="34" charset="0"/>
                <a:cs typeface="Arial" panose="020B0604020202020204" pitchFamily="34" charset="0"/>
              </a:rPr>
              <a:t>мотижного</a:t>
            </a:r>
            <a:r>
              <a:rPr lang="uk-UA" dirty="0">
                <a:latin typeface="Arial" panose="020B0604020202020204" pitchFamily="34" charset="0"/>
                <a:cs typeface="Arial" panose="020B0604020202020204" pitchFamily="34" charset="0"/>
              </a:rPr>
              <a:t> землеробства в басейні Дніпра відомо ще з IV-ІІІ тисячоліть до н.е. у племен трипільської культури та у кіммерійців Приазов'я і Причорномор'я. Поширення </a:t>
            </a:r>
            <a:r>
              <a:rPr lang="uk-UA" dirty="0" err="1">
                <a:latin typeface="Arial" panose="020B0604020202020204" pitchFamily="34" charset="0"/>
                <a:cs typeface="Arial" panose="020B0604020202020204" pitchFamily="34" charset="0"/>
              </a:rPr>
              <a:t>пропашного</a:t>
            </a:r>
            <a:r>
              <a:rPr lang="uk-UA" dirty="0">
                <a:latin typeface="Arial" panose="020B0604020202020204" pitchFamily="34" charset="0"/>
                <a:cs typeface="Arial" panose="020B0604020202020204" pitchFamily="34" charset="0"/>
              </a:rPr>
              <a:t> землеробства відноситься до ІХ-ХІІ ст. н.е. </a:t>
            </a:r>
          </a:p>
          <a:p>
            <a:pPr algn="just"/>
            <a:r>
              <a:rPr lang="uk-UA" dirty="0">
                <a:latin typeface="Arial" panose="020B0604020202020204" pitchFamily="34" charset="0"/>
                <a:cs typeface="Arial" panose="020B0604020202020204" pitchFamily="34" charset="0"/>
              </a:rPr>
              <a:t>Масове розорювання ґрунтів області пов'язане із заселенням південних земель Російської імперії в зв'язку з відміною кріпосного права 1861 p. Проте, тривалий час розвиток землеробства в Запорізькій області відбувався екстенсивним шляхом, в результаті чого розораність сільськогосподарських угідь досягла на сьогоднішній день досягла 84% її території. Така надмірна розораність території погіршує екологічні умови та можливості саморегулювання </a:t>
            </a:r>
            <a:r>
              <a:rPr lang="uk-UA" dirty="0" err="1">
                <a:latin typeface="Arial" panose="020B0604020202020204" pitchFamily="34" charset="0"/>
                <a:cs typeface="Arial" panose="020B0604020202020204" pitchFamily="34" charset="0"/>
              </a:rPr>
              <a:t>агроландшафту</a:t>
            </a:r>
            <a:r>
              <a:rPr lang="uk-UA" dirty="0">
                <a:latin typeface="Arial" panose="020B0604020202020204" pitchFamily="34" charset="0"/>
                <a:cs typeface="Arial" panose="020B0604020202020204" pitchFamily="34" charset="0"/>
              </a:rPr>
              <a:t>, знижує активність ґрунтоутворюючих процесів та природної родючості ґрунтів, посилює їх ерозію</a:t>
            </a:r>
          </a:p>
        </p:txBody>
      </p:sp>
      <p:pic>
        <p:nvPicPr>
          <p:cNvPr id="3" name="Рисунок 2"/>
          <p:cNvPicPr>
            <a:picLocks noChangeAspect="1"/>
          </p:cNvPicPr>
          <p:nvPr/>
        </p:nvPicPr>
        <p:blipFill>
          <a:blip r:embed="rId2"/>
          <a:stretch>
            <a:fillRect/>
          </a:stretch>
        </p:blipFill>
        <p:spPr>
          <a:xfrm>
            <a:off x="7732472" y="292571"/>
            <a:ext cx="4214195" cy="2215851"/>
          </a:xfrm>
          <a:prstGeom prst="rect">
            <a:avLst/>
          </a:prstGeom>
        </p:spPr>
      </p:pic>
      <p:pic>
        <p:nvPicPr>
          <p:cNvPr id="4" name="Рисунок 3"/>
          <p:cNvPicPr>
            <a:picLocks noChangeAspect="1"/>
          </p:cNvPicPr>
          <p:nvPr/>
        </p:nvPicPr>
        <p:blipFill>
          <a:blip r:embed="rId3"/>
          <a:stretch>
            <a:fillRect/>
          </a:stretch>
        </p:blipFill>
        <p:spPr>
          <a:xfrm>
            <a:off x="8303742" y="4786632"/>
            <a:ext cx="3642926" cy="1897601"/>
          </a:xfrm>
          <a:prstGeom prst="rect">
            <a:avLst/>
          </a:prstGeom>
        </p:spPr>
      </p:pic>
      <p:pic>
        <p:nvPicPr>
          <p:cNvPr id="5" name="Рисунок 4"/>
          <p:cNvPicPr>
            <a:picLocks noChangeAspect="1"/>
          </p:cNvPicPr>
          <p:nvPr/>
        </p:nvPicPr>
        <p:blipFill>
          <a:blip r:embed="rId4"/>
          <a:stretch>
            <a:fillRect/>
          </a:stretch>
        </p:blipFill>
        <p:spPr>
          <a:xfrm>
            <a:off x="6677670" y="2678988"/>
            <a:ext cx="3447535" cy="1937077"/>
          </a:xfrm>
          <a:prstGeom prst="rect">
            <a:avLst/>
          </a:prstGeom>
        </p:spPr>
      </p:pic>
    </p:spTree>
    <p:extLst>
      <p:ext uri="{BB962C8B-B14F-4D97-AF65-F5344CB8AC3E}">
        <p14:creationId xmlns:p14="http://schemas.microsoft.com/office/powerpoint/2010/main" val="4148425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6649" y="668460"/>
            <a:ext cx="6096000" cy="3416320"/>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Ґрунти області вміщують 3,35% гумусу.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Найбільше гумусу мають чорноземи звичайні </a:t>
            </a:r>
            <a:r>
              <a:rPr lang="uk-UA" dirty="0" err="1">
                <a:latin typeface="Arial" panose="020B0604020202020204" pitchFamily="34" charset="0"/>
                <a:cs typeface="Arial" panose="020B0604020202020204" pitchFamily="34" charset="0"/>
              </a:rPr>
              <a:t>Розівського</a:t>
            </a:r>
            <a:r>
              <a:rPr lang="uk-UA" dirty="0">
                <a:latin typeface="Arial" panose="020B0604020202020204" pitchFamily="34" charset="0"/>
                <a:cs typeface="Arial" panose="020B0604020202020204" pitchFamily="34" charset="0"/>
              </a:rPr>
              <a:t>, Куйбишевського, </a:t>
            </a:r>
            <a:r>
              <a:rPr lang="uk-UA" dirty="0" err="1">
                <a:latin typeface="Arial" panose="020B0604020202020204" pitchFamily="34" charset="0"/>
                <a:cs typeface="Arial" panose="020B0604020202020204" pitchFamily="34" charset="0"/>
              </a:rPr>
              <a:t>Новомиколаївського</a:t>
            </a:r>
            <a:r>
              <a:rPr lang="uk-UA" dirty="0">
                <a:latin typeface="Arial" panose="020B0604020202020204" pitchFamily="34" charset="0"/>
                <a:cs typeface="Arial" panose="020B0604020202020204" pitchFamily="34" charset="0"/>
              </a:rPr>
              <a:t>, </a:t>
            </a:r>
            <a:r>
              <a:rPr lang="uk-UA" dirty="0" err="1">
                <a:latin typeface="Arial" panose="020B0604020202020204" pitchFamily="34" charset="0"/>
                <a:cs typeface="Arial" panose="020B0604020202020204" pitchFamily="34" charset="0"/>
              </a:rPr>
              <a:t>Гуляйпільського</a:t>
            </a:r>
            <a:r>
              <a:rPr lang="uk-UA" dirty="0">
                <a:latin typeface="Arial" panose="020B0604020202020204" pitchFamily="34" charset="0"/>
                <a:cs typeface="Arial" panose="020B0604020202020204" pitchFamily="34" charset="0"/>
              </a:rPr>
              <a:t> районів-3,93-4,41%.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Найменше - 2,40-2,99% вміщують гумусу темно-каштанові ґрунти в </a:t>
            </a:r>
            <a:r>
              <a:rPr lang="uk-UA" dirty="0" err="1">
                <a:latin typeface="Arial" panose="020B0604020202020204" pitchFamily="34" charset="0"/>
                <a:cs typeface="Arial" panose="020B0604020202020204" pitchFamily="34" charset="0"/>
              </a:rPr>
              <a:t>Якимівському</a:t>
            </a:r>
            <a:r>
              <a:rPr lang="uk-UA" dirty="0">
                <a:latin typeface="Arial" panose="020B0604020202020204" pitchFamily="34" charset="0"/>
                <a:cs typeface="Arial" panose="020B0604020202020204" pitchFamily="34" charset="0"/>
              </a:rPr>
              <a:t>, Приазовському, Мелітопольському районах та чорноземи звичайні з середньо- та легкосуглинковим складом у Кам'янко-Дніпровському, </a:t>
            </a:r>
            <a:r>
              <a:rPr lang="uk-UA" dirty="0" err="1">
                <a:latin typeface="Arial" panose="020B0604020202020204" pitchFamily="34" charset="0"/>
                <a:cs typeface="Arial" panose="020B0604020202020204" pitchFamily="34" charset="0"/>
              </a:rPr>
              <a:t>Василівському</a:t>
            </a:r>
            <a:r>
              <a:rPr lang="uk-UA" dirty="0">
                <a:latin typeface="Arial" panose="020B0604020202020204" pitchFamily="34" charset="0"/>
                <a:cs typeface="Arial" panose="020B0604020202020204" pitchFamily="34" charset="0"/>
              </a:rPr>
              <a:t> та Запорізькому районах </a:t>
            </a:r>
          </a:p>
        </p:txBody>
      </p:sp>
      <p:pic>
        <p:nvPicPr>
          <p:cNvPr id="3" name="Рисунок 2"/>
          <p:cNvPicPr>
            <a:picLocks noChangeAspect="1"/>
          </p:cNvPicPr>
          <p:nvPr/>
        </p:nvPicPr>
        <p:blipFill>
          <a:blip r:embed="rId2"/>
          <a:stretch>
            <a:fillRect/>
          </a:stretch>
        </p:blipFill>
        <p:spPr>
          <a:xfrm>
            <a:off x="7006282" y="495814"/>
            <a:ext cx="5007575" cy="3219155"/>
          </a:xfrm>
          <a:prstGeom prst="rect">
            <a:avLst/>
          </a:prstGeom>
        </p:spPr>
      </p:pic>
      <p:pic>
        <p:nvPicPr>
          <p:cNvPr id="4" name="Рисунок 3"/>
          <p:cNvPicPr>
            <a:picLocks noChangeAspect="1"/>
          </p:cNvPicPr>
          <p:nvPr/>
        </p:nvPicPr>
        <p:blipFill>
          <a:blip r:embed="rId3"/>
          <a:stretch>
            <a:fillRect/>
          </a:stretch>
        </p:blipFill>
        <p:spPr>
          <a:xfrm>
            <a:off x="1956229" y="4084780"/>
            <a:ext cx="4716420" cy="2403271"/>
          </a:xfrm>
          <a:prstGeom prst="rect">
            <a:avLst/>
          </a:prstGeom>
        </p:spPr>
      </p:pic>
    </p:spTree>
    <p:extLst>
      <p:ext uri="{BB962C8B-B14F-4D97-AF65-F5344CB8AC3E}">
        <p14:creationId xmlns:p14="http://schemas.microsoft.com/office/powerpoint/2010/main" val="1318864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4292" y="657640"/>
            <a:ext cx="5984789" cy="5632311"/>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У більшості районів присутня тенденція до зниження вмісту гумусу. Особливо велике зниження вмісту гумусу (на 0,11-0,15%) виявлено в Приморському, Бердянському та </a:t>
            </a:r>
            <a:r>
              <a:rPr lang="uk-UA" dirty="0" err="1">
                <a:latin typeface="Arial" panose="020B0604020202020204" pitchFamily="34" charset="0"/>
                <a:cs typeface="Arial" panose="020B0604020202020204" pitchFamily="34" charset="0"/>
              </a:rPr>
              <a:t>Вільнянському</a:t>
            </a:r>
            <a:r>
              <a:rPr lang="uk-UA" dirty="0">
                <a:latin typeface="Arial" panose="020B0604020202020204" pitchFamily="34" charset="0"/>
                <a:cs typeface="Arial" panose="020B0604020202020204" pitchFamily="34" charset="0"/>
              </a:rPr>
              <a:t> районах.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Головною причиною зниження гумусу є дуже мале внесення (0,5 т/га) в останні роки органічних добрив, недостатнє надходження органічних речовин за рахунок поживних та кореневих залишків, посилена мінералізація органічної речовини в результаті інтенсивного вирощування просапних культур, змиття родючого гумусового шару ґрунту в результаті водної ерозії. Проте в ряді районів </a:t>
            </a:r>
            <a:r>
              <a:rPr lang="uk-UA" dirty="0" err="1">
                <a:latin typeface="Arial" panose="020B0604020202020204" pitchFamily="34" charset="0"/>
                <a:cs typeface="Arial" panose="020B0604020202020204" pitchFamily="34" charset="0"/>
              </a:rPr>
              <a:t>відмічено</a:t>
            </a:r>
            <a:r>
              <a:rPr lang="uk-UA" dirty="0">
                <a:latin typeface="Arial" panose="020B0604020202020204" pitchFamily="34" charset="0"/>
                <a:cs typeface="Arial" panose="020B0604020202020204" pitchFamily="34" charset="0"/>
              </a:rPr>
              <a:t> зростання гумусу та різко від'ємний баланс гумусу, немає сумнівів в тому, що процес де гуміфікації ґрунтів області відбувається досить </a:t>
            </a:r>
            <a:r>
              <a:rPr lang="uk-UA" dirty="0" err="1">
                <a:latin typeface="Arial" panose="020B0604020202020204" pitchFamily="34" charset="0"/>
                <a:cs typeface="Arial" panose="020B0604020202020204" pitchFamily="34" charset="0"/>
              </a:rPr>
              <a:t>інтенсивно</a:t>
            </a:r>
            <a:r>
              <a:rPr lang="uk-UA" dirty="0">
                <a:latin typeface="Arial" panose="020B0604020202020204" pitchFamily="34" charset="0"/>
                <a:cs typeface="Arial" panose="020B0604020202020204" pitchFamily="34" charset="0"/>
              </a:rPr>
              <a:t>. </a:t>
            </a:r>
          </a:p>
          <a:p>
            <a:pPr algn="just"/>
            <a:r>
              <a:rPr lang="uk-UA" dirty="0">
                <a:latin typeface="Arial" panose="020B0604020202020204" pitchFamily="34" charset="0"/>
                <a:cs typeface="Arial" panose="020B0604020202020204" pitchFamily="34" charset="0"/>
              </a:rPr>
              <a:t>Середній вміст гумусу в ґрунтах області, по відношенню до еталонного (6,2%) складає тільки 54%. Отже, усі ґрунтові відміни області потребують збереження і збільшення кількості гумусу</a:t>
            </a:r>
          </a:p>
        </p:txBody>
      </p:sp>
      <p:pic>
        <p:nvPicPr>
          <p:cNvPr id="3" name="Рисунок 2"/>
          <p:cNvPicPr>
            <a:picLocks noChangeAspect="1"/>
          </p:cNvPicPr>
          <p:nvPr/>
        </p:nvPicPr>
        <p:blipFill>
          <a:blip r:embed="rId2"/>
          <a:stretch>
            <a:fillRect/>
          </a:stretch>
        </p:blipFill>
        <p:spPr>
          <a:xfrm>
            <a:off x="6796216" y="214312"/>
            <a:ext cx="5265909" cy="3964681"/>
          </a:xfrm>
          <a:prstGeom prst="rect">
            <a:avLst/>
          </a:prstGeom>
        </p:spPr>
      </p:pic>
      <p:pic>
        <p:nvPicPr>
          <p:cNvPr id="4" name="Рисунок 3"/>
          <p:cNvPicPr>
            <a:picLocks noChangeAspect="1"/>
          </p:cNvPicPr>
          <p:nvPr/>
        </p:nvPicPr>
        <p:blipFill>
          <a:blip r:embed="rId3"/>
          <a:stretch>
            <a:fillRect/>
          </a:stretch>
        </p:blipFill>
        <p:spPr>
          <a:xfrm>
            <a:off x="9032789" y="4396184"/>
            <a:ext cx="3029336" cy="2331169"/>
          </a:xfrm>
          <a:prstGeom prst="rect">
            <a:avLst/>
          </a:prstGeom>
        </p:spPr>
      </p:pic>
    </p:spTree>
    <p:extLst>
      <p:ext uri="{BB962C8B-B14F-4D97-AF65-F5344CB8AC3E}">
        <p14:creationId xmlns:p14="http://schemas.microsoft.com/office/powerpoint/2010/main" val="848076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6011" y="540261"/>
            <a:ext cx="6096000" cy="1754326"/>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Отже, зменшення вмісту гумусних речовин у ґрунті зумовлює погіршення їх фізичних властивостей і насамперед структурного стану і водопроникності. Погано-оструктурені ґрунти легше піддаються водній і вітровій ерозії. Внаслідок ерозії посилюється процес </a:t>
            </a:r>
            <a:r>
              <a:rPr lang="uk-UA" dirty="0" err="1">
                <a:latin typeface="Arial" panose="020B0604020202020204" pitchFamily="34" charset="0"/>
                <a:cs typeface="Arial" panose="020B0604020202020204" pitchFamily="34" charset="0"/>
              </a:rPr>
              <a:t>дегуміфікації</a:t>
            </a:r>
            <a:r>
              <a:rPr lang="uk-UA" dirty="0">
                <a:latin typeface="Arial" panose="020B0604020202020204" pitchFamily="34" charset="0"/>
                <a:cs typeface="Arial" panose="020B0604020202020204" pitchFamily="34" charset="0"/>
              </a:rPr>
              <a:t>.</a:t>
            </a:r>
          </a:p>
        </p:txBody>
      </p:sp>
      <p:sp>
        <p:nvSpPr>
          <p:cNvPr id="3" name="Прямоугольник 2"/>
          <p:cNvSpPr/>
          <p:nvPr/>
        </p:nvSpPr>
        <p:spPr>
          <a:xfrm>
            <a:off x="280087" y="4828055"/>
            <a:ext cx="6096000" cy="1477328"/>
          </a:xfrm>
          <a:prstGeom prst="rect">
            <a:avLst/>
          </a:prstGeom>
        </p:spPr>
        <p:txBody>
          <a:bodyPr>
            <a:spAutoFit/>
          </a:bodyPr>
          <a:lstStyle/>
          <a:p>
            <a:pPr algn="just"/>
            <a:r>
              <a:rPr lang="uk-UA" dirty="0">
                <a:latin typeface="Arial" panose="020B0604020202020204" pitchFamily="34" charset="0"/>
                <a:cs typeface="Arial" panose="020B0604020202020204" pitchFamily="34" charset="0"/>
              </a:rPr>
              <a:t>На чорноземних та каштанових ґрунтах слід запроваджувати полезахисне лісонасадження, агротехнічні методи боротьби з ерозією, сівозміни з часткою багаторічних трав і бобових культур не менше 25 %, внесення органічних і мінеральних добрив </a:t>
            </a:r>
          </a:p>
        </p:txBody>
      </p:sp>
      <p:pic>
        <p:nvPicPr>
          <p:cNvPr id="4" name="Рисунок 3"/>
          <p:cNvPicPr>
            <a:picLocks noChangeAspect="1"/>
          </p:cNvPicPr>
          <p:nvPr/>
        </p:nvPicPr>
        <p:blipFill>
          <a:blip r:embed="rId2"/>
          <a:stretch>
            <a:fillRect/>
          </a:stretch>
        </p:blipFill>
        <p:spPr>
          <a:xfrm>
            <a:off x="6975660" y="432100"/>
            <a:ext cx="5125596" cy="3410851"/>
          </a:xfrm>
          <a:prstGeom prst="rect">
            <a:avLst/>
          </a:prstGeom>
        </p:spPr>
      </p:pic>
      <p:pic>
        <p:nvPicPr>
          <p:cNvPr id="5" name="Рисунок 4"/>
          <p:cNvPicPr>
            <a:picLocks noChangeAspect="1"/>
          </p:cNvPicPr>
          <p:nvPr/>
        </p:nvPicPr>
        <p:blipFill>
          <a:blip r:embed="rId3"/>
          <a:stretch>
            <a:fillRect/>
          </a:stretch>
        </p:blipFill>
        <p:spPr>
          <a:xfrm>
            <a:off x="2276770" y="2294587"/>
            <a:ext cx="3778041" cy="2115703"/>
          </a:xfrm>
          <a:prstGeom prst="rect">
            <a:avLst/>
          </a:prstGeom>
        </p:spPr>
      </p:pic>
      <p:pic>
        <p:nvPicPr>
          <p:cNvPr id="6" name="Рисунок 5"/>
          <p:cNvPicPr>
            <a:picLocks noChangeAspect="1"/>
          </p:cNvPicPr>
          <p:nvPr/>
        </p:nvPicPr>
        <p:blipFill>
          <a:blip r:embed="rId4"/>
          <a:stretch>
            <a:fillRect/>
          </a:stretch>
        </p:blipFill>
        <p:spPr>
          <a:xfrm>
            <a:off x="7446015" y="4150872"/>
            <a:ext cx="3864410" cy="2571589"/>
          </a:xfrm>
          <a:prstGeom prst="rect">
            <a:avLst/>
          </a:prstGeom>
        </p:spPr>
      </p:pic>
    </p:spTree>
    <p:extLst>
      <p:ext uri="{BB962C8B-B14F-4D97-AF65-F5344CB8AC3E}">
        <p14:creationId xmlns:p14="http://schemas.microsoft.com/office/powerpoint/2010/main" val="3674246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7860" y="670515"/>
            <a:ext cx="4944529" cy="5355312"/>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Для захисту ґрунтів від вітрової ерозії необхідно створити цілісну систему полезахисних смуг, де головними породами мають бути дуб, горіх волоський, софора японська, робінія біла, сосна, гледичія, а супутніми - клени гостролистий, польовий, татарський, шовковиця.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Рекультивації повинні </a:t>
            </a:r>
            <a:r>
              <a:rPr lang="uk-UA" dirty="0" err="1">
                <a:latin typeface="Arial" panose="020B0604020202020204" pitchFamily="34" charset="0"/>
                <a:cs typeface="Arial" panose="020B0604020202020204" pitchFamily="34" charset="0"/>
              </a:rPr>
              <a:t>піддягатися</a:t>
            </a:r>
            <a:r>
              <a:rPr lang="uk-UA" dirty="0">
                <a:latin typeface="Arial" panose="020B0604020202020204" pitchFamily="34" charset="0"/>
                <a:cs typeface="Arial" panose="020B0604020202020204" pitchFamily="34" charset="0"/>
              </a:rPr>
              <a:t> усі площі, які зазнали змін в рельєфі, </a:t>
            </a:r>
            <a:r>
              <a:rPr lang="uk-UA" dirty="0" err="1">
                <a:latin typeface="Arial" panose="020B0604020202020204" pitchFamily="34" charset="0"/>
                <a:cs typeface="Arial" panose="020B0604020202020204" pitchFamily="34" charset="0"/>
              </a:rPr>
              <a:t>грунтах</a:t>
            </a:r>
            <a:r>
              <a:rPr lang="uk-UA" dirty="0">
                <a:latin typeface="Arial" panose="020B0604020202020204" pitchFamily="34" charset="0"/>
                <a:cs typeface="Arial" panose="020B0604020202020204" pitchFamily="34" charset="0"/>
              </a:rPr>
              <a:t> та материнських породах в зв'язку з будівельними, гірничодобувними, геологорозвідувальними та іншими роботами. Рекультивація виконується для наступного використання меліоративних земель, в першу чергу в сільському, а також в лісовому, рибному і водному господ-</a:t>
            </a:r>
            <a:r>
              <a:rPr lang="uk-UA" dirty="0" err="1">
                <a:latin typeface="Arial" panose="020B0604020202020204" pitchFamily="34" charset="0"/>
                <a:cs typeface="Arial" panose="020B0604020202020204" pitchFamily="34" charset="0"/>
              </a:rPr>
              <a:t>дарствах</a:t>
            </a:r>
            <a:r>
              <a:rPr lang="uk-UA" dirty="0">
                <a:latin typeface="Arial" panose="020B0604020202020204" pitchFamily="34" charset="0"/>
                <a:cs typeface="Arial" panose="020B0604020202020204" pitchFamily="34" charset="0"/>
              </a:rPr>
              <a:t>, для забудови та з рекреаційною метою.</a:t>
            </a:r>
          </a:p>
        </p:txBody>
      </p:sp>
      <p:pic>
        <p:nvPicPr>
          <p:cNvPr id="3" name="Рисунок 2"/>
          <p:cNvPicPr>
            <a:picLocks noChangeAspect="1"/>
          </p:cNvPicPr>
          <p:nvPr/>
        </p:nvPicPr>
        <p:blipFill>
          <a:blip r:embed="rId2"/>
          <a:stretch>
            <a:fillRect/>
          </a:stretch>
        </p:blipFill>
        <p:spPr>
          <a:xfrm>
            <a:off x="9308833" y="573241"/>
            <a:ext cx="2466975" cy="1847850"/>
          </a:xfrm>
          <a:prstGeom prst="rect">
            <a:avLst/>
          </a:prstGeom>
        </p:spPr>
      </p:pic>
      <p:sp>
        <p:nvSpPr>
          <p:cNvPr id="4" name="Прямоугольник 3"/>
          <p:cNvSpPr/>
          <p:nvPr/>
        </p:nvSpPr>
        <p:spPr>
          <a:xfrm>
            <a:off x="9516709" y="2646412"/>
            <a:ext cx="2323071" cy="3707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Софора японська</a:t>
            </a:r>
            <a:endParaRPr lang="ru-RU" dirty="0"/>
          </a:p>
        </p:txBody>
      </p:sp>
      <p:pic>
        <p:nvPicPr>
          <p:cNvPr id="5" name="Рисунок 4"/>
          <p:cNvPicPr>
            <a:picLocks noChangeAspect="1"/>
          </p:cNvPicPr>
          <p:nvPr/>
        </p:nvPicPr>
        <p:blipFill>
          <a:blip r:embed="rId3"/>
          <a:stretch>
            <a:fillRect/>
          </a:stretch>
        </p:blipFill>
        <p:spPr>
          <a:xfrm>
            <a:off x="6126659" y="365296"/>
            <a:ext cx="2143125" cy="2143125"/>
          </a:xfrm>
          <a:prstGeom prst="rect">
            <a:avLst/>
          </a:prstGeom>
        </p:spPr>
      </p:pic>
      <p:sp>
        <p:nvSpPr>
          <p:cNvPr id="6" name="Прямоугольник 5"/>
          <p:cNvSpPr/>
          <p:nvPr/>
        </p:nvSpPr>
        <p:spPr>
          <a:xfrm>
            <a:off x="6142169" y="2693773"/>
            <a:ext cx="2044593" cy="4448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Робінія біла</a:t>
            </a:r>
            <a:endParaRPr lang="ru-RU" dirty="0"/>
          </a:p>
        </p:txBody>
      </p:sp>
      <p:pic>
        <p:nvPicPr>
          <p:cNvPr id="8" name="Рисунок 7"/>
          <p:cNvPicPr>
            <a:picLocks noChangeAspect="1"/>
          </p:cNvPicPr>
          <p:nvPr/>
        </p:nvPicPr>
        <p:blipFill>
          <a:blip r:embed="rId4"/>
          <a:stretch>
            <a:fillRect/>
          </a:stretch>
        </p:blipFill>
        <p:spPr>
          <a:xfrm>
            <a:off x="5807676" y="3617843"/>
            <a:ext cx="3066936" cy="2038652"/>
          </a:xfrm>
          <a:prstGeom prst="rect">
            <a:avLst/>
          </a:prstGeom>
        </p:spPr>
      </p:pic>
      <p:pic>
        <p:nvPicPr>
          <p:cNvPr id="9" name="Рисунок 8"/>
          <p:cNvPicPr>
            <a:picLocks noChangeAspect="1"/>
          </p:cNvPicPr>
          <p:nvPr/>
        </p:nvPicPr>
        <p:blipFill>
          <a:blip r:embed="rId5"/>
          <a:stretch>
            <a:fillRect/>
          </a:stretch>
        </p:blipFill>
        <p:spPr>
          <a:xfrm>
            <a:off x="8979398" y="3315127"/>
            <a:ext cx="3125847" cy="2341368"/>
          </a:xfrm>
          <a:prstGeom prst="rect">
            <a:avLst/>
          </a:prstGeom>
        </p:spPr>
      </p:pic>
      <p:sp>
        <p:nvSpPr>
          <p:cNvPr id="10" name="Прямоугольник 9"/>
          <p:cNvSpPr/>
          <p:nvPr/>
        </p:nvSpPr>
        <p:spPr>
          <a:xfrm>
            <a:off x="9202438" y="5881816"/>
            <a:ext cx="2660048" cy="4077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Клен татарський</a:t>
            </a:r>
            <a:endParaRPr lang="ru-RU" dirty="0"/>
          </a:p>
        </p:txBody>
      </p:sp>
      <p:sp>
        <p:nvSpPr>
          <p:cNvPr id="11" name="Прямоугольник 10"/>
          <p:cNvSpPr/>
          <p:nvPr/>
        </p:nvSpPr>
        <p:spPr>
          <a:xfrm>
            <a:off x="6237774" y="5892037"/>
            <a:ext cx="2359280" cy="387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err="1"/>
              <a:t>гледичія</a:t>
            </a:r>
            <a:endParaRPr lang="ru-RU" dirty="0"/>
          </a:p>
        </p:txBody>
      </p:sp>
    </p:spTree>
    <p:extLst>
      <p:ext uri="{BB962C8B-B14F-4D97-AF65-F5344CB8AC3E}">
        <p14:creationId xmlns:p14="http://schemas.microsoft.com/office/powerpoint/2010/main" val="2079677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6649" y="747232"/>
            <a:ext cx="5107459" cy="3970318"/>
          </a:xfrm>
          <a:prstGeom prst="rect">
            <a:avLst/>
          </a:prstGeom>
        </p:spPr>
        <p:txBody>
          <a:bodyPr wrap="square">
            <a:spAutoFit/>
          </a:bodyPr>
          <a:lstStyle/>
          <a:p>
            <a:pPr algn="just"/>
            <a:r>
              <a:rPr lang="uk-UA" dirty="0">
                <a:latin typeface="Arial" panose="020B0604020202020204" pitchFamily="34" charset="0"/>
                <a:cs typeface="Arial" panose="020B0604020202020204" pitchFamily="34" charset="0"/>
              </a:rPr>
              <a:t>В області нараховується біля 3 тис. діючих сільськогосподарських підприємства, які не повною мірою застосовують всі необхідні агрозаходи щодо дотримання норм і правил у використанні ґрунтових ресурсів області. </a:t>
            </a:r>
          </a:p>
          <a:p>
            <a:pPr algn="just"/>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Таким чином, дія різноманітних природних та антропогенних факторів на ґрунтовий покрив призвела до зменшення продуктивності ґрунтів. І в зв'язку з цим вкрай необхідним є проведення певних заходів меліоративного, агротехнічного, агрохімічного характеру, тому, що подальше використання ґрунтів не можливе і економічно не виправдане</a:t>
            </a:r>
          </a:p>
        </p:txBody>
      </p:sp>
      <p:sp>
        <p:nvSpPr>
          <p:cNvPr id="3" name="Овал 2"/>
          <p:cNvSpPr/>
          <p:nvPr/>
        </p:nvSpPr>
        <p:spPr>
          <a:xfrm>
            <a:off x="494270" y="6339016"/>
            <a:ext cx="148281" cy="172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2"/>
          <a:stretch>
            <a:fillRect/>
          </a:stretch>
        </p:blipFill>
        <p:spPr>
          <a:xfrm>
            <a:off x="6227806" y="645125"/>
            <a:ext cx="5588471" cy="3280604"/>
          </a:xfrm>
          <a:prstGeom prst="rect">
            <a:avLst/>
          </a:prstGeom>
        </p:spPr>
      </p:pic>
      <p:pic>
        <p:nvPicPr>
          <p:cNvPr id="1026" name="Picture 2" descr="Запорізька спеціалізована школа №40 | з поглибленим вивченням англійської  мови Запорізької міської ради Запорізької област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838" y="4171435"/>
            <a:ext cx="5851440" cy="234057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2327640" y="4717550"/>
            <a:ext cx="3022836" cy="2011560"/>
          </a:xfrm>
          <a:prstGeom prst="rect">
            <a:avLst/>
          </a:prstGeom>
        </p:spPr>
      </p:pic>
    </p:spTree>
    <p:extLst>
      <p:ext uri="{BB962C8B-B14F-4D97-AF65-F5344CB8AC3E}">
        <p14:creationId xmlns:p14="http://schemas.microsoft.com/office/powerpoint/2010/main" val="481284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29A194-F394-442D-B2AB-58EF6B07E9C8}"/>
              </a:ext>
            </a:extLst>
          </p:cNvPr>
          <p:cNvSpPr txBox="1"/>
          <p:nvPr/>
        </p:nvSpPr>
        <p:spPr>
          <a:xfrm>
            <a:off x="489528" y="753653"/>
            <a:ext cx="6493163" cy="4801314"/>
          </a:xfrm>
          <a:prstGeom prst="rect">
            <a:avLst/>
          </a:prstGeom>
          <a:noFill/>
        </p:spPr>
        <p:txBody>
          <a:bodyPr wrap="square">
            <a:spAutoFit/>
          </a:bodyPr>
          <a:lstStyle/>
          <a:p>
            <a:pPr algn="ctr"/>
            <a:r>
              <a:rPr lang="ru-RU" dirty="0"/>
              <a:t>ВПЛИВ СМІТТЄЗВАЛИЩ НА ЕКОЛОГІЧНИЙ СТАН ГРУНТІВ</a:t>
            </a:r>
            <a:endParaRPr lang="uk-UA" dirty="0"/>
          </a:p>
          <a:p>
            <a:endParaRPr lang="uk-UA" dirty="0"/>
          </a:p>
          <a:p>
            <a:pPr algn="just"/>
            <a:endParaRPr lang="uk-UA" dirty="0"/>
          </a:p>
          <a:p>
            <a:pPr algn="just"/>
            <a:r>
              <a:rPr lang="uk-UA" dirty="0"/>
              <a:t>Розширення виробничої та господарської діяльності людини в сучасних умовах розвитку суспільства призводить до значного збільшення обсягу промислових та побутових відходів. </a:t>
            </a:r>
          </a:p>
          <a:p>
            <a:pPr algn="just"/>
            <a:r>
              <a:rPr lang="uk-UA" dirty="0"/>
              <a:t>Тисячі гектарів землі відчужуються від сільського та лісового господарства внаслідок створення нових та розширення старих полігонів твердих побутових відходів, внаслідок чого змінюється природний ландшафт місцевості та рельєф земної поверхні, порушуються сформовані </a:t>
            </a:r>
            <a:r>
              <a:rPr lang="uk-UA" dirty="0" err="1"/>
              <a:t>біогеоценотичні</a:t>
            </a:r>
            <a:r>
              <a:rPr lang="uk-UA" dirty="0"/>
              <a:t> зв'язки, знищується рослинний та ґрунтовий покрив. </a:t>
            </a:r>
          </a:p>
          <a:p>
            <a:pPr algn="just"/>
            <a:endParaRPr lang="uk-UA" dirty="0"/>
          </a:p>
          <a:p>
            <a:pPr algn="just"/>
            <a:r>
              <a:rPr lang="uk-UA" dirty="0"/>
              <a:t>Значні площі продуктивних земель зазнають негативного впливу несанкціонованих стихійних звалищ сміття, внаслідок чого забруднюється ґрунтовий покриву та порушується природна рівновага.</a:t>
            </a:r>
          </a:p>
        </p:txBody>
      </p:sp>
      <p:pic>
        <p:nvPicPr>
          <p:cNvPr id="4" name="Рисунок 3">
            <a:extLst>
              <a:ext uri="{FF2B5EF4-FFF2-40B4-BE49-F238E27FC236}">
                <a16:creationId xmlns:a16="http://schemas.microsoft.com/office/drawing/2014/main" id="{4EA94E22-1E5E-4EE1-9936-2495C74141CF}"/>
              </a:ext>
            </a:extLst>
          </p:cNvPr>
          <p:cNvPicPr>
            <a:picLocks noChangeAspect="1"/>
          </p:cNvPicPr>
          <p:nvPr/>
        </p:nvPicPr>
        <p:blipFill>
          <a:blip r:embed="rId2"/>
          <a:stretch>
            <a:fillRect/>
          </a:stretch>
        </p:blipFill>
        <p:spPr>
          <a:xfrm>
            <a:off x="7359553" y="1837026"/>
            <a:ext cx="4220972" cy="2808865"/>
          </a:xfrm>
          <a:prstGeom prst="rect">
            <a:avLst/>
          </a:prstGeom>
        </p:spPr>
      </p:pic>
    </p:spTree>
    <p:extLst>
      <p:ext uri="{BB962C8B-B14F-4D97-AF65-F5344CB8AC3E}">
        <p14:creationId xmlns:p14="http://schemas.microsoft.com/office/powerpoint/2010/main" val="1394970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2486" y="531498"/>
            <a:ext cx="6326660" cy="5909310"/>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Найбільш поширеними ґрунтоутворюючими породами є </a:t>
            </a:r>
            <a:r>
              <a:rPr lang="uk-UA" b="0" i="0" dirty="0">
                <a:solidFill>
                  <a:srgbClr val="00B050"/>
                </a:solidFill>
                <a:effectLst/>
                <a:latin typeface="Arial" panose="020B0604020202020204" pitchFamily="34" charset="0"/>
              </a:rPr>
              <a:t>елювіальні, делювіальні, пролювіальні, алювіальні, льодовикові, водно-льодовикові, озерно-льодовикові, еолові та лесові відклади</a:t>
            </a:r>
            <a:r>
              <a:rPr lang="uk-UA" b="0" i="0" dirty="0">
                <a:solidFill>
                  <a:srgbClr val="000000"/>
                </a:solidFill>
                <a:effectLst/>
                <a:latin typeface="Arial" panose="020B0604020202020204" pitchFamily="34" charset="0"/>
              </a:rPr>
              <a:t>.</a:t>
            </a:r>
          </a:p>
          <a:p>
            <a:pPr algn="just"/>
            <a:r>
              <a:rPr lang="uk-UA" b="0" i="0" u="none" strike="noStrike" dirty="0">
                <a:solidFill>
                  <a:srgbClr val="FFFFFF"/>
                </a:solidFill>
                <a:effectLst/>
                <a:latin typeface="arial" panose="020B0604020202020204" pitchFamily="34" charset="0"/>
              </a:rPr>
              <a:t>+</a:t>
            </a:r>
          </a:p>
          <a:p>
            <a:pPr algn="just"/>
            <a:r>
              <a:rPr lang="uk-UA" b="1" i="1" dirty="0">
                <a:solidFill>
                  <a:schemeClr val="accent2">
                    <a:lumMod val="75000"/>
                  </a:schemeClr>
                </a:solidFill>
                <a:effectLst/>
                <a:latin typeface="Arial" panose="020B0604020202020204" pitchFamily="34" charset="0"/>
              </a:rPr>
              <a:t>Елювіальні відклади (елювій)</a:t>
            </a:r>
            <a:r>
              <a:rPr lang="uk-UA" b="0" i="0" dirty="0">
                <a:solidFill>
                  <a:schemeClr val="accent2">
                    <a:lumMod val="75000"/>
                  </a:schemeClr>
                </a:solidFill>
                <a:effectLst/>
                <a:latin typeface="Arial" panose="020B0604020202020204" pitchFamily="34" charset="0"/>
              </a:rPr>
              <a:t> </a:t>
            </a:r>
            <a:r>
              <a:rPr lang="uk-UA" b="0" i="0" dirty="0">
                <a:solidFill>
                  <a:srgbClr val="000000"/>
                </a:solidFill>
                <a:effectLst/>
                <a:latin typeface="Arial" panose="020B0604020202020204" pitchFamily="34" charset="0"/>
              </a:rPr>
              <a:t>- різноманітні за складом продукти вивітрювання корінних гірських порід, що залишилися на місці свого утворення. Здебільшого ці породи поширені в гірських районах. Характерною ознакою цієї групи порід є </a:t>
            </a:r>
            <a:r>
              <a:rPr lang="uk-UA" b="0" i="0" dirty="0" err="1">
                <a:solidFill>
                  <a:srgbClr val="000000"/>
                </a:solidFill>
                <a:effectLst/>
                <a:latin typeface="Arial" panose="020B0604020202020204" pitchFamily="34" charset="0"/>
              </a:rPr>
              <a:t>грубозернистість</a:t>
            </a:r>
            <a:r>
              <a:rPr lang="uk-UA" b="0" i="0" dirty="0">
                <a:solidFill>
                  <a:srgbClr val="000000"/>
                </a:solidFill>
                <a:effectLst/>
                <a:latin typeface="Arial" panose="020B0604020202020204" pitchFamily="34" charset="0"/>
              </a:rPr>
              <a:t> і </a:t>
            </a:r>
            <a:r>
              <a:rPr lang="uk-UA" b="0" i="0" dirty="0" err="1">
                <a:solidFill>
                  <a:srgbClr val="000000"/>
                </a:solidFill>
                <a:effectLst/>
                <a:latin typeface="Arial" panose="020B0604020202020204" pitchFamily="34" charset="0"/>
              </a:rPr>
              <a:t>щебенюватість</a:t>
            </a:r>
            <a:r>
              <a:rPr lang="uk-UA" b="0" i="0" dirty="0">
                <a:solidFill>
                  <a:srgbClr val="000000"/>
                </a:solidFill>
                <a:effectLst/>
                <a:latin typeface="Arial" panose="020B0604020202020204" pitchFamily="34" charset="0"/>
              </a:rPr>
              <a:t>, що збільшується зверху до низу ґрунтового профілю, значна потужність і поступовий перехід до невивітрених порід.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В Україні найбільш поширений елювій твердих карбонатних порід у вигляді вапняків, крейди, доломітів, мергелю і </a:t>
            </a:r>
            <a:r>
              <a:rPr lang="uk-UA" b="0" i="0" dirty="0" err="1">
                <a:solidFill>
                  <a:srgbClr val="000000"/>
                </a:solidFill>
                <a:effectLst/>
                <a:latin typeface="Arial" panose="020B0604020202020204" pitchFamily="34" charset="0"/>
              </a:rPr>
              <a:t>безкарбонатних</a:t>
            </a:r>
            <a:r>
              <a:rPr lang="uk-UA" b="0" i="0" dirty="0">
                <a:solidFill>
                  <a:srgbClr val="000000"/>
                </a:solidFill>
                <a:effectLst/>
                <a:latin typeface="Arial" panose="020B0604020202020204" pitchFamily="34" charset="0"/>
              </a:rPr>
              <a:t> щільних порід у вигляді піщаників і магматичних порід. </a:t>
            </a:r>
          </a:p>
          <a:p>
            <a:pPr algn="just"/>
            <a:r>
              <a:rPr lang="uk-UA" b="0" i="1" dirty="0">
                <a:solidFill>
                  <a:srgbClr val="000000"/>
                </a:solidFill>
                <a:effectLst/>
                <a:latin typeface="Arial" panose="020B0604020202020204" pitchFamily="34" charset="0"/>
              </a:rPr>
              <a:t>На елювії карбонатних порід формуються найродючіші ґрунти, а на глибокому елювії – щебенюваті або кам’янисті ґрунти.</a:t>
            </a:r>
          </a:p>
        </p:txBody>
      </p:sp>
      <p:pic>
        <p:nvPicPr>
          <p:cNvPr id="7170" name="Picture 2" descr="ПРИМЕНИМОСТЬ ГРУНТОВ В ДОРОЖНОМ СТРОИТЕЛЬСТВЕ, Подразделение грунтов по  происхождению и их распространение на территории Беларуси - Дорожное  грунтоведение и механика земляного полот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303" y="1507682"/>
            <a:ext cx="4687524" cy="357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471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9800F0-E125-4AA4-BAEF-B0E9C3E2F3C5}"/>
              </a:ext>
            </a:extLst>
          </p:cNvPr>
          <p:cNvSpPr txBox="1"/>
          <p:nvPr/>
        </p:nvSpPr>
        <p:spPr>
          <a:xfrm>
            <a:off x="979055" y="1113641"/>
            <a:ext cx="5338618" cy="4801314"/>
          </a:xfrm>
          <a:prstGeom prst="rect">
            <a:avLst/>
          </a:prstGeom>
          <a:noFill/>
        </p:spPr>
        <p:txBody>
          <a:bodyPr wrap="square">
            <a:spAutoFit/>
          </a:bodyPr>
          <a:lstStyle/>
          <a:p>
            <a:pPr algn="just"/>
            <a:r>
              <a:rPr lang="uk-UA" dirty="0"/>
              <a:t>Якщо не за рівнем життя, то принаймні за кількістю побутових відходів Україна не відстає від середньоєвропейського показника. </a:t>
            </a:r>
          </a:p>
          <a:p>
            <a:pPr algn="just"/>
            <a:r>
              <a:rPr lang="uk-UA" dirty="0"/>
              <a:t>Поступово наша країна перетворюється на смітник Європи. Щороку накопичується близько 10 млн. тонн сміття, близько 160 тисяч гектарів землі в Україні зайнято під смітники (це близько 700 смітників, що існують в кожному місті або селі). Замість того, щоб приносити прибуток і без того небагатій країні, мільйони тонн відходів отруюють землю, воду, повітря. </a:t>
            </a:r>
          </a:p>
          <a:p>
            <a:pPr algn="just"/>
            <a:r>
              <a:rPr lang="uk-UA" dirty="0"/>
              <a:t>За прогнозами як закордонних, так і вітчизняних фахівців, екологічна ситуація в Україні, без перебільшення, наближається до критичної, адже переробкою відходів у нас займаються на дуже низькому рівні.</a:t>
            </a:r>
          </a:p>
          <a:p>
            <a:endParaRPr lang="uk-UA" dirty="0"/>
          </a:p>
        </p:txBody>
      </p:sp>
      <p:pic>
        <p:nvPicPr>
          <p:cNvPr id="4" name="Рисунок 3">
            <a:extLst>
              <a:ext uri="{FF2B5EF4-FFF2-40B4-BE49-F238E27FC236}">
                <a16:creationId xmlns:a16="http://schemas.microsoft.com/office/drawing/2014/main" id="{313B119A-C2E7-4596-BBB9-52D8A31B8289}"/>
              </a:ext>
            </a:extLst>
          </p:cNvPr>
          <p:cNvPicPr>
            <a:picLocks noChangeAspect="1"/>
          </p:cNvPicPr>
          <p:nvPr/>
        </p:nvPicPr>
        <p:blipFill>
          <a:blip r:embed="rId2"/>
          <a:stretch>
            <a:fillRect/>
          </a:stretch>
        </p:blipFill>
        <p:spPr>
          <a:xfrm>
            <a:off x="7039774" y="1239692"/>
            <a:ext cx="4515494" cy="3369253"/>
          </a:xfrm>
          <a:prstGeom prst="rect">
            <a:avLst/>
          </a:prstGeom>
        </p:spPr>
      </p:pic>
    </p:spTree>
    <p:extLst>
      <p:ext uri="{BB962C8B-B14F-4D97-AF65-F5344CB8AC3E}">
        <p14:creationId xmlns:p14="http://schemas.microsoft.com/office/powerpoint/2010/main" val="1230935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AACF88-8537-4811-A956-FC1EAAD72A2F}"/>
              </a:ext>
            </a:extLst>
          </p:cNvPr>
          <p:cNvSpPr txBox="1"/>
          <p:nvPr/>
        </p:nvSpPr>
        <p:spPr>
          <a:xfrm>
            <a:off x="997527" y="698143"/>
            <a:ext cx="6096000" cy="5078313"/>
          </a:xfrm>
          <a:prstGeom prst="rect">
            <a:avLst/>
          </a:prstGeom>
          <a:noFill/>
        </p:spPr>
        <p:txBody>
          <a:bodyPr wrap="square">
            <a:spAutoFit/>
          </a:bodyPr>
          <a:lstStyle/>
          <a:p>
            <a:pPr algn="just"/>
            <a:r>
              <a:rPr lang="uk-UA" dirty="0"/>
              <a:t>Усі відходи поділяються на:</a:t>
            </a:r>
          </a:p>
          <a:p>
            <a:pPr algn="just"/>
            <a:endParaRPr lang="uk-UA" dirty="0"/>
          </a:p>
          <a:p>
            <a:pPr marL="285750" indent="-285750" algn="just">
              <a:buFont typeface="Wingdings" panose="05000000000000000000" pitchFamily="2" charset="2"/>
              <a:buChar char="ü"/>
            </a:pPr>
            <a:r>
              <a:rPr lang="uk-UA" dirty="0"/>
              <a:t>побутові, що утворюються в результаті життєдіяльності людей та амортизації предметів побуту;</a:t>
            </a:r>
          </a:p>
          <a:p>
            <a:pPr marL="285750" indent="-285750" algn="just">
              <a:buFont typeface="Wingdings" panose="05000000000000000000" pitchFamily="2" charset="2"/>
              <a:buChar char="ü"/>
            </a:pPr>
            <a:r>
              <a:rPr lang="uk-UA" dirty="0"/>
              <a:t>промислові, що утворюються при виробництві продукту,</a:t>
            </a:r>
          </a:p>
          <a:p>
            <a:pPr marL="285750" indent="-285750" algn="just">
              <a:buFont typeface="Wingdings" panose="05000000000000000000" pitchFamily="2" charset="2"/>
              <a:buChar char="ü"/>
            </a:pPr>
            <a:r>
              <a:rPr lang="uk-UA" dirty="0"/>
              <a:t>або виконанні робіт, під час яких вони втратили свої споживні якості;,</a:t>
            </a:r>
          </a:p>
          <a:p>
            <a:pPr marL="285750" indent="-285750" algn="just">
              <a:buFont typeface="Wingdings" panose="05000000000000000000" pitchFamily="2" charset="2"/>
              <a:buChar char="ü"/>
            </a:pPr>
            <a:r>
              <a:rPr lang="uk-UA" dirty="0"/>
              <a:t>сільськогосподарські, що утворились в сільськогосподарському виробництві;</a:t>
            </a:r>
          </a:p>
          <a:p>
            <a:pPr marL="285750" indent="-285750" algn="just">
              <a:buFont typeface="Wingdings" panose="05000000000000000000" pitchFamily="2" charset="2"/>
              <a:buChar char="ü"/>
            </a:pPr>
            <a:r>
              <a:rPr lang="uk-UA" dirty="0"/>
              <a:t>будівельні (відходи в процесі будівництва будівель споруд, виробництв</a:t>
            </a:r>
            <a:r>
              <a:rPr lang="en-US" dirty="0"/>
              <a:t>a </a:t>
            </a:r>
            <a:r>
              <a:rPr lang="uk-UA" dirty="0"/>
              <a:t>будівельних матеріалів);</a:t>
            </a:r>
          </a:p>
          <a:p>
            <a:pPr marL="285750" indent="-285750" algn="just">
              <a:buFont typeface="Wingdings" panose="05000000000000000000" pitchFamily="2" charset="2"/>
              <a:buChar char="ü"/>
            </a:pPr>
            <a:r>
              <a:rPr lang="uk-UA" dirty="0"/>
              <a:t>споживання (вироби і машини, що втратили свою споживчі властивості в результаті фізичного і морального зносу);</a:t>
            </a:r>
          </a:p>
          <a:p>
            <a:pPr marL="285750" indent="-285750" algn="just">
              <a:buFont typeface="Wingdings" panose="05000000000000000000" pitchFamily="2" charset="2"/>
              <a:buChar char="ü"/>
            </a:pPr>
            <a:r>
              <a:rPr lang="uk-UA" dirty="0"/>
              <a:t>радіоактивні (невикористані радіоактивні речовини і матеріали, що утворюються при роботі ядерних </a:t>
            </a:r>
            <a:r>
              <a:rPr lang="en-US" dirty="0"/>
              <a:t>pea</a:t>
            </a:r>
            <a:r>
              <a:rPr lang="uk-UA" dirty="0" err="1"/>
              <a:t>кт</a:t>
            </a:r>
            <a:r>
              <a:rPr lang="en-US" dirty="0"/>
              <a:t>op</a:t>
            </a:r>
            <a:r>
              <a:rPr lang="uk-UA" dirty="0" err="1"/>
              <a:t>ів</a:t>
            </a:r>
            <a:r>
              <a:rPr lang="uk-UA" dirty="0"/>
              <a:t>, при виробництві та використанні радіоактивних ізотопів).</a:t>
            </a:r>
          </a:p>
        </p:txBody>
      </p:sp>
      <p:pic>
        <p:nvPicPr>
          <p:cNvPr id="4" name="Рисунок 3">
            <a:extLst>
              <a:ext uri="{FF2B5EF4-FFF2-40B4-BE49-F238E27FC236}">
                <a16:creationId xmlns:a16="http://schemas.microsoft.com/office/drawing/2014/main" id="{DB9131A2-3064-4250-8A9E-918A0C402BB0}"/>
              </a:ext>
            </a:extLst>
          </p:cNvPr>
          <p:cNvPicPr>
            <a:picLocks noChangeAspect="1"/>
          </p:cNvPicPr>
          <p:nvPr/>
        </p:nvPicPr>
        <p:blipFill>
          <a:blip r:embed="rId2"/>
          <a:stretch>
            <a:fillRect/>
          </a:stretch>
        </p:blipFill>
        <p:spPr>
          <a:xfrm>
            <a:off x="7821419" y="1661535"/>
            <a:ext cx="4193214" cy="2790393"/>
          </a:xfrm>
          <a:prstGeom prst="rect">
            <a:avLst/>
          </a:prstGeom>
        </p:spPr>
      </p:pic>
    </p:spTree>
    <p:extLst>
      <p:ext uri="{BB962C8B-B14F-4D97-AF65-F5344CB8AC3E}">
        <p14:creationId xmlns:p14="http://schemas.microsoft.com/office/powerpoint/2010/main" val="486949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DECF7-038A-4CB9-AB82-23A5472F5A39}"/>
              </a:ext>
            </a:extLst>
          </p:cNvPr>
          <p:cNvSpPr txBox="1"/>
          <p:nvPr/>
        </p:nvSpPr>
        <p:spPr>
          <a:xfrm>
            <a:off x="415636" y="753469"/>
            <a:ext cx="6096000" cy="5078313"/>
          </a:xfrm>
          <a:prstGeom prst="rect">
            <a:avLst/>
          </a:prstGeom>
          <a:noFill/>
        </p:spPr>
        <p:txBody>
          <a:bodyPr wrap="square">
            <a:spAutoFit/>
          </a:bodyPr>
          <a:lstStyle/>
          <a:p>
            <a:pPr algn="just"/>
            <a:r>
              <a:rPr lang="uk-UA" dirty="0"/>
              <a:t>Дослідження, проведені в ряді промислових районів, свідчать, що в результаті техногенного впливу викидів на поверхні ґрунтів, орному шарі, воді, повітрі, рослинному покриві нагромаджуються токсичні концентрації важких металів і мікроелементів, які зумовлюють погіршення мікробіологічної діяльності та властивостей ґрунтів</a:t>
            </a:r>
          </a:p>
          <a:p>
            <a:pPr algn="just"/>
            <a:endParaRPr lang="uk-UA" dirty="0"/>
          </a:p>
          <a:p>
            <a:pPr algn="just"/>
            <a:r>
              <a:rPr lang="uk-UA" dirty="0"/>
              <a:t>Внаслідок так званого «прихованого збитку» врожайність</a:t>
            </a:r>
          </a:p>
          <a:p>
            <a:pPr algn="just"/>
            <a:r>
              <a:rPr lang="uk-UA" dirty="0"/>
              <a:t>сільськогосподарських культур, що вирощуються в зонах забруднення може бути нижчою за звичайну більш як на 10%, що свідчить про значне забруднення ґрунту,</a:t>
            </a:r>
          </a:p>
          <a:p>
            <a:pPr algn="just"/>
            <a:r>
              <a:rPr lang="uk-UA" dirty="0"/>
              <a:t>тобто вміст хімічних елементів сягає токсичної концентрації. При цьому мікроелементи і важкі метали (або ультрамікроелементи) проявляють хоч і різну, але токсичну дію на рослини. Однак ототожнювати їх не можна, бо мікроелементи (цинк, мідь, кобальт та інші) в невеликих дозах потрібні рослинам, а потребу рослин у важких металах (свинець, кадмій та інші) остаточно не встановлена.</a:t>
            </a:r>
          </a:p>
        </p:txBody>
      </p:sp>
      <p:pic>
        <p:nvPicPr>
          <p:cNvPr id="4" name="Рисунок 3">
            <a:extLst>
              <a:ext uri="{FF2B5EF4-FFF2-40B4-BE49-F238E27FC236}">
                <a16:creationId xmlns:a16="http://schemas.microsoft.com/office/drawing/2014/main" id="{BF75B121-6DFE-431C-B8F1-34BB90BE2CCF}"/>
              </a:ext>
            </a:extLst>
          </p:cNvPr>
          <p:cNvPicPr>
            <a:picLocks noChangeAspect="1"/>
          </p:cNvPicPr>
          <p:nvPr/>
        </p:nvPicPr>
        <p:blipFill>
          <a:blip r:embed="rId2"/>
          <a:stretch>
            <a:fillRect/>
          </a:stretch>
        </p:blipFill>
        <p:spPr>
          <a:xfrm>
            <a:off x="6740916" y="1970521"/>
            <a:ext cx="5243410" cy="2564534"/>
          </a:xfrm>
          <a:prstGeom prst="rect">
            <a:avLst/>
          </a:prstGeom>
        </p:spPr>
      </p:pic>
    </p:spTree>
    <p:extLst>
      <p:ext uri="{BB962C8B-B14F-4D97-AF65-F5344CB8AC3E}">
        <p14:creationId xmlns:p14="http://schemas.microsoft.com/office/powerpoint/2010/main" val="2147986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267E23-7859-4EA4-8534-3E34D02FED1A}"/>
              </a:ext>
            </a:extLst>
          </p:cNvPr>
          <p:cNvSpPr txBox="1"/>
          <p:nvPr/>
        </p:nvSpPr>
        <p:spPr>
          <a:xfrm>
            <a:off x="443346" y="936255"/>
            <a:ext cx="6096000" cy="4801314"/>
          </a:xfrm>
          <a:prstGeom prst="rect">
            <a:avLst/>
          </a:prstGeom>
          <a:noFill/>
        </p:spPr>
        <p:txBody>
          <a:bodyPr wrap="square">
            <a:spAutoFit/>
          </a:bodyPr>
          <a:lstStyle/>
          <a:p>
            <a:pPr algn="just"/>
            <a:r>
              <a:rPr lang="uk-UA" dirty="0"/>
              <a:t>Зараз в Україні сфера поводження з ТПВ (тверді побутові відходи), як основними чинниками такого забруднення, знаходиться в певному кризовому стані. Ця криза має кілька аспектів, головними з яких є:</a:t>
            </a:r>
          </a:p>
          <a:p>
            <a:pPr marL="285750" indent="-285750" algn="just">
              <a:buFont typeface="Wingdings" panose="05000000000000000000" pitchFamily="2" charset="2"/>
              <a:buChar char="ü"/>
            </a:pPr>
            <a:r>
              <a:rPr lang="uk-UA" dirty="0"/>
              <a:t>обсяг ТПВ безупинно зростає, як в абсолютних величинах, так і на душу населення;</a:t>
            </a:r>
          </a:p>
          <a:p>
            <a:pPr marL="285750" indent="-285750" algn="just">
              <a:buFont typeface="Wingdings" panose="05000000000000000000" pitchFamily="2" charset="2"/>
              <a:buChar char="ü"/>
            </a:pPr>
            <a:r>
              <a:rPr lang="uk-UA" dirty="0"/>
              <a:t>склад ТПВ змінюється, поповнюючись все більшою кількістю екологічно небезпечних компонентів;</a:t>
            </a:r>
          </a:p>
          <a:p>
            <a:pPr marL="285750" indent="-285750" algn="just">
              <a:buFont typeface="Wingdings" panose="05000000000000000000" pitchFamily="2" charset="2"/>
              <a:buChar char="ü"/>
            </a:pPr>
            <a:r>
              <a:rPr lang="uk-UA" dirty="0"/>
              <a:t>ставлення населення до традиційних методів розміщення сміття на смітниках стає різко негативним;</a:t>
            </a:r>
          </a:p>
          <a:p>
            <a:pPr marL="285750" indent="-285750" algn="just">
              <a:buFont typeface="Wingdings" panose="05000000000000000000" pitchFamily="2" charset="2"/>
              <a:buChar char="ü"/>
            </a:pPr>
            <a:r>
              <a:rPr lang="uk-UA" dirty="0"/>
              <a:t>економіка поводження з відходами </a:t>
            </a:r>
            <a:r>
              <a:rPr lang="uk-UA" dirty="0" err="1"/>
              <a:t>ускладнюється</a:t>
            </a:r>
            <a:r>
              <a:rPr lang="uk-UA" dirty="0"/>
              <a:t>, вартість переробки і розміщення відходів стрімко зростає, сучасне поводження з відходами із суто економічних причин потребує великі інвестиції приватних підприємств.</a:t>
            </a:r>
          </a:p>
          <a:p>
            <a:pPr marL="285750" indent="-285750" algn="just">
              <a:buFont typeface="Wingdings" panose="05000000000000000000" pitchFamily="2" charset="2"/>
              <a:buChar char="ü"/>
            </a:pPr>
            <a:r>
              <a:rPr lang="uk-UA" dirty="0"/>
              <a:t>законодавче забезпечення у сфері ТПВ не охоплює усіх основних аспектів даної проблеми.</a:t>
            </a:r>
          </a:p>
        </p:txBody>
      </p:sp>
      <p:pic>
        <p:nvPicPr>
          <p:cNvPr id="4" name="Рисунок 3">
            <a:extLst>
              <a:ext uri="{FF2B5EF4-FFF2-40B4-BE49-F238E27FC236}">
                <a16:creationId xmlns:a16="http://schemas.microsoft.com/office/drawing/2014/main" id="{E679E0A4-4FA2-4AFE-9CC5-694D01E503EA}"/>
              </a:ext>
            </a:extLst>
          </p:cNvPr>
          <p:cNvPicPr>
            <a:picLocks noChangeAspect="1"/>
          </p:cNvPicPr>
          <p:nvPr/>
        </p:nvPicPr>
        <p:blipFill>
          <a:blip r:embed="rId2"/>
          <a:stretch>
            <a:fillRect/>
          </a:stretch>
        </p:blipFill>
        <p:spPr>
          <a:xfrm>
            <a:off x="6715908" y="1584312"/>
            <a:ext cx="5141708" cy="3440270"/>
          </a:xfrm>
          <a:prstGeom prst="rect">
            <a:avLst/>
          </a:prstGeom>
        </p:spPr>
      </p:pic>
    </p:spTree>
    <p:extLst>
      <p:ext uri="{BB962C8B-B14F-4D97-AF65-F5344CB8AC3E}">
        <p14:creationId xmlns:p14="http://schemas.microsoft.com/office/powerpoint/2010/main" val="1847965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263C7-9FE2-4012-8F3A-79CDA7ECBB23}"/>
              </a:ext>
            </a:extLst>
          </p:cNvPr>
          <p:cNvSpPr txBox="1"/>
          <p:nvPr/>
        </p:nvSpPr>
        <p:spPr>
          <a:xfrm>
            <a:off x="646545" y="781224"/>
            <a:ext cx="5043055" cy="4524315"/>
          </a:xfrm>
          <a:prstGeom prst="rect">
            <a:avLst/>
          </a:prstGeom>
          <a:noFill/>
        </p:spPr>
        <p:txBody>
          <a:bodyPr wrap="square">
            <a:spAutoFit/>
          </a:bodyPr>
          <a:lstStyle/>
          <a:p>
            <a:pPr algn="just"/>
            <a:r>
              <a:rPr lang="uk-UA" dirty="0"/>
              <a:t>На даний час рівень утилізації ТПВ в Україні становить 5%. Для порівняння – у Німеччині рівень переробки побутових відходів більше 70%, в Польщі – до 55%.</a:t>
            </a:r>
          </a:p>
          <a:p>
            <a:pPr algn="just"/>
            <a:r>
              <a:rPr lang="uk-UA" dirty="0"/>
              <a:t>В Україні близько 130 тис. га земельної площі зайнято сміттєзвалищами.</a:t>
            </a:r>
          </a:p>
          <a:p>
            <a:pPr algn="just"/>
            <a:r>
              <a:rPr lang="uk-UA" dirty="0"/>
              <a:t>Щороку в країні створюється 19 тис. несанкціонованих </a:t>
            </a:r>
            <a:r>
              <a:rPr lang="uk-UA" dirty="0" err="1"/>
              <a:t>сміттєсховищ</a:t>
            </a:r>
            <a:r>
              <a:rPr lang="uk-UA" dirty="0"/>
              <a:t>. Офіційно ж в Україні зібрані побутові відходи </a:t>
            </a:r>
            <a:r>
              <a:rPr lang="uk-UA" dirty="0" err="1"/>
              <a:t>захороняються</a:t>
            </a:r>
            <a:r>
              <a:rPr lang="uk-UA" dirty="0"/>
              <a:t> на території 4,5 тис. сміттєзвалищ і полігонів. Кількість сміттєзвалищ, які вичерпали свою потужність, становить понад 50%. Майже 90% сміттєзвалищ не відповідають нормам екологічної безпеки.</a:t>
            </a:r>
          </a:p>
          <a:p>
            <a:pPr algn="just"/>
            <a:r>
              <a:rPr lang="uk-UA" dirty="0"/>
              <a:t>Найбільші площі під звалища зайняті в таких областях України (га) (Рис. ).</a:t>
            </a:r>
          </a:p>
        </p:txBody>
      </p:sp>
      <p:pic>
        <p:nvPicPr>
          <p:cNvPr id="4" name="Рисунок 3">
            <a:extLst>
              <a:ext uri="{FF2B5EF4-FFF2-40B4-BE49-F238E27FC236}">
                <a16:creationId xmlns:a16="http://schemas.microsoft.com/office/drawing/2014/main" id="{8E88C1E1-B97D-448F-B0B4-C0241E989FE6}"/>
              </a:ext>
            </a:extLst>
          </p:cNvPr>
          <p:cNvPicPr>
            <a:picLocks noChangeAspect="1"/>
          </p:cNvPicPr>
          <p:nvPr/>
        </p:nvPicPr>
        <p:blipFill>
          <a:blip r:embed="rId2"/>
          <a:stretch>
            <a:fillRect/>
          </a:stretch>
        </p:blipFill>
        <p:spPr>
          <a:xfrm>
            <a:off x="6645997" y="1064202"/>
            <a:ext cx="5070514" cy="3797991"/>
          </a:xfrm>
          <a:prstGeom prst="rect">
            <a:avLst/>
          </a:prstGeom>
        </p:spPr>
      </p:pic>
    </p:spTree>
    <p:extLst>
      <p:ext uri="{BB962C8B-B14F-4D97-AF65-F5344CB8AC3E}">
        <p14:creationId xmlns:p14="http://schemas.microsoft.com/office/powerpoint/2010/main" val="1024255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25D0E34-3C75-4B90-BB65-C088D175F647}"/>
              </a:ext>
            </a:extLst>
          </p:cNvPr>
          <p:cNvPicPr>
            <a:picLocks noChangeAspect="1"/>
          </p:cNvPicPr>
          <p:nvPr/>
        </p:nvPicPr>
        <p:blipFill>
          <a:blip r:embed="rId2"/>
          <a:stretch>
            <a:fillRect/>
          </a:stretch>
        </p:blipFill>
        <p:spPr>
          <a:xfrm>
            <a:off x="2447058" y="1016000"/>
            <a:ext cx="7871691" cy="4498109"/>
          </a:xfrm>
          <a:prstGeom prst="rect">
            <a:avLst/>
          </a:prstGeom>
        </p:spPr>
      </p:pic>
    </p:spTree>
    <p:extLst>
      <p:ext uri="{BB962C8B-B14F-4D97-AF65-F5344CB8AC3E}">
        <p14:creationId xmlns:p14="http://schemas.microsoft.com/office/powerpoint/2010/main" val="2876040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DA5AB4-3647-467C-8949-B916E5333435}"/>
              </a:ext>
            </a:extLst>
          </p:cNvPr>
          <p:cNvSpPr txBox="1"/>
          <p:nvPr/>
        </p:nvSpPr>
        <p:spPr>
          <a:xfrm>
            <a:off x="600363" y="1076879"/>
            <a:ext cx="6096000" cy="4247317"/>
          </a:xfrm>
          <a:prstGeom prst="rect">
            <a:avLst/>
          </a:prstGeom>
          <a:noFill/>
        </p:spPr>
        <p:txBody>
          <a:bodyPr wrap="square">
            <a:spAutoFit/>
          </a:bodyPr>
          <a:lstStyle/>
          <a:p>
            <a:pPr algn="just"/>
            <a:r>
              <a:rPr lang="uk-UA" dirty="0"/>
              <a:t>Практично всюди відсутні системи утилізації фільтрату, що збільшує техногенну небезпеку цих об’єктів. Неналежним чином проводиться рекультивація сміттєзвалищ, відповідними роботами охоплено лише 20 % із тих, що потребують рекультивації.</a:t>
            </a:r>
          </a:p>
          <a:p>
            <a:pPr algn="just"/>
            <a:endParaRPr lang="uk-UA" dirty="0"/>
          </a:p>
          <a:p>
            <a:pPr algn="just"/>
            <a:r>
              <a:rPr lang="uk-UA" dirty="0"/>
              <a:t>Наявністю різних типів виробництв зумовлена різноманітність якісного складу відходів, а саме:</a:t>
            </a:r>
          </a:p>
          <a:p>
            <a:pPr algn="just"/>
            <a:r>
              <a:rPr lang="uk-UA" dirty="0"/>
              <a:t>- відходи І класу небезпеки складають відпрацьовані люмінесцентні лампи, що містять сполуки ртуті, та відходи, що містять свинець та його сполуки;</a:t>
            </a:r>
          </a:p>
          <a:p>
            <a:pPr algn="just"/>
            <a:r>
              <a:rPr lang="uk-UA" dirty="0"/>
              <a:t>- відходи неорганічних кислот, </a:t>
            </a:r>
            <a:r>
              <a:rPr lang="uk-UA" dirty="0" err="1"/>
              <a:t>нафтовідходи</a:t>
            </a:r>
            <a:r>
              <a:rPr lang="uk-UA" dirty="0"/>
              <a:t> – ІІ клас небезпеки;</a:t>
            </a:r>
          </a:p>
          <a:p>
            <a:pPr algn="just"/>
            <a:r>
              <a:rPr lang="uk-UA" dirty="0"/>
              <a:t>- відходи гальванічних виробництв, металевий брухт – ІІІ клас небезпеки.</a:t>
            </a:r>
          </a:p>
        </p:txBody>
      </p:sp>
      <p:pic>
        <p:nvPicPr>
          <p:cNvPr id="4" name="Рисунок 3">
            <a:extLst>
              <a:ext uri="{FF2B5EF4-FFF2-40B4-BE49-F238E27FC236}">
                <a16:creationId xmlns:a16="http://schemas.microsoft.com/office/drawing/2014/main" id="{4E8E9B49-986E-4609-B1AB-179C37AD4038}"/>
              </a:ext>
            </a:extLst>
          </p:cNvPr>
          <p:cNvPicPr>
            <a:picLocks noChangeAspect="1"/>
          </p:cNvPicPr>
          <p:nvPr/>
        </p:nvPicPr>
        <p:blipFill>
          <a:blip r:embed="rId2"/>
          <a:stretch>
            <a:fillRect/>
          </a:stretch>
        </p:blipFill>
        <p:spPr>
          <a:xfrm>
            <a:off x="6962437" y="1752311"/>
            <a:ext cx="4863428" cy="2533361"/>
          </a:xfrm>
          <a:prstGeom prst="rect">
            <a:avLst/>
          </a:prstGeom>
        </p:spPr>
      </p:pic>
    </p:spTree>
    <p:extLst>
      <p:ext uri="{BB962C8B-B14F-4D97-AF65-F5344CB8AC3E}">
        <p14:creationId xmlns:p14="http://schemas.microsoft.com/office/powerpoint/2010/main" val="639629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A7279C-3F38-4976-B554-33538D859E35}"/>
              </a:ext>
            </a:extLst>
          </p:cNvPr>
          <p:cNvSpPr txBox="1"/>
          <p:nvPr/>
        </p:nvSpPr>
        <p:spPr>
          <a:xfrm>
            <a:off x="471055" y="1233851"/>
            <a:ext cx="6096000" cy="3416320"/>
          </a:xfrm>
          <a:prstGeom prst="rect">
            <a:avLst/>
          </a:prstGeom>
          <a:noFill/>
        </p:spPr>
        <p:txBody>
          <a:bodyPr wrap="square">
            <a:spAutoFit/>
          </a:bodyPr>
          <a:lstStyle/>
          <a:p>
            <a:pPr algn="just"/>
            <a:r>
              <a:rPr lang="uk-UA" dirty="0"/>
              <a:t>За даними державної екологічної інспекції у Харківській області найбільша кількість небезпечних відходів утворюється у сфері виробництва машин та устаткування (44,615 тис. тонн); транспорту та зв’язку (11,502 тис. тонн);</a:t>
            </a:r>
          </a:p>
          <a:p>
            <a:pPr algn="just"/>
            <a:r>
              <a:rPr lang="uk-UA" dirty="0"/>
              <a:t>виробництва та розподілення електроенергії, газу, пари та гарячої води (2,385 тис. тонн); виробництва харчових продуктів, напоїв та тютюнових виробів (2,200 тис. тонн); целюлозно-паперового виробництва, видавничої діяльності (1,111 тис. тонн).</a:t>
            </a:r>
          </a:p>
          <a:p>
            <a:pPr algn="just"/>
            <a:r>
              <a:rPr lang="uk-UA" dirty="0"/>
              <a:t>Аналіз сучасного стану поводження з ТПВ свідчить про дуже небезпечну екологічну ситуацію, що потребує негайної розробки та впровадження природоохоронних заходів.</a:t>
            </a:r>
          </a:p>
        </p:txBody>
      </p:sp>
      <p:pic>
        <p:nvPicPr>
          <p:cNvPr id="4" name="Рисунок 3">
            <a:extLst>
              <a:ext uri="{FF2B5EF4-FFF2-40B4-BE49-F238E27FC236}">
                <a16:creationId xmlns:a16="http://schemas.microsoft.com/office/drawing/2014/main" id="{6A872106-6C08-4E7B-9EFB-B1BC08CC27AD}"/>
              </a:ext>
            </a:extLst>
          </p:cNvPr>
          <p:cNvPicPr>
            <a:picLocks noChangeAspect="1"/>
          </p:cNvPicPr>
          <p:nvPr/>
        </p:nvPicPr>
        <p:blipFill>
          <a:blip r:embed="rId2"/>
          <a:stretch>
            <a:fillRect/>
          </a:stretch>
        </p:blipFill>
        <p:spPr>
          <a:xfrm>
            <a:off x="7059531" y="1233850"/>
            <a:ext cx="4851194" cy="3633713"/>
          </a:xfrm>
          <a:prstGeom prst="rect">
            <a:avLst/>
          </a:prstGeom>
        </p:spPr>
      </p:pic>
    </p:spTree>
    <p:extLst>
      <p:ext uri="{BB962C8B-B14F-4D97-AF65-F5344CB8AC3E}">
        <p14:creationId xmlns:p14="http://schemas.microsoft.com/office/powerpoint/2010/main" val="3014712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7798C6-B44C-419C-9600-6F4C16600ECA}"/>
              </a:ext>
            </a:extLst>
          </p:cNvPr>
          <p:cNvSpPr txBox="1"/>
          <p:nvPr/>
        </p:nvSpPr>
        <p:spPr>
          <a:xfrm>
            <a:off x="628073" y="1076788"/>
            <a:ext cx="5033818" cy="3970318"/>
          </a:xfrm>
          <a:prstGeom prst="rect">
            <a:avLst/>
          </a:prstGeom>
          <a:noFill/>
        </p:spPr>
        <p:txBody>
          <a:bodyPr wrap="square">
            <a:spAutoFit/>
          </a:bodyPr>
          <a:lstStyle/>
          <a:p>
            <a:pPr algn="just"/>
            <a:r>
              <a:rPr lang="uk-UA" dirty="0"/>
              <a:t>Загалом, на територіях звалищ твердих побутових відходів, як і на територіях промислових розробок, найбільшого негативного впливу зазнає ґрунтовий покрив. </a:t>
            </a:r>
          </a:p>
          <a:p>
            <a:pPr algn="just"/>
            <a:r>
              <a:rPr lang="uk-UA" dirty="0"/>
              <a:t>Порушення, що виникають, можна поділити на три види – </a:t>
            </a:r>
            <a:r>
              <a:rPr lang="uk-UA" i="1" dirty="0"/>
              <a:t>механічні, фізичні та хімічні</a:t>
            </a:r>
            <a:r>
              <a:rPr lang="uk-UA" dirty="0"/>
              <a:t>.</a:t>
            </a:r>
          </a:p>
          <a:p>
            <a:pPr algn="just"/>
            <a:r>
              <a:rPr lang="uk-UA" b="1" i="1" dirty="0"/>
              <a:t>Механічне порушення ґрунтового покриву </a:t>
            </a:r>
            <a:r>
              <a:rPr lang="uk-UA" dirty="0"/>
              <a:t>зумовлене відведенням під звалища побутових відходів земель, які раніше використовувались в сільському чи лісовому господарствах; розміщенням побутових відходів на територіях, де попередньо не знімається родючий шар ґрунту; деформацією поверхні та формування акумулятивних форм рельєфу. </a:t>
            </a:r>
          </a:p>
        </p:txBody>
      </p:sp>
      <p:pic>
        <p:nvPicPr>
          <p:cNvPr id="4" name="Рисунок 3">
            <a:extLst>
              <a:ext uri="{FF2B5EF4-FFF2-40B4-BE49-F238E27FC236}">
                <a16:creationId xmlns:a16="http://schemas.microsoft.com/office/drawing/2014/main" id="{E700E902-7162-4F09-B1AA-69D5E610D145}"/>
              </a:ext>
            </a:extLst>
          </p:cNvPr>
          <p:cNvPicPr>
            <a:picLocks noChangeAspect="1"/>
          </p:cNvPicPr>
          <p:nvPr/>
        </p:nvPicPr>
        <p:blipFill>
          <a:blip r:embed="rId2"/>
          <a:stretch>
            <a:fillRect/>
          </a:stretch>
        </p:blipFill>
        <p:spPr>
          <a:xfrm>
            <a:off x="6161561" y="1184748"/>
            <a:ext cx="5685807" cy="3184052"/>
          </a:xfrm>
          <a:prstGeom prst="rect">
            <a:avLst/>
          </a:prstGeom>
        </p:spPr>
      </p:pic>
    </p:spTree>
    <p:extLst>
      <p:ext uri="{BB962C8B-B14F-4D97-AF65-F5344CB8AC3E}">
        <p14:creationId xmlns:p14="http://schemas.microsoft.com/office/powerpoint/2010/main" val="2811644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B5BB6F-E33C-4E56-BFD8-C16BF241F3A8}"/>
              </a:ext>
            </a:extLst>
          </p:cNvPr>
          <p:cNvSpPr txBox="1"/>
          <p:nvPr/>
        </p:nvSpPr>
        <p:spPr>
          <a:xfrm>
            <a:off x="775854" y="751344"/>
            <a:ext cx="4701309" cy="5355312"/>
          </a:xfrm>
          <a:prstGeom prst="rect">
            <a:avLst/>
          </a:prstGeom>
          <a:noFill/>
        </p:spPr>
        <p:txBody>
          <a:bodyPr wrap="square">
            <a:spAutoFit/>
          </a:bodyPr>
          <a:lstStyle/>
          <a:p>
            <a:pPr algn="just"/>
            <a:r>
              <a:rPr lang="uk-UA" b="1" dirty="0"/>
              <a:t>Фізичне порушення </a:t>
            </a:r>
            <a:r>
              <a:rPr lang="uk-UA" dirty="0"/>
              <a:t>ґрунтів пов'язано зі змінами структури та складеності,  ущільненням верхнього горизонту, погіршенням їх водного, повітряного та теплового режимів.</a:t>
            </a:r>
          </a:p>
          <a:p>
            <a:pPr algn="just"/>
            <a:endParaRPr lang="uk-UA" b="1" i="1" dirty="0"/>
          </a:p>
          <a:p>
            <a:pPr algn="just"/>
            <a:r>
              <a:rPr lang="uk-UA" b="1" i="1" dirty="0"/>
              <a:t>Хімічне порушення </a:t>
            </a:r>
            <a:r>
              <a:rPr lang="uk-UA" dirty="0"/>
              <a:t>ґрунтів зумовлене забрудненням різними токсичними речовинами, зменшенням вмісту поживних речовин, зміною кислотності та хімічного складу ґрунтового покриву.</a:t>
            </a:r>
          </a:p>
          <a:p>
            <a:pPr algn="just"/>
            <a:r>
              <a:rPr lang="uk-UA" dirty="0"/>
              <a:t>Кожне звалище являє собою величезний </a:t>
            </a:r>
            <a:r>
              <a:rPr lang="uk-UA" dirty="0" err="1"/>
              <a:t>біореактор</a:t>
            </a:r>
            <a:r>
              <a:rPr lang="uk-UA" dirty="0"/>
              <a:t>, в надрах якого, внаслідок анаеробного розкладу відходів органічного походження утворюється біогаз, або, як його ще називають, </a:t>
            </a:r>
            <a:r>
              <a:rPr lang="uk-UA" dirty="0" err="1"/>
              <a:t>звалищний</a:t>
            </a:r>
            <a:r>
              <a:rPr lang="uk-UA" dirty="0"/>
              <a:t> газ. Генерація біогазу відбувається не тільки під час експлуатації полігонів ТПВ, а й упродовж </a:t>
            </a:r>
            <a:r>
              <a:rPr lang="uk-UA" dirty="0" err="1"/>
              <a:t>десятиріч</a:t>
            </a:r>
            <a:r>
              <a:rPr lang="uk-UA" dirty="0"/>
              <a:t> після їх закриття. </a:t>
            </a:r>
          </a:p>
        </p:txBody>
      </p:sp>
      <p:pic>
        <p:nvPicPr>
          <p:cNvPr id="4" name="Рисунок 3">
            <a:extLst>
              <a:ext uri="{FF2B5EF4-FFF2-40B4-BE49-F238E27FC236}">
                <a16:creationId xmlns:a16="http://schemas.microsoft.com/office/drawing/2014/main" id="{874D73EC-54E1-4321-A1A7-58C85949089A}"/>
              </a:ext>
            </a:extLst>
          </p:cNvPr>
          <p:cNvPicPr>
            <a:picLocks noChangeAspect="1"/>
          </p:cNvPicPr>
          <p:nvPr/>
        </p:nvPicPr>
        <p:blipFill>
          <a:blip r:embed="rId2"/>
          <a:stretch>
            <a:fillRect/>
          </a:stretch>
        </p:blipFill>
        <p:spPr>
          <a:xfrm>
            <a:off x="6173592" y="1138093"/>
            <a:ext cx="5533932" cy="4145107"/>
          </a:xfrm>
          <a:prstGeom prst="rect">
            <a:avLst/>
          </a:prstGeom>
        </p:spPr>
      </p:pic>
    </p:spTree>
    <p:extLst>
      <p:ext uri="{BB962C8B-B14F-4D97-AF65-F5344CB8AC3E}">
        <p14:creationId xmlns:p14="http://schemas.microsoft.com/office/powerpoint/2010/main" val="1937173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509" y="448615"/>
            <a:ext cx="6096000" cy="2585323"/>
          </a:xfrm>
          <a:prstGeom prst="rect">
            <a:avLst/>
          </a:prstGeom>
        </p:spPr>
        <p:txBody>
          <a:bodyPr>
            <a:spAutoFit/>
          </a:bodyPr>
          <a:lstStyle/>
          <a:p>
            <a:pPr algn="just"/>
            <a:r>
              <a:rPr lang="uk-UA" b="1" i="1" dirty="0">
                <a:solidFill>
                  <a:schemeClr val="accent2">
                    <a:lumMod val="75000"/>
                  </a:schemeClr>
                </a:solidFill>
                <a:effectLst/>
                <a:latin typeface="Arial" panose="020B0604020202020204" pitchFamily="34" charset="0"/>
              </a:rPr>
              <a:t>Делювіальні відклади (делювій) </a:t>
            </a:r>
            <a:r>
              <a:rPr lang="uk-UA" b="0" i="0" dirty="0">
                <a:solidFill>
                  <a:srgbClr val="000000"/>
                </a:solidFill>
                <a:effectLst/>
                <a:latin typeface="Arial" panose="020B0604020202020204" pitchFamily="34" charset="0"/>
              </a:rPr>
              <a:t>– наноси, що нагромаджуються на схилах або біля підніжжя височин і є продуктами вивітрювання гірських порід (глина, пісок, щебінь), змиті дощовими чи талими водами з місця їх утворення.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У місцях, де важко провести межу між делювієм та алювієм їх </a:t>
            </a:r>
            <a:r>
              <a:rPr lang="uk-UA" b="0" i="0" dirty="0" err="1">
                <a:solidFill>
                  <a:srgbClr val="000000"/>
                </a:solidFill>
                <a:effectLst/>
                <a:latin typeface="Arial" panose="020B0604020202020204" pitchFamily="34" charset="0"/>
              </a:rPr>
              <a:t>об’єднюють</a:t>
            </a:r>
            <a:r>
              <a:rPr lang="uk-UA" b="0" i="0" dirty="0">
                <a:solidFill>
                  <a:srgbClr val="000000"/>
                </a:solidFill>
                <a:effectLst/>
                <a:latin typeface="Arial" panose="020B0604020202020204" pitchFamily="34" charset="0"/>
              </a:rPr>
              <a:t> загальною назвою </a:t>
            </a:r>
            <a:r>
              <a:rPr lang="uk-UA" b="0" i="0" dirty="0" err="1">
                <a:solidFill>
                  <a:srgbClr val="000000"/>
                </a:solidFill>
                <a:effectLst/>
                <a:latin typeface="Arial" panose="020B0604020202020204" pitchFamily="34" charset="0"/>
              </a:rPr>
              <a:t>елювіально</a:t>
            </a:r>
            <a:r>
              <a:rPr lang="uk-UA" b="0" i="0" dirty="0">
                <a:solidFill>
                  <a:srgbClr val="000000"/>
                </a:solidFill>
                <a:effectLst/>
                <a:latin typeface="Arial" panose="020B0604020202020204" pitchFamily="34" charset="0"/>
              </a:rPr>
              <a:t>-делювіального утворення.</a:t>
            </a:r>
            <a:endParaRPr lang="uk-UA" dirty="0"/>
          </a:p>
        </p:txBody>
      </p:sp>
      <p:pic>
        <p:nvPicPr>
          <p:cNvPr id="4" name="Рисунок 3"/>
          <p:cNvPicPr>
            <a:picLocks noChangeAspect="1"/>
          </p:cNvPicPr>
          <p:nvPr/>
        </p:nvPicPr>
        <p:blipFill>
          <a:blip r:embed="rId2"/>
          <a:stretch>
            <a:fillRect/>
          </a:stretch>
        </p:blipFill>
        <p:spPr>
          <a:xfrm>
            <a:off x="6773130" y="702534"/>
            <a:ext cx="4988185" cy="1523485"/>
          </a:xfrm>
          <a:prstGeom prst="rect">
            <a:avLst/>
          </a:prstGeom>
        </p:spPr>
      </p:pic>
      <p:pic>
        <p:nvPicPr>
          <p:cNvPr id="6" name="Рисунок 5"/>
          <p:cNvPicPr>
            <a:picLocks noChangeAspect="1"/>
          </p:cNvPicPr>
          <p:nvPr/>
        </p:nvPicPr>
        <p:blipFill>
          <a:blip r:embed="rId3"/>
          <a:stretch>
            <a:fillRect/>
          </a:stretch>
        </p:blipFill>
        <p:spPr>
          <a:xfrm>
            <a:off x="6895070" y="2635593"/>
            <a:ext cx="4746540" cy="3538330"/>
          </a:xfrm>
          <a:prstGeom prst="rect">
            <a:avLst/>
          </a:prstGeom>
        </p:spPr>
      </p:pic>
      <p:pic>
        <p:nvPicPr>
          <p:cNvPr id="8" name="Рисунок 7"/>
          <p:cNvPicPr>
            <a:picLocks noChangeAspect="1"/>
          </p:cNvPicPr>
          <p:nvPr/>
        </p:nvPicPr>
        <p:blipFill>
          <a:blip r:embed="rId4"/>
          <a:stretch>
            <a:fillRect/>
          </a:stretch>
        </p:blipFill>
        <p:spPr>
          <a:xfrm>
            <a:off x="1464404" y="3299118"/>
            <a:ext cx="4293845" cy="3216239"/>
          </a:xfrm>
          <a:prstGeom prst="rect">
            <a:avLst/>
          </a:prstGeom>
        </p:spPr>
      </p:pic>
    </p:spTree>
    <p:extLst>
      <p:ext uri="{BB962C8B-B14F-4D97-AF65-F5344CB8AC3E}">
        <p14:creationId xmlns:p14="http://schemas.microsoft.com/office/powerpoint/2010/main" val="40734460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0D29A-0A58-43C1-9B1D-C1797EBDB702}"/>
              </a:ext>
            </a:extLst>
          </p:cNvPr>
          <p:cNvSpPr txBox="1"/>
          <p:nvPr/>
        </p:nvSpPr>
        <p:spPr>
          <a:xfrm>
            <a:off x="397164" y="541539"/>
            <a:ext cx="6520873" cy="5632311"/>
          </a:xfrm>
          <a:prstGeom prst="rect">
            <a:avLst/>
          </a:prstGeom>
          <a:noFill/>
        </p:spPr>
        <p:txBody>
          <a:bodyPr wrap="square">
            <a:spAutoFit/>
          </a:bodyPr>
          <a:lstStyle/>
          <a:p>
            <a:pPr algn="just"/>
            <a:r>
              <a:rPr lang="uk-UA" dirty="0"/>
              <a:t>Безконтрольне поширення </a:t>
            </a:r>
            <a:r>
              <a:rPr lang="uk-UA" dirty="0" err="1"/>
              <a:t>звалищного</a:t>
            </a:r>
            <a:r>
              <a:rPr lang="uk-UA" dirty="0"/>
              <a:t> газу в довкілля викликає негативні ефекти як локального, так і глобального характеру, а саме:</a:t>
            </a:r>
          </a:p>
          <a:p>
            <a:pPr algn="just"/>
            <a:r>
              <a:rPr lang="uk-UA" dirty="0"/>
              <a:t>– виникнення пожеж внаслідок стихійного вивільнення </a:t>
            </a:r>
            <a:r>
              <a:rPr lang="uk-UA" dirty="0" err="1"/>
              <a:t>звалищного</a:t>
            </a:r>
            <a:r>
              <a:rPr lang="uk-UA" dirty="0"/>
              <a:t> газу;</a:t>
            </a:r>
          </a:p>
          <a:p>
            <a:pPr algn="just"/>
            <a:r>
              <a:rPr lang="uk-UA" dirty="0"/>
              <a:t>– насичення біогазом </a:t>
            </a:r>
            <a:r>
              <a:rPr lang="uk-UA" dirty="0" err="1"/>
              <a:t>порового</a:t>
            </a:r>
            <a:r>
              <a:rPr lang="uk-UA" dirty="0"/>
              <a:t> простору ґрунтового середовища, що спричиняє </a:t>
            </a:r>
            <a:r>
              <a:rPr lang="uk-UA" dirty="0" err="1"/>
              <a:t>асфікцію</a:t>
            </a:r>
            <a:r>
              <a:rPr lang="uk-UA" dirty="0"/>
              <a:t> кореневої системи рослин;</a:t>
            </a:r>
          </a:p>
          <a:p>
            <a:pPr algn="just"/>
            <a:r>
              <a:rPr lang="uk-UA" dirty="0"/>
              <a:t>– загазованість споруд і підземних комунікацій, що підвищує їх </a:t>
            </a:r>
            <a:r>
              <a:rPr lang="uk-UA" dirty="0" err="1"/>
              <a:t>вибухопожежонебезпечність</a:t>
            </a:r>
            <a:r>
              <a:rPr lang="uk-UA" dirty="0"/>
              <a:t>, а також може стати причиною отруєння людей і тварин;</a:t>
            </a:r>
          </a:p>
          <a:p>
            <a:pPr algn="just"/>
            <a:r>
              <a:rPr lang="uk-UA" dirty="0"/>
              <a:t>– посилення парникового ефекту внаслідок емісії біогазу, що є причиною зміни клімату на планеті.</a:t>
            </a:r>
          </a:p>
          <a:p>
            <a:pPr algn="just"/>
            <a:endParaRPr lang="uk-UA" dirty="0"/>
          </a:p>
          <a:p>
            <a:pPr algn="just"/>
            <a:r>
              <a:rPr lang="uk-UA" dirty="0"/>
              <a:t>Зі зростанням товщини шару відходів та їх ущільнення погіршується аерація відходів, що призводить до інтенсифікації анаеробних процесів, на полігонах утворюється метан та аміак, різко зменшується вміст кисню у навколишніх ґрунтах, що призводить до самозапалення відходів. Забруднення повітряних масу районах полігону є ще одним фактором, який погіршує стан навколишнього середовища.</a:t>
            </a:r>
          </a:p>
        </p:txBody>
      </p:sp>
      <p:pic>
        <p:nvPicPr>
          <p:cNvPr id="4" name="Рисунок 3">
            <a:extLst>
              <a:ext uri="{FF2B5EF4-FFF2-40B4-BE49-F238E27FC236}">
                <a16:creationId xmlns:a16="http://schemas.microsoft.com/office/drawing/2014/main" id="{E48855D9-64A8-4861-99F8-662E527F6FD4}"/>
              </a:ext>
            </a:extLst>
          </p:cNvPr>
          <p:cNvPicPr>
            <a:picLocks noChangeAspect="1"/>
          </p:cNvPicPr>
          <p:nvPr/>
        </p:nvPicPr>
        <p:blipFill>
          <a:blip r:embed="rId2"/>
          <a:stretch>
            <a:fillRect/>
          </a:stretch>
        </p:blipFill>
        <p:spPr>
          <a:xfrm>
            <a:off x="7135957" y="1843809"/>
            <a:ext cx="4789775" cy="2691245"/>
          </a:xfrm>
          <a:prstGeom prst="rect">
            <a:avLst/>
          </a:prstGeom>
        </p:spPr>
      </p:pic>
    </p:spTree>
    <p:extLst>
      <p:ext uri="{BB962C8B-B14F-4D97-AF65-F5344CB8AC3E}">
        <p14:creationId xmlns:p14="http://schemas.microsoft.com/office/powerpoint/2010/main" val="13546002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3A62D5-5E56-4C27-8E61-A1D21943F1A3}"/>
              </a:ext>
            </a:extLst>
          </p:cNvPr>
          <p:cNvSpPr txBox="1"/>
          <p:nvPr/>
        </p:nvSpPr>
        <p:spPr>
          <a:xfrm>
            <a:off x="434110" y="474482"/>
            <a:ext cx="6871853" cy="5909310"/>
          </a:xfrm>
          <a:prstGeom prst="rect">
            <a:avLst/>
          </a:prstGeom>
          <a:noFill/>
        </p:spPr>
        <p:txBody>
          <a:bodyPr wrap="square">
            <a:spAutoFit/>
          </a:bodyPr>
          <a:lstStyle/>
          <a:p>
            <a:pPr algn="ctr"/>
            <a:r>
              <a:rPr lang="uk-UA" b="1" dirty="0"/>
              <a:t>Шляхи розв’язання проблеми</a:t>
            </a:r>
          </a:p>
          <a:p>
            <a:endParaRPr lang="uk-UA" dirty="0"/>
          </a:p>
          <a:p>
            <a:r>
              <a:rPr lang="uk-UA" dirty="0"/>
              <a:t>Усього в країні під сміттям різного виду і походження зайнято 160 тисяч гектарів земельних угідь. Виникла навіть наука про смітники - техногенна геологія. Модуль техногенного навантаження на одиницю площі нашої країни становить 41391 тонну на квадратний кілометр, відповідно на одного жителя - 480 тонн. Це позамежні цифри. Україна - одна з найбільш забруднених і екологічно напружених країн світу. </a:t>
            </a:r>
          </a:p>
          <a:p>
            <a:endParaRPr lang="uk-UA" dirty="0"/>
          </a:p>
          <a:p>
            <a:r>
              <a:rPr lang="uk-UA" dirty="0"/>
              <a:t>Порівняння з передовими країнами світу просто некоректне, оскільки в них утилізація промислових відходів здійснюється на 65-80% поточного виходу. Надію вселяє той факт, що ще років 15-20 тому ситуація в більшості країн була приблизно такою самою, як сьогодні в Україні: відходи в основному відправляли на смітники, полігони для поховання або спалювали. Людство дійшло висновку, що потрібно принципово змінювати підхід до побутового сміття як такого. Переоцінка цінностей сталася на початку 80-х років ХХ ст., коли розвинені країни зрозуміли, що стосовно відходів метод "як з очей, так і з думки" проблеми не вирішує.</a:t>
            </a:r>
          </a:p>
          <a:p>
            <a:endParaRPr lang="uk-UA" dirty="0"/>
          </a:p>
        </p:txBody>
      </p:sp>
      <p:pic>
        <p:nvPicPr>
          <p:cNvPr id="4" name="Рисунок 3">
            <a:extLst>
              <a:ext uri="{FF2B5EF4-FFF2-40B4-BE49-F238E27FC236}">
                <a16:creationId xmlns:a16="http://schemas.microsoft.com/office/drawing/2014/main" id="{FFC5ABCF-EF15-44DF-9E6C-33F2FFD43E50}"/>
              </a:ext>
            </a:extLst>
          </p:cNvPr>
          <p:cNvPicPr>
            <a:picLocks noChangeAspect="1"/>
          </p:cNvPicPr>
          <p:nvPr/>
        </p:nvPicPr>
        <p:blipFill>
          <a:blip r:embed="rId2"/>
          <a:stretch>
            <a:fillRect/>
          </a:stretch>
        </p:blipFill>
        <p:spPr>
          <a:xfrm>
            <a:off x="7403109" y="1363517"/>
            <a:ext cx="4508913" cy="2524991"/>
          </a:xfrm>
          <a:prstGeom prst="rect">
            <a:avLst/>
          </a:prstGeom>
        </p:spPr>
      </p:pic>
    </p:spTree>
    <p:extLst>
      <p:ext uri="{BB962C8B-B14F-4D97-AF65-F5344CB8AC3E}">
        <p14:creationId xmlns:p14="http://schemas.microsoft.com/office/powerpoint/2010/main" val="29432462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6C6487-0DEE-4032-B8D9-0F8073457867}"/>
              </a:ext>
            </a:extLst>
          </p:cNvPr>
          <p:cNvSpPr txBox="1"/>
          <p:nvPr/>
        </p:nvSpPr>
        <p:spPr>
          <a:xfrm>
            <a:off x="655781" y="937782"/>
            <a:ext cx="6096000" cy="1754326"/>
          </a:xfrm>
          <a:prstGeom prst="rect">
            <a:avLst/>
          </a:prstGeom>
          <a:noFill/>
        </p:spPr>
        <p:txBody>
          <a:bodyPr wrap="square">
            <a:spAutoFit/>
          </a:bodyPr>
          <a:lstStyle/>
          <a:p>
            <a:pPr algn="just"/>
            <a:r>
              <a:rPr lang="uk-UA" dirty="0"/>
              <a:t>Як правило, прибирати й ліквідувати тверді побутові відходи повинна місцева влада. Прибирання оплачується з місцевого бюджету, який в свою чергу формується з місцевих податків, тобто тип ліквідації сміття і якість прибирання визначаються бажаннями і фінансовими можливостями місцевих жителів.</a:t>
            </a:r>
          </a:p>
        </p:txBody>
      </p:sp>
      <p:pic>
        <p:nvPicPr>
          <p:cNvPr id="4" name="Рисунок 3">
            <a:extLst>
              <a:ext uri="{FF2B5EF4-FFF2-40B4-BE49-F238E27FC236}">
                <a16:creationId xmlns:a16="http://schemas.microsoft.com/office/drawing/2014/main" id="{DCC60776-69A1-47FC-AF2F-F68CE5B1E398}"/>
              </a:ext>
            </a:extLst>
          </p:cNvPr>
          <p:cNvPicPr>
            <a:picLocks noChangeAspect="1"/>
          </p:cNvPicPr>
          <p:nvPr/>
        </p:nvPicPr>
        <p:blipFill>
          <a:blip r:embed="rId2"/>
          <a:stretch>
            <a:fillRect/>
          </a:stretch>
        </p:blipFill>
        <p:spPr>
          <a:xfrm>
            <a:off x="6892471" y="495299"/>
            <a:ext cx="4871770" cy="2728191"/>
          </a:xfrm>
          <a:prstGeom prst="rect">
            <a:avLst/>
          </a:prstGeom>
        </p:spPr>
      </p:pic>
      <p:pic>
        <p:nvPicPr>
          <p:cNvPr id="5" name="Рисунок 4">
            <a:extLst>
              <a:ext uri="{FF2B5EF4-FFF2-40B4-BE49-F238E27FC236}">
                <a16:creationId xmlns:a16="http://schemas.microsoft.com/office/drawing/2014/main" id="{42D247E7-4BC8-4D5B-B173-A255ED02720E}"/>
              </a:ext>
            </a:extLst>
          </p:cNvPr>
          <p:cNvPicPr>
            <a:picLocks noChangeAspect="1"/>
          </p:cNvPicPr>
          <p:nvPr/>
        </p:nvPicPr>
        <p:blipFill>
          <a:blip r:embed="rId3"/>
          <a:stretch>
            <a:fillRect/>
          </a:stretch>
        </p:blipFill>
        <p:spPr>
          <a:xfrm>
            <a:off x="672688" y="3395746"/>
            <a:ext cx="5940548" cy="2970274"/>
          </a:xfrm>
          <a:prstGeom prst="rect">
            <a:avLst/>
          </a:prstGeom>
        </p:spPr>
      </p:pic>
    </p:spTree>
    <p:extLst>
      <p:ext uri="{BB962C8B-B14F-4D97-AF65-F5344CB8AC3E}">
        <p14:creationId xmlns:p14="http://schemas.microsoft.com/office/powerpoint/2010/main" val="2846128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777CD8-0E0A-4C5E-B9BA-66A2899BF003}"/>
              </a:ext>
            </a:extLst>
          </p:cNvPr>
          <p:cNvSpPr txBox="1"/>
          <p:nvPr/>
        </p:nvSpPr>
        <p:spPr>
          <a:xfrm>
            <a:off x="480292" y="485937"/>
            <a:ext cx="6742544" cy="5909310"/>
          </a:xfrm>
          <a:prstGeom prst="rect">
            <a:avLst/>
          </a:prstGeom>
          <a:noFill/>
        </p:spPr>
        <p:txBody>
          <a:bodyPr wrap="square">
            <a:spAutoFit/>
          </a:bodyPr>
          <a:lstStyle/>
          <a:p>
            <a:pPr algn="just"/>
            <a:r>
              <a:rPr lang="uk-UA" dirty="0"/>
              <a:t>Із захороненням сміття пов’язані </a:t>
            </a:r>
            <a:r>
              <a:rPr lang="uk-UA" b="1" i="1" dirty="0"/>
              <a:t>супутні екологічні проблем</a:t>
            </a:r>
            <a:r>
              <a:rPr lang="uk-UA" dirty="0"/>
              <a:t>и:</a:t>
            </a:r>
          </a:p>
          <a:p>
            <a:pPr algn="just"/>
            <a:endParaRPr lang="uk-UA" dirty="0"/>
          </a:p>
          <a:p>
            <a:pPr marL="285750" indent="-285750" algn="just">
              <a:buFont typeface="Wingdings" panose="05000000000000000000" pitchFamily="2" charset="2"/>
              <a:buChar char="ü"/>
            </a:pPr>
            <a:r>
              <a:rPr lang="uk-UA" dirty="0"/>
              <a:t>вимивання речовин і забруднення ґрунтових вод;</a:t>
            </a:r>
          </a:p>
          <a:p>
            <a:pPr marL="285750" indent="-285750" algn="just">
              <a:buFont typeface="Wingdings" panose="05000000000000000000" pitchFamily="2" charset="2"/>
              <a:buChar char="ü"/>
            </a:pPr>
            <a:r>
              <a:rPr lang="uk-UA" dirty="0"/>
              <a:t>утворення метану;</a:t>
            </a:r>
          </a:p>
          <a:p>
            <a:pPr marL="285750" indent="-285750" algn="just">
              <a:buFont typeface="Wingdings" panose="05000000000000000000" pitchFamily="2" charset="2"/>
              <a:buChar char="ü"/>
            </a:pPr>
            <a:r>
              <a:rPr lang="uk-UA" dirty="0"/>
              <a:t>просідання ґрунту.</a:t>
            </a:r>
          </a:p>
          <a:p>
            <a:pPr algn="just"/>
            <a:endParaRPr lang="uk-UA" dirty="0"/>
          </a:p>
          <a:p>
            <a:pPr algn="just"/>
            <a:r>
              <a:rPr lang="uk-UA" i="1" dirty="0"/>
              <a:t>Найсерйозніша проблема – забруднення ґрунтових вод</a:t>
            </a:r>
            <a:r>
              <a:rPr lang="uk-UA" dirty="0"/>
              <a:t>. Вода – універсальний розчинник. Просочуючись крізь шари </a:t>
            </a:r>
            <a:r>
              <a:rPr lang="uk-UA" dirty="0" err="1"/>
              <a:t>захоронених</a:t>
            </a:r>
            <a:r>
              <a:rPr lang="uk-UA" dirty="0"/>
              <a:t> відходів, дощова (тала) вода "збагачується" різними хімічними речовинами, які утворюються у процесі розкладання сміття. Така вода з розчиненими у ній </a:t>
            </a:r>
            <a:r>
              <a:rPr lang="uk-UA" dirty="0" err="1"/>
              <a:t>забрудниками</a:t>
            </a:r>
            <a:r>
              <a:rPr lang="uk-UA" dirty="0"/>
              <a:t> називається фільтратом.</a:t>
            </a:r>
          </a:p>
          <a:p>
            <a:pPr algn="just"/>
            <a:endParaRPr lang="uk-UA" dirty="0"/>
          </a:p>
          <a:p>
            <a:pPr algn="just"/>
            <a:r>
              <a:rPr lang="uk-UA" dirty="0"/>
              <a:t>Коли вона проходить крізь необроблені відходи, утворюється особливо токсичний (отруйний) фільтрат, у якому поряд з органічними рештками наявні залізо, ртуть, цинк, свинець та інші метали з консервних бляшанок, батарейок та інших електроприладів, причому це все приправлено барвниками, пестицидами, миючими засобами та іншими хімікатами. Неграмотний вибір місць захоронення і нехтування засобами безпеки дозволяє цій отруйній суміші досягати водоносних горизонтів.</a:t>
            </a:r>
          </a:p>
        </p:txBody>
      </p:sp>
      <p:pic>
        <p:nvPicPr>
          <p:cNvPr id="4" name="Рисунок 3">
            <a:extLst>
              <a:ext uri="{FF2B5EF4-FFF2-40B4-BE49-F238E27FC236}">
                <a16:creationId xmlns:a16="http://schemas.microsoft.com/office/drawing/2014/main" id="{38AA8C9F-F38F-4155-80B6-2DFC7715820C}"/>
              </a:ext>
            </a:extLst>
          </p:cNvPr>
          <p:cNvPicPr>
            <a:picLocks noChangeAspect="1"/>
          </p:cNvPicPr>
          <p:nvPr/>
        </p:nvPicPr>
        <p:blipFill>
          <a:blip r:embed="rId2"/>
          <a:stretch>
            <a:fillRect/>
          </a:stretch>
        </p:blipFill>
        <p:spPr>
          <a:xfrm>
            <a:off x="7447678" y="1442605"/>
            <a:ext cx="4333447" cy="3304886"/>
          </a:xfrm>
          <a:prstGeom prst="rect">
            <a:avLst/>
          </a:prstGeom>
        </p:spPr>
      </p:pic>
    </p:spTree>
    <p:extLst>
      <p:ext uri="{BB962C8B-B14F-4D97-AF65-F5344CB8AC3E}">
        <p14:creationId xmlns:p14="http://schemas.microsoft.com/office/powerpoint/2010/main" val="14571323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0272E1-3FEE-4B60-9A1B-58A538AEB7C5}"/>
              </a:ext>
            </a:extLst>
          </p:cNvPr>
          <p:cNvSpPr txBox="1"/>
          <p:nvPr/>
        </p:nvSpPr>
        <p:spPr>
          <a:xfrm>
            <a:off x="443346" y="698419"/>
            <a:ext cx="7001163" cy="5909310"/>
          </a:xfrm>
          <a:prstGeom prst="rect">
            <a:avLst/>
          </a:prstGeom>
          <a:noFill/>
        </p:spPr>
        <p:txBody>
          <a:bodyPr wrap="square">
            <a:spAutoFit/>
          </a:bodyPr>
          <a:lstStyle/>
          <a:p>
            <a:pPr algn="just"/>
            <a:r>
              <a:rPr lang="uk-UA" i="1" dirty="0"/>
              <a:t>Друга проблема – утворення метану </a:t>
            </a:r>
            <a:r>
              <a:rPr lang="uk-UA" dirty="0"/>
              <a:t>– пов’язана з анаеробними процесами, які відбуваються у </a:t>
            </a:r>
            <a:r>
              <a:rPr lang="uk-UA" dirty="0" err="1"/>
              <a:t>захоронених</a:t>
            </a:r>
            <a:r>
              <a:rPr lang="uk-UA" dirty="0"/>
              <a:t> шарах сміття без доступу повітря. Утворюючись, цей газ може поширюватись у землі горизонтально, накопичуватись у підвалах приміщень і вибухати там при запалюванні. Поширюючись у вертикальному напрямку, метан спричинює отруєння й загибель рослинності. За відсутності рослинного покриву починається ерозія ґрунту, </a:t>
            </a:r>
            <a:r>
              <a:rPr lang="uk-UA" dirty="0" err="1"/>
              <a:t>захоронені</a:t>
            </a:r>
            <a:r>
              <a:rPr lang="uk-UA" dirty="0"/>
              <a:t> відходи оголюються і виходять на поверхню.</a:t>
            </a:r>
          </a:p>
          <a:p>
            <a:pPr algn="just"/>
            <a:endParaRPr lang="uk-UA" dirty="0"/>
          </a:p>
          <a:p>
            <a:pPr algn="just"/>
            <a:r>
              <a:rPr lang="uk-UA" dirty="0"/>
              <a:t>Найбільш ефективним є піроліз твердих </a:t>
            </a:r>
            <a:r>
              <a:rPr lang="uk-UA" dirty="0" err="1"/>
              <a:t>поб</a:t>
            </a:r>
            <a:r>
              <a:rPr lang="en-US" dirty="0"/>
              <a:t>y</a:t>
            </a:r>
            <a:r>
              <a:rPr lang="uk-UA" dirty="0" err="1"/>
              <a:t>тових</a:t>
            </a:r>
            <a:r>
              <a:rPr lang="uk-UA" dirty="0"/>
              <a:t> відходів, який включає дроблення і висушування сміття, видалення у</a:t>
            </a:r>
            <a:r>
              <a:rPr lang="en-US" dirty="0"/>
              <a:t>c</a:t>
            </a:r>
            <a:r>
              <a:rPr lang="uk-UA" dirty="0"/>
              <a:t>і</a:t>
            </a:r>
            <a:r>
              <a:rPr lang="en-US" dirty="0"/>
              <a:t>x </a:t>
            </a:r>
            <a:r>
              <a:rPr lang="uk-UA" dirty="0"/>
              <a:t>неорганічних фракцій, нагрівання іншої маси до 485С без доступу повітря. Із 1 т органічної маси добувається 160 л штучної низько сірчистої нафти, 70 кг вугілля, горючі гази. Однак такі заводи досить дорогі і ефективні в дуже великих мі</a:t>
            </a:r>
            <a:r>
              <a:rPr lang="en-US" dirty="0"/>
              <a:t>c</a:t>
            </a:r>
            <a:r>
              <a:rPr lang="uk-UA" dirty="0"/>
              <a:t>т</a:t>
            </a:r>
            <a:r>
              <a:rPr lang="en-US" dirty="0"/>
              <a:t>ax.</a:t>
            </a:r>
          </a:p>
          <a:p>
            <a:pPr algn="just"/>
            <a:endParaRPr lang="en-US" dirty="0"/>
          </a:p>
          <a:p>
            <a:pPr algn="just"/>
            <a:r>
              <a:rPr lang="uk-UA" dirty="0"/>
              <a:t>Отже, захоронення і спалювання - найпоширеніші шляхи, які застосовуються людством для вирішення проблеми твердих побутових відходів. Інші принципово нові методи, які дозволяють знешкоджувати сміття ще до того, як воно з'явилося, вивчатимуться надалі.</a:t>
            </a:r>
          </a:p>
        </p:txBody>
      </p:sp>
      <p:pic>
        <p:nvPicPr>
          <p:cNvPr id="4" name="Рисунок 3">
            <a:extLst>
              <a:ext uri="{FF2B5EF4-FFF2-40B4-BE49-F238E27FC236}">
                <a16:creationId xmlns:a16="http://schemas.microsoft.com/office/drawing/2014/main" id="{039A50E5-B164-4771-B74F-AAFD1DC1FC7F}"/>
              </a:ext>
            </a:extLst>
          </p:cNvPr>
          <p:cNvPicPr>
            <a:picLocks noChangeAspect="1"/>
          </p:cNvPicPr>
          <p:nvPr/>
        </p:nvPicPr>
        <p:blipFill>
          <a:blip r:embed="rId2"/>
          <a:stretch>
            <a:fillRect/>
          </a:stretch>
        </p:blipFill>
        <p:spPr>
          <a:xfrm>
            <a:off x="7684655" y="1618496"/>
            <a:ext cx="4063999" cy="2500922"/>
          </a:xfrm>
          <a:prstGeom prst="rect">
            <a:avLst/>
          </a:prstGeom>
        </p:spPr>
      </p:pic>
    </p:spTree>
    <p:extLst>
      <p:ext uri="{BB962C8B-B14F-4D97-AF65-F5344CB8AC3E}">
        <p14:creationId xmlns:p14="http://schemas.microsoft.com/office/powerpoint/2010/main" val="34621060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235AE-A521-48AA-9EB0-04C88C87340C}"/>
              </a:ext>
            </a:extLst>
          </p:cNvPr>
          <p:cNvSpPr txBox="1"/>
          <p:nvPr/>
        </p:nvSpPr>
        <p:spPr>
          <a:xfrm>
            <a:off x="683491" y="1446933"/>
            <a:ext cx="6724073" cy="3416320"/>
          </a:xfrm>
          <a:prstGeom prst="rect">
            <a:avLst/>
          </a:prstGeom>
          <a:noFill/>
        </p:spPr>
        <p:txBody>
          <a:bodyPr wrap="square">
            <a:spAutoFit/>
          </a:bodyPr>
          <a:lstStyle/>
          <a:p>
            <a:pPr algn="just"/>
            <a:r>
              <a:rPr lang="uk-UA" dirty="0"/>
              <a:t>ЗАБРУДНЕННЯ ҐРУНТІВ – надходження фізичних агентів, хімічних речовин й організмів, що змінюють властивості ґрунтів і порушують їхні функції.</a:t>
            </a:r>
          </a:p>
          <a:p>
            <a:pPr algn="just"/>
            <a:endParaRPr lang="uk-UA" dirty="0"/>
          </a:p>
          <a:p>
            <a:pPr algn="just"/>
            <a:r>
              <a:rPr lang="uk-UA" dirty="0"/>
              <a:t>1) Особливості їхнього забруднення визначаються тим, що ґрунти – це біокосне тіло природи:</a:t>
            </a:r>
          </a:p>
          <a:p>
            <a:pPr algn="just"/>
            <a:r>
              <a:rPr lang="uk-UA" dirty="0"/>
              <a:t> 1) має структурні живу й неживу фази;</a:t>
            </a:r>
          </a:p>
          <a:p>
            <a:pPr algn="just"/>
            <a:r>
              <a:rPr lang="uk-UA" dirty="0"/>
              <a:t> 2) складається з органічних речовин, мінералів, води й повітря;</a:t>
            </a:r>
          </a:p>
          <a:p>
            <a:pPr algn="just"/>
            <a:r>
              <a:rPr lang="uk-UA" dirty="0"/>
              <a:t>3) чинниками його формування є гірські породи й мінерали, вода, рельєф, повітря, тепло;</a:t>
            </a:r>
          </a:p>
          <a:p>
            <a:pPr algn="just"/>
            <a:r>
              <a:rPr lang="uk-UA" dirty="0"/>
              <a:t>4) вирізняється такою властивістю, як родючість.</a:t>
            </a:r>
          </a:p>
          <a:p>
            <a:endParaRPr lang="uk-UA" dirty="0"/>
          </a:p>
        </p:txBody>
      </p:sp>
    </p:spTree>
    <p:extLst>
      <p:ext uri="{BB962C8B-B14F-4D97-AF65-F5344CB8AC3E}">
        <p14:creationId xmlns:p14="http://schemas.microsoft.com/office/powerpoint/2010/main" val="13621954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74C984-84F0-4353-B5DD-F30810DB6FA5}"/>
              </a:ext>
            </a:extLst>
          </p:cNvPr>
          <p:cNvSpPr txBox="1"/>
          <p:nvPr/>
        </p:nvSpPr>
        <p:spPr>
          <a:xfrm>
            <a:off x="997527" y="836412"/>
            <a:ext cx="5320146" cy="5355312"/>
          </a:xfrm>
          <a:prstGeom prst="rect">
            <a:avLst/>
          </a:prstGeom>
          <a:noFill/>
        </p:spPr>
        <p:txBody>
          <a:bodyPr wrap="square">
            <a:spAutoFit/>
          </a:bodyPr>
          <a:lstStyle/>
          <a:p>
            <a:pPr algn="just"/>
            <a:r>
              <a:rPr lang="uk-UA" dirty="0"/>
              <a:t>2) Основні забруднювачі ґрунтів.</a:t>
            </a:r>
          </a:p>
          <a:p>
            <a:pPr algn="just"/>
            <a:endParaRPr lang="uk-UA" dirty="0"/>
          </a:p>
          <a:p>
            <a:pPr algn="just"/>
            <a:r>
              <a:rPr lang="uk-UA" dirty="0"/>
              <a:t>Найпоширенішими </a:t>
            </a:r>
            <a:r>
              <a:rPr lang="uk-UA" dirty="0" err="1"/>
              <a:t>полютантами</a:t>
            </a:r>
            <a:r>
              <a:rPr lang="uk-UA" dirty="0"/>
              <a:t> є хімічні речовини:</a:t>
            </a:r>
          </a:p>
          <a:p>
            <a:pPr marL="285750" indent="-285750" algn="just">
              <a:buFont typeface="Wingdings" panose="05000000000000000000" pitchFamily="2" charset="2"/>
              <a:buChar char="ü"/>
            </a:pPr>
            <a:r>
              <a:rPr lang="uk-UA" dirty="0"/>
              <a:t>пестициди – отрутохімікати для боротьби з бур’янами (гербіциди), комахами (інсектициди), кліщами (</a:t>
            </a:r>
            <a:r>
              <a:rPr lang="uk-UA" dirty="0" err="1"/>
              <a:t>акароциди</a:t>
            </a:r>
            <a:r>
              <a:rPr lang="uk-UA" dirty="0"/>
              <a:t>), грибами (фунгіциди), для скидання листя перед збиранням врожаю (дефоліанти);</a:t>
            </a:r>
          </a:p>
          <a:p>
            <a:pPr marL="285750" indent="-285750" algn="just">
              <a:buFont typeface="Wingdings" panose="05000000000000000000" pitchFamily="2" charset="2"/>
              <a:buChar char="ü"/>
            </a:pPr>
            <a:r>
              <a:rPr lang="uk-UA" dirty="0"/>
              <a:t>мінеральні добрива, що їх вносять для компенсації біогенних елементів (здебільшого </a:t>
            </a:r>
            <a:r>
              <a:rPr lang="en-US" dirty="0"/>
              <a:t>N, K, P);</a:t>
            </a:r>
          </a:p>
          <a:p>
            <a:pPr marL="285750" indent="-285750" algn="just">
              <a:buFont typeface="Wingdings" panose="05000000000000000000" pitchFamily="2" charset="2"/>
              <a:buChar char="ü"/>
            </a:pPr>
            <a:r>
              <a:rPr lang="uk-UA" dirty="0"/>
              <a:t>сполуки важких металів (переважно </a:t>
            </a:r>
            <a:r>
              <a:rPr lang="en-US" dirty="0"/>
              <a:t>Pb, Cd, Sn, Hg);</a:t>
            </a:r>
          </a:p>
          <a:p>
            <a:pPr marL="285750" indent="-285750" algn="just">
              <a:buFont typeface="Wingdings" panose="05000000000000000000" pitchFamily="2" charset="2"/>
              <a:buChar char="ü"/>
            </a:pPr>
            <a:r>
              <a:rPr lang="uk-UA" dirty="0"/>
              <a:t>компоненти </a:t>
            </a:r>
            <a:r>
              <a:rPr lang="uk-UA" dirty="0" err="1"/>
              <a:t>газодимових</a:t>
            </a:r>
            <a:r>
              <a:rPr lang="uk-UA" dirty="0"/>
              <a:t> викидів (діоксини, феноли);</a:t>
            </a:r>
          </a:p>
          <a:p>
            <a:pPr marL="285750" indent="-285750" algn="just">
              <a:buFont typeface="Wingdings" panose="05000000000000000000" pitchFamily="2" charset="2"/>
              <a:buChar char="ü"/>
            </a:pPr>
            <a:r>
              <a:rPr lang="uk-UA" dirty="0"/>
              <a:t> нафта і нафтопродукти (бензин, мастильні матеріали);</a:t>
            </a:r>
          </a:p>
          <a:p>
            <a:pPr marL="285750" indent="-285750" algn="just">
              <a:buFont typeface="Wingdings" panose="05000000000000000000" pitchFamily="2" charset="2"/>
              <a:buChar char="ü"/>
            </a:pPr>
            <a:r>
              <a:rPr lang="uk-UA" dirty="0"/>
              <a:t>радіонукліди.</a:t>
            </a:r>
          </a:p>
        </p:txBody>
      </p:sp>
      <p:pic>
        <p:nvPicPr>
          <p:cNvPr id="4" name="Рисунок 3">
            <a:extLst>
              <a:ext uri="{FF2B5EF4-FFF2-40B4-BE49-F238E27FC236}">
                <a16:creationId xmlns:a16="http://schemas.microsoft.com/office/drawing/2014/main" id="{B8B61262-C319-4813-96CD-987F63FD20BF}"/>
              </a:ext>
            </a:extLst>
          </p:cNvPr>
          <p:cNvPicPr>
            <a:picLocks noChangeAspect="1"/>
          </p:cNvPicPr>
          <p:nvPr/>
        </p:nvPicPr>
        <p:blipFill>
          <a:blip r:embed="rId2"/>
          <a:stretch>
            <a:fillRect/>
          </a:stretch>
        </p:blipFill>
        <p:spPr>
          <a:xfrm>
            <a:off x="6691697" y="516658"/>
            <a:ext cx="5193916" cy="2254251"/>
          </a:xfrm>
          <a:prstGeom prst="rect">
            <a:avLst/>
          </a:prstGeom>
        </p:spPr>
      </p:pic>
      <p:pic>
        <p:nvPicPr>
          <p:cNvPr id="5" name="Рисунок 4">
            <a:extLst>
              <a:ext uri="{FF2B5EF4-FFF2-40B4-BE49-F238E27FC236}">
                <a16:creationId xmlns:a16="http://schemas.microsoft.com/office/drawing/2014/main" id="{BBE524BC-AB7C-40BC-A803-0D52766465F5}"/>
              </a:ext>
            </a:extLst>
          </p:cNvPr>
          <p:cNvPicPr>
            <a:picLocks noChangeAspect="1"/>
          </p:cNvPicPr>
          <p:nvPr/>
        </p:nvPicPr>
        <p:blipFill>
          <a:blip r:embed="rId3"/>
          <a:stretch>
            <a:fillRect/>
          </a:stretch>
        </p:blipFill>
        <p:spPr>
          <a:xfrm>
            <a:off x="6574591" y="3429001"/>
            <a:ext cx="5333446" cy="2912342"/>
          </a:xfrm>
          <a:prstGeom prst="rect">
            <a:avLst/>
          </a:prstGeom>
        </p:spPr>
      </p:pic>
    </p:spTree>
    <p:extLst>
      <p:ext uri="{BB962C8B-B14F-4D97-AF65-F5344CB8AC3E}">
        <p14:creationId xmlns:p14="http://schemas.microsoft.com/office/powerpoint/2010/main" val="7641489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0143F1-C6FA-4E64-9B9A-BA7A12C166DB}"/>
              </a:ext>
            </a:extLst>
          </p:cNvPr>
          <p:cNvSpPr txBox="1"/>
          <p:nvPr/>
        </p:nvSpPr>
        <p:spPr>
          <a:xfrm>
            <a:off x="341745" y="514106"/>
            <a:ext cx="5892800" cy="5632311"/>
          </a:xfrm>
          <a:prstGeom prst="rect">
            <a:avLst/>
          </a:prstGeom>
          <a:noFill/>
        </p:spPr>
        <p:txBody>
          <a:bodyPr wrap="square">
            <a:spAutoFit/>
          </a:bodyPr>
          <a:lstStyle/>
          <a:p>
            <a:pPr algn="ctr"/>
            <a:r>
              <a:rPr lang="uk-UA" b="1" dirty="0"/>
              <a:t>Види забруднень ґрунтів</a:t>
            </a:r>
          </a:p>
          <a:p>
            <a:endParaRPr lang="uk-UA" dirty="0"/>
          </a:p>
          <a:p>
            <a:pPr algn="just"/>
            <a:r>
              <a:rPr lang="uk-UA" dirty="0"/>
              <a:t>Найнебезпечніший вид забруднення ґрунтів – хімічне.</a:t>
            </a:r>
          </a:p>
          <a:p>
            <a:pPr algn="just"/>
            <a:r>
              <a:rPr lang="uk-UA" dirty="0"/>
              <a:t>Спостерігаються порушення біогеохімічного кругообігу азоту й </a:t>
            </a:r>
            <a:r>
              <a:rPr lang="uk-UA" dirty="0" err="1"/>
              <a:t>нітрогенне</a:t>
            </a:r>
            <a:r>
              <a:rPr lang="uk-UA" dirty="0"/>
              <a:t> забруднення ґрунтів.</a:t>
            </a:r>
          </a:p>
          <a:p>
            <a:pPr algn="just"/>
            <a:endParaRPr lang="uk-UA" b="1" i="1" dirty="0"/>
          </a:p>
          <a:p>
            <a:pPr algn="just"/>
            <a:r>
              <a:rPr lang="uk-UA" b="1" i="1" dirty="0"/>
              <a:t>Біологічне забруднення</a:t>
            </a:r>
            <a:r>
              <a:rPr lang="uk-UA" dirty="0"/>
              <a:t>, пов'язане із накопиченням (бактеріальні добрива), масовим розмноженням (хвороботворні бактерії, збудники мікозів, личинки комах-шкідників), розвитком (стадії гельмінтів), появою нових мікроорганізмів, порушенням складу біоти </a:t>
            </a:r>
            <a:r>
              <a:rPr lang="uk-UA" dirty="0" err="1"/>
              <a:t>редуцентів</a:t>
            </a:r>
            <a:r>
              <a:rPr lang="uk-UA" dirty="0"/>
              <a:t>. Так, у надто забруднених ґрунтах збудники тифу і паратифу можуть зберігатися впродовж півтора року, тоді як у незабруднених – лише протягом двох-трьох діб. Ще одним видом </a:t>
            </a:r>
            <a:r>
              <a:rPr lang="uk-UA" dirty="0" err="1"/>
              <a:t>біозабруднення</a:t>
            </a:r>
            <a:r>
              <a:rPr lang="uk-UA" dirty="0"/>
              <a:t> є поширення алергенних видів рослин-бур’янів.</a:t>
            </a:r>
          </a:p>
          <a:p>
            <a:pPr algn="just"/>
            <a:endParaRPr lang="uk-UA" dirty="0"/>
          </a:p>
          <a:p>
            <a:pPr algn="just"/>
            <a:r>
              <a:rPr lang="uk-UA" dirty="0"/>
              <a:t>Суттєвим є й </a:t>
            </a:r>
            <a:r>
              <a:rPr lang="uk-UA" b="1" i="1" dirty="0"/>
              <a:t>механічне забруднення ґрунтів </a:t>
            </a:r>
            <a:r>
              <a:rPr lang="uk-UA" dirty="0"/>
              <a:t>залишками будівельних матеріалів, азбесту, битого скла, кераміки.</a:t>
            </a:r>
          </a:p>
          <a:p>
            <a:r>
              <a:rPr lang="uk-UA" dirty="0"/>
              <a:t> </a:t>
            </a:r>
          </a:p>
        </p:txBody>
      </p:sp>
      <p:pic>
        <p:nvPicPr>
          <p:cNvPr id="4" name="Рисунок 3">
            <a:extLst>
              <a:ext uri="{FF2B5EF4-FFF2-40B4-BE49-F238E27FC236}">
                <a16:creationId xmlns:a16="http://schemas.microsoft.com/office/drawing/2014/main" id="{D972972C-1432-4B35-A654-2EAF91D4B27F}"/>
              </a:ext>
            </a:extLst>
          </p:cNvPr>
          <p:cNvPicPr>
            <a:picLocks noChangeAspect="1"/>
          </p:cNvPicPr>
          <p:nvPr/>
        </p:nvPicPr>
        <p:blipFill>
          <a:blip r:embed="rId2"/>
          <a:stretch>
            <a:fillRect/>
          </a:stretch>
        </p:blipFill>
        <p:spPr>
          <a:xfrm>
            <a:off x="7010400" y="1274618"/>
            <a:ext cx="4486852" cy="3856468"/>
          </a:xfrm>
          <a:prstGeom prst="rect">
            <a:avLst/>
          </a:prstGeom>
        </p:spPr>
      </p:pic>
    </p:spTree>
    <p:extLst>
      <p:ext uri="{BB962C8B-B14F-4D97-AF65-F5344CB8AC3E}">
        <p14:creationId xmlns:p14="http://schemas.microsoft.com/office/powerpoint/2010/main" val="20451570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E6B9B9-21BD-4412-95DA-0BB4667589A6}"/>
              </a:ext>
            </a:extLst>
          </p:cNvPr>
          <p:cNvSpPr txBox="1"/>
          <p:nvPr/>
        </p:nvSpPr>
        <p:spPr>
          <a:xfrm>
            <a:off x="563418" y="1002759"/>
            <a:ext cx="5310909" cy="3970318"/>
          </a:xfrm>
          <a:prstGeom prst="rect">
            <a:avLst/>
          </a:prstGeom>
          <a:noFill/>
        </p:spPr>
        <p:txBody>
          <a:bodyPr wrap="square">
            <a:spAutoFit/>
          </a:bodyPr>
          <a:lstStyle/>
          <a:p>
            <a:pPr algn="ctr"/>
            <a:r>
              <a:rPr lang="uk-UA" b="1" dirty="0"/>
              <a:t>Основні джерела забруднення ґрунтів</a:t>
            </a:r>
          </a:p>
          <a:p>
            <a:endParaRPr lang="uk-UA" dirty="0"/>
          </a:p>
          <a:p>
            <a:pPr algn="just"/>
            <a:r>
              <a:rPr lang="uk-UA" dirty="0"/>
              <a:t>Сільське господарство, що широко використовує добрива і пестициди.</a:t>
            </a:r>
          </a:p>
          <a:p>
            <a:pPr algn="just"/>
            <a:r>
              <a:rPr lang="uk-UA" dirty="0"/>
              <a:t>Радіоактивні елементи можуть потрапляти в ґрунт і накопичуватися в ньому внаслідок викидів промислових підприємств, аварій на АЕС.</a:t>
            </a:r>
          </a:p>
          <a:p>
            <a:pPr algn="just"/>
            <a:r>
              <a:rPr lang="uk-UA" dirty="0"/>
              <a:t>Поблизу великих центрів чорної і кольорової металургії ґрунти забруднено сполуками важких металів.</a:t>
            </a:r>
          </a:p>
          <a:p>
            <a:pPr algn="just"/>
            <a:r>
              <a:rPr lang="uk-UA" dirty="0"/>
              <a:t>Автотранспорт є серйозним джерелом свинцевого забруднення.</a:t>
            </a:r>
          </a:p>
          <a:p>
            <a:pPr algn="just"/>
            <a:r>
              <a:rPr lang="uk-UA" dirty="0"/>
              <a:t>Теплоенергетика спричиняє появу сажі та незгорілих речовин, що викидаються в атмосферу.</a:t>
            </a:r>
          </a:p>
        </p:txBody>
      </p:sp>
      <p:pic>
        <p:nvPicPr>
          <p:cNvPr id="4" name="Рисунок 3">
            <a:extLst>
              <a:ext uri="{FF2B5EF4-FFF2-40B4-BE49-F238E27FC236}">
                <a16:creationId xmlns:a16="http://schemas.microsoft.com/office/drawing/2014/main" id="{2E80B8E3-065F-4F04-9B68-35B093427373}"/>
              </a:ext>
            </a:extLst>
          </p:cNvPr>
          <p:cNvPicPr>
            <a:picLocks noChangeAspect="1"/>
          </p:cNvPicPr>
          <p:nvPr/>
        </p:nvPicPr>
        <p:blipFill>
          <a:blip r:embed="rId2"/>
          <a:stretch>
            <a:fillRect/>
          </a:stretch>
        </p:blipFill>
        <p:spPr>
          <a:xfrm>
            <a:off x="6339741" y="1227426"/>
            <a:ext cx="5628710" cy="3745651"/>
          </a:xfrm>
          <a:prstGeom prst="rect">
            <a:avLst/>
          </a:prstGeom>
        </p:spPr>
      </p:pic>
    </p:spTree>
    <p:extLst>
      <p:ext uri="{BB962C8B-B14F-4D97-AF65-F5344CB8AC3E}">
        <p14:creationId xmlns:p14="http://schemas.microsoft.com/office/powerpoint/2010/main" val="25011041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82B097-D760-47CD-9B19-FFA5228813B0}"/>
              </a:ext>
            </a:extLst>
          </p:cNvPr>
          <p:cNvSpPr txBox="1"/>
          <p:nvPr/>
        </p:nvSpPr>
        <p:spPr>
          <a:xfrm>
            <a:off x="581890" y="197346"/>
            <a:ext cx="6096000" cy="6463308"/>
          </a:xfrm>
          <a:prstGeom prst="rect">
            <a:avLst/>
          </a:prstGeom>
          <a:noFill/>
        </p:spPr>
        <p:txBody>
          <a:bodyPr wrap="square">
            <a:spAutoFit/>
          </a:bodyPr>
          <a:lstStyle/>
          <a:p>
            <a:pPr algn="just"/>
            <a:r>
              <a:rPr lang="uk-UA" dirty="0"/>
              <a:t>Охорона ґрунтів стає нині особливо актуальною в зв'язку із зростаючим приростом населення Землі та продовольчою проблемою, яка для багатьох країн і, насамперед для країн Азії, Африки та Південної Америки, що економічно розвиваються, є досить гострою.</a:t>
            </a:r>
          </a:p>
          <a:p>
            <a:pPr algn="just"/>
            <a:endParaRPr lang="uk-UA" dirty="0"/>
          </a:p>
          <a:p>
            <a:pPr algn="just"/>
            <a:r>
              <a:rPr lang="uk-UA" dirty="0"/>
              <a:t>Світові продовольчі ресурси складаються з рослинних продуктів, продуктів тваринництва і біологічних запасів морів. Збільшення продуктів перших двох груп можливе лише при раціональному землекористуванні.</a:t>
            </a:r>
          </a:p>
          <a:p>
            <a:pPr algn="just"/>
            <a:endParaRPr lang="uk-UA" dirty="0"/>
          </a:p>
          <a:p>
            <a:pPr algn="just"/>
            <a:r>
              <a:rPr lang="uk-UA" dirty="0"/>
              <a:t>Тим часом людство використовує для сільського господарства лише 1,43 млрд. га орних земель, що становить близько 10,4% суші, або 2,95% всієї поверхні земної кулі. Нагадаємо, що пустині (гарячі і холодні) займають 45% суші. За агрикультурний період втрати земельних ресурсів внаслідок ерозії, засолення, будівництва міст і населених пунктів, доріг і промислових комплексів досягли в світі величезних розмірів - до 2 млрд. га, тобто вони набагато перевищують сучасну орну площу планети. Зараз щороку з обороту випадає 5-7 млн. га різних земельних угідь. Тому охорона ґрунтів - основна народногосподарська проблема для всіх країн світу.</a:t>
            </a:r>
          </a:p>
        </p:txBody>
      </p:sp>
      <p:pic>
        <p:nvPicPr>
          <p:cNvPr id="4" name="Рисунок 3">
            <a:extLst>
              <a:ext uri="{FF2B5EF4-FFF2-40B4-BE49-F238E27FC236}">
                <a16:creationId xmlns:a16="http://schemas.microsoft.com/office/drawing/2014/main" id="{31544F4C-5592-4B3C-BDFE-D95BED18AC9F}"/>
              </a:ext>
            </a:extLst>
          </p:cNvPr>
          <p:cNvPicPr>
            <a:picLocks noChangeAspect="1"/>
          </p:cNvPicPr>
          <p:nvPr/>
        </p:nvPicPr>
        <p:blipFill>
          <a:blip r:embed="rId2"/>
          <a:stretch>
            <a:fillRect/>
          </a:stretch>
        </p:blipFill>
        <p:spPr>
          <a:xfrm>
            <a:off x="6798615" y="1685925"/>
            <a:ext cx="5197545" cy="3458730"/>
          </a:xfrm>
          <a:prstGeom prst="rect">
            <a:avLst/>
          </a:prstGeom>
        </p:spPr>
      </p:pic>
    </p:spTree>
    <p:extLst>
      <p:ext uri="{BB962C8B-B14F-4D97-AF65-F5344CB8AC3E}">
        <p14:creationId xmlns:p14="http://schemas.microsoft.com/office/powerpoint/2010/main" val="1529300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7860" y="431106"/>
            <a:ext cx="6096000" cy="2862322"/>
          </a:xfrm>
          <a:prstGeom prst="rect">
            <a:avLst/>
          </a:prstGeom>
        </p:spPr>
        <p:txBody>
          <a:bodyPr>
            <a:spAutoFit/>
          </a:bodyPr>
          <a:lstStyle/>
          <a:p>
            <a:pPr algn="just"/>
            <a:r>
              <a:rPr lang="uk-UA" b="1" i="1" dirty="0">
                <a:solidFill>
                  <a:schemeClr val="accent2">
                    <a:lumMod val="75000"/>
                  </a:schemeClr>
                </a:solidFill>
                <a:effectLst/>
                <a:latin typeface="Arial" panose="020B0604020202020204" pitchFamily="34" charset="0"/>
              </a:rPr>
              <a:t>Пролювіальні відклади</a:t>
            </a:r>
            <a:r>
              <a:rPr lang="uk-UA" b="0" i="0" dirty="0">
                <a:solidFill>
                  <a:srgbClr val="000000"/>
                </a:solidFill>
                <a:effectLst/>
                <a:latin typeface="Arial" panose="020B0604020202020204" pitchFamily="34" charset="0"/>
              </a:rPr>
              <a:t> (пролювій) формуються в результаті дії потужних, але короткочасних потоків талих або зливових вод (селеві потоки). </a:t>
            </a:r>
          </a:p>
          <a:p>
            <a:pPr algn="just"/>
            <a:r>
              <a:rPr lang="uk-UA" b="0" i="0" dirty="0">
                <a:solidFill>
                  <a:srgbClr val="000000"/>
                </a:solidFill>
                <a:effectLst/>
                <a:latin typeface="Arial" panose="020B0604020202020204" pitchFamily="34" charset="0"/>
              </a:rPr>
              <a:t>Широко розповсюджені в гірських і передгірних областях. Гранулометричний склад цих відкладів представлений відсортованими продуктами вивітрювання, включаючи й уламки кристалічних порід.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У Передкарпатті та в Карпатах на таких відкладах формуються бурі лісові ґрунти.</a:t>
            </a:r>
            <a:endParaRPr lang="uk-UA" dirty="0"/>
          </a:p>
        </p:txBody>
      </p:sp>
      <p:pic>
        <p:nvPicPr>
          <p:cNvPr id="4" name="Рисунок 3"/>
          <p:cNvPicPr>
            <a:picLocks noChangeAspect="1"/>
          </p:cNvPicPr>
          <p:nvPr/>
        </p:nvPicPr>
        <p:blipFill>
          <a:blip r:embed="rId2"/>
          <a:stretch>
            <a:fillRect/>
          </a:stretch>
        </p:blipFill>
        <p:spPr>
          <a:xfrm>
            <a:off x="687860" y="3293428"/>
            <a:ext cx="3279304" cy="3279304"/>
          </a:xfrm>
          <a:prstGeom prst="rect">
            <a:avLst/>
          </a:prstGeom>
        </p:spPr>
      </p:pic>
      <p:pic>
        <p:nvPicPr>
          <p:cNvPr id="6" name="Рисунок 5"/>
          <p:cNvPicPr>
            <a:picLocks noChangeAspect="1"/>
          </p:cNvPicPr>
          <p:nvPr/>
        </p:nvPicPr>
        <p:blipFill>
          <a:blip r:embed="rId3"/>
          <a:stretch>
            <a:fillRect/>
          </a:stretch>
        </p:blipFill>
        <p:spPr>
          <a:xfrm>
            <a:off x="6997501" y="293215"/>
            <a:ext cx="4854560" cy="3636234"/>
          </a:xfrm>
          <a:prstGeom prst="rect">
            <a:avLst/>
          </a:prstGeom>
        </p:spPr>
      </p:pic>
      <p:pic>
        <p:nvPicPr>
          <p:cNvPr id="7" name="Рисунок 6"/>
          <p:cNvPicPr>
            <a:picLocks noChangeAspect="1"/>
          </p:cNvPicPr>
          <p:nvPr/>
        </p:nvPicPr>
        <p:blipFill>
          <a:blip r:embed="rId4"/>
          <a:stretch>
            <a:fillRect/>
          </a:stretch>
        </p:blipFill>
        <p:spPr>
          <a:xfrm>
            <a:off x="4390354" y="4153491"/>
            <a:ext cx="3863960" cy="2571290"/>
          </a:xfrm>
          <a:prstGeom prst="rect">
            <a:avLst/>
          </a:prstGeom>
        </p:spPr>
      </p:pic>
    </p:spTree>
    <p:extLst>
      <p:ext uri="{BB962C8B-B14F-4D97-AF65-F5344CB8AC3E}">
        <p14:creationId xmlns:p14="http://schemas.microsoft.com/office/powerpoint/2010/main" val="3543170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F72D7E-A993-4483-AB94-77DDFFB09F00}"/>
              </a:ext>
            </a:extLst>
          </p:cNvPr>
          <p:cNvSpPr txBox="1"/>
          <p:nvPr/>
        </p:nvSpPr>
        <p:spPr>
          <a:xfrm>
            <a:off x="572655" y="928960"/>
            <a:ext cx="6096000" cy="4247317"/>
          </a:xfrm>
          <a:prstGeom prst="rect">
            <a:avLst/>
          </a:prstGeom>
          <a:noFill/>
        </p:spPr>
        <p:txBody>
          <a:bodyPr wrap="square">
            <a:spAutoFit/>
          </a:bodyPr>
          <a:lstStyle/>
          <a:p>
            <a:pPr algn="just"/>
            <a:r>
              <a:rPr lang="uk-UA" b="1" i="1" dirty="0"/>
              <a:t>Геологічна ерозія </a:t>
            </a:r>
            <a:r>
              <a:rPr lang="uk-UA" dirty="0"/>
              <a:t>- це природний процес, який відбувається протягом геологічних епох і завдяки якому сформувався сучасний характер земної поверхні. </a:t>
            </a:r>
          </a:p>
          <a:p>
            <a:pPr algn="just"/>
            <a:r>
              <a:rPr lang="uk-UA" dirty="0"/>
              <a:t>Головні фактори, що зумовлюють геологічну ерозію - опади, вітер, крутизна схилу, температурні коливання, фізичні властивості порід, часткове підняття земної кори і землетруси. В наших широтах ця ерозія не є небезпечною для сільського чи лісового господарства, бо швидкість процесу руйнування ґрунту дорівнює швидкості процесу ґрунтоутворення. Більш небезпечний цей вид ерозії в пустинях, де відсутній рослинний покрив, і ніщо не може перешкодити вітру, який зносить верхні шари ґрунту.</a:t>
            </a:r>
          </a:p>
          <a:p>
            <a:pPr algn="just"/>
            <a:endParaRPr lang="uk-UA" dirty="0"/>
          </a:p>
          <a:p>
            <a:pPr algn="just"/>
            <a:r>
              <a:rPr lang="uk-UA" dirty="0"/>
              <a:t>Шкоди народному господарству завдає водна та вітрова ерозія.</a:t>
            </a:r>
          </a:p>
        </p:txBody>
      </p:sp>
      <p:pic>
        <p:nvPicPr>
          <p:cNvPr id="4" name="Рисунок 3">
            <a:extLst>
              <a:ext uri="{FF2B5EF4-FFF2-40B4-BE49-F238E27FC236}">
                <a16:creationId xmlns:a16="http://schemas.microsoft.com/office/drawing/2014/main" id="{0ECFFC9D-D2B3-4694-8210-43D8C1678A55}"/>
              </a:ext>
            </a:extLst>
          </p:cNvPr>
          <p:cNvPicPr>
            <a:picLocks noChangeAspect="1"/>
          </p:cNvPicPr>
          <p:nvPr/>
        </p:nvPicPr>
        <p:blipFill>
          <a:blip r:embed="rId2"/>
          <a:stretch>
            <a:fillRect/>
          </a:stretch>
        </p:blipFill>
        <p:spPr>
          <a:xfrm>
            <a:off x="7102764" y="823623"/>
            <a:ext cx="4982441" cy="3736831"/>
          </a:xfrm>
          <a:prstGeom prst="rect">
            <a:avLst/>
          </a:prstGeom>
        </p:spPr>
      </p:pic>
    </p:spTree>
    <p:extLst>
      <p:ext uri="{BB962C8B-B14F-4D97-AF65-F5344CB8AC3E}">
        <p14:creationId xmlns:p14="http://schemas.microsoft.com/office/powerpoint/2010/main" val="25026215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E80490-A8A7-401F-8C40-83FCCBF5D4E6}"/>
              </a:ext>
            </a:extLst>
          </p:cNvPr>
          <p:cNvSpPr txBox="1"/>
          <p:nvPr/>
        </p:nvSpPr>
        <p:spPr>
          <a:xfrm>
            <a:off x="323273" y="381843"/>
            <a:ext cx="5661891" cy="5355312"/>
          </a:xfrm>
          <a:prstGeom prst="rect">
            <a:avLst/>
          </a:prstGeom>
          <a:noFill/>
        </p:spPr>
        <p:txBody>
          <a:bodyPr wrap="square">
            <a:spAutoFit/>
          </a:bodyPr>
          <a:lstStyle/>
          <a:p>
            <a:pPr algn="just"/>
            <a:r>
              <a:rPr lang="uk-UA" b="1" i="1" dirty="0"/>
              <a:t>Водна ерозія </a:t>
            </a:r>
            <a:r>
              <a:rPr lang="uk-UA" dirty="0"/>
              <a:t>буває внаслідок змивання й вимивання частин ґрунту опадами, талими та проточними водами. Вона залежить від кількості й інтенсивності опадів, рельєфу, властивостей ґрунту, рослинного покриву.</a:t>
            </a:r>
          </a:p>
          <a:p>
            <a:pPr algn="just"/>
            <a:endParaRPr lang="uk-UA" dirty="0"/>
          </a:p>
          <a:p>
            <a:pPr algn="just"/>
            <a:r>
              <a:rPr lang="uk-UA" dirty="0"/>
              <a:t>Небезпека водної ерозії полягає не лише в зниженні родючості орного горизонту, а й замулюванні річок, ставків, водойм, заплавних земель. Цей вид ерозії поширений на схилах, переважно розораних, і найбільш небезпечний у гірських ландшафтах, в яких знищений лісовий покрив.</a:t>
            </a:r>
          </a:p>
          <a:p>
            <a:pPr algn="just"/>
            <a:endParaRPr lang="uk-UA" dirty="0"/>
          </a:p>
          <a:p>
            <a:pPr algn="just"/>
            <a:r>
              <a:rPr lang="uk-UA" dirty="0"/>
              <a:t>Дуже небезпечна </a:t>
            </a:r>
            <a:r>
              <a:rPr lang="uk-UA" b="1" i="1" dirty="0"/>
              <a:t>яружна ерозія</a:t>
            </a:r>
            <a:r>
              <a:rPr lang="uk-UA" dirty="0"/>
              <a:t>. Ліквідувати її можна лише залісненням та будівництвом спеціальних гідротехнічних споруд. Завдяки застосуванню науково обґрунтованої системи захисних заходів вдалося припинити дальше розмивання багатьох ярів і зберегти таким чином великі площі орних земель.</a:t>
            </a:r>
          </a:p>
          <a:p>
            <a:endParaRPr lang="uk-UA" dirty="0"/>
          </a:p>
        </p:txBody>
      </p:sp>
      <p:pic>
        <p:nvPicPr>
          <p:cNvPr id="5" name="Рисунок 4">
            <a:extLst>
              <a:ext uri="{FF2B5EF4-FFF2-40B4-BE49-F238E27FC236}">
                <a16:creationId xmlns:a16="http://schemas.microsoft.com/office/drawing/2014/main" id="{E044DA27-4DC0-4578-A869-DC53BDEB0E95}"/>
              </a:ext>
            </a:extLst>
          </p:cNvPr>
          <p:cNvPicPr>
            <a:picLocks noChangeAspect="1"/>
          </p:cNvPicPr>
          <p:nvPr/>
        </p:nvPicPr>
        <p:blipFill>
          <a:blip r:embed="rId2"/>
          <a:stretch>
            <a:fillRect/>
          </a:stretch>
        </p:blipFill>
        <p:spPr>
          <a:xfrm>
            <a:off x="6363855" y="3619185"/>
            <a:ext cx="4477760" cy="2979746"/>
          </a:xfrm>
          <a:prstGeom prst="rect">
            <a:avLst/>
          </a:prstGeom>
        </p:spPr>
      </p:pic>
      <p:pic>
        <p:nvPicPr>
          <p:cNvPr id="6" name="Рисунок 5">
            <a:extLst>
              <a:ext uri="{FF2B5EF4-FFF2-40B4-BE49-F238E27FC236}">
                <a16:creationId xmlns:a16="http://schemas.microsoft.com/office/drawing/2014/main" id="{5335D5C3-B562-479B-ADEF-CAA0809BF975}"/>
              </a:ext>
            </a:extLst>
          </p:cNvPr>
          <p:cNvPicPr>
            <a:picLocks noChangeAspect="1"/>
          </p:cNvPicPr>
          <p:nvPr/>
        </p:nvPicPr>
        <p:blipFill>
          <a:blip r:embed="rId3"/>
          <a:stretch>
            <a:fillRect/>
          </a:stretch>
        </p:blipFill>
        <p:spPr>
          <a:xfrm>
            <a:off x="6206838" y="381842"/>
            <a:ext cx="5585112" cy="3127663"/>
          </a:xfrm>
          <a:prstGeom prst="rect">
            <a:avLst/>
          </a:prstGeom>
        </p:spPr>
      </p:pic>
    </p:spTree>
    <p:extLst>
      <p:ext uri="{BB962C8B-B14F-4D97-AF65-F5344CB8AC3E}">
        <p14:creationId xmlns:p14="http://schemas.microsoft.com/office/powerpoint/2010/main" val="31734191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4728E0-4923-4D52-AEE5-FEA1043C4614}"/>
              </a:ext>
            </a:extLst>
          </p:cNvPr>
          <p:cNvSpPr txBox="1"/>
          <p:nvPr/>
        </p:nvSpPr>
        <p:spPr>
          <a:xfrm>
            <a:off x="277090" y="679302"/>
            <a:ext cx="5578765" cy="5355312"/>
          </a:xfrm>
          <a:prstGeom prst="rect">
            <a:avLst/>
          </a:prstGeom>
          <a:noFill/>
        </p:spPr>
        <p:txBody>
          <a:bodyPr wrap="square">
            <a:spAutoFit/>
          </a:bodyPr>
          <a:lstStyle/>
          <a:p>
            <a:pPr algn="just"/>
            <a:r>
              <a:rPr lang="uk-UA" dirty="0"/>
              <a:t>При </a:t>
            </a:r>
            <a:r>
              <a:rPr lang="uk-UA" b="1" i="1" dirty="0"/>
              <a:t>річковій ерозії </a:t>
            </a:r>
            <a:r>
              <a:rPr lang="uk-UA" dirty="0"/>
              <a:t>внаслідок швидкої течії води зноситься ґрунт з </a:t>
            </a:r>
            <a:r>
              <a:rPr lang="uk-UA" dirty="0" err="1"/>
              <a:t>дна</a:t>
            </a:r>
            <a:r>
              <a:rPr lang="uk-UA" dirty="0"/>
              <a:t> річок і незакріплених берегів. Щоб запобігти цьому, треба оберігати лісові насадження в прирусловій смузі, закріплювати береги за допомогою спеціальних гідротехнічних прийомів.</a:t>
            </a:r>
          </a:p>
          <a:p>
            <a:pPr algn="just"/>
            <a:endParaRPr lang="uk-UA" dirty="0"/>
          </a:p>
          <a:p>
            <a:pPr algn="just"/>
            <a:r>
              <a:rPr lang="uk-UA" dirty="0"/>
              <a:t>Захисна роль лісів, особливо на гірських схилах, винятково важлива, її не можна замінити ніякими гідротехнічними спорудами.</a:t>
            </a:r>
          </a:p>
          <a:p>
            <a:pPr algn="just"/>
            <a:endParaRPr lang="uk-UA" b="0" i="0" dirty="0">
              <a:solidFill>
                <a:srgbClr val="000000"/>
              </a:solidFill>
              <a:effectLst/>
            </a:endParaRPr>
          </a:p>
          <a:p>
            <a:pPr algn="just"/>
            <a:r>
              <a:rPr lang="uk-UA" b="0" i="0" dirty="0">
                <a:solidFill>
                  <a:srgbClr val="000000"/>
                </a:solidFill>
                <a:effectLst/>
              </a:rPr>
              <a:t>Отже, збереження ґрунту, рослинного покриву й вологи тісно зв'язані між собою. Рослинність переводить поверхневий стік вологи у </a:t>
            </a:r>
            <a:r>
              <a:rPr lang="uk-UA" b="0" i="0" dirty="0" err="1">
                <a:solidFill>
                  <a:srgbClr val="000000"/>
                </a:solidFill>
                <a:effectLst/>
              </a:rPr>
              <a:t>внутрішньоґрунтовий</a:t>
            </a:r>
            <a:r>
              <a:rPr lang="uk-UA" b="0" i="0" dirty="0">
                <a:solidFill>
                  <a:srgbClr val="000000"/>
                </a:solidFill>
                <a:effectLst/>
              </a:rPr>
              <a:t> і тим самим сприяє кращому збереженню й використанню вологи, нормалізує гідрологічний режим водних артерій, перешкоджає виникненню ерозійних процесів. У районах з мало порушеним рослинним покривом руйнівна дія водної ерозії незначна.</a:t>
            </a:r>
            <a:endParaRPr lang="uk-UA" dirty="0"/>
          </a:p>
        </p:txBody>
      </p:sp>
      <p:pic>
        <p:nvPicPr>
          <p:cNvPr id="4" name="Рисунок 3">
            <a:extLst>
              <a:ext uri="{FF2B5EF4-FFF2-40B4-BE49-F238E27FC236}">
                <a16:creationId xmlns:a16="http://schemas.microsoft.com/office/drawing/2014/main" id="{D6198B40-694A-4297-BB31-1BE726ADD49C}"/>
              </a:ext>
            </a:extLst>
          </p:cNvPr>
          <p:cNvPicPr>
            <a:picLocks noChangeAspect="1"/>
          </p:cNvPicPr>
          <p:nvPr/>
        </p:nvPicPr>
        <p:blipFill>
          <a:blip r:embed="rId2"/>
          <a:stretch>
            <a:fillRect/>
          </a:stretch>
        </p:blipFill>
        <p:spPr>
          <a:xfrm>
            <a:off x="6827476" y="123143"/>
            <a:ext cx="5279594" cy="2956816"/>
          </a:xfrm>
          <a:prstGeom prst="rect">
            <a:avLst/>
          </a:prstGeom>
        </p:spPr>
      </p:pic>
      <p:pic>
        <p:nvPicPr>
          <p:cNvPr id="5" name="Рисунок 4">
            <a:extLst>
              <a:ext uri="{FF2B5EF4-FFF2-40B4-BE49-F238E27FC236}">
                <a16:creationId xmlns:a16="http://schemas.microsoft.com/office/drawing/2014/main" id="{09FE327D-D567-48C0-AEB8-36DB183A3C99}"/>
              </a:ext>
            </a:extLst>
          </p:cNvPr>
          <p:cNvPicPr>
            <a:picLocks noChangeAspect="1"/>
          </p:cNvPicPr>
          <p:nvPr/>
        </p:nvPicPr>
        <p:blipFill>
          <a:blip r:embed="rId3"/>
          <a:stretch>
            <a:fillRect/>
          </a:stretch>
        </p:blipFill>
        <p:spPr>
          <a:xfrm>
            <a:off x="7436273" y="3667205"/>
            <a:ext cx="3802505" cy="2530394"/>
          </a:xfrm>
          <a:prstGeom prst="rect">
            <a:avLst/>
          </a:prstGeom>
        </p:spPr>
      </p:pic>
    </p:spTree>
    <p:extLst>
      <p:ext uri="{BB962C8B-B14F-4D97-AF65-F5344CB8AC3E}">
        <p14:creationId xmlns:p14="http://schemas.microsoft.com/office/powerpoint/2010/main" val="37006265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3A714A-CB6B-4EFE-AC53-5D60A03FD327}"/>
              </a:ext>
            </a:extLst>
          </p:cNvPr>
          <p:cNvSpPr txBox="1"/>
          <p:nvPr/>
        </p:nvSpPr>
        <p:spPr>
          <a:xfrm>
            <a:off x="277092" y="199655"/>
            <a:ext cx="6188364" cy="6463308"/>
          </a:xfrm>
          <a:prstGeom prst="rect">
            <a:avLst/>
          </a:prstGeom>
          <a:noFill/>
        </p:spPr>
        <p:txBody>
          <a:bodyPr wrap="square">
            <a:spAutoFit/>
          </a:bodyPr>
          <a:lstStyle/>
          <a:p>
            <a:pPr algn="just"/>
            <a:r>
              <a:rPr lang="uk-UA" b="1" i="1" dirty="0"/>
              <a:t>Вітрова ерозія </a:t>
            </a:r>
            <a:r>
              <a:rPr lang="uk-UA" dirty="0"/>
              <a:t>поширена там, де немає перешкод сильним вітрам, і де відсутній природний рослинний покрив, що захищає поверхневі шари ґрунту, розораного на великих площах. Локальна вітрова ерозія спостерігається і на безструктурних піщаних ґрунтах. Особливо небезпечні піски біля озер та на узбережжях морів, де часто </a:t>
            </a:r>
            <a:r>
              <a:rPr lang="uk-UA" dirty="0" err="1"/>
              <a:t>дмуть</a:t>
            </a:r>
            <a:r>
              <a:rPr lang="uk-UA" dirty="0"/>
              <a:t> сильні вітри.</a:t>
            </a:r>
          </a:p>
          <a:p>
            <a:pPr algn="just"/>
            <a:endParaRPr lang="uk-UA" dirty="0"/>
          </a:p>
          <a:p>
            <a:pPr algn="just"/>
            <a:r>
              <a:rPr lang="uk-UA" dirty="0"/>
              <a:t>Причиною вітрової ерозії, крім несприятливих кліматичних умов, є руйнування зернистої структури ґрунту внаслідок неправильного обробітку та відсутності надійного його захисту. Надмірне випасання худоби в посушливих степах, яке призводить до знищення дернини, теж може спричинити вітрову ерозію.</a:t>
            </a:r>
          </a:p>
          <a:p>
            <a:pPr algn="just"/>
            <a:endParaRPr lang="uk-UA" dirty="0"/>
          </a:p>
          <a:p>
            <a:pPr algn="just"/>
            <a:r>
              <a:rPr lang="uk-UA" dirty="0"/>
              <a:t>Залежно від швидкості вітер видуває різної величини </a:t>
            </a:r>
            <a:r>
              <a:rPr lang="uk-UA" dirty="0" err="1"/>
              <a:t>дрібнозем</a:t>
            </a:r>
            <a:r>
              <a:rPr lang="uk-UA" dirty="0"/>
              <a:t> (іноді діаметром до 1 мм) і </a:t>
            </a:r>
            <a:r>
              <a:rPr lang="uk-UA" dirty="0" err="1"/>
              <a:t>переносить</a:t>
            </a:r>
            <a:r>
              <a:rPr lang="uk-UA" dirty="0"/>
              <a:t> його на значну відстань. При інтенсивній вітровій ерозії виникають так звані чорні бурі, під час яких у повітря піднімаються мільйони тонн ґрунту. Чорні бурі катастрофічне знижують родючість ґрунту не тільки в тих місцях, де вони виникають, а й завдають шкоди сільському господарству в тих районах, де відкладаються пилові маси.</a:t>
            </a:r>
          </a:p>
        </p:txBody>
      </p:sp>
      <p:pic>
        <p:nvPicPr>
          <p:cNvPr id="4" name="Рисунок 3">
            <a:extLst>
              <a:ext uri="{FF2B5EF4-FFF2-40B4-BE49-F238E27FC236}">
                <a16:creationId xmlns:a16="http://schemas.microsoft.com/office/drawing/2014/main" id="{9B9B7A68-6F60-499A-9B2E-EE477B5E4576}"/>
              </a:ext>
            </a:extLst>
          </p:cNvPr>
          <p:cNvPicPr>
            <a:picLocks noChangeAspect="1"/>
          </p:cNvPicPr>
          <p:nvPr/>
        </p:nvPicPr>
        <p:blipFill>
          <a:blip r:embed="rId2"/>
          <a:stretch>
            <a:fillRect/>
          </a:stretch>
        </p:blipFill>
        <p:spPr>
          <a:xfrm>
            <a:off x="6476868" y="349105"/>
            <a:ext cx="5560712" cy="1729077"/>
          </a:xfrm>
          <a:prstGeom prst="rect">
            <a:avLst/>
          </a:prstGeom>
        </p:spPr>
      </p:pic>
      <p:pic>
        <p:nvPicPr>
          <p:cNvPr id="5" name="Рисунок 4">
            <a:extLst>
              <a:ext uri="{FF2B5EF4-FFF2-40B4-BE49-F238E27FC236}">
                <a16:creationId xmlns:a16="http://schemas.microsoft.com/office/drawing/2014/main" id="{040937E9-06ED-4606-924D-C53E4444AAEA}"/>
              </a:ext>
            </a:extLst>
          </p:cNvPr>
          <p:cNvPicPr>
            <a:picLocks noChangeAspect="1"/>
          </p:cNvPicPr>
          <p:nvPr/>
        </p:nvPicPr>
        <p:blipFill>
          <a:blip r:embed="rId3"/>
          <a:stretch>
            <a:fillRect/>
          </a:stretch>
        </p:blipFill>
        <p:spPr>
          <a:xfrm>
            <a:off x="6645689" y="2649538"/>
            <a:ext cx="5012911" cy="3409517"/>
          </a:xfrm>
          <a:prstGeom prst="rect">
            <a:avLst/>
          </a:prstGeom>
        </p:spPr>
      </p:pic>
    </p:spTree>
    <p:extLst>
      <p:ext uri="{BB962C8B-B14F-4D97-AF65-F5344CB8AC3E}">
        <p14:creationId xmlns:p14="http://schemas.microsoft.com/office/powerpoint/2010/main" val="37276630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191B14-293A-423B-82AF-BF8D39751654}"/>
              </a:ext>
            </a:extLst>
          </p:cNvPr>
          <p:cNvSpPr txBox="1"/>
          <p:nvPr/>
        </p:nvSpPr>
        <p:spPr>
          <a:xfrm>
            <a:off x="683491" y="689229"/>
            <a:ext cx="6788727" cy="5632311"/>
          </a:xfrm>
          <a:prstGeom prst="rect">
            <a:avLst/>
          </a:prstGeom>
          <a:noFill/>
        </p:spPr>
        <p:txBody>
          <a:bodyPr wrap="square">
            <a:spAutoFit/>
          </a:bodyPr>
          <a:lstStyle/>
          <a:p>
            <a:pPr algn="just"/>
            <a:r>
              <a:rPr lang="uk-UA" dirty="0"/>
              <a:t>На Україні найбільш небезпечні щодо виникнення вітрової ерозії степові та деякі лісостепові райони. Причини цих ерозійних процесів не лише в несприятливих породних умовах, а й у знищенні в минулому </a:t>
            </a:r>
            <a:r>
              <a:rPr lang="uk-UA" dirty="0" err="1"/>
              <a:t>ґрунто</a:t>
            </a:r>
            <a:r>
              <a:rPr lang="uk-UA" dirty="0"/>
              <a:t>-закріплюючої рослинності, руйнуванні структури ґрунтів, зменшенні загальної лісистості.</a:t>
            </a:r>
          </a:p>
          <a:p>
            <a:pPr algn="just"/>
            <a:endParaRPr lang="uk-UA" dirty="0"/>
          </a:p>
          <a:p>
            <a:pPr algn="just"/>
            <a:r>
              <a:rPr lang="uk-UA" dirty="0"/>
              <a:t>Крім водної та вітрової ерозії, іноді на схилах різної крутості спостерігається </a:t>
            </a:r>
            <a:r>
              <a:rPr lang="uk-UA" b="1" i="1" dirty="0" err="1"/>
              <a:t>спливна</a:t>
            </a:r>
            <a:r>
              <a:rPr lang="uk-UA" b="1" i="1" dirty="0"/>
              <a:t> ерозія</a:t>
            </a:r>
            <a:r>
              <a:rPr lang="uk-UA" dirty="0"/>
              <a:t>. Ґрунтовий покрив перенасичений ґрунтовими або талими водами, може поступово або й раптово спливати, внаслідок чого зносяться його родючі шари. Пізніше це може призвести до яружної ерозії.</a:t>
            </a:r>
          </a:p>
          <a:p>
            <a:pPr algn="just"/>
            <a:endParaRPr lang="uk-UA" dirty="0"/>
          </a:p>
          <a:p>
            <a:pPr algn="just"/>
            <a:r>
              <a:rPr lang="uk-UA" dirty="0"/>
              <a:t>Останнім часом у деяких районах зрошування спостерігається </a:t>
            </a:r>
            <a:r>
              <a:rPr lang="uk-UA" b="1" i="1" dirty="0"/>
              <a:t>іригаційна ерозія </a:t>
            </a:r>
            <a:r>
              <a:rPr lang="uk-UA" dirty="0"/>
              <a:t>від зрошування ґрунту напуском води й, зокрема, від його дощування. Неправильне зрошування може призвести до засолювання ґрунтів. Ґрунтові води піднімаються до поверхні. Після випаровування води розчинні солі, що містяться в ній, залишаються в </a:t>
            </a:r>
            <a:r>
              <a:rPr lang="uk-UA" dirty="0" err="1"/>
              <a:t>приповерхневих</a:t>
            </a:r>
            <a:r>
              <a:rPr lang="uk-UA" dirty="0"/>
              <a:t> шарах, що зумовлює їх засолення. Щоб запобігти цим явищам, треба проводити хімічний аналіз вод і відповідно визначати спосіб зрошування.</a:t>
            </a:r>
          </a:p>
        </p:txBody>
      </p:sp>
      <p:pic>
        <p:nvPicPr>
          <p:cNvPr id="4" name="Рисунок 3">
            <a:extLst>
              <a:ext uri="{FF2B5EF4-FFF2-40B4-BE49-F238E27FC236}">
                <a16:creationId xmlns:a16="http://schemas.microsoft.com/office/drawing/2014/main" id="{372740A0-346F-4F45-B326-76B3E9A26E0E}"/>
              </a:ext>
            </a:extLst>
          </p:cNvPr>
          <p:cNvPicPr>
            <a:picLocks noChangeAspect="1"/>
          </p:cNvPicPr>
          <p:nvPr/>
        </p:nvPicPr>
        <p:blipFill>
          <a:blip r:embed="rId2"/>
          <a:stretch>
            <a:fillRect/>
          </a:stretch>
        </p:blipFill>
        <p:spPr>
          <a:xfrm>
            <a:off x="7767783" y="689229"/>
            <a:ext cx="4107728" cy="2819326"/>
          </a:xfrm>
          <a:prstGeom prst="rect">
            <a:avLst/>
          </a:prstGeom>
        </p:spPr>
      </p:pic>
      <p:pic>
        <p:nvPicPr>
          <p:cNvPr id="5" name="Рисунок 4">
            <a:extLst>
              <a:ext uri="{FF2B5EF4-FFF2-40B4-BE49-F238E27FC236}">
                <a16:creationId xmlns:a16="http://schemas.microsoft.com/office/drawing/2014/main" id="{7D1128C0-EC38-44B9-B444-B10489DF5AB1}"/>
              </a:ext>
            </a:extLst>
          </p:cNvPr>
          <p:cNvPicPr>
            <a:picLocks noChangeAspect="1"/>
          </p:cNvPicPr>
          <p:nvPr/>
        </p:nvPicPr>
        <p:blipFill>
          <a:blip r:embed="rId3"/>
          <a:stretch>
            <a:fillRect/>
          </a:stretch>
        </p:blipFill>
        <p:spPr>
          <a:xfrm>
            <a:off x="7850908" y="3888439"/>
            <a:ext cx="3773487" cy="2826473"/>
          </a:xfrm>
          <a:prstGeom prst="rect">
            <a:avLst/>
          </a:prstGeom>
        </p:spPr>
      </p:pic>
    </p:spTree>
    <p:extLst>
      <p:ext uri="{BB962C8B-B14F-4D97-AF65-F5344CB8AC3E}">
        <p14:creationId xmlns:p14="http://schemas.microsoft.com/office/powerpoint/2010/main" val="11210822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47DDF8-6375-46F2-9180-D293A2EE304F}"/>
              </a:ext>
            </a:extLst>
          </p:cNvPr>
          <p:cNvSpPr txBox="1"/>
          <p:nvPr/>
        </p:nvSpPr>
        <p:spPr>
          <a:xfrm>
            <a:off x="369455" y="486121"/>
            <a:ext cx="7499928" cy="5909310"/>
          </a:xfrm>
          <a:prstGeom prst="rect">
            <a:avLst/>
          </a:prstGeom>
          <a:noFill/>
        </p:spPr>
        <p:txBody>
          <a:bodyPr wrap="square">
            <a:spAutoFit/>
          </a:bodyPr>
          <a:lstStyle/>
          <a:p>
            <a:pPr algn="just"/>
            <a:r>
              <a:rPr lang="uk-UA" dirty="0"/>
              <a:t>Завдання охорони ґрунтів полягають у втіленні в життя науково обґрунтованої системи організаційно-господарських, агротехнічних лісомеліоративних та гідротехнічних заходів, спрямованих на раціональне використання земельних ресурсів, збереження й підвищення родючості ґрунтів, відтворення їхньої продуктивності з метою найкращого використання всіх біологічних можливостей наземних екосистем. Ефективність цих заходів залежить від глибини якісних змін у ґрунтовому покриві, викликаних стихійним або </a:t>
            </a:r>
            <a:r>
              <a:rPr lang="uk-UA" dirty="0" err="1"/>
              <a:t>антропічним</a:t>
            </a:r>
            <a:r>
              <a:rPr lang="uk-UA" dirty="0"/>
              <a:t> впливом, а також від фізико-географічних і насамперед ґрунтово-кліматичних умов.</a:t>
            </a:r>
          </a:p>
          <a:p>
            <a:pPr algn="just"/>
            <a:endParaRPr lang="uk-UA" dirty="0"/>
          </a:p>
          <a:p>
            <a:pPr algn="just"/>
            <a:r>
              <a:rPr lang="uk-UA" dirty="0"/>
              <a:t>Організаційно-господарські заходи передбачають вирощування на крутосхилах лісів, які їх надійно захищають, або садів. Вздовж водних артерій виділяються спеціальні захисні ліси </a:t>
            </a:r>
            <a:r>
              <a:rPr lang="uk-UA" dirty="0" err="1"/>
              <a:t>водорегулюючого</a:t>
            </a:r>
            <a:r>
              <a:rPr lang="uk-UA" dirty="0"/>
              <a:t> значення. На схилах з малопотужним ґрунтом, що легко руйнується, не можна вирощувати просапні культури, не допускається випас худоби на легких, слабко закріплених дерниною ґрунтах.</a:t>
            </a:r>
          </a:p>
          <a:p>
            <a:pPr algn="just"/>
            <a:endParaRPr lang="uk-UA" dirty="0"/>
          </a:p>
          <a:p>
            <a:pPr algn="just"/>
            <a:r>
              <a:rPr lang="uk-UA" dirty="0"/>
              <a:t>Агротехнічні заходи визначаються видом ерозії ґрунтів і типом ландшафту. Так, на землях, які зазнають водної ерозії, оранку, сівбу, культивацію ґрунту проводять поперек схилу. Така оранка зменшує в 3-4 і більше раз поверхневий стік.</a:t>
            </a:r>
          </a:p>
        </p:txBody>
      </p:sp>
      <p:pic>
        <p:nvPicPr>
          <p:cNvPr id="4" name="Рисунок 3">
            <a:extLst>
              <a:ext uri="{FF2B5EF4-FFF2-40B4-BE49-F238E27FC236}">
                <a16:creationId xmlns:a16="http://schemas.microsoft.com/office/drawing/2014/main" id="{2A11E345-A9E4-4093-81FA-F47BC6F524BE}"/>
              </a:ext>
            </a:extLst>
          </p:cNvPr>
          <p:cNvPicPr>
            <a:picLocks noChangeAspect="1"/>
          </p:cNvPicPr>
          <p:nvPr/>
        </p:nvPicPr>
        <p:blipFill>
          <a:blip r:embed="rId2"/>
          <a:stretch>
            <a:fillRect/>
          </a:stretch>
        </p:blipFill>
        <p:spPr>
          <a:xfrm>
            <a:off x="7969554" y="377680"/>
            <a:ext cx="3998897" cy="2661084"/>
          </a:xfrm>
          <a:prstGeom prst="rect">
            <a:avLst/>
          </a:prstGeom>
        </p:spPr>
      </p:pic>
      <p:pic>
        <p:nvPicPr>
          <p:cNvPr id="5" name="Рисунок 4">
            <a:extLst>
              <a:ext uri="{FF2B5EF4-FFF2-40B4-BE49-F238E27FC236}">
                <a16:creationId xmlns:a16="http://schemas.microsoft.com/office/drawing/2014/main" id="{8FF64777-27C4-4EAC-835E-27C5F7F0D563}"/>
              </a:ext>
            </a:extLst>
          </p:cNvPr>
          <p:cNvPicPr>
            <a:picLocks noChangeAspect="1"/>
          </p:cNvPicPr>
          <p:nvPr/>
        </p:nvPicPr>
        <p:blipFill>
          <a:blip r:embed="rId3"/>
          <a:stretch>
            <a:fillRect/>
          </a:stretch>
        </p:blipFill>
        <p:spPr>
          <a:xfrm>
            <a:off x="7921358" y="3330864"/>
            <a:ext cx="4047093" cy="2266372"/>
          </a:xfrm>
          <a:prstGeom prst="rect">
            <a:avLst/>
          </a:prstGeom>
        </p:spPr>
      </p:pic>
    </p:spTree>
    <p:extLst>
      <p:ext uri="{BB962C8B-B14F-4D97-AF65-F5344CB8AC3E}">
        <p14:creationId xmlns:p14="http://schemas.microsoft.com/office/powerpoint/2010/main" val="38201649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A0EF93-B766-4739-B654-83A666A7EBDB}"/>
              </a:ext>
            </a:extLst>
          </p:cNvPr>
          <p:cNvSpPr txBox="1"/>
          <p:nvPr/>
        </p:nvSpPr>
        <p:spPr>
          <a:xfrm>
            <a:off x="461819" y="919770"/>
            <a:ext cx="6096000" cy="4524315"/>
          </a:xfrm>
          <a:prstGeom prst="rect">
            <a:avLst/>
          </a:prstGeom>
          <a:noFill/>
        </p:spPr>
        <p:txBody>
          <a:bodyPr wrap="square">
            <a:spAutoFit/>
          </a:bodyPr>
          <a:lstStyle/>
          <a:p>
            <a:pPr algn="just"/>
            <a:r>
              <a:rPr lang="uk-UA" dirty="0"/>
              <a:t>Ефективним способом боротьби з водною ерозією є розміщення </a:t>
            </a:r>
            <a:r>
              <a:rPr lang="uk-UA" dirty="0" err="1"/>
              <a:t>борозен</a:t>
            </a:r>
            <a:r>
              <a:rPr lang="uk-UA" dirty="0"/>
              <a:t> і рядів рослин під прямим кутом до поверхневого стоку. З цією метою в умовах слабо-розсіченого рельєфу застосовують контурний обробіток ґрунту. Добрі протиерозійні результати дають ґрунтозахисні сівозміни, розміщення сільськогосподарських культур смугами, поперек схилу, залуження ґрунтів на схилах. Дуже еродовані землі треба переводити з орних на луки.</a:t>
            </a:r>
          </a:p>
          <a:p>
            <a:pPr algn="just"/>
            <a:endParaRPr lang="uk-UA" dirty="0"/>
          </a:p>
          <a:p>
            <a:pPr algn="just"/>
            <a:r>
              <a:rPr lang="uk-UA" dirty="0"/>
              <a:t>У районах поширення вітрової ерозії застосовують ґрунтозахисні сівозміни, розміщують смугами посіви й пари, висівають буферні смуги з багаторічних трав, проводять снігозатримання, безвідвальний обробіток ґрунту із залишенням стерні на поверхні полів, залуження еродованих земель. Істотне значення для боротьби з вітровою ерозією має поліпшення структури ґрунту.</a:t>
            </a:r>
          </a:p>
        </p:txBody>
      </p:sp>
      <p:pic>
        <p:nvPicPr>
          <p:cNvPr id="4" name="Рисунок 3">
            <a:extLst>
              <a:ext uri="{FF2B5EF4-FFF2-40B4-BE49-F238E27FC236}">
                <a16:creationId xmlns:a16="http://schemas.microsoft.com/office/drawing/2014/main" id="{DDFBE4D5-CA45-4285-9253-E1DDD1788FA3}"/>
              </a:ext>
            </a:extLst>
          </p:cNvPr>
          <p:cNvPicPr>
            <a:picLocks noChangeAspect="1"/>
          </p:cNvPicPr>
          <p:nvPr/>
        </p:nvPicPr>
        <p:blipFill>
          <a:blip r:embed="rId2"/>
          <a:stretch>
            <a:fillRect/>
          </a:stretch>
        </p:blipFill>
        <p:spPr>
          <a:xfrm>
            <a:off x="7185891" y="391391"/>
            <a:ext cx="4814743" cy="3233258"/>
          </a:xfrm>
          <a:prstGeom prst="rect">
            <a:avLst/>
          </a:prstGeom>
        </p:spPr>
      </p:pic>
      <p:pic>
        <p:nvPicPr>
          <p:cNvPr id="5" name="Рисунок 4">
            <a:extLst>
              <a:ext uri="{FF2B5EF4-FFF2-40B4-BE49-F238E27FC236}">
                <a16:creationId xmlns:a16="http://schemas.microsoft.com/office/drawing/2014/main" id="{FCE77E41-4EB1-4B08-9D52-7D2116D94AC5}"/>
              </a:ext>
            </a:extLst>
          </p:cNvPr>
          <p:cNvPicPr>
            <a:picLocks noChangeAspect="1"/>
          </p:cNvPicPr>
          <p:nvPr/>
        </p:nvPicPr>
        <p:blipFill>
          <a:blip r:embed="rId3"/>
          <a:stretch>
            <a:fillRect/>
          </a:stretch>
        </p:blipFill>
        <p:spPr>
          <a:xfrm>
            <a:off x="6696364" y="3968865"/>
            <a:ext cx="5304270" cy="2652135"/>
          </a:xfrm>
          <a:prstGeom prst="rect">
            <a:avLst/>
          </a:prstGeom>
        </p:spPr>
      </p:pic>
    </p:spTree>
    <p:extLst>
      <p:ext uri="{BB962C8B-B14F-4D97-AF65-F5344CB8AC3E}">
        <p14:creationId xmlns:p14="http://schemas.microsoft.com/office/powerpoint/2010/main" val="38697686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D3D371-10FE-475B-8804-2A34B9CC481F}"/>
              </a:ext>
            </a:extLst>
          </p:cNvPr>
          <p:cNvSpPr txBox="1"/>
          <p:nvPr/>
        </p:nvSpPr>
        <p:spPr>
          <a:xfrm>
            <a:off x="683491" y="771988"/>
            <a:ext cx="6096000" cy="4524315"/>
          </a:xfrm>
          <a:prstGeom prst="rect">
            <a:avLst/>
          </a:prstGeom>
          <a:noFill/>
        </p:spPr>
        <p:txBody>
          <a:bodyPr wrap="square">
            <a:spAutoFit/>
          </a:bodyPr>
          <a:lstStyle/>
          <a:p>
            <a:pPr algn="just"/>
            <a:r>
              <a:rPr lang="uk-UA" dirty="0"/>
              <a:t>Для боротьби з водною або вітровою ерозіями з успіхом застосовують мульчування ґрунтів. Матеріалом для мульчі може бути стерня, післяжнивні та післязбиральні рештки, стружка, тирса, спеціальний папір, пластмасова плівка тощо.</a:t>
            </a:r>
          </a:p>
          <a:p>
            <a:pPr algn="just"/>
            <a:endParaRPr lang="uk-UA" dirty="0"/>
          </a:p>
          <a:p>
            <a:pPr algn="just"/>
            <a:r>
              <a:rPr lang="uk-UA" dirty="0"/>
              <a:t>Для охорони ґрунтів від вітрової ерозії останнім часом застосовують і хімічні методи, які полягають у захисті поверхневого шару спеціальними хімічними речовинами.</a:t>
            </a:r>
          </a:p>
          <a:p>
            <a:pPr algn="just"/>
            <a:endParaRPr lang="uk-UA" dirty="0"/>
          </a:p>
          <a:p>
            <a:pPr algn="just"/>
            <a:r>
              <a:rPr lang="uk-UA" dirty="0"/>
              <a:t>У гірських районах протиерозійні заходи полягають у терасуванні схилів, їх залуженні (в посушливих районах), будівництві протисельових споруд, регулюванні випасання худоби. Особливе значення має збереження лісових фітоценозів, вирощування мішаних насаджень, </a:t>
            </a:r>
            <a:r>
              <a:rPr lang="uk-UA" dirty="0" err="1"/>
              <a:t>практикування</a:t>
            </a:r>
            <a:r>
              <a:rPr lang="uk-UA" dirty="0"/>
              <a:t> вибіркових і </a:t>
            </a:r>
            <a:r>
              <a:rPr lang="uk-UA" dirty="0" err="1"/>
              <a:t>насіннєво</a:t>
            </a:r>
            <a:r>
              <a:rPr lang="uk-UA" dirty="0"/>
              <a:t>-лісосічних рубок лісу.</a:t>
            </a:r>
          </a:p>
        </p:txBody>
      </p:sp>
      <p:pic>
        <p:nvPicPr>
          <p:cNvPr id="4" name="Рисунок 3">
            <a:extLst>
              <a:ext uri="{FF2B5EF4-FFF2-40B4-BE49-F238E27FC236}">
                <a16:creationId xmlns:a16="http://schemas.microsoft.com/office/drawing/2014/main" id="{0E7503AD-54B8-454A-8BB6-81CEC703D74A}"/>
              </a:ext>
            </a:extLst>
          </p:cNvPr>
          <p:cNvPicPr>
            <a:picLocks noChangeAspect="1"/>
          </p:cNvPicPr>
          <p:nvPr/>
        </p:nvPicPr>
        <p:blipFill>
          <a:blip r:embed="rId2"/>
          <a:stretch>
            <a:fillRect/>
          </a:stretch>
        </p:blipFill>
        <p:spPr>
          <a:xfrm>
            <a:off x="8118765" y="322262"/>
            <a:ext cx="3849686" cy="2561791"/>
          </a:xfrm>
          <a:prstGeom prst="rect">
            <a:avLst/>
          </a:prstGeom>
        </p:spPr>
      </p:pic>
      <p:pic>
        <p:nvPicPr>
          <p:cNvPr id="5" name="Рисунок 4">
            <a:extLst>
              <a:ext uri="{FF2B5EF4-FFF2-40B4-BE49-F238E27FC236}">
                <a16:creationId xmlns:a16="http://schemas.microsoft.com/office/drawing/2014/main" id="{5244FDD3-13C1-4830-BD1D-8FB93E80C8A1}"/>
              </a:ext>
            </a:extLst>
          </p:cNvPr>
          <p:cNvPicPr>
            <a:picLocks noChangeAspect="1"/>
          </p:cNvPicPr>
          <p:nvPr/>
        </p:nvPicPr>
        <p:blipFill>
          <a:blip r:embed="rId3"/>
          <a:stretch>
            <a:fillRect/>
          </a:stretch>
        </p:blipFill>
        <p:spPr>
          <a:xfrm>
            <a:off x="6991927" y="3034145"/>
            <a:ext cx="4911869" cy="3268626"/>
          </a:xfrm>
          <a:prstGeom prst="rect">
            <a:avLst/>
          </a:prstGeom>
        </p:spPr>
      </p:pic>
    </p:spTree>
    <p:extLst>
      <p:ext uri="{BB962C8B-B14F-4D97-AF65-F5344CB8AC3E}">
        <p14:creationId xmlns:p14="http://schemas.microsoft.com/office/powerpoint/2010/main" val="1834268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E78C0A-02CD-4D17-8712-6F0D3073E1DF}"/>
              </a:ext>
            </a:extLst>
          </p:cNvPr>
          <p:cNvSpPr txBox="1"/>
          <p:nvPr/>
        </p:nvSpPr>
        <p:spPr>
          <a:xfrm>
            <a:off x="452582" y="449129"/>
            <a:ext cx="7278254" cy="5632311"/>
          </a:xfrm>
          <a:prstGeom prst="rect">
            <a:avLst/>
          </a:prstGeom>
          <a:noFill/>
        </p:spPr>
        <p:txBody>
          <a:bodyPr wrap="square">
            <a:spAutoFit/>
          </a:bodyPr>
          <a:lstStyle/>
          <a:p>
            <a:pPr algn="just"/>
            <a:r>
              <a:rPr lang="uk-UA" dirty="0"/>
              <a:t>Агролісомеліоративні заходи мають важливе значення для поліпшення мікрокліматичних умов, снігозатримання та боротьби з вітровою ерозією. На роль полезахисного лісорозведення в боротьбі із засухою та ерозійними процесами вказував ще В. В. Докучаєв. За радянський період у країні створено систему полезахисних лісових смуг, яка захищає посіви від суховіїв і чорних бур, поліпшує водний режим ґрунтів і запобігає ерозії. Урожайність зернових на захищених смугами полях підвищується на 2-3 ц/га.</a:t>
            </a:r>
          </a:p>
          <a:p>
            <a:pPr algn="just"/>
            <a:endParaRPr lang="uk-UA" dirty="0"/>
          </a:p>
          <a:p>
            <a:pPr algn="just"/>
            <a:r>
              <a:rPr lang="uk-UA" dirty="0"/>
              <a:t>Щоб зменшити руйнівну дію зливових і талих вод на полях, що прилягають до балок і ярів, створюють прибалкові і прияружні лісові смуги. Яружні системи заліснюються кущовими породами, які своїм корінням захищають ґрунт від дальшого розмивання.</a:t>
            </a:r>
          </a:p>
          <a:p>
            <a:pPr algn="just"/>
            <a:endParaRPr lang="uk-UA" dirty="0"/>
          </a:p>
          <a:p>
            <a:pPr algn="just"/>
            <a:r>
              <a:rPr lang="uk-UA" dirty="0"/>
              <a:t>Гідротехнічні споруди для боротьби з ерозією ґрунтів застосовують у тих випадках, коли інші заходи не дають належного ефекту. Вони створюються в комплексі з протиерозійними насадженнями. Для перехоплення зливових вод споруджуються спеціальні колектори, які відводять поверхневий стік. У руслах річок, де швидка течія води руйнує береги, використовують </a:t>
            </a:r>
            <a:r>
              <a:rPr lang="uk-UA" dirty="0" err="1"/>
              <a:t>берегозакріплюючі</a:t>
            </a:r>
            <a:r>
              <a:rPr lang="uk-UA" dirty="0"/>
              <a:t> бетонні плити, блоки тощо.</a:t>
            </a:r>
          </a:p>
        </p:txBody>
      </p:sp>
      <p:pic>
        <p:nvPicPr>
          <p:cNvPr id="4" name="Рисунок 3">
            <a:extLst>
              <a:ext uri="{FF2B5EF4-FFF2-40B4-BE49-F238E27FC236}">
                <a16:creationId xmlns:a16="http://schemas.microsoft.com/office/drawing/2014/main" id="{F8E5F0EF-8C71-4671-BD5B-CBA2C19AD1FF}"/>
              </a:ext>
            </a:extLst>
          </p:cNvPr>
          <p:cNvPicPr>
            <a:picLocks noChangeAspect="1"/>
          </p:cNvPicPr>
          <p:nvPr/>
        </p:nvPicPr>
        <p:blipFill>
          <a:blip r:embed="rId2"/>
          <a:stretch>
            <a:fillRect/>
          </a:stretch>
        </p:blipFill>
        <p:spPr>
          <a:xfrm>
            <a:off x="8061870" y="488384"/>
            <a:ext cx="3915817" cy="2605798"/>
          </a:xfrm>
          <a:prstGeom prst="rect">
            <a:avLst/>
          </a:prstGeom>
        </p:spPr>
      </p:pic>
      <p:pic>
        <p:nvPicPr>
          <p:cNvPr id="5" name="Рисунок 4">
            <a:extLst>
              <a:ext uri="{FF2B5EF4-FFF2-40B4-BE49-F238E27FC236}">
                <a16:creationId xmlns:a16="http://schemas.microsoft.com/office/drawing/2014/main" id="{4BD99895-ACD9-4C6B-8BE0-8093139083DB}"/>
              </a:ext>
            </a:extLst>
          </p:cNvPr>
          <p:cNvPicPr>
            <a:picLocks noChangeAspect="1"/>
          </p:cNvPicPr>
          <p:nvPr/>
        </p:nvPicPr>
        <p:blipFill>
          <a:blip r:embed="rId3"/>
          <a:stretch>
            <a:fillRect/>
          </a:stretch>
        </p:blipFill>
        <p:spPr>
          <a:xfrm>
            <a:off x="7887855" y="3429000"/>
            <a:ext cx="4089832" cy="2711736"/>
          </a:xfrm>
          <a:prstGeom prst="rect">
            <a:avLst/>
          </a:prstGeom>
        </p:spPr>
      </p:pic>
    </p:spTree>
    <p:extLst>
      <p:ext uri="{BB962C8B-B14F-4D97-AF65-F5344CB8AC3E}">
        <p14:creationId xmlns:p14="http://schemas.microsoft.com/office/powerpoint/2010/main" val="4015707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E732F-BCB9-409A-9F28-CB41810482EB}"/>
              </a:ext>
            </a:extLst>
          </p:cNvPr>
          <p:cNvSpPr txBox="1"/>
          <p:nvPr/>
        </p:nvSpPr>
        <p:spPr>
          <a:xfrm>
            <a:off x="240145" y="335845"/>
            <a:ext cx="5560291" cy="5909310"/>
          </a:xfrm>
          <a:prstGeom prst="rect">
            <a:avLst/>
          </a:prstGeom>
          <a:noFill/>
        </p:spPr>
        <p:txBody>
          <a:bodyPr wrap="square">
            <a:spAutoFit/>
          </a:bodyPr>
          <a:lstStyle/>
          <a:p>
            <a:pPr algn="just"/>
            <a:r>
              <a:rPr lang="uk-UA" b="0" i="0" dirty="0">
                <a:solidFill>
                  <a:srgbClr val="222222"/>
                </a:solidFill>
                <a:effectLst/>
                <a:latin typeface="OpenSans"/>
              </a:rPr>
              <a:t>Отже, забруднення землі — одна з п’яти найбільших екологічних проблем України. Стан вітчизняних ґрунтів стає вже не аграрним питанням, а проблемою екологічної безпеки.</a:t>
            </a:r>
          </a:p>
          <a:p>
            <a:pPr algn="just"/>
            <a:r>
              <a:rPr lang="uk-UA" b="0" i="0" dirty="0">
                <a:solidFill>
                  <a:srgbClr val="222222"/>
                </a:solidFill>
                <a:effectLst/>
                <a:latin typeface="OpenSans"/>
              </a:rPr>
              <a:t>В Україні — близько 8% світового запасу чорнозему. Але все це дуже вичерпний ресурс. І що буде з ґрунтами, а значить і з нами, в найближчі роки — теж залежить від нас</a:t>
            </a:r>
            <a:r>
              <a:rPr lang="uk-UA" dirty="0">
                <a:solidFill>
                  <a:srgbClr val="222222"/>
                </a:solidFill>
                <a:latin typeface="OpenSans"/>
              </a:rPr>
              <a:t>.</a:t>
            </a:r>
            <a:endParaRPr lang="en-US" b="0" i="0" dirty="0">
              <a:solidFill>
                <a:srgbClr val="222222"/>
              </a:solidFill>
              <a:effectLst/>
              <a:latin typeface="OpenSans"/>
            </a:endParaRPr>
          </a:p>
          <a:p>
            <a:pPr algn="just"/>
            <a:r>
              <a:rPr lang="uk-UA" b="0" i="0" dirty="0">
                <a:solidFill>
                  <a:srgbClr val="222222"/>
                </a:solidFill>
                <a:effectLst/>
                <a:latin typeface="OpenSans"/>
              </a:rPr>
              <a:t>До основних проблем, пов’язаних з деградацією земель в Україні відносяться:</a:t>
            </a:r>
          </a:p>
          <a:p>
            <a:pPr algn="just"/>
            <a:endParaRPr lang="uk-UA" b="1" i="0" dirty="0">
              <a:solidFill>
                <a:srgbClr val="222222"/>
              </a:solidFill>
              <a:effectLst/>
              <a:latin typeface="OpenSans"/>
            </a:endParaRPr>
          </a:p>
          <a:p>
            <a:pPr algn="just"/>
            <a:r>
              <a:rPr lang="uk-UA" b="1" i="0" dirty="0">
                <a:solidFill>
                  <a:srgbClr val="222222"/>
                </a:solidFill>
                <a:effectLst/>
                <a:latin typeface="OpenSans"/>
              </a:rPr>
              <a:t>Проблема №1 — надмірна розораність ґрунтів</a:t>
            </a:r>
            <a:endParaRPr lang="uk-UA" b="0" i="0" dirty="0">
              <a:solidFill>
                <a:srgbClr val="222222"/>
              </a:solidFill>
              <a:effectLst/>
              <a:latin typeface="OpenSans"/>
            </a:endParaRPr>
          </a:p>
          <a:p>
            <a:pPr algn="just"/>
            <a:r>
              <a:rPr lang="uk-UA" b="0" i="0" dirty="0">
                <a:solidFill>
                  <a:srgbClr val="222222"/>
                </a:solidFill>
                <a:effectLst/>
                <a:latin typeface="OpenSans"/>
              </a:rPr>
              <a:t>В Україні господарським використанням зайнято 92% території. Рівень розораності становить понад 54%, в той час як в розвинених країнах Європи — не перевищує 35%. Фактична лісистість території України становить 16%, що недостатньо для забезпечення екологічної рівноваги (середній показник європейських країн — 25-30%).</a:t>
            </a:r>
          </a:p>
          <a:p>
            <a:pPr algn="just"/>
            <a:r>
              <a:rPr lang="uk-UA" b="0" i="0" dirty="0">
                <a:solidFill>
                  <a:srgbClr val="222222"/>
                </a:solidFill>
                <a:effectLst/>
                <a:latin typeface="OpenSans"/>
              </a:rPr>
              <a:t>Особливо розорані землі — на Півдні і в центральній Україні — під 90%. </a:t>
            </a:r>
          </a:p>
        </p:txBody>
      </p:sp>
      <p:pic>
        <p:nvPicPr>
          <p:cNvPr id="4" name="Рисунок 3">
            <a:extLst>
              <a:ext uri="{FF2B5EF4-FFF2-40B4-BE49-F238E27FC236}">
                <a16:creationId xmlns:a16="http://schemas.microsoft.com/office/drawing/2014/main" id="{21240D8D-C8E4-413E-899F-01BC9F63B151}"/>
              </a:ext>
            </a:extLst>
          </p:cNvPr>
          <p:cNvPicPr>
            <a:picLocks noChangeAspect="1"/>
          </p:cNvPicPr>
          <p:nvPr/>
        </p:nvPicPr>
        <p:blipFill>
          <a:blip r:embed="rId2"/>
          <a:stretch>
            <a:fillRect/>
          </a:stretch>
        </p:blipFill>
        <p:spPr>
          <a:xfrm>
            <a:off x="6387357" y="227444"/>
            <a:ext cx="5564498" cy="3116119"/>
          </a:xfrm>
          <a:prstGeom prst="rect">
            <a:avLst/>
          </a:prstGeom>
        </p:spPr>
      </p:pic>
      <p:pic>
        <p:nvPicPr>
          <p:cNvPr id="5" name="Рисунок 4">
            <a:extLst>
              <a:ext uri="{FF2B5EF4-FFF2-40B4-BE49-F238E27FC236}">
                <a16:creationId xmlns:a16="http://schemas.microsoft.com/office/drawing/2014/main" id="{090B45E4-F74F-4FEA-8A73-073B1EEB94D8}"/>
              </a:ext>
            </a:extLst>
          </p:cNvPr>
          <p:cNvPicPr>
            <a:picLocks noChangeAspect="1"/>
          </p:cNvPicPr>
          <p:nvPr/>
        </p:nvPicPr>
        <p:blipFill>
          <a:blip r:embed="rId3"/>
          <a:stretch>
            <a:fillRect/>
          </a:stretch>
        </p:blipFill>
        <p:spPr>
          <a:xfrm>
            <a:off x="6742545" y="3737264"/>
            <a:ext cx="5209310" cy="2917214"/>
          </a:xfrm>
          <a:prstGeom prst="rect">
            <a:avLst/>
          </a:prstGeom>
        </p:spPr>
      </p:pic>
    </p:spTree>
    <p:extLst>
      <p:ext uri="{BB962C8B-B14F-4D97-AF65-F5344CB8AC3E}">
        <p14:creationId xmlns:p14="http://schemas.microsoft.com/office/powerpoint/2010/main" val="3484592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11072</Words>
  <Application>Microsoft Office PowerPoint</Application>
  <PresentationFormat>Широкоэкранный</PresentationFormat>
  <Paragraphs>561</Paragraphs>
  <Slides>100</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100</vt:i4>
      </vt:variant>
    </vt:vector>
  </HeadingPairs>
  <TitlesOfParts>
    <vt:vector size="109" baseType="lpstr">
      <vt:lpstr>Arial</vt:lpstr>
      <vt:lpstr>Arial</vt:lpstr>
      <vt:lpstr>Calibri</vt:lpstr>
      <vt:lpstr>Calibri Light</vt:lpstr>
      <vt:lpstr>OpenSans</vt:lpstr>
      <vt:lpstr>Segoe Print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 P</dc:creator>
  <cp:lastModifiedBy>N P</cp:lastModifiedBy>
  <cp:revision>49</cp:revision>
  <dcterms:created xsi:type="dcterms:W3CDTF">2021-10-06T08:13:49Z</dcterms:created>
  <dcterms:modified xsi:type="dcterms:W3CDTF">2021-10-22T09:55:47Z</dcterms:modified>
</cp:coreProperties>
</file>