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57" r:id="rId13"/>
    <p:sldId id="258" r:id="rId14"/>
    <p:sldId id="259" r:id="rId15"/>
    <p:sldId id="260" r:id="rId16"/>
    <p:sldId id="262" r:id="rId17"/>
    <p:sldId id="261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26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>
        <p:scale>
          <a:sx n="114" d="100"/>
          <a:sy n="114" d="100"/>
        </p:scale>
        <p:origin x="-147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77E1-9841-4F77-9BC1-1B1443D6E008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A58BF0A-DD51-465E-9C66-D11E1387D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77E1-9841-4F77-9BC1-1B1443D6E008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BF0A-DD51-465E-9C66-D11E1387D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77E1-9841-4F77-9BC1-1B1443D6E008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BF0A-DD51-465E-9C66-D11E1387D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77E1-9841-4F77-9BC1-1B1443D6E008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BF0A-DD51-465E-9C66-D11E1387D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77E1-9841-4F77-9BC1-1B1443D6E008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A58BF0A-DD51-465E-9C66-D11E1387D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77E1-9841-4F77-9BC1-1B1443D6E008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BF0A-DD51-465E-9C66-D11E1387D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77E1-9841-4F77-9BC1-1B1443D6E008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BF0A-DD51-465E-9C66-D11E1387D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77E1-9841-4F77-9BC1-1B1443D6E008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BF0A-DD51-465E-9C66-D11E1387D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77E1-9841-4F77-9BC1-1B1443D6E008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BF0A-DD51-465E-9C66-D11E1387D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77E1-9841-4F77-9BC1-1B1443D6E008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BF0A-DD51-465E-9C66-D11E1387D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77E1-9841-4F77-9BC1-1B1443D6E008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A58BF0A-DD51-465E-9C66-D11E1387D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6F77E1-9841-4F77-9BC1-1B1443D6E008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A58BF0A-DD51-465E-9C66-D11E1387D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Термодинамічні процеси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Рівняння ідеального газу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Ідеальним</a:t>
            </a:r>
            <a:r>
              <a:rPr lang="ru-RU" dirty="0" smtClean="0"/>
              <a:t> газом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газ, у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відсутні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взаємного</a:t>
            </a:r>
            <a:r>
              <a:rPr lang="ru-RU" dirty="0" smtClean="0"/>
              <a:t> </a:t>
            </a:r>
            <a:r>
              <a:rPr lang="ru-RU" dirty="0" err="1" smtClean="0"/>
              <a:t>тяжіння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відштовхування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молекулами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нехтують</a:t>
            </a:r>
            <a:r>
              <a:rPr lang="ru-RU" dirty="0" smtClean="0"/>
              <a:t> </a:t>
            </a:r>
            <a:r>
              <a:rPr lang="ru-RU" dirty="0" err="1" smtClean="0"/>
              <a:t>розмірами</a:t>
            </a:r>
            <a:r>
              <a:rPr lang="ru-RU" dirty="0" smtClean="0"/>
              <a:t> молекул.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реальні</a:t>
            </a:r>
            <a:r>
              <a:rPr lang="ru-RU" dirty="0" smtClean="0"/>
              <a:t> гази при </a:t>
            </a:r>
            <a:r>
              <a:rPr lang="ru-RU" dirty="0" err="1" smtClean="0"/>
              <a:t>високих</a:t>
            </a:r>
            <a:r>
              <a:rPr lang="ru-RU" dirty="0" smtClean="0"/>
              <a:t> температурах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малих</a:t>
            </a:r>
            <a:r>
              <a:rPr lang="ru-RU" dirty="0" smtClean="0"/>
              <a:t> тисках </a:t>
            </a:r>
            <a:r>
              <a:rPr lang="ru-RU" dirty="0" err="1" smtClean="0"/>
              <a:t>можна</a:t>
            </a:r>
            <a:r>
              <a:rPr lang="ru-RU" dirty="0" smtClean="0"/>
              <a:t> практично </a:t>
            </a:r>
            <a:r>
              <a:rPr lang="ru-RU" dirty="0" err="1" smtClean="0"/>
              <a:t>вважати</a:t>
            </a:r>
            <a:r>
              <a:rPr lang="ru-RU" dirty="0" smtClean="0"/>
              <a:t> як </a:t>
            </a:r>
            <a:r>
              <a:rPr lang="ru-RU" dirty="0" err="1" smtClean="0"/>
              <a:t>ідеальні</a:t>
            </a:r>
            <a:r>
              <a:rPr lang="ru-RU" dirty="0" smtClean="0"/>
              <a:t> гази.</a:t>
            </a:r>
          </a:p>
          <a:p>
            <a:r>
              <a:rPr lang="ru-RU" dirty="0" err="1" smtClean="0"/>
              <a:t>Рівняння</a:t>
            </a:r>
            <a:r>
              <a:rPr lang="ru-RU" dirty="0" smtClean="0"/>
              <a:t> стану як для </a:t>
            </a:r>
            <a:r>
              <a:rPr lang="ru-RU" dirty="0" err="1" smtClean="0"/>
              <a:t>ідеальних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для </a:t>
            </a:r>
            <a:r>
              <a:rPr lang="ru-RU" dirty="0" err="1" smtClean="0"/>
              <a:t>реальних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 </a:t>
            </a:r>
            <a:r>
              <a:rPr lang="ru-RU" dirty="0" err="1" smtClean="0"/>
              <a:t>описуються</a:t>
            </a:r>
            <a:r>
              <a:rPr lang="ru-RU" dirty="0" smtClean="0"/>
              <a:t> </a:t>
            </a:r>
            <a:r>
              <a:rPr lang="ru-RU" dirty="0" err="1" smtClean="0"/>
              <a:t>трьома</a:t>
            </a:r>
            <a:r>
              <a:rPr lang="ru-RU" dirty="0" smtClean="0"/>
              <a:t> параметрами по </a:t>
            </a:r>
            <a:r>
              <a:rPr lang="ru-RU" dirty="0" err="1" smtClean="0"/>
              <a:t>рівнянню</a:t>
            </a:r>
            <a:r>
              <a:rPr lang="ru-RU" dirty="0" smtClean="0"/>
              <a:t> </a:t>
            </a:r>
            <a:r>
              <a:rPr lang="ru-RU" dirty="0" err="1" smtClean="0"/>
              <a:t>f</a:t>
            </a:r>
            <a:r>
              <a:rPr lang="ru-RU" dirty="0" smtClean="0"/>
              <a:t> (P,</a:t>
            </a:r>
            <a:r>
              <a:rPr lang="el-GR" dirty="0" smtClean="0">
                <a:latin typeface="Times New Roman"/>
                <a:cs typeface="Times New Roman"/>
              </a:rPr>
              <a:t>ύ</a:t>
            </a:r>
            <a:r>
              <a:rPr lang="ru-RU" dirty="0" smtClean="0"/>
              <a:t>,T) = 0 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рівних</a:t>
            </a:r>
            <a:r>
              <a:rPr lang="ru-RU" dirty="0" smtClean="0"/>
              <a:t> </a:t>
            </a:r>
            <a:r>
              <a:rPr lang="ru-RU" dirty="0" err="1" smtClean="0"/>
              <a:t>об'ємах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ідеальних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при </a:t>
            </a:r>
            <a:r>
              <a:rPr lang="ru-RU" dirty="0" err="1" smtClean="0"/>
              <a:t>однакових</a:t>
            </a:r>
            <a:r>
              <a:rPr lang="ru-RU" dirty="0" smtClean="0"/>
              <a:t> температурах </a:t>
            </a:r>
            <a:r>
              <a:rPr lang="ru-RU" dirty="0" err="1" smtClean="0"/>
              <a:t>і</a:t>
            </a:r>
            <a:r>
              <a:rPr lang="ru-RU" dirty="0" smtClean="0"/>
              <a:t> тисках,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однакова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молекул.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Суміш</a:t>
            </a:r>
            <a:r>
              <a:rPr lang="ru-RU" dirty="0" smtClean="0"/>
              <a:t> </a:t>
            </a:r>
            <a:r>
              <a:rPr lang="ru-RU" dirty="0" err="1" smtClean="0"/>
              <a:t>ідеальних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Під</a:t>
            </a:r>
            <a:r>
              <a:rPr lang="ru-RU" dirty="0" smtClean="0"/>
              <a:t> газовою </a:t>
            </a:r>
            <a:r>
              <a:rPr lang="ru-RU" dirty="0" err="1" smtClean="0"/>
              <a:t>сумішшю</a:t>
            </a:r>
            <a:r>
              <a:rPr lang="ru-RU" dirty="0" smtClean="0"/>
              <a:t> </a:t>
            </a:r>
            <a:r>
              <a:rPr lang="ru-RU" dirty="0" err="1" smtClean="0"/>
              <a:t>розуміється</a:t>
            </a:r>
            <a:r>
              <a:rPr lang="ru-RU" dirty="0" smtClean="0"/>
              <a:t> </a:t>
            </a:r>
            <a:r>
              <a:rPr lang="ru-RU" dirty="0" err="1" smtClean="0"/>
              <a:t>суміш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, не </a:t>
            </a:r>
            <a:r>
              <a:rPr lang="ru-RU" dirty="0" err="1" smtClean="0"/>
              <a:t>вступаючих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</a:t>
            </a:r>
            <a:r>
              <a:rPr lang="ru-RU" dirty="0" err="1" smtClean="0"/>
              <a:t>ні</a:t>
            </a:r>
            <a:r>
              <a:rPr lang="ru-RU" dirty="0" smtClean="0"/>
              <a:t> в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. </a:t>
            </a:r>
            <a:r>
              <a:rPr lang="ru-RU" dirty="0" err="1" smtClean="0"/>
              <a:t>Кожен</a:t>
            </a:r>
            <a:r>
              <a:rPr lang="ru-RU" dirty="0" smtClean="0"/>
              <a:t> газ (компонент) в </a:t>
            </a:r>
            <a:r>
              <a:rPr lang="ru-RU" dirty="0" err="1" smtClean="0"/>
              <a:t>суміші</a:t>
            </a:r>
            <a:r>
              <a:rPr lang="ru-RU" dirty="0" smtClean="0"/>
              <a:t>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зберігає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поводиться так, як </a:t>
            </a:r>
            <a:r>
              <a:rPr lang="ru-RU" dirty="0" err="1" smtClean="0"/>
              <a:t>якби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один </a:t>
            </a:r>
            <a:r>
              <a:rPr lang="ru-RU" dirty="0" err="1" smtClean="0"/>
              <a:t>займав</a:t>
            </a:r>
            <a:r>
              <a:rPr lang="ru-RU" dirty="0" smtClean="0"/>
              <a:t> увесь </a:t>
            </a:r>
            <a:r>
              <a:rPr lang="ru-RU" dirty="0" err="1" smtClean="0"/>
              <a:t>об'єм</a:t>
            </a:r>
            <a:r>
              <a:rPr lang="ru-RU" dirty="0" smtClean="0"/>
              <a:t> </a:t>
            </a:r>
            <a:r>
              <a:rPr lang="ru-RU" dirty="0" err="1" smtClean="0"/>
              <a:t>суміші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Парціальний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-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газ, </a:t>
            </a:r>
            <a:r>
              <a:rPr lang="ru-RU" dirty="0" err="1" smtClean="0"/>
              <a:t>що</a:t>
            </a:r>
            <a:r>
              <a:rPr lang="ru-RU" dirty="0" smtClean="0"/>
              <a:t> входить до складу </a:t>
            </a:r>
            <a:r>
              <a:rPr lang="ru-RU" dirty="0" err="1" smtClean="0"/>
              <a:t>суміші</a:t>
            </a:r>
            <a:r>
              <a:rPr lang="ru-RU" dirty="0" smtClean="0"/>
              <a:t>, </a:t>
            </a:r>
            <a:r>
              <a:rPr lang="ru-RU" dirty="0" err="1" smtClean="0"/>
              <a:t>якби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газ </a:t>
            </a:r>
            <a:r>
              <a:rPr lang="ru-RU" dirty="0" err="1" smtClean="0"/>
              <a:t>знаходився</a:t>
            </a:r>
            <a:r>
              <a:rPr lang="ru-RU" dirty="0" smtClean="0"/>
              <a:t> один в </a:t>
            </a:r>
            <a:r>
              <a:rPr lang="ru-RU" dirty="0" err="1" smtClean="0"/>
              <a:t>тій</a:t>
            </a:r>
            <a:r>
              <a:rPr lang="ru-RU" dirty="0" smtClean="0"/>
              <a:t> же </a:t>
            </a:r>
            <a:r>
              <a:rPr lang="ru-RU" dirty="0" err="1" smtClean="0"/>
              <a:t>кількості</a:t>
            </a:r>
            <a:r>
              <a:rPr lang="ru-RU" dirty="0" smtClean="0"/>
              <a:t>, в тому ж </a:t>
            </a:r>
            <a:r>
              <a:rPr lang="ru-RU" dirty="0" err="1" smtClean="0"/>
              <a:t>об'ємі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при </a:t>
            </a:r>
            <a:r>
              <a:rPr lang="ru-RU" dirty="0" err="1" smtClean="0"/>
              <a:t>тій</a:t>
            </a:r>
            <a:r>
              <a:rPr lang="ru-RU" dirty="0" smtClean="0"/>
              <a:t> же </a:t>
            </a:r>
            <a:r>
              <a:rPr lang="ru-RU" dirty="0" err="1" smtClean="0"/>
              <a:t>температурі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суміші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суміші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сумі</a:t>
            </a:r>
            <a:r>
              <a:rPr lang="ru-RU" dirty="0" smtClean="0"/>
              <a:t> </a:t>
            </a:r>
            <a:r>
              <a:rPr lang="ru-RU" dirty="0" err="1" smtClean="0"/>
              <a:t>парціальних</a:t>
            </a:r>
            <a:r>
              <a:rPr lang="ru-RU" dirty="0" smtClean="0"/>
              <a:t> </a:t>
            </a:r>
            <a:r>
              <a:rPr lang="ru-RU" dirty="0" err="1" smtClean="0"/>
              <a:t>тисків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суміш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Формулювання</a:t>
            </a:r>
            <a:r>
              <a:rPr lang="ru-RU" dirty="0" smtClean="0"/>
              <a:t> другого закону </a:t>
            </a:r>
            <a:r>
              <a:rPr lang="ru-RU" dirty="0" err="1" smtClean="0"/>
              <a:t>термодинаміки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1-ше </a:t>
            </a:r>
            <a:r>
              <a:rPr lang="ru-RU" dirty="0" err="1" smtClean="0"/>
              <a:t>формулювання</a:t>
            </a:r>
            <a:r>
              <a:rPr lang="ru-RU" dirty="0" smtClean="0"/>
              <a:t> (</a:t>
            </a:r>
            <a:r>
              <a:rPr lang="ru-RU" dirty="0" err="1" smtClean="0"/>
              <a:t>Оствальда</a:t>
            </a:r>
            <a:r>
              <a:rPr lang="ru-RU" dirty="0" smtClean="0"/>
              <a:t>): «</a:t>
            </a:r>
            <a:r>
              <a:rPr lang="ru-RU" dirty="0" err="1" smtClean="0"/>
              <a:t>Вічний</a:t>
            </a:r>
            <a:r>
              <a:rPr lang="ru-RU" dirty="0" smtClean="0"/>
              <a:t> </a:t>
            </a:r>
            <a:r>
              <a:rPr lang="ru-RU" dirty="0" err="1" smtClean="0"/>
              <a:t>двигун</a:t>
            </a:r>
            <a:r>
              <a:rPr lang="ru-RU" dirty="0" smtClean="0"/>
              <a:t> 2-го роду </a:t>
            </a:r>
            <a:r>
              <a:rPr lang="ru-RU" dirty="0" err="1" smtClean="0"/>
              <a:t>неможливий</a:t>
            </a:r>
            <a:r>
              <a:rPr lang="ru-RU" dirty="0" smtClean="0"/>
              <a:t>»</a:t>
            </a:r>
          </a:p>
          <a:p>
            <a:pPr algn="just"/>
            <a:r>
              <a:rPr lang="ru-RU" dirty="0" smtClean="0"/>
              <a:t>2-ге </a:t>
            </a:r>
            <a:r>
              <a:rPr lang="ru-RU" dirty="0" err="1" smtClean="0"/>
              <a:t>формулювання</a:t>
            </a:r>
            <a:r>
              <a:rPr lang="ru-RU" dirty="0" smtClean="0"/>
              <a:t> (</a:t>
            </a:r>
            <a:r>
              <a:rPr lang="ru-RU" dirty="0" err="1" smtClean="0"/>
              <a:t>Клаузіуса</a:t>
            </a:r>
            <a:r>
              <a:rPr lang="ru-RU" dirty="0" smtClean="0"/>
              <a:t>): "Теплота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мимоволі</a:t>
            </a:r>
            <a:r>
              <a:rPr lang="ru-RU" dirty="0" smtClean="0"/>
              <a:t> переходить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холоднішого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до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нагрітого</a:t>
            </a:r>
            <a:r>
              <a:rPr lang="ru-RU" dirty="0" smtClean="0"/>
              <a:t>" </a:t>
            </a:r>
          </a:p>
          <a:p>
            <a:pPr algn="just"/>
            <a:r>
              <a:rPr lang="ru-RU" dirty="0" smtClean="0"/>
              <a:t>3-е </a:t>
            </a:r>
            <a:r>
              <a:rPr lang="ru-RU" dirty="0" err="1" smtClean="0"/>
              <a:t>формулювання</a:t>
            </a:r>
            <a:r>
              <a:rPr lang="ru-RU" dirty="0" smtClean="0"/>
              <a:t> (Карно):"Там де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різниця</a:t>
            </a:r>
            <a:r>
              <a:rPr lang="ru-RU" dirty="0" smtClean="0"/>
              <a:t> температур, </a:t>
            </a:r>
            <a:r>
              <a:rPr lang="ru-RU" dirty="0" err="1" smtClean="0"/>
              <a:t>можливе</a:t>
            </a:r>
            <a:r>
              <a:rPr lang="ru-RU" dirty="0" smtClean="0"/>
              <a:t>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"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Ентропія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/>
              <a:t>Ентропія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однозначна </a:t>
            </a:r>
            <a:r>
              <a:rPr lang="ru-RU" dirty="0" err="1" smtClean="0"/>
              <a:t>функція</a:t>
            </a:r>
            <a:r>
              <a:rPr lang="ru-RU" dirty="0" smtClean="0"/>
              <a:t> стану </a:t>
            </a:r>
            <a:r>
              <a:rPr lang="ru-RU" dirty="0" err="1" smtClean="0"/>
              <a:t>тіла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набуває</a:t>
            </a:r>
            <a:r>
              <a:rPr lang="ru-RU" dirty="0" smtClean="0"/>
              <a:t> для кожного стану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. Вона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екстенсивним</a:t>
            </a:r>
            <a:r>
              <a:rPr lang="ru-RU" dirty="0" smtClean="0"/>
              <a:t> (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) параметром стану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будь-якому</a:t>
            </a:r>
            <a:r>
              <a:rPr lang="ru-RU" dirty="0" smtClean="0"/>
              <a:t> </a:t>
            </a:r>
            <a:r>
              <a:rPr lang="ru-RU" dirty="0" err="1" smtClean="0"/>
              <a:t>термодинамічному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початковим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кінцевим</a:t>
            </a:r>
            <a:r>
              <a:rPr lang="ru-RU" dirty="0" smtClean="0"/>
              <a:t> станом </a:t>
            </a:r>
            <a:r>
              <a:rPr lang="ru-RU" dirty="0" err="1" smtClean="0"/>
              <a:t>тіла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шляху </a:t>
            </a:r>
            <a:r>
              <a:rPr lang="ru-RU" dirty="0" err="1" smtClean="0"/>
              <a:t>протікання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. (Дж/К)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357430"/>
            <a:ext cx="397442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Ентропія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ентропія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 ( </a:t>
            </a:r>
            <a:r>
              <a:rPr lang="ru-RU" dirty="0" smtClean="0">
                <a:latin typeface="Times New Roman"/>
                <a:cs typeface="Times New Roman"/>
              </a:rPr>
              <a:t>∆</a:t>
            </a:r>
            <a:r>
              <a:rPr lang="ru-RU" dirty="0" err="1" smtClean="0"/>
              <a:t>s</a:t>
            </a:r>
            <a:r>
              <a:rPr lang="ru-RU" dirty="0" smtClean="0"/>
              <a:t>&gt;0), то до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підводиться</a:t>
            </a:r>
            <a:r>
              <a:rPr lang="ru-RU" dirty="0" smtClean="0"/>
              <a:t> теплота.</a:t>
            </a:r>
          </a:p>
          <a:p>
            <a:pPr algn="just"/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ентропія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зменшується</a:t>
            </a:r>
            <a:r>
              <a:rPr lang="ru-RU" dirty="0" smtClean="0"/>
              <a:t> (</a:t>
            </a:r>
            <a:r>
              <a:rPr lang="ru-RU" dirty="0" smtClean="0">
                <a:latin typeface="Times New Roman"/>
                <a:cs typeface="Times New Roman"/>
              </a:rPr>
              <a:t>∆</a:t>
            </a:r>
            <a:r>
              <a:rPr lang="ru-RU" dirty="0" err="1" smtClean="0"/>
              <a:t>s</a:t>
            </a:r>
            <a:r>
              <a:rPr lang="en-US" dirty="0" smtClean="0"/>
              <a:t>&lt;</a:t>
            </a:r>
            <a:r>
              <a:rPr lang="ru-RU" dirty="0" smtClean="0"/>
              <a:t>0),</a:t>
            </a:r>
            <a:r>
              <a:rPr lang="uk-UA" dirty="0" smtClean="0"/>
              <a:t> </a:t>
            </a:r>
            <a:r>
              <a:rPr lang="ru-RU" dirty="0" smtClean="0"/>
              <a:t>то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відводиться</a:t>
            </a:r>
            <a:r>
              <a:rPr lang="ru-RU" dirty="0" smtClean="0"/>
              <a:t> теплота.</a:t>
            </a:r>
          </a:p>
          <a:p>
            <a:pPr algn="just"/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ентропія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не </a:t>
            </a:r>
            <a:r>
              <a:rPr lang="ru-RU" dirty="0" err="1" smtClean="0"/>
              <a:t>змінюється</a:t>
            </a:r>
            <a:r>
              <a:rPr lang="ru-RU" dirty="0" smtClean="0"/>
              <a:t> (</a:t>
            </a:r>
            <a:r>
              <a:rPr lang="ru-RU" dirty="0" smtClean="0">
                <a:latin typeface="Times New Roman"/>
                <a:cs typeface="Times New Roman"/>
              </a:rPr>
              <a:t>∆</a:t>
            </a:r>
            <a:r>
              <a:rPr lang="ru-RU" dirty="0" smtClean="0"/>
              <a:t>s=0, </a:t>
            </a:r>
            <a:r>
              <a:rPr lang="ru-RU" dirty="0" err="1" smtClean="0"/>
              <a:t>s=сonst</a:t>
            </a:r>
            <a:r>
              <a:rPr lang="ru-RU" dirty="0" smtClean="0"/>
              <a:t>), то до </a:t>
            </a:r>
            <a:r>
              <a:rPr lang="ru-RU" dirty="0" err="1" smtClean="0"/>
              <a:t>системи</a:t>
            </a:r>
            <a:r>
              <a:rPr lang="ru-RU" dirty="0" smtClean="0"/>
              <a:t> не </a:t>
            </a:r>
            <a:r>
              <a:rPr lang="ru-RU" dirty="0" err="1" smtClean="0"/>
              <a:t>підводиться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відводиться</a:t>
            </a:r>
            <a:r>
              <a:rPr lang="ru-RU" dirty="0" smtClean="0"/>
              <a:t> теплота (</a:t>
            </a:r>
            <a:r>
              <a:rPr lang="ru-RU" dirty="0" err="1" smtClean="0"/>
              <a:t>адіабатний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).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Цикл Карно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Циклом Карно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круговий</a:t>
            </a:r>
            <a:r>
              <a:rPr lang="ru-RU" dirty="0" smtClean="0"/>
              <a:t> цикл,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2-х </a:t>
            </a:r>
            <a:r>
              <a:rPr lang="ru-RU" dirty="0" err="1" smtClean="0"/>
              <a:t>ізотермічних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2-х </a:t>
            </a:r>
            <a:r>
              <a:rPr lang="ru-RU" dirty="0" err="1" smtClean="0"/>
              <a:t>адіабатних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857364"/>
            <a:ext cx="3928919" cy="313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Цикл Карно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Основною характеристикою </a:t>
            </a:r>
            <a:r>
              <a:rPr lang="ru-RU" dirty="0" err="1" smtClean="0"/>
              <a:t>будь-якого</a:t>
            </a:r>
            <a:r>
              <a:rPr lang="ru-RU" dirty="0" smtClean="0"/>
              <a:t> циклу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термічний</a:t>
            </a:r>
            <a:r>
              <a:rPr lang="ru-RU" dirty="0" smtClean="0"/>
              <a:t> </a:t>
            </a:r>
            <a:r>
              <a:rPr lang="ru-RU" dirty="0" err="1" smtClean="0"/>
              <a:t>коефіцієнт</a:t>
            </a:r>
            <a:r>
              <a:rPr lang="ru-RU" dirty="0" smtClean="0"/>
              <a:t> </a:t>
            </a:r>
            <a:r>
              <a:rPr lang="ru-RU" dirty="0" err="1" smtClean="0"/>
              <a:t>корисної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3834733" cy="171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Теореми</a:t>
            </a:r>
            <a:r>
              <a:rPr lang="ru-RU" dirty="0" smtClean="0"/>
              <a:t> Карно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1-ша теорема Карно: «</a:t>
            </a:r>
            <a:r>
              <a:rPr lang="ru-RU" dirty="0" err="1" smtClean="0"/>
              <a:t>Термічний</a:t>
            </a:r>
            <a:r>
              <a:rPr lang="ru-RU" dirty="0" smtClean="0"/>
              <a:t> к.к.д. оборотного циклу Карно не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робочого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температурами </a:t>
            </a:r>
            <a:r>
              <a:rPr lang="ru-RU" dirty="0" err="1" smtClean="0"/>
              <a:t>джерел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2-га теорема Карно: «</a:t>
            </a:r>
            <a:r>
              <a:rPr lang="ru-RU" dirty="0" err="1" smtClean="0"/>
              <a:t>Оборотний</a:t>
            </a:r>
            <a:r>
              <a:rPr lang="ru-RU" dirty="0" smtClean="0"/>
              <a:t> цикл Карно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вигідним</a:t>
            </a:r>
            <a:r>
              <a:rPr lang="ru-RU" dirty="0" smtClean="0"/>
              <a:t> циклом в </a:t>
            </a:r>
            <a:r>
              <a:rPr lang="ru-RU" dirty="0" err="1" smtClean="0"/>
              <a:t>заданому</a:t>
            </a:r>
            <a:r>
              <a:rPr lang="ru-RU" dirty="0" smtClean="0"/>
              <a:t> </a:t>
            </a:r>
            <a:r>
              <a:rPr lang="ru-RU" dirty="0" err="1" smtClean="0"/>
              <a:t>інтервалі</a:t>
            </a:r>
            <a:r>
              <a:rPr lang="ru-RU" dirty="0" smtClean="0"/>
              <a:t> температур».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термодинамічних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виводиться</a:t>
            </a:r>
            <a:r>
              <a:rPr lang="ru-RU" dirty="0" smtClean="0"/>
              <a:t> </a:t>
            </a:r>
            <a:r>
              <a:rPr lang="ru-RU" dirty="0" err="1" smtClean="0"/>
              <a:t>рівняння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кривою в </a:t>
            </a:r>
            <a:r>
              <a:rPr lang="ru-RU" dirty="0" err="1" smtClean="0"/>
              <a:t>P-υ і</a:t>
            </a:r>
            <a:r>
              <a:rPr lang="ru-RU" dirty="0" smtClean="0"/>
              <a:t> T-S </a:t>
            </a:r>
            <a:r>
              <a:rPr lang="ru-RU" dirty="0" err="1" smtClean="0"/>
              <a:t>діаграмах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</a:t>
            </a:r>
            <a:r>
              <a:rPr lang="ru-RU" dirty="0" err="1" smtClean="0"/>
              <a:t>залежність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основними</a:t>
            </a:r>
            <a:r>
              <a:rPr lang="ru-RU" dirty="0" smtClean="0"/>
              <a:t> параметрами </a:t>
            </a:r>
            <a:r>
              <a:rPr lang="ru-RU" dirty="0" err="1" smtClean="0"/>
              <a:t>робочого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на початку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внутрішньої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по </a:t>
            </a:r>
            <a:r>
              <a:rPr lang="ru-RU" dirty="0" err="1" smtClean="0"/>
              <a:t>формулі</a:t>
            </a:r>
            <a:r>
              <a:rPr lang="ru-RU" dirty="0" smtClean="0"/>
              <a:t>, </a:t>
            </a:r>
            <a:r>
              <a:rPr lang="ru-RU" dirty="0" err="1" smtClean="0"/>
              <a:t>справедливій</a:t>
            </a:r>
            <a:r>
              <a:rPr lang="ru-RU" dirty="0" smtClean="0"/>
              <a:t> для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ідеального</a:t>
            </a:r>
            <a:r>
              <a:rPr lang="ru-RU" dirty="0" smtClean="0"/>
              <a:t> газу;</a:t>
            </a:r>
          </a:p>
          <a:p>
            <a:r>
              <a:rPr lang="ru-RU" dirty="0" err="1" smtClean="0"/>
              <a:t>обчислюється</a:t>
            </a:r>
            <a:r>
              <a:rPr lang="ru-RU" dirty="0" smtClean="0"/>
              <a:t> робота;</a:t>
            </a:r>
          </a:p>
          <a:p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теплоти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бере</a:t>
            </a:r>
            <a:r>
              <a:rPr lang="ru-RU" dirty="0" smtClean="0"/>
              <a:t> участь в </a:t>
            </a:r>
            <a:r>
              <a:rPr lang="ru-RU" dirty="0" err="1" smtClean="0"/>
              <a:t>процесі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ентальпії</a:t>
            </a:r>
            <a:r>
              <a:rPr lang="ru-RU" dirty="0" smtClean="0"/>
              <a:t> по </a:t>
            </a:r>
            <a:r>
              <a:rPr lang="ru-RU" dirty="0" err="1" smtClean="0"/>
              <a:t>формулі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справедливій</a:t>
            </a:r>
            <a:r>
              <a:rPr lang="ru-RU" dirty="0" smtClean="0"/>
              <a:t> для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ідеального</a:t>
            </a:r>
            <a:r>
              <a:rPr lang="ru-RU" dirty="0" smtClean="0"/>
              <a:t> газу;</a:t>
            </a:r>
          </a:p>
          <a:p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ентропії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Ізохорний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3698016" cy="268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3116"/>
            <a:ext cx="3189647" cy="267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Термодинаміка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Технічна</a:t>
            </a:r>
            <a:r>
              <a:rPr lang="ru-RU" dirty="0" smtClean="0"/>
              <a:t> </a:t>
            </a:r>
            <a:r>
              <a:rPr lang="ru-RU" dirty="0" err="1" smtClean="0"/>
              <a:t>термодинаміка</a:t>
            </a:r>
            <a:r>
              <a:rPr lang="ru-RU" dirty="0" smtClean="0"/>
              <a:t> </a:t>
            </a:r>
            <a:r>
              <a:rPr lang="ru-RU" dirty="0" err="1" smtClean="0"/>
              <a:t>розглядає</a:t>
            </a:r>
            <a:r>
              <a:rPr lang="ru-RU" dirty="0" smtClean="0"/>
              <a:t> </a:t>
            </a:r>
            <a:r>
              <a:rPr lang="ru-RU" dirty="0" err="1" smtClean="0"/>
              <a:t>закономірності</a:t>
            </a:r>
            <a:r>
              <a:rPr lang="ru-RU" dirty="0" smtClean="0"/>
              <a:t> </a:t>
            </a:r>
            <a:r>
              <a:rPr lang="ru-RU" dirty="0" err="1" smtClean="0"/>
              <a:t>взаємного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теплоти</a:t>
            </a:r>
            <a:r>
              <a:rPr lang="ru-RU" dirty="0" smtClean="0"/>
              <a:t> в роботу.</a:t>
            </a:r>
          </a:p>
          <a:p>
            <a:r>
              <a:rPr lang="ru-RU" dirty="0" err="1" smtClean="0"/>
              <a:t>Термодинаміка</a:t>
            </a:r>
            <a:r>
              <a:rPr lang="ru-RU" dirty="0" smtClean="0"/>
              <a:t> </a:t>
            </a:r>
            <a:r>
              <a:rPr lang="ru-RU" dirty="0" err="1" smtClean="0"/>
              <a:t>базується</a:t>
            </a:r>
            <a:r>
              <a:rPr lang="ru-RU" dirty="0" smtClean="0"/>
              <a:t> на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законах </a:t>
            </a:r>
            <a:r>
              <a:rPr lang="ru-RU" dirty="0" err="1" smtClean="0"/>
              <a:t>термодинаміки</a:t>
            </a:r>
            <a:r>
              <a:rPr lang="ru-RU" dirty="0" smtClean="0"/>
              <a:t>: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 </a:t>
            </a:r>
            <a:r>
              <a:rPr lang="ru-RU" dirty="0" smtClean="0"/>
              <a:t>закон </a:t>
            </a:r>
            <a:r>
              <a:rPr lang="ru-RU" dirty="0" err="1" smtClean="0"/>
              <a:t>термодинаміки</a:t>
            </a:r>
            <a:r>
              <a:rPr lang="ru-RU" dirty="0" smtClean="0"/>
              <a:t> -закон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;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II </a:t>
            </a:r>
            <a:r>
              <a:rPr lang="ru-RU" dirty="0" smtClean="0"/>
              <a:t>закон </a:t>
            </a:r>
            <a:r>
              <a:rPr lang="ru-RU" dirty="0" err="1" smtClean="0"/>
              <a:t>термодинаміки</a:t>
            </a:r>
            <a:r>
              <a:rPr lang="ru-RU" dirty="0" smtClean="0"/>
              <a:t> </a:t>
            </a:r>
            <a:r>
              <a:rPr lang="ru-RU" dirty="0" err="1" smtClean="0"/>
              <a:t>встановлює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протікання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спрямованість</a:t>
            </a:r>
            <a:r>
              <a:rPr lang="ru-RU" dirty="0" smtClean="0"/>
              <a:t> </a:t>
            </a:r>
            <a:r>
              <a:rPr lang="ru-RU" dirty="0" err="1" smtClean="0"/>
              <a:t>макроскопічних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в системах,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часток</a:t>
            </a:r>
            <a:r>
              <a:rPr lang="ru-RU" dirty="0" smtClean="0"/>
              <a:t>.</a:t>
            </a:r>
          </a:p>
          <a:p>
            <a:pPr marL="514350" indent="-514350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Ізобарний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4300" y="2071678"/>
            <a:ext cx="3290807" cy="29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3116"/>
            <a:ext cx="3280530" cy="265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Ізотермічний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3761502" cy="257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51486" y="2071679"/>
            <a:ext cx="3078047" cy="280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Адіабатний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00306"/>
            <a:ext cx="3739611" cy="200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03887" y="2285993"/>
            <a:ext cx="2712036" cy="244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Політропний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443418" cy="457200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Політропним</a:t>
            </a:r>
            <a:r>
              <a:rPr lang="ru-RU" dirty="0" smtClean="0"/>
              <a:t> </a:t>
            </a:r>
            <a:r>
              <a:rPr lang="ru-RU" dirty="0" err="1" smtClean="0"/>
              <a:t>процесом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,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стани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задовольняються</a:t>
            </a:r>
            <a:r>
              <a:rPr lang="ru-RU" dirty="0" smtClean="0"/>
              <a:t> </a:t>
            </a:r>
            <a:r>
              <a:rPr lang="ru-RU" dirty="0" err="1" smtClean="0"/>
              <a:t>умові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err="1" smtClean="0">
                <a:latin typeface="Times New Roman"/>
                <a:cs typeface="Times New Roman"/>
              </a:rPr>
              <a:t>·v</a:t>
            </a:r>
            <a:r>
              <a:rPr lang="en-US" dirty="0" smtClean="0">
                <a:latin typeface="Times New Roman"/>
                <a:cs typeface="Times New Roman"/>
              </a:rPr>
              <a:t>*n=const</a:t>
            </a:r>
            <a:r>
              <a:rPr lang="uk-UA" dirty="0" smtClean="0">
                <a:latin typeface="Times New Roman"/>
                <a:cs typeface="Times New Roman"/>
              </a:rPr>
              <a:t>.</a:t>
            </a:r>
          </a:p>
          <a:p>
            <a:r>
              <a:rPr lang="ru-RU" dirty="0" err="1" smtClean="0"/>
              <a:t>Ізобарний</a:t>
            </a:r>
            <a:r>
              <a:rPr lang="ru-RU" dirty="0" smtClean="0"/>
              <a:t>, </a:t>
            </a:r>
            <a:r>
              <a:rPr lang="ru-RU" dirty="0" err="1" smtClean="0"/>
              <a:t>ізохорний</a:t>
            </a:r>
            <a:r>
              <a:rPr lang="ru-RU" dirty="0" smtClean="0"/>
              <a:t>, </a:t>
            </a:r>
            <a:r>
              <a:rPr lang="ru-RU" dirty="0" err="1" smtClean="0"/>
              <a:t>ізотермічний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адіабатний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окремими</a:t>
            </a:r>
            <a:r>
              <a:rPr lang="ru-RU" dirty="0" smtClean="0"/>
              <a:t> </a:t>
            </a:r>
            <a:r>
              <a:rPr lang="ru-RU" dirty="0" err="1" smtClean="0"/>
              <a:t>випадками</a:t>
            </a:r>
            <a:r>
              <a:rPr lang="ru-RU" dirty="0" smtClean="0"/>
              <a:t> </a:t>
            </a:r>
            <a:r>
              <a:rPr lang="ru-RU" dirty="0" err="1" smtClean="0"/>
              <a:t>політропного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;</a:t>
            </a:r>
          </a:p>
          <a:p>
            <a:r>
              <a:rPr lang="en-US" dirty="0" smtClean="0"/>
              <a:t>n=±</a:t>
            </a:r>
            <a:r>
              <a:rPr lang="en-US" dirty="0" smtClean="0">
                <a:latin typeface="Times New Roman"/>
                <a:cs typeface="Times New Roman"/>
              </a:rPr>
              <a:t>∞</a:t>
            </a:r>
            <a:r>
              <a:rPr lang="en-US" dirty="0" smtClean="0"/>
              <a:t> → v=const (</a:t>
            </a:r>
            <a:r>
              <a:rPr lang="ru-RU" dirty="0" err="1" smtClean="0"/>
              <a:t>ізохорний</a:t>
            </a:r>
            <a:r>
              <a:rPr lang="ru-RU" dirty="0" smtClean="0"/>
              <a:t>);</a:t>
            </a:r>
          </a:p>
          <a:p>
            <a:r>
              <a:rPr lang="en-US" dirty="0" smtClean="0"/>
              <a:t>n=0 → P=const (</a:t>
            </a:r>
            <a:r>
              <a:rPr lang="ru-RU" dirty="0" err="1" smtClean="0"/>
              <a:t>ізобарний</a:t>
            </a:r>
            <a:r>
              <a:rPr lang="ru-RU" dirty="0" smtClean="0"/>
              <a:t>);</a:t>
            </a:r>
          </a:p>
          <a:p>
            <a:r>
              <a:rPr lang="en-US" dirty="0" smtClean="0"/>
              <a:t>n=1 → T=const (</a:t>
            </a:r>
            <a:r>
              <a:rPr lang="ru-RU" dirty="0" err="1" smtClean="0"/>
              <a:t>ізотермічний</a:t>
            </a:r>
            <a:r>
              <a:rPr lang="ru-RU" dirty="0" smtClean="0"/>
              <a:t>);</a:t>
            </a:r>
          </a:p>
          <a:p>
            <a:r>
              <a:rPr lang="en-US" dirty="0" smtClean="0"/>
              <a:t>n=</a:t>
            </a:r>
            <a:r>
              <a:rPr lang="el-GR" dirty="0" smtClean="0"/>
              <a:t>λ</a:t>
            </a:r>
            <a:r>
              <a:rPr lang="en-US" dirty="0" smtClean="0"/>
              <a:t> → P v =const (</a:t>
            </a:r>
            <a:r>
              <a:rPr lang="ru-RU" dirty="0" err="1" smtClean="0"/>
              <a:t>адіабатний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14488"/>
            <a:ext cx="3523583" cy="314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I-й</a:t>
            </a:r>
            <a:r>
              <a:rPr lang="ru-RU" dirty="0" smtClean="0"/>
              <a:t> закон </a:t>
            </a:r>
            <a:r>
              <a:rPr lang="ru-RU" dirty="0" err="1" smtClean="0"/>
              <a:t>термодинаміки</a:t>
            </a:r>
            <a:r>
              <a:rPr lang="ru-RU" dirty="0" smtClean="0"/>
              <a:t> для потоку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428628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I-й</a:t>
            </a:r>
            <a:r>
              <a:rPr lang="ru-RU" dirty="0" smtClean="0"/>
              <a:t> закон </a:t>
            </a:r>
            <a:r>
              <a:rPr lang="ru-RU" dirty="0" err="1" smtClean="0"/>
              <a:t>термодинаміки</a:t>
            </a:r>
            <a:r>
              <a:rPr lang="ru-RU" dirty="0" smtClean="0"/>
              <a:t> для потоку :</a:t>
            </a:r>
          </a:p>
          <a:p>
            <a:r>
              <a:rPr lang="ru-RU" dirty="0" err="1" smtClean="0"/>
              <a:t>рух</a:t>
            </a:r>
            <a:r>
              <a:rPr lang="ru-RU" dirty="0" smtClean="0"/>
              <a:t> газу по каналу </a:t>
            </a:r>
            <a:r>
              <a:rPr lang="ru-RU" dirty="0" err="1" smtClean="0"/>
              <a:t>сталий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нерозривний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швидкості</a:t>
            </a:r>
            <a:r>
              <a:rPr lang="ru-RU" dirty="0" smtClean="0"/>
              <a:t> по </a:t>
            </a:r>
            <a:r>
              <a:rPr lang="ru-RU" dirty="0" err="1" smtClean="0"/>
              <a:t>перерізу</a:t>
            </a:r>
            <a:r>
              <a:rPr lang="ru-RU" dirty="0" smtClean="0"/>
              <a:t>, перпендикулярному </a:t>
            </a:r>
            <a:r>
              <a:rPr lang="ru-RU" dirty="0" err="1" smtClean="0"/>
              <a:t>осі</a:t>
            </a:r>
            <a:r>
              <a:rPr lang="ru-RU" dirty="0" smtClean="0"/>
              <a:t> каналу, </a:t>
            </a:r>
            <a:r>
              <a:rPr lang="ru-RU" dirty="0" err="1" smtClean="0"/>
              <a:t>постійні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нехтує</a:t>
            </a:r>
            <a:r>
              <a:rPr lang="ru-RU" dirty="0" smtClean="0"/>
              <a:t> </a:t>
            </a:r>
            <a:r>
              <a:rPr lang="ru-RU" dirty="0" err="1" smtClean="0"/>
              <a:t>тертя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r>
              <a:rPr lang="ru-RU" dirty="0" smtClean="0"/>
              <a:t> газу один </a:t>
            </a:r>
            <a:r>
              <a:rPr lang="ru-RU" dirty="0" err="1" smtClean="0"/>
              <a:t>з</a:t>
            </a:r>
            <a:r>
              <a:rPr lang="ru-RU" dirty="0" smtClean="0"/>
              <a:t> одним </a:t>
            </a:r>
            <a:r>
              <a:rPr lang="ru-RU" dirty="0" err="1" smtClean="0"/>
              <a:t>і</a:t>
            </a:r>
            <a:r>
              <a:rPr lang="ru-RU" dirty="0" smtClean="0"/>
              <a:t> об </a:t>
            </a:r>
            <a:r>
              <a:rPr lang="ru-RU" dirty="0" err="1" smtClean="0"/>
              <a:t>стінки</a:t>
            </a:r>
            <a:r>
              <a:rPr lang="ru-RU" dirty="0" smtClean="0"/>
              <a:t> каналу;</a:t>
            </a:r>
          </a:p>
          <a:p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параметрів</a:t>
            </a:r>
            <a:r>
              <a:rPr lang="ru-RU" dirty="0" smtClean="0"/>
              <a:t> по </a:t>
            </a:r>
            <a:r>
              <a:rPr lang="ru-RU" dirty="0" err="1" smtClean="0"/>
              <a:t>перерізу</a:t>
            </a:r>
            <a:r>
              <a:rPr lang="ru-RU" dirty="0" smtClean="0"/>
              <a:t> каналу мала в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абсолютними</a:t>
            </a:r>
            <a:r>
              <a:rPr lang="ru-RU" dirty="0" smtClean="0"/>
              <a:t> </a:t>
            </a:r>
            <a:r>
              <a:rPr lang="ru-RU" dirty="0" err="1" smtClean="0"/>
              <a:t>значеннями</a:t>
            </a:r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8561" y="3143249"/>
            <a:ext cx="3848193" cy="110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Критичний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Якщо</a:t>
            </a:r>
            <a:r>
              <a:rPr lang="ru-RU" dirty="0" smtClean="0"/>
              <a:t> при </a:t>
            </a:r>
            <a:r>
              <a:rPr lang="ru-RU" dirty="0" err="1" smtClean="0"/>
              <a:t>переміщенні</a:t>
            </a:r>
            <a:r>
              <a:rPr lang="ru-RU" dirty="0" smtClean="0"/>
              <a:t> газу по каналу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зменшенням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збільшенням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, то </a:t>
            </a:r>
            <a:r>
              <a:rPr lang="ru-RU" dirty="0" err="1" smtClean="0"/>
              <a:t>такий</a:t>
            </a:r>
            <a:r>
              <a:rPr lang="ru-RU" dirty="0" smtClean="0"/>
              <a:t> канал </a:t>
            </a:r>
            <a:r>
              <a:rPr lang="ru-RU" dirty="0" err="1" smtClean="0"/>
              <a:t>називається</a:t>
            </a:r>
            <a:r>
              <a:rPr lang="ru-RU" dirty="0" smtClean="0"/>
              <a:t> соплом. </a:t>
            </a:r>
          </a:p>
          <a:p>
            <a:r>
              <a:rPr lang="ru-RU" dirty="0" err="1" smtClean="0"/>
              <a:t>Якщо</a:t>
            </a:r>
            <a:r>
              <a:rPr lang="ru-RU" dirty="0" smtClean="0"/>
              <a:t> в </a:t>
            </a:r>
            <a:r>
              <a:rPr lang="ru-RU" dirty="0" err="1" smtClean="0"/>
              <a:t>каналі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стискування</a:t>
            </a:r>
            <a:r>
              <a:rPr lang="ru-RU" dirty="0" smtClean="0"/>
              <a:t> </a:t>
            </a:r>
            <a:r>
              <a:rPr lang="ru-RU" dirty="0" err="1" smtClean="0"/>
              <a:t>робочого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збільшенням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зменшенням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, то </a:t>
            </a:r>
            <a:r>
              <a:rPr lang="ru-RU" dirty="0" err="1" smtClean="0"/>
              <a:t>такий</a:t>
            </a:r>
            <a:r>
              <a:rPr lang="ru-RU" dirty="0" smtClean="0"/>
              <a:t> канал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дифузором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Критичним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на </a:t>
            </a:r>
            <a:r>
              <a:rPr lang="ru-RU" dirty="0" err="1" smtClean="0"/>
              <a:t>вихідному</a:t>
            </a:r>
            <a:r>
              <a:rPr lang="ru-RU" dirty="0" smtClean="0"/>
              <a:t> </a:t>
            </a:r>
            <a:r>
              <a:rPr lang="ru-RU" dirty="0" err="1" smtClean="0"/>
              <a:t>перерізі</a:t>
            </a:r>
            <a:r>
              <a:rPr lang="ru-RU" dirty="0" smtClean="0"/>
              <a:t> каналу, при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досягається</a:t>
            </a:r>
            <a:r>
              <a:rPr lang="ru-RU" dirty="0" smtClean="0"/>
              <a:t> максимальна </a:t>
            </a:r>
            <a:r>
              <a:rPr lang="ru-RU" dirty="0" err="1" smtClean="0"/>
              <a:t>витрата</a:t>
            </a:r>
            <a:r>
              <a:rPr lang="ru-RU" dirty="0" smtClean="0"/>
              <a:t> газу. </a:t>
            </a:r>
          </a:p>
          <a:p>
            <a:r>
              <a:rPr lang="ru-RU" dirty="0" smtClean="0"/>
              <a:t>Критичною </a:t>
            </a:r>
            <a:r>
              <a:rPr lang="ru-RU" dirty="0" err="1" smtClean="0"/>
              <a:t>швидкістю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газу у </a:t>
            </a:r>
            <a:r>
              <a:rPr lang="ru-RU" dirty="0" err="1" smtClean="0"/>
              <a:t>вихідному</a:t>
            </a:r>
            <a:r>
              <a:rPr lang="ru-RU" dirty="0" smtClean="0"/>
              <a:t> </a:t>
            </a:r>
            <a:r>
              <a:rPr lang="ru-RU" dirty="0" err="1" smtClean="0"/>
              <a:t>перерізі</a:t>
            </a:r>
            <a:r>
              <a:rPr lang="ru-RU" dirty="0" smtClean="0"/>
              <a:t> каналу, при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рівному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меншому</a:t>
            </a:r>
            <a:r>
              <a:rPr lang="ru-RU" dirty="0" smtClean="0"/>
              <a:t> критичного </a:t>
            </a:r>
            <a:r>
              <a:rPr lang="ru-RU" dirty="0" err="1" smtClean="0"/>
              <a:t>Pк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Сопло </a:t>
            </a:r>
            <a:r>
              <a:rPr lang="ru-RU" dirty="0" err="1" smtClean="0"/>
              <a:t>Лаваля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Комбіноване</a:t>
            </a:r>
            <a:r>
              <a:rPr lang="ru-RU" dirty="0" smtClean="0"/>
              <a:t> сопло </a:t>
            </a:r>
            <a:r>
              <a:rPr lang="ru-RU" dirty="0" err="1" smtClean="0"/>
              <a:t>Лаваля</a:t>
            </a:r>
            <a:r>
              <a:rPr lang="ru-RU" dirty="0" smtClean="0"/>
              <a:t> </a:t>
            </a:r>
            <a:r>
              <a:rPr lang="ru-RU" dirty="0" err="1" smtClean="0"/>
              <a:t>призначене</a:t>
            </a:r>
            <a:r>
              <a:rPr lang="ru-RU" dirty="0" smtClean="0"/>
              <a:t>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 великих </a:t>
            </a:r>
            <a:r>
              <a:rPr lang="ru-RU" dirty="0" err="1" smtClean="0"/>
              <a:t>перепадів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швидкостей</a:t>
            </a:r>
            <a:r>
              <a:rPr lang="ru-RU" dirty="0" smtClean="0"/>
              <a:t> </a:t>
            </a:r>
            <a:r>
              <a:rPr lang="ru-RU" dirty="0" err="1" smtClean="0"/>
              <a:t>витікання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перевищують</a:t>
            </a:r>
            <a:r>
              <a:rPr lang="ru-RU" dirty="0" smtClean="0"/>
              <a:t> </a:t>
            </a:r>
            <a:r>
              <a:rPr lang="ru-RU" dirty="0" err="1" smtClean="0"/>
              <a:t>критичну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звуку. Сопло </a:t>
            </a:r>
            <a:r>
              <a:rPr lang="ru-RU" dirty="0" err="1" smtClean="0"/>
              <a:t>Лаваля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короткої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звужується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конічної</a:t>
            </a:r>
            <a:r>
              <a:rPr lang="ru-RU" dirty="0" smtClean="0"/>
              <a:t> насадки,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розширюється</a:t>
            </a:r>
            <a:r>
              <a:rPr lang="ru-RU" dirty="0" smtClean="0"/>
              <a:t>. </a:t>
            </a:r>
            <a:r>
              <a:rPr lang="ru-RU" dirty="0" err="1" smtClean="0"/>
              <a:t>Досліди</a:t>
            </a:r>
            <a:r>
              <a:rPr lang="ru-RU" dirty="0" smtClean="0"/>
              <a:t> </a:t>
            </a:r>
            <a:r>
              <a:rPr lang="ru-RU" dirty="0" err="1" smtClean="0"/>
              <a:t>показують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кут </a:t>
            </a:r>
            <a:r>
              <a:rPr lang="ru-RU" dirty="0" err="1" smtClean="0"/>
              <a:t>конусності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розширюється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рівний</a:t>
            </a:r>
            <a:r>
              <a:rPr lang="ru-RU" dirty="0" smtClean="0"/>
              <a:t>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ru-RU" dirty="0" smtClean="0"/>
              <a:t>=(8…12)</a:t>
            </a:r>
            <a:r>
              <a:rPr lang="ru-RU" dirty="0" smtClean="0">
                <a:latin typeface="Times New Roman"/>
                <a:cs typeface="Times New Roman"/>
              </a:rPr>
              <a:t>˚</a:t>
            </a:r>
            <a:r>
              <a:rPr lang="ru-RU" dirty="0" smtClean="0"/>
              <a:t> . При великих кутах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</a:t>
            </a:r>
            <a:r>
              <a:rPr lang="ru-RU" dirty="0" err="1" smtClean="0"/>
              <a:t>відрив</a:t>
            </a:r>
            <a:r>
              <a:rPr lang="ru-RU" dirty="0" smtClean="0"/>
              <a:t> </a:t>
            </a:r>
            <a:r>
              <a:rPr lang="ru-RU" dirty="0" err="1" smtClean="0"/>
              <a:t>струменя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стінок</a:t>
            </a:r>
            <a:r>
              <a:rPr lang="ru-RU" dirty="0" smtClean="0"/>
              <a:t> каналу.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99050" y="1768763"/>
            <a:ext cx="3616354" cy="37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Дроселювання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Дроселюванням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, при </a:t>
            </a:r>
            <a:r>
              <a:rPr lang="ru-RU" dirty="0" err="1" smtClean="0"/>
              <a:t>якому</a:t>
            </a:r>
            <a:r>
              <a:rPr lang="ru-RU" dirty="0" smtClean="0"/>
              <a:t> пара </a:t>
            </a:r>
            <a:r>
              <a:rPr lang="ru-RU" dirty="0" err="1" smtClean="0"/>
              <a:t>або</a:t>
            </a:r>
            <a:r>
              <a:rPr lang="ru-RU" dirty="0" smtClean="0"/>
              <a:t> газ переходить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на </a:t>
            </a:r>
            <a:r>
              <a:rPr lang="ru-RU" dirty="0" err="1" smtClean="0"/>
              <a:t>низьке</a:t>
            </a:r>
            <a:r>
              <a:rPr lang="ru-RU" dirty="0" smtClean="0"/>
              <a:t> без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без</a:t>
            </a:r>
            <a:r>
              <a:rPr lang="ru-RU" dirty="0" smtClean="0"/>
              <a:t> </a:t>
            </a:r>
            <a:r>
              <a:rPr lang="ru-RU" dirty="0" err="1" smtClean="0"/>
              <a:t>підведення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відведення</a:t>
            </a:r>
            <a:r>
              <a:rPr lang="ru-RU" dirty="0" smtClean="0"/>
              <a:t> </a:t>
            </a:r>
            <a:r>
              <a:rPr lang="ru-RU" dirty="0" err="1" smtClean="0"/>
              <a:t>теплоти</a:t>
            </a:r>
            <a:r>
              <a:rPr lang="ru-RU" dirty="0" smtClean="0"/>
              <a:t>.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в </a:t>
            </a:r>
            <a:r>
              <a:rPr lang="ru-RU" dirty="0" err="1" smtClean="0"/>
              <a:t>трубопроводі</a:t>
            </a:r>
            <a:r>
              <a:rPr lang="ru-RU" dirty="0" smtClean="0"/>
              <a:t>, де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звуження</a:t>
            </a:r>
            <a:r>
              <a:rPr lang="ru-RU" dirty="0" smtClean="0"/>
              <a:t> </a:t>
            </a:r>
            <a:r>
              <a:rPr lang="ru-RU" dirty="0" err="1" smtClean="0"/>
              <a:t>прохідного</a:t>
            </a:r>
            <a:r>
              <a:rPr lang="ru-RU" dirty="0" smtClean="0"/>
              <a:t> каналу. При такому </a:t>
            </a:r>
            <a:r>
              <a:rPr lang="ru-RU" dirty="0" err="1" smtClean="0"/>
              <a:t>звуженні</a:t>
            </a:r>
            <a:r>
              <a:rPr lang="ru-RU" dirty="0" smtClean="0"/>
              <a:t>,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опорів</a:t>
            </a:r>
            <a:r>
              <a:rPr lang="ru-RU" dirty="0" smtClean="0"/>
              <a:t>, </a:t>
            </a:r>
            <a:r>
              <a:rPr lang="ru-RU" dirty="0" err="1" smtClean="0"/>
              <a:t>тиск</a:t>
            </a:r>
            <a:r>
              <a:rPr lang="ru-RU" dirty="0" smtClean="0"/>
              <a:t> за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звуження</a:t>
            </a:r>
            <a:r>
              <a:rPr lang="ru-RU" dirty="0" smtClean="0"/>
              <a:t> ( </a:t>
            </a:r>
            <a:r>
              <a:rPr lang="en-US" dirty="0" smtClean="0"/>
              <a:t>P2 )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перед ним ( </a:t>
            </a:r>
            <a:r>
              <a:rPr lang="en-US" dirty="0" smtClean="0"/>
              <a:t>P1 ).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5225" y="2276475"/>
            <a:ext cx="36671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Дроселювання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Будь-який</a:t>
            </a:r>
            <a:r>
              <a:rPr lang="ru-RU" dirty="0" smtClean="0"/>
              <a:t> кран, вентиль, </a:t>
            </a:r>
            <a:r>
              <a:rPr lang="ru-RU" dirty="0" err="1" smtClean="0"/>
              <a:t>засувка</a:t>
            </a:r>
            <a:r>
              <a:rPr lang="ru-RU" dirty="0" smtClean="0"/>
              <a:t>, клапан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місцеві</a:t>
            </a:r>
            <a:r>
              <a:rPr lang="ru-RU" dirty="0" smtClean="0"/>
              <a:t> опори,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зменшують</a:t>
            </a:r>
            <a:r>
              <a:rPr lang="ru-RU" dirty="0" smtClean="0"/>
              <a:t> </a:t>
            </a:r>
            <a:r>
              <a:rPr lang="ru-RU" dirty="0" err="1" smtClean="0"/>
              <a:t>прохідний</a:t>
            </a:r>
            <a:r>
              <a:rPr lang="ru-RU" dirty="0" smtClean="0"/>
              <a:t> </a:t>
            </a:r>
            <a:r>
              <a:rPr lang="ru-RU" dirty="0" err="1" smtClean="0"/>
              <a:t>переріз</a:t>
            </a:r>
            <a:r>
              <a:rPr lang="ru-RU" dirty="0" smtClean="0"/>
              <a:t> трубопроводу, </a:t>
            </a:r>
            <a:r>
              <a:rPr lang="ru-RU" dirty="0" err="1" smtClean="0"/>
              <a:t>викликають</a:t>
            </a:r>
            <a:r>
              <a:rPr lang="ru-RU" dirty="0" smtClean="0"/>
              <a:t> </a:t>
            </a:r>
            <a:r>
              <a:rPr lang="ru-RU" dirty="0" err="1" smtClean="0"/>
              <a:t>дроселювання</a:t>
            </a:r>
            <a:r>
              <a:rPr lang="ru-RU" dirty="0" smtClean="0"/>
              <a:t> газу </a:t>
            </a:r>
            <a:r>
              <a:rPr lang="ru-RU" dirty="0" err="1" smtClean="0"/>
              <a:t>або</a:t>
            </a:r>
            <a:r>
              <a:rPr lang="ru-RU" dirty="0" smtClean="0"/>
              <a:t> пари,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падіння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. В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приносить </a:t>
            </a:r>
            <a:r>
              <a:rPr lang="ru-RU" dirty="0" err="1" smtClean="0"/>
              <a:t>безумовну</a:t>
            </a:r>
            <a:r>
              <a:rPr lang="ru-RU" dirty="0" smtClean="0"/>
              <a:t> шкоду. Але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являється</a:t>
            </a:r>
            <a:r>
              <a:rPr lang="ru-RU" dirty="0" smtClean="0"/>
              <a:t> </a:t>
            </a:r>
            <a:r>
              <a:rPr lang="ru-RU" dirty="0" err="1" smtClean="0"/>
              <a:t>потрібним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створюється</a:t>
            </a:r>
            <a:r>
              <a:rPr lang="ru-RU" dirty="0" smtClean="0"/>
              <a:t> штучно (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парових</a:t>
            </a:r>
            <a:r>
              <a:rPr lang="ru-RU" dirty="0" smtClean="0"/>
              <a:t> </a:t>
            </a:r>
            <a:r>
              <a:rPr lang="ru-RU" dirty="0" err="1" smtClean="0"/>
              <a:t>двигунів</a:t>
            </a:r>
            <a:r>
              <a:rPr lang="ru-RU" dirty="0" smtClean="0"/>
              <a:t>, в </a:t>
            </a:r>
            <a:r>
              <a:rPr lang="ru-RU" dirty="0" err="1" smtClean="0"/>
              <a:t>холодильних</a:t>
            </a:r>
            <a:r>
              <a:rPr lang="ru-RU" dirty="0" smtClean="0"/>
              <a:t> установках, в </a:t>
            </a:r>
            <a:r>
              <a:rPr lang="ru-RU" dirty="0" err="1" smtClean="0"/>
              <a:t>приладах</a:t>
            </a:r>
            <a:r>
              <a:rPr lang="ru-RU" dirty="0" smtClean="0"/>
              <a:t> для </a:t>
            </a:r>
            <a:r>
              <a:rPr lang="ru-RU" dirty="0" err="1" smtClean="0"/>
              <a:t>виміру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газу </a:t>
            </a:r>
            <a:r>
              <a:rPr lang="ru-RU" dirty="0" err="1" smtClean="0"/>
              <a:t>і</a:t>
            </a:r>
            <a:r>
              <a:rPr lang="ru-RU" dirty="0" smtClean="0"/>
              <a:t> так </a:t>
            </a:r>
            <a:r>
              <a:rPr lang="ru-RU" dirty="0" err="1" smtClean="0"/>
              <a:t>далі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Дроселювання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безповоротним</a:t>
            </a:r>
            <a:r>
              <a:rPr lang="ru-RU" dirty="0" smtClean="0"/>
              <a:t> </a:t>
            </a:r>
            <a:r>
              <a:rPr lang="ru-RU" dirty="0" err="1" smtClean="0"/>
              <a:t>процесом</a:t>
            </a:r>
            <a:r>
              <a:rPr lang="ru-RU" dirty="0" smtClean="0"/>
              <a:t>, при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ентропії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працездатності</a:t>
            </a:r>
            <a:r>
              <a:rPr lang="ru-RU" dirty="0" smtClean="0"/>
              <a:t> </a:t>
            </a:r>
            <a:r>
              <a:rPr lang="ru-RU" dirty="0" err="1" smtClean="0"/>
              <a:t>робочого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Ефекти в газі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рідин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реальних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 при </a:t>
            </a:r>
            <a:r>
              <a:rPr lang="ru-RU" dirty="0" err="1" smtClean="0"/>
              <a:t>дроселюванні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ефектом</a:t>
            </a:r>
            <a:r>
              <a:rPr lang="ru-RU" dirty="0" smtClean="0"/>
              <a:t> Джоуля-Томсона. Для </a:t>
            </a:r>
            <a:r>
              <a:rPr lang="ru-RU" dirty="0" err="1" smtClean="0"/>
              <a:t>ідеального</a:t>
            </a:r>
            <a:r>
              <a:rPr lang="ru-RU" dirty="0" smtClean="0"/>
              <a:t> газу </a:t>
            </a:r>
            <a:r>
              <a:rPr lang="ru-RU" dirty="0" err="1" smtClean="0"/>
              <a:t>ефект</a:t>
            </a:r>
            <a:r>
              <a:rPr lang="ru-RU" dirty="0" smtClean="0"/>
              <a:t> Джоуля-Томсона </a:t>
            </a:r>
            <a:r>
              <a:rPr lang="ru-RU" dirty="0" err="1" smtClean="0"/>
              <a:t>дорівнює</a:t>
            </a:r>
            <a:r>
              <a:rPr lang="ru-RU" dirty="0" smtClean="0"/>
              <a:t> нулю. </a:t>
            </a:r>
          </a:p>
          <a:p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диференціальний</a:t>
            </a:r>
            <a:r>
              <a:rPr lang="ru-RU" dirty="0" smtClean="0"/>
              <a:t> </a:t>
            </a:r>
            <a:r>
              <a:rPr lang="ru-RU" dirty="0" err="1" smtClean="0"/>
              <a:t>температурний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, коли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температура </a:t>
            </a:r>
            <a:r>
              <a:rPr lang="ru-RU" dirty="0" err="1" smtClean="0"/>
              <a:t>змінюються</a:t>
            </a:r>
            <a:r>
              <a:rPr lang="ru-RU" dirty="0" smtClean="0"/>
              <a:t> на </a:t>
            </a:r>
            <a:r>
              <a:rPr lang="ru-RU" dirty="0" err="1" smtClean="0"/>
              <a:t>нескінченно</a:t>
            </a:r>
            <a:r>
              <a:rPr lang="ru-RU" dirty="0" smtClean="0"/>
              <a:t> малу величину,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інтегральний</a:t>
            </a:r>
            <a:r>
              <a:rPr lang="ru-RU" dirty="0" smtClean="0"/>
              <a:t> </a:t>
            </a:r>
            <a:r>
              <a:rPr lang="ru-RU" dirty="0" err="1" smtClean="0"/>
              <a:t>температурний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, при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температура </a:t>
            </a:r>
            <a:r>
              <a:rPr lang="ru-RU" dirty="0" err="1" smtClean="0"/>
              <a:t>змінюються</a:t>
            </a:r>
            <a:r>
              <a:rPr lang="ru-RU" dirty="0" smtClean="0"/>
              <a:t> на </a:t>
            </a:r>
            <a:r>
              <a:rPr lang="ru-RU" dirty="0" err="1" smtClean="0"/>
              <a:t>кінцеву</a:t>
            </a:r>
            <a:r>
              <a:rPr lang="ru-RU" dirty="0" smtClean="0"/>
              <a:t> величину. </a:t>
            </a:r>
          </a:p>
          <a:p>
            <a:r>
              <a:rPr lang="ru-RU" dirty="0" smtClean="0"/>
              <a:t>Стан газу, при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температурний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</a:t>
            </a:r>
            <a:r>
              <a:rPr lang="ru-RU" dirty="0" err="1" smtClean="0"/>
              <a:t>міняє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знак, </a:t>
            </a:r>
            <a:r>
              <a:rPr lang="ru-RU" dirty="0" err="1" smtClean="0"/>
              <a:t>називається</a:t>
            </a:r>
            <a:r>
              <a:rPr lang="ru-RU" dirty="0" smtClean="0"/>
              <a:t> точкою </a:t>
            </a:r>
            <a:r>
              <a:rPr lang="ru-RU" dirty="0" err="1" smtClean="0"/>
              <a:t>інверсії</a:t>
            </a:r>
            <a:r>
              <a:rPr lang="ru-RU" dirty="0" smtClean="0"/>
              <a:t>, а температура, </a:t>
            </a:r>
            <a:r>
              <a:rPr lang="ru-RU" dirty="0" err="1" smtClean="0"/>
              <a:t>відповідна</a:t>
            </a:r>
            <a:r>
              <a:rPr lang="ru-RU" dirty="0" smtClean="0"/>
              <a:t>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точці</a:t>
            </a:r>
            <a:r>
              <a:rPr lang="ru-RU" dirty="0" smtClean="0"/>
              <a:t>, </a:t>
            </a:r>
            <a:r>
              <a:rPr lang="ru-RU" dirty="0" err="1" smtClean="0"/>
              <a:t>називається</a:t>
            </a:r>
            <a:r>
              <a:rPr lang="ru-RU" dirty="0" smtClean="0"/>
              <a:t> температурою </a:t>
            </a:r>
            <a:r>
              <a:rPr lang="ru-RU" dirty="0" err="1" smtClean="0"/>
              <a:t>інверсії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Термодинамічна</a:t>
            </a:r>
            <a:r>
              <a:rPr lang="ru-RU" dirty="0" smtClean="0"/>
              <a:t>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Термодинамічна</a:t>
            </a:r>
            <a:r>
              <a:rPr lang="ru-RU" dirty="0" smtClean="0"/>
              <a:t> система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макроскопічних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обмінюються</a:t>
            </a:r>
            <a:r>
              <a:rPr lang="ru-RU" dirty="0" smtClean="0"/>
              <a:t> </a:t>
            </a:r>
            <a:r>
              <a:rPr lang="ru-RU" dirty="0" err="1" smtClean="0"/>
              <a:t>енергією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одним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довкіллям</a:t>
            </a:r>
            <a:endParaRPr lang="ru-RU" dirty="0" smtClean="0"/>
          </a:p>
          <a:p>
            <a:r>
              <a:rPr lang="ru-RU" dirty="0" err="1" smtClean="0"/>
              <a:t>Ізольована</a:t>
            </a:r>
            <a:r>
              <a:rPr lang="ru-RU" dirty="0" smtClean="0"/>
              <a:t> система - </a:t>
            </a:r>
            <a:r>
              <a:rPr lang="ru-RU" dirty="0" err="1" smtClean="0"/>
              <a:t>термодинамічна</a:t>
            </a:r>
            <a:r>
              <a:rPr lang="ru-RU" dirty="0" smtClean="0"/>
              <a:t> </a:t>
            </a:r>
            <a:r>
              <a:rPr lang="ru-RU" dirty="0" err="1" smtClean="0"/>
              <a:t>система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взаємодіє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довкіллям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Адіабатна</a:t>
            </a:r>
            <a:r>
              <a:rPr lang="ru-RU" dirty="0" smtClean="0"/>
              <a:t> (</a:t>
            </a:r>
            <a:r>
              <a:rPr lang="ru-RU" dirty="0" err="1" smtClean="0"/>
              <a:t>теплоізольована</a:t>
            </a:r>
            <a:r>
              <a:rPr lang="ru-RU" dirty="0" smtClean="0"/>
              <a:t>) система - </a:t>
            </a:r>
            <a:r>
              <a:rPr lang="ru-RU" dirty="0" err="1" smtClean="0"/>
              <a:t>система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адіабатну</a:t>
            </a:r>
            <a:r>
              <a:rPr lang="ru-RU" dirty="0" smtClean="0"/>
              <a:t> </a:t>
            </a:r>
            <a:r>
              <a:rPr lang="ru-RU" dirty="0" err="1" smtClean="0"/>
              <a:t>оболонку</a:t>
            </a:r>
            <a:r>
              <a:rPr lang="ru-RU" dirty="0" smtClean="0"/>
              <a:t>, яка </a:t>
            </a:r>
            <a:r>
              <a:rPr lang="ru-RU" dirty="0" err="1" smtClean="0"/>
              <a:t>виключає</a:t>
            </a:r>
            <a:r>
              <a:rPr lang="ru-RU" dirty="0" smtClean="0"/>
              <a:t> </a:t>
            </a:r>
            <a:r>
              <a:rPr lang="ru-RU" dirty="0" err="1" smtClean="0"/>
              <a:t>теплообмін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довкіллям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Однорідна</a:t>
            </a:r>
            <a:r>
              <a:rPr lang="ru-RU" dirty="0" smtClean="0"/>
              <a:t> система - </a:t>
            </a:r>
            <a:r>
              <a:rPr lang="ru-RU" dirty="0" err="1" smtClean="0"/>
              <a:t>система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частинах</a:t>
            </a:r>
            <a:r>
              <a:rPr lang="ru-RU" dirty="0" smtClean="0"/>
              <a:t> </a:t>
            </a:r>
            <a:r>
              <a:rPr lang="ru-RU" dirty="0" err="1" smtClean="0"/>
              <a:t>однаковий</a:t>
            </a:r>
            <a:r>
              <a:rPr lang="ru-RU" dirty="0" smtClean="0"/>
              <a:t> склад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Гомогенна система - </a:t>
            </a:r>
            <a:r>
              <a:rPr lang="ru-RU" dirty="0" err="1" smtClean="0"/>
              <a:t>однорідна</a:t>
            </a:r>
            <a:r>
              <a:rPr lang="ru-RU" dirty="0" smtClean="0"/>
              <a:t> </a:t>
            </a:r>
            <a:r>
              <a:rPr lang="ru-RU" dirty="0" err="1" smtClean="0"/>
              <a:t>система</a:t>
            </a:r>
            <a:r>
              <a:rPr lang="ru-RU" dirty="0" smtClean="0"/>
              <a:t> по складу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фізичній</a:t>
            </a:r>
            <a:r>
              <a:rPr lang="ru-RU" dirty="0" smtClean="0"/>
              <a:t> </a:t>
            </a:r>
            <a:r>
              <a:rPr lang="ru-RU" dirty="0" err="1" smtClean="0"/>
              <a:t>будові</a:t>
            </a:r>
            <a:r>
              <a:rPr lang="ru-RU" dirty="0" smtClean="0"/>
              <a:t>, </a:t>
            </a:r>
            <a:r>
              <a:rPr lang="ru-RU" dirty="0" err="1" smtClean="0"/>
              <a:t>усередині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поверхонь</a:t>
            </a:r>
            <a:r>
              <a:rPr lang="ru-RU" dirty="0" smtClean="0"/>
              <a:t> </a:t>
            </a:r>
            <a:r>
              <a:rPr lang="ru-RU" dirty="0" err="1" smtClean="0"/>
              <a:t>розділу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Гетерогенна система - </a:t>
            </a:r>
            <a:r>
              <a:rPr lang="ru-RU" dirty="0" err="1" smtClean="0"/>
              <a:t>система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гомогенних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(фаз)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фізичними</a:t>
            </a:r>
            <a:r>
              <a:rPr lang="ru-RU" dirty="0" smtClean="0"/>
              <a:t> </a:t>
            </a:r>
            <a:r>
              <a:rPr lang="ru-RU" dirty="0" err="1" smtClean="0"/>
              <a:t>властивостями</a:t>
            </a:r>
            <a:r>
              <a:rPr lang="ru-RU" dirty="0" smtClean="0"/>
              <a:t>, </a:t>
            </a:r>
            <a:r>
              <a:rPr lang="ru-RU" dirty="0" err="1" smtClean="0"/>
              <a:t>відокремлених</a:t>
            </a:r>
            <a:r>
              <a:rPr lang="ru-RU" dirty="0" smtClean="0"/>
              <a:t> одна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одної</a:t>
            </a:r>
            <a:r>
              <a:rPr lang="ru-RU" dirty="0" smtClean="0"/>
              <a:t> </a:t>
            </a:r>
            <a:r>
              <a:rPr lang="ru-RU" dirty="0" err="1" smtClean="0"/>
              <a:t>видимими</a:t>
            </a:r>
            <a:r>
              <a:rPr lang="ru-RU" dirty="0" smtClean="0"/>
              <a:t> </a:t>
            </a:r>
            <a:r>
              <a:rPr lang="ru-RU" dirty="0" err="1" smtClean="0"/>
              <a:t>поверхнями</a:t>
            </a:r>
            <a:r>
              <a:rPr lang="ru-RU" dirty="0" smtClean="0"/>
              <a:t> </a:t>
            </a:r>
            <a:r>
              <a:rPr lang="ru-RU" dirty="0" err="1" smtClean="0"/>
              <a:t>розділу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реальних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Реальні</a:t>
            </a:r>
            <a:r>
              <a:rPr lang="ru-RU" dirty="0" smtClean="0"/>
              <a:t> гази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ідеальних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об'єми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силами </a:t>
            </a:r>
            <a:r>
              <a:rPr lang="ru-RU" dirty="0" err="1" smtClean="0"/>
              <a:t>взаємодії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зменшуються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збільшенням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молекулами. Величина </a:t>
            </a:r>
            <a:r>
              <a:rPr lang="ru-RU" dirty="0" err="1" smtClean="0"/>
              <a:t>коефіцієнта</a:t>
            </a:r>
            <a:r>
              <a:rPr lang="ru-RU" dirty="0" smtClean="0"/>
              <a:t> </a:t>
            </a:r>
            <a:r>
              <a:rPr lang="ru-RU" dirty="0" err="1" smtClean="0"/>
              <a:t>стисливості</a:t>
            </a:r>
            <a:r>
              <a:rPr lang="ru-RU" dirty="0" smtClean="0"/>
              <a:t> </a:t>
            </a:r>
            <a:r>
              <a:rPr lang="ru-RU" dirty="0" err="1" smtClean="0"/>
              <a:t>виражає</a:t>
            </a:r>
            <a:r>
              <a:rPr lang="ru-RU" dirty="0" smtClean="0"/>
              <a:t> </a:t>
            </a:r>
            <a:r>
              <a:rPr lang="ru-RU" dirty="0" err="1" smtClean="0"/>
              <a:t>відхилення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реального газу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ідеального</a:t>
            </a:r>
            <a:r>
              <a:rPr lang="ru-RU" dirty="0" smtClean="0"/>
              <a:t>. Величина с для </a:t>
            </a:r>
            <a:r>
              <a:rPr lang="ru-RU" dirty="0" err="1" smtClean="0"/>
              <a:t>реальних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набувати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при </a:t>
            </a:r>
            <a:r>
              <a:rPr lang="ru-RU" dirty="0" err="1" smtClean="0"/>
              <a:t>малих</a:t>
            </a:r>
            <a:r>
              <a:rPr lang="ru-RU" dirty="0" smtClean="0"/>
              <a:t> тисках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високих</a:t>
            </a:r>
            <a:r>
              <a:rPr lang="ru-RU" dirty="0" smtClean="0"/>
              <a:t> температурах вона практично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.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реальні</a:t>
            </a:r>
            <a:r>
              <a:rPr lang="ru-RU" dirty="0" smtClean="0"/>
              <a:t> гази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розглядати</a:t>
            </a:r>
            <a:r>
              <a:rPr lang="ru-RU" dirty="0" smtClean="0"/>
              <a:t> як </a:t>
            </a:r>
            <a:r>
              <a:rPr lang="ru-RU" dirty="0" err="1" smtClean="0"/>
              <a:t>ідеальні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Рівняння</a:t>
            </a:r>
            <a:r>
              <a:rPr lang="ru-RU" dirty="0" smtClean="0"/>
              <a:t> стану реального газу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Найбільш</a:t>
            </a:r>
            <a:r>
              <a:rPr lang="ru-RU" dirty="0" smtClean="0"/>
              <a:t> простим </a:t>
            </a:r>
            <a:r>
              <a:rPr lang="ru-RU" dirty="0" err="1" smtClean="0"/>
              <a:t>і</a:t>
            </a:r>
            <a:r>
              <a:rPr lang="ru-RU" dirty="0" smtClean="0"/>
              <a:t> таким,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якісно</a:t>
            </a:r>
            <a:r>
              <a:rPr lang="ru-RU" dirty="0" smtClean="0"/>
              <a:t> </a:t>
            </a:r>
            <a:r>
              <a:rPr lang="ru-RU" dirty="0" err="1" smtClean="0"/>
              <a:t>вірно</a:t>
            </a:r>
            <a:r>
              <a:rPr lang="ru-RU" dirty="0" smtClean="0"/>
              <a:t> </a:t>
            </a:r>
            <a:r>
              <a:rPr lang="ru-RU" dirty="0" err="1" smtClean="0"/>
              <a:t>відображує</a:t>
            </a:r>
            <a:r>
              <a:rPr lang="ru-RU" dirty="0" smtClean="0"/>
              <a:t> </a:t>
            </a:r>
            <a:r>
              <a:rPr lang="ru-RU" dirty="0" err="1" smtClean="0"/>
              <a:t>поведінку</a:t>
            </a:r>
            <a:r>
              <a:rPr lang="ru-RU" dirty="0" smtClean="0"/>
              <a:t> реального газу, </a:t>
            </a:r>
            <a:r>
              <a:rPr lang="ru-RU" dirty="0" err="1" smtClean="0"/>
              <a:t>являється</a:t>
            </a:r>
            <a:r>
              <a:rPr lang="ru-RU" dirty="0" smtClean="0"/>
              <a:t> </a:t>
            </a:r>
            <a:r>
              <a:rPr lang="ru-RU" dirty="0" err="1" smtClean="0"/>
              <a:t>рівняння</a:t>
            </a:r>
            <a:r>
              <a:rPr lang="ru-RU" dirty="0" smtClean="0"/>
              <a:t> Ван-дер-Ваальса.</a:t>
            </a:r>
          </a:p>
          <a:p>
            <a:r>
              <a:rPr lang="ru-RU" dirty="0" err="1" smtClean="0"/>
              <a:t>Рівняння</a:t>
            </a:r>
            <a:r>
              <a:rPr lang="ru-RU" dirty="0" smtClean="0"/>
              <a:t> Ван-дер-Ваальса </a:t>
            </a:r>
            <a:r>
              <a:rPr lang="ru-RU" dirty="0" err="1" smtClean="0"/>
              <a:t>якісно</a:t>
            </a:r>
            <a:r>
              <a:rPr lang="ru-RU" dirty="0" smtClean="0"/>
              <a:t> </a:t>
            </a:r>
            <a:r>
              <a:rPr lang="ru-RU" dirty="0" err="1" smtClean="0"/>
              <a:t>вірно</a:t>
            </a:r>
            <a:r>
              <a:rPr lang="ru-RU" dirty="0" smtClean="0"/>
              <a:t> </a:t>
            </a:r>
            <a:r>
              <a:rPr lang="ru-RU" dirty="0" err="1" smtClean="0"/>
              <a:t>відображує</a:t>
            </a:r>
            <a:r>
              <a:rPr lang="ru-RU" dirty="0" smtClean="0"/>
              <a:t> </a:t>
            </a:r>
            <a:r>
              <a:rPr lang="ru-RU" dirty="0" err="1" smtClean="0"/>
              <a:t>поведінку</a:t>
            </a:r>
            <a:r>
              <a:rPr lang="ru-RU" dirty="0" smtClean="0"/>
              <a:t> </a:t>
            </a:r>
            <a:r>
              <a:rPr lang="ru-RU" dirty="0" err="1" smtClean="0"/>
              <a:t>рідких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газоподібних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для </a:t>
            </a:r>
            <a:r>
              <a:rPr lang="ru-RU" dirty="0" err="1" smtClean="0"/>
              <a:t>двофазних</a:t>
            </a:r>
            <a:r>
              <a:rPr lang="ru-RU" dirty="0" smtClean="0"/>
              <a:t> </a:t>
            </a:r>
            <a:r>
              <a:rPr lang="ru-RU" dirty="0" err="1" smtClean="0"/>
              <a:t>станів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непридатне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000372"/>
            <a:ext cx="3522391" cy="97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Рівняння</a:t>
            </a:r>
            <a:r>
              <a:rPr lang="ru-RU" dirty="0" smtClean="0"/>
              <a:t> стану реального газу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 </a:t>
            </a:r>
            <a:r>
              <a:rPr lang="en-US" dirty="0" smtClean="0"/>
              <a:t>PV-</a:t>
            </a:r>
            <a:r>
              <a:rPr lang="ru-RU" dirty="0" err="1" smtClean="0"/>
              <a:t>діаграмі</a:t>
            </a:r>
            <a:r>
              <a:rPr lang="ru-RU" dirty="0" smtClean="0"/>
              <a:t> </a:t>
            </a:r>
            <a:r>
              <a:rPr lang="ru-RU" dirty="0" err="1" smtClean="0"/>
              <a:t>показані</a:t>
            </a:r>
            <a:r>
              <a:rPr lang="ru-RU" dirty="0" smtClean="0"/>
              <a:t> </a:t>
            </a:r>
            <a:r>
              <a:rPr lang="ru-RU" dirty="0" err="1" smtClean="0"/>
              <a:t>ізотерми</a:t>
            </a:r>
            <a:r>
              <a:rPr lang="ru-RU" dirty="0" smtClean="0"/>
              <a:t>, </a:t>
            </a:r>
            <a:r>
              <a:rPr lang="ru-RU" dirty="0" err="1" smtClean="0"/>
              <a:t>побудовані</a:t>
            </a:r>
            <a:r>
              <a:rPr lang="ru-RU" dirty="0" smtClean="0"/>
              <a:t> по </a:t>
            </a:r>
            <a:r>
              <a:rPr lang="ru-RU" dirty="0" err="1" smtClean="0"/>
              <a:t>рівнянню</a:t>
            </a:r>
            <a:r>
              <a:rPr lang="ru-RU" dirty="0" smtClean="0"/>
              <a:t> Ван-дер-Ваальса. З </a:t>
            </a:r>
            <a:r>
              <a:rPr lang="ru-RU" dirty="0" err="1" smtClean="0"/>
              <a:t>кривих</a:t>
            </a:r>
            <a:r>
              <a:rPr lang="ru-RU" dirty="0" smtClean="0"/>
              <a:t> видно, </a:t>
            </a:r>
            <a:r>
              <a:rPr lang="ru-RU" dirty="0" err="1" smtClean="0"/>
              <a:t>що</a:t>
            </a:r>
            <a:r>
              <a:rPr lang="ru-RU" dirty="0" smtClean="0"/>
              <a:t> при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низьких</a:t>
            </a:r>
            <a:r>
              <a:rPr lang="ru-RU" dirty="0" smtClean="0"/>
              <a:t> температурах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хвилеподібні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. Чим </a:t>
            </a:r>
            <a:r>
              <a:rPr lang="ru-RU" dirty="0" err="1" smtClean="0"/>
              <a:t>вище</a:t>
            </a:r>
            <a:r>
              <a:rPr lang="ru-RU" dirty="0" smtClean="0"/>
              <a:t> температура,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коротше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кривих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хвилеподібні</a:t>
            </a:r>
            <a:r>
              <a:rPr lang="ru-RU" dirty="0" smtClean="0"/>
              <a:t> </a:t>
            </a:r>
            <a:r>
              <a:rPr lang="ru-RU" dirty="0" err="1" smtClean="0"/>
              <a:t>криві</a:t>
            </a:r>
            <a:r>
              <a:rPr lang="ru-RU" dirty="0" smtClean="0"/>
              <a:t> </a:t>
            </a:r>
            <a:r>
              <a:rPr lang="ru-RU" dirty="0" err="1" smtClean="0"/>
              <a:t>вказують</a:t>
            </a:r>
            <a:r>
              <a:rPr lang="ru-RU" dirty="0" smtClean="0"/>
              <a:t> на </a:t>
            </a:r>
            <a:r>
              <a:rPr lang="ru-RU" dirty="0" err="1" smtClean="0"/>
              <a:t>безперервний</a:t>
            </a:r>
            <a:r>
              <a:rPr lang="ru-RU" dirty="0" smtClean="0"/>
              <a:t> </a:t>
            </a:r>
            <a:r>
              <a:rPr lang="ru-RU" dirty="0" err="1" smtClean="0"/>
              <a:t>перехід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рідкого</a:t>
            </a:r>
            <a:r>
              <a:rPr lang="ru-RU" dirty="0" smtClean="0"/>
              <a:t> стану в </a:t>
            </a:r>
            <a:r>
              <a:rPr lang="ru-RU" dirty="0" err="1" smtClean="0"/>
              <a:t>пароподібне</a:t>
            </a:r>
            <a:r>
              <a:rPr lang="ru-RU" dirty="0" smtClean="0"/>
              <a:t> при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температурі</a:t>
            </a:r>
            <a:r>
              <a:rPr lang="ru-RU" dirty="0" smtClean="0"/>
              <a:t>. Точка А </a:t>
            </a:r>
            <a:r>
              <a:rPr lang="ru-RU" dirty="0" err="1" smtClean="0"/>
              <a:t>відповідає</a:t>
            </a:r>
            <a:r>
              <a:rPr lang="ru-RU" dirty="0" smtClean="0"/>
              <a:t> стану </a:t>
            </a:r>
            <a:r>
              <a:rPr lang="ru-RU" dirty="0" err="1" smtClean="0"/>
              <a:t>рідини</a:t>
            </a:r>
            <a:r>
              <a:rPr lang="ru-RU" dirty="0" smtClean="0"/>
              <a:t>, точка В </a:t>
            </a:r>
            <a:r>
              <a:rPr lang="ru-RU" dirty="0" err="1" smtClean="0"/>
              <a:t>відноситься</a:t>
            </a:r>
            <a:r>
              <a:rPr lang="ru-RU" dirty="0" smtClean="0"/>
              <a:t> до </a:t>
            </a:r>
            <a:r>
              <a:rPr lang="ru-RU" dirty="0" err="1" smtClean="0"/>
              <a:t>пароподібного</a:t>
            </a:r>
            <a:r>
              <a:rPr lang="ru-RU" dirty="0" smtClean="0"/>
              <a:t> стана </a:t>
            </a:r>
            <a:r>
              <a:rPr lang="ru-RU" dirty="0" err="1" smtClean="0"/>
              <a:t>речовини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0475" y="1871662"/>
            <a:ext cx="34766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Рівняння</a:t>
            </a:r>
            <a:r>
              <a:rPr lang="ru-RU" dirty="0" smtClean="0"/>
              <a:t> стану реального газу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реальної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PV-діаграму</a:t>
            </a:r>
            <a:r>
              <a:rPr lang="ru-RU" dirty="0" smtClean="0"/>
              <a:t> можно розбити на 3-и </a:t>
            </a:r>
            <a:r>
              <a:rPr lang="ru-RU" dirty="0" err="1" smtClean="0"/>
              <a:t>області</a:t>
            </a:r>
            <a:r>
              <a:rPr lang="ru-RU" dirty="0" smtClean="0"/>
              <a:t>:</a:t>
            </a:r>
          </a:p>
          <a:p>
            <a:r>
              <a:rPr lang="ru-RU" dirty="0" smtClean="0"/>
              <a:t>1 - область </a:t>
            </a:r>
            <a:r>
              <a:rPr lang="ru-RU" dirty="0" err="1" smtClean="0"/>
              <a:t>рідкого</a:t>
            </a:r>
            <a:r>
              <a:rPr lang="ru-RU" dirty="0" smtClean="0"/>
              <a:t> стану,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 err="1" smtClean="0"/>
              <a:t>лівіше</a:t>
            </a:r>
            <a:r>
              <a:rPr lang="ru-RU" dirty="0" smtClean="0"/>
              <a:t> за </a:t>
            </a:r>
            <a:r>
              <a:rPr lang="ru-RU" dirty="0" err="1" smtClean="0"/>
              <a:t>нижню</a:t>
            </a:r>
            <a:r>
              <a:rPr lang="ru-RU" dirty="0" smtClean="0"/>
              <a:t> </a:t>
            </a:r>
            <a:r>
              <a:rPr lang="ru-RU" dirty="0" err="1" smtClean="0"/>
              <a:t>пограничну</a:t>
            </a:r>
            <a:r>
              <a:rPr lang="ru-RU" dirty="0" smtClean="0"/>
              <a:t> </a:t>
            </a:r>
            <a:r>
              <a:rPr lang="ru-RU" dirty="0" err="1" smtClean="0"/>
              <a:t>криву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2 - область </a:t>
            </a:r>
            <a:r>
              <a:rPr lang="ru-RU" dirty="0" err="1" smtClean="0"/>
              <a:t>двофазних</a:t>
            </a:r>
            <a:r>
              <a:rPr lang="ru-RU" dirty="0" smtClean="0"/>
              <a:t> </a:t>
            </a:r>
            <a:r>
              <a:rPr lang="ru-RU" dirty="0" err="1" smtClean="0"/>
              <a:t>станів</a:t>
            </a:r>
            <a:r>
              <a:rPr lang="ru-RU" dirty="0" smtClean="0"/>
              <a:t> (</a:t>
            </a:r>
            <a:r>
              <a:rPr lang="ru-RU" dirty="0" err="1" smtClean="0"/>
              <a:t>волога</a:t>
            </a:r>
            <a:r>
              <a:rPr lang="ru-RU" dirty="0" smtClean="0"/>
              <a:t> пара),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нижньою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верхньою</a:t>
            </a:r>
            <a:r>
              <a:rPr lang="ru-RU" dirty="0" smtClean="0"/>
              <a:t> пограничною кривою; </a:t>
            </a:r>
          </a:p>
          <a:p>
            <a:r>
              <a:rPr lang="ru-RU" dirty="0" smtClean="0"/>
              <a:t>3 - область </a:t>
            </a:r>
            <a:r>
              <a:rPr lang="ru-RU" dirty="0" err="1" smtClean="0"/>
              <a:t>перегрітої</a:t>
            </a:r>
            <a:r>
              <a:rPr lang="ru-RU" dirty="0" smtClean="0"/>
              <a:t> пари,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 err="1" smtClean="0"/>
              <a:t>правіше</a:t>
            </a:r>
            <a:r>
              <a:rPr lang="ru-RU" dirty="0" smtClean="0"/>
              <a:t> за </a:t>
            </a:r>
            <a:r>
              <a:rPr lang="ru-RU" dirty="0" err="1" smtClean="0"/>
              <a:t>верхню</a:t>
            </a:r>
            <a:r>
              <a:rPr lang="ru-RU" dirty="0" smtClean="0"/>
              <a:t> </a:t>
            </a:r>
            <a:r>
              <a:rPr lang="ru-RU" dirty="0" err="1" smtClean="0"/>
              <a:t>пограничну</a:t>
            </a:r>
            <a:r>
              <a:rPr lang="ru-RU" dirty="0" smtClean="0"/>
              <a:t> </a:t>
            </a:r>
            <a:r>
              <a:rPr lang="ru-RU" dirty="0" err="1" smtClean="0"/>
              <a:t>криву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 </a:t>
            </a:r>
            <a:r>
              <a:rPr lang="ru-RU" dirty="0" err="1" smtClean="0"/>
              <a:t>за</a:t>
            </a:r>
            <a:r>
              <a:rPr lang="ru-RU" dirty="0" smtClean="0"/>
              <a:t> </a:t>
            </a:r>
            <a:r>
              <a:rPr lang="ru-RU" dirty="0" err="1" smtClean="0"/>
              <a:t>критичну</a:t>
            </a:r>
            <a:r>
              <a:rPr lang="ru-RU" dirty="0" smtClean="0"/>
              <a:t> точку. </a:t>
            </a:r>
            <a:r>
              <a:rPr lang="ru-RU" dirty="0" err="1" smtClean="0"/>
              <a:t>Умовно</a:t>
            </a:r>
            <a:r>
              <a:rPr lang="ru-RU" dirty="0" smtClean="0"/>
              <a:t> область </a:t>
            </a:r>
            <a:r>
              <a:rPr lang="ru-RU" dirty="0" err="1" smtClean="0"/>
              <a:t>рідини</a:t>
            </a:r>
            <a:r>
              <a:rPr lang="ru-RU" dirty="0" smtClean="0"/>
              <a:t> </a:t>
            </a:r>
            <a:r>
              <a:rPr lang="ru-RU" dirty="0" err="1" smtClean="0"/>
              <a:t>обмежують</a:t>
            </a:r>
            <a:r>
              <a:rPr lang="ru-RU" dirty="0" smtClean="0"/>
              <a:t> </a:t>
            </a:r>
            <a:r>
              <a:rPr lang="ru-RU" dirty="0" err="1" smtClean="0"/>
              <a:t>згори</a:t>
            </a:r>
            <a:r>
              <a:rPr lang="ru-RU" dirty="0" smtClean="0"/>
              <a:t> </a:t>
            </a:r>
            <a:r>
              <a:rPr lang="ru-RU" dirty="0" err="1" smtClean="0"/>
              <a:t>лінією</a:t>
            </a:r>
            <a:r>
              <a:rPr lang="ru-RU" dirty="0" smtClean="0"/>
              <a:t> КМ - критична </a:t>
            </a:r>
            <a:r>
              <a:rPr lang="ru-RU" dirty="0" err="1" smtClean="0"/>
              <a:t>ізобара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Поняття</a:t>
            </a:r>
            <a:r>
              <a:rPr lang="ru-RU" dirty="0" smtClean="0"/>
              <a:t> про </a:t>
            </a:r>
            <a:r>
              <a:rPr lang="ru-RU" dirty="0" err="1" smtClean="0"/>
              <a:t>водяну</a:t>
            </a:r>
            <a:r>
              <a:rPr lang="ru-RU" dirty="0" smtClean="0"/>
              <a:t> пару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поширених</a:t>
            </a:r>
            <a:r>
              <a:rPr lang="ru-RU" dirty="0" smtClean="0"/>
              <a:t> </a:t>
            </a:r>
            <a:r>
              <a:rPr lang="ru-RU" dirty="0" err="1" smtClean="0"/>
              <a:t>робочих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в </a:t>
            </a:r>
            <a:r>
              <a:rPr lang="ru-RU" dirty="0" err="1" smtClean="0"/>
              <a:t>парових</a:t>
            </a:r>
            <a:r>
              <a:rPr lang="ru-RU" dirty="0" smtClean="0"/>
              <a:t> </a:t>
            </a:r>
            <a:r>
              <a:rPr lang="ru-RU" dirty="0" err="1" smtClean="0"/>
              <a:t>турбінах</a:t>
            </a:r>
            <a:r>
              <a:rPr lang="ru-RU" dirty="0" smtClean="0"/>
              <a:t>, </a:t>
            </a:r>
            <a:r>
              <a:rPr lang="ru-RU" dirty="0" err="1" smtClean="0"/>
              <a:t>парових</a:t>
            </a:r>
            <a:r>
              <a:rPr lang="ru-RU" dirty="0" smtClean="0"/>
              <a:t> машинах, в </a:t>
            </a:r>
            <a:r>
              <a:rPr lang="ru-RU" dirty="0" err="1" smtClean="0"/>
              <a:t>атомних</a:t>
            </a:r>
            <a:r>
              <a:rPr lang="ru-RU" dirty="0" smtClean="0"/>
              <a:t> установках, </a:t>
            </a:r>
            <a:r>
              <a:rPr lang="ru-RU" dirty="0" err="1" smtClean="0"/>
              <a:t>теплоносієм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теплообмінниках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водяна</a:t>
            </a:r>
            <a:r>
              <a:rPr lang="ru-RU" dirty="0" smtClean="0"/>
              <a:t> пара. </a:t>
            </a:r>
          </a:p>
          <a:p>
            <a:r>
              <a:rPr lang="ru-RU" dirty="0" smtClean="0"/>
              <a:t>Пара - </a:t>
            </a:r>
            <a:r>
              <a:rPr lang="ru-RU" dirty="0" err="1" smtClean="0"/>
              <a:t>газоподібне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 в </a:t>
            </a:r>
            <a:r>
              <a:rPr lang="ru-RU" dirty="0" err="1" smtClean="0"/>
              <a:t>стані</a:t>
            </a:r>
            <a:r>
              <a:rPr lang="ru-RU" dirty="0" smtClean="0"/>
              <a:t>, </a:t>
            </a:r>
            <a:r>
              <a:rPr lang="ru-RU" dirty="0" err="1" smtClean="0"/>
              <a:t>близькому</a:t>
            </a:r>
            <a:r>
              <a:rPr lang="ru-RU" dirty="0" smtClean="0"/>
              <a:t> до </a:t>
            </a:r>
            <a:r>
              <a:rPr lang="ru-RU" dirty="0" err="1" smtClean="0"/>
              <a:t>киплячої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Пароутворення</a:t>
            </a:r>
            <a:r>
              <a:rPr lang="ru-RU" dirty="0" smtClean="0"/>
              <a:t> -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рідкого</a:t>
            </a:r>
            <a:r>
              <a:rPr lang="ru-RU" dirty="0" smtClean="0"/>
              <a:t> стану в </a:t>
            </a:r>
            <a:r>
              <a:rPr lang="ru-RU" dirty="0" err="1" smtClean="0"/>
              <a:t>пароподібний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Випар</a:t>
            </a:r>
            <a:r>
              <a:rPr lang="ru-RU" dirty="0" smtClean="0"/>
              <a:t> - </a:t>
            </a:r>
            <a:r>
              <a:rPr lang="ru-RU" dirty="0" err="1" smtClean="0"/>
              <a:t>пароутворення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при </a:t>
            </a:r>
            <a:r>
              <a:rPr lang="ru-RU" dirty="0" err="1" smtClean="0"/>
              <a:t>будь-якій</a:t>
            </a:r>
            <a:r>
              <a:rPr lang="ru-RU" dirty="0" smtClean="0"/>
              <a:t> </a:t>
            </a:r>
            <a:r>
              <a:rPr lang="ru-RU" dirty="0" err="1" smtClean="0"/>
              <a:t>температурі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деякій</a:t>
            </a:r>
            <a:r>
              <a:rPr lang="ru-RU" dirty="0" smtClean="0"/>
              <a:t> </a:t>
            </a:r>
            <a:r>
              <a:rPr lang="ru-RU" dirty="0" err="1" smtClean="0"/>
              <a:t>певній</a:t>
            </a:r>
            <a:r>
              <a:rPr lang="ru-RU" dirty="0" smtClean="0"/>
              <a:t> </a:t>
            </a:r>
            <a:r>
              <a:rPr lang="ru-RU" dirty="0" err="1" smtClean="0"/>
              <a:t>температурі</a:t>
            </a:r>
            <a:r>
              <a:rPr lang="ru-RU" dirty="0" smtClean="0"/>
              <a:t>, </a:t>
            </a:r>
            <a:r>
              <a:rPr lang="ru-RU" dirty="0" err="1" smtClean="0"/>
              <a:t>залежній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яким</a:t>
            </a:r>
            <a:r>
              <a:rPr lang="ru-RU" dirty="0" smtClean="0"/>
              <a:t> вона </a:t>
            </a:r>
            <a:r>
              <a:rPr lang="ru-RU" dirty="0" err="1" smtClean="0"/>
              <a:t>знаходиться</a:t>
            </a:r>
            <a:r>
              <a:rPr lang="ru-RU" dirty="0" smtClean="0"/>
              <a:t>,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пароутворення</a:t>
            </a:r>
            <a:r>
              <a:rPr lang="ru-RU" dirty="0" smtClean="0"/>
              <a:t> в </a:t>
            </a:r>
            <a:r>
              <a:rPr lang="ru-RU" dirty="0" err="1" smtClean="0"/>
              <a:t>усій</a:t>
            </a:r>
            <a:r>
              <a:rPr lang="ru-RU" dirty="0" smtClean="0"/>
              <a:t> </a:t>
            </a:r>
            <a:r>
              <a:rPr lang="ru-RU" dirty="0" err="1" smtClean="0"/>
              <a:t>масі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. Цей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кипінням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Зворотний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пароутворення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конденсацією</a:t>
            </a:r>
            <a:r>
              <a:rPr lang="ru-RU" dirty="0" smtClean="0"/>
              <a:t>. Вона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протікає</a:t>
            </a:r>
            <a:r>
              <a:rPr lang="ru-RU" dirty="0" smtClean="0"/>
              <a:t> при </a:t>
            </a:r>
            <a:r>
              <a:rPr lang="ru-RU" dirty="0" err="1" smtClean="0"/>
              <a:t>постійній</a:t>
            </a:r>
            <a:r>
              <a:rPr lang="ru-RU" dirty="0" smtClean="0"/>
              <a:t> температур</a:t>
            </a:r>
          </a:p>
          <a:p>
            <a:r>
              <a:rPr lang="ru-RU" dirty="0" err="1" smtClean="0"/>
              <a:t>Процес</a:t>
            </a:r>
            <a:r>
              <a:rPr lang="ru-RU" dirty="0" smtClean="0"/>
              <a:t> переходу </a:t>
            </a:r>
            <a:r>
              <a:rPr lang="ru-RU" dirty="0" err="1" smtClean="0"/>
              <a:t>твердої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в пару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сублімацією</a:t>
            </a:r>
            <a:r>
              <a:rPr lang="ru-RU" dirty="0" smtClean="0"/>
              <a:t>. </a:t>
            </a:r>
            <a:r>
              <a:rPr lang="ru-RU" dirty="0" err="1" smtClean="0"/>
              <a:t>Зворотний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переходу пари в </a:t>
            </a:r>
            <a:r>
              <a:rPr lang="ru-RU" dirty="0" err="1" smtClean="0"/>
              <a:t>твердий</a:t>
            </a:r>
            <a:r>
              <a:rPr lang="ru-RU" dirty="0" smtClean="0"/>
              <a:t> стан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десублімацією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Поняття</a:t>
            </a:r>
            <a:r>
              <a:rPr lang="ru-RU" dirty="0" smtClean="0"/>
              <a:t> про </a:t>
            </a:r>
            <a:r>
              <a:rPr lang="ru-RU" dirty="0" err="1" smtClean="0"/>
              <a:t>водяну</a:t>
            </a:r>
            <a:r>
              <a:rPr lang="ru-RU" dirty="0" smtClean="0"/>
              <a:t> пару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випарі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 в </a:t>
            </a:r>
            <a:r>
              <a:rPr lang="ru-RU" dirty="0" err="1" smtClean="0"/>
              <a:t>обмеженому</a:t>
            </a:r>
            <a:r>
              <a:rPr lang="ru-RU" dirty="0" smtClean="0"/>
              <a:t> </a:t>
            </a:r>
            <a:r>
              <a:rPr lang="ru-RU" dirty="0" err="1" smtClean="0"/>
              <a:t>просторі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парових</a:t>
            </a:r>
            <a:r>
              <a:rPr lang="ru-RU" dirty="0" smtClean="0"/>
              <a:t> котлах)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зворотне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- </a:t>
            </a:r>
            <a:r>
              <a:rPr lang="ru-RU" dirty="0" err="1" smtClean="0"/>
              <a:t>конденсація</a:t>
            </a:r>
            <a:r>
              <a:rPr lang="ru-RU" dirty="0" smtClean="0"/>
              <a:t> пари.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конденсації</a:t>
            </a:r>
            <a:r>
              <a:rPr lang="ru-RU" dirty="0" smtClean="0"/>
              <a:t> стане </a:t>
            </a:r>
            <a:r>
              <a:rPr lang="ru-RU" dirty="0" err="1" smtClean="0"/>
              <a:t>рівній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 </a:t>
            </a:r>
            <a:r>
              <a:rPr lang="ru-RU" dirty="0" err="1" smtClean="0"/>
              <a:t>випару</a:t>
            </a:r>
            <a:r>
              <a:rPr lang="ru-RU" dirty="0" smtClean="0"/>
              <a:t>, то </a:t>
            </a:r>
            <a:r>
              <a:rPr lang="ru-RU" dirty="0" err="1" smtClean="0"/>
              <a:t>настає</a:t>
            </a:r>
            <a:r>
              <a:rPr lang="ru-RU" dirty="0" smtClean="0"/>
              <a:t> </a:t>
            </a:r>
            <a:r>
              <a:rPr lang="ru-RU" dirty="0" err="1" smtClean="0"/>
              <a:t>динамічна</a:t>
            </a:r>
            <a:r>
              <a:rPr lang="ru-RU" dirty="0" smtClean="0"/>
              <a:t> </a:t>
            </a:r>
            <a:r>
              <a:rPr lang="ru-RU" dirty="0" err="1" smtClean="0"/>
              <a:t>рівновага</a:t>
            </a:r>
            <a:r>
              <a:rPr lang="ru-RU" dirty="0" smtClean="0"/>
              <a:t>. Пара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максимальну</a:t>
            </a:r>
            <a:r>
              <a:rPr lang="ru-RU" dirty="0" smtClean="0"/>
              <a:t> </a:t>
            </a:r>
            <a:r>
              <a:rPr lang="ru-RU" dirty="0" err="1" smtClean="0"/>
              <a:t>щільність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насиченою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температура пари </a:t>
            </a:r>
            <a:r>
              <a:rPr lang="ru-RU" dirty="0" err="1" smtClean="0"/>
              <a:t>вища</a:t>
            </a:r>
            <a:r>
              <a:rPr lang="ru-RU" dirty="0" smtClean="0"/>
              <a:t> за температуру </a:t>
            </a:r>
            <a:r>
              <a:rPr lang="ru-RU" dirty="0" err="1" smtClean="0"/>
              <a:t>насиченої</a:t>
            </a:r>
            <a:r>
              <a:rPr lang="ru-RU" dirty="0" smtClean="0"/>
              <a:t> пари того ж </a:t>
            </a:r>
            <a:r>
              <a:rPr lang="ru-RU" dirty="0" err="1" smtClean="0"/>
              <a:t>тиску</a:t>
            </a:r>
            <a:r>
              <a:rPr lang="ru-RU" dirty="0" smtClean="0"/>
              <a:t>, то </a:t>
            </a:r>
            <a:r>
              <a:rPr lang="ru-RU" dirty="0" err="1" smtClean="0"/>
              <a:t>така</a:t>
            </a:r>
            <a:r>
              <a:rPr lang="ru-RU" dirty="0" smtClean="0"/>
              <a:t> пара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перегрітою</a:t>
            </a:r>
            <a:r>
              <a:rPr lang="ru-RU" dirty="0" smtClean="0"/>
              <a:t>. </a:t>
            </a:r>
            <a:r>
              <a:rPr lang="ru-RU" dirty="0" err="1" smtClean="0"/>
              <a:t>Різниця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температурою </a:t>
            </a:r>
            <a:r>
              <a:rPr lang="ru-RU" dirty="0" err="1" smtClean="0"/>
              <a:t>перегрітої</a:t>
            </a:r>
            <a:r>
              <a:rPr lang="ru-RU" dirty="0" smtClean="0"/>
              <a:t> пари </a:t>
            </a:r>
            <a:r>
              <a:rPr lang="ru-RU" dirty="0" err="1" smtClean="0"/>
              <a:t>і</a:t>
            </a:r>
            <a:r>
              <a:rPr lang="ru-RU" dirty="0" smtClean="0"/>
              <a:t> температурою </a:t>
            </a:r>
            <a:r>
              <a:rPr lang="ru-RU" dirty="0" err="1" smtClean="0"/>
              <a:t>насиченої</a:t>
            </a:r>
            <a:r>
              <a:rPr lang="ru-RU" dirty="0" smtClean="0"/>
              <a:t> пари того ж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перегрівання</a:t>
            </a:r>
            <a:r>
              <a:rPr lang="ru-RU" dirty="0" smtClean="0"/>
              <a:t>.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питомий</a:t>
            </a:r>
            <a:r>
              <a:rPr lang="ru-RU" dirty="0" smtClean="0"/>
              <a:t> </a:t>
            </a:r>
            <a:r>
              <a:rPr lang="ru-RU" dirty="0" err="1" smtClean="0"/>
              <a:t>об'єм</a:t>
            </a:r>
            <a:r>
              <a:rPr lang="ru-RU" dirty="0" smtClean="0"/>
              <a:t> </a:t>
            </a:r>
            <a:r>
              <a:rPr lang="ru-RU" dirty="0" err="1" smtClean="0"/>
              <a:t>перегрітої</a:t>
            </a:r>
            <a:r>
              <a:rPr lang="ru-RU" dirty="0" smtClean="0"/>
              <a:t> пари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питомого</a:t>
            </a:r>
            <a:r>
              <a:rPr lang="ru-RU" dirty="0" smtClean="0"/>
              <a:t> </a:t>
            </a:r>
            <a:r>
              <a:rPr lang="ru-RU" dirty="0" err="1" smtClean="0"/>
              <a:t>об'єму</a:t>
            </a:r>
            <a:r>
              <a:rPr lang="ru-RU" dirty="0" smtClean="0"/>
              <a:t> </a:t>
            </a:r>
            <a:r>
              <a:rPr lang="ru-RU" dirty="0" err="1" smtClean="0"/>
              <a:t>насиченої</a:t>
            </a:r>
            <a:r>
              <a:rPr lang="ru-RU" dirty="0" smtClean="0"/>
              <a:t> </a:t>
            </a:r>
            <a:r>
              <a:rPr lang="ru-RU" dirty="0" err="1" smtClean="0"/>
              <a:t>пари</a:t>
            </a:r>
            <a:r>
              <a:rPr lang="ru-RU" dirty="0" smtClean="0"/>
              <a:t>, то </a:t>
            </a:r>
            <a:r>
              <a:rPr lang="ru-RU" dirty="0" err="1" smtClean="0"/>
              <a:t>щільність</a:t>
            </a:r>
            <a:r>
              <a:rPr lang="ru-RU" dirty="0" smtClean="0"/>
              <a:t> </a:t>
            </a:r>
            <a:r>
              <a:rPr lang="ru-RU" dirty="0" err="1" smtClean="0"/>
              <a:t>перегрітої</a:t>
            </a:r>
            <a:r>
              <a:rPr lang="ru-RU" dirty="0" smtClean="0"/>
              <a:t> пари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щільності</a:t>
            </a:r>
            <a:r>
              <a:rPr lang="ru-RU" dirty="0" smtClean="0"/>
              <a:t> </a:t>
            </a:r>
            <a:r>
              <a:rPr lang="ru-RU" dirty="0" err="1" smtClean="0"/>
              <a:t>насиченої</a:t>
            </a:r>
            <a:r>
              <a:rPr lang="ru-RU" dirty="0" smtClean="0"/>
              <a:t> </a:t>
            </a:r>
            <a:r>
              <a:rPr lang="ru-RU" dirty="0" err="1" smtClean="0"/>
              <a:t>пари</a:t>
            </a:r>
            <a:r>
              <a:rPr lang="ru-RU" dirty="0" smtClean="0"/>
              <a:t>. Тому </a:t>
            </a:r>
            <a:r>
              <a:rPr lang="ru-RU" dirty="0" err="1" smtClean="0"/>
              <a:t>перегріта</a:t>
            </a:r>
            <a:r>
              <a:rPr lang="ru-RU" dirty="0" smtClean="0"/>
              <a:t> пара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ненасиченою</a:t>
            </a:r>
            <a:r>
              <a:rPr lang="ru-RU" dirty="0" smtClean="0"/>
              <a:t> парою. </a:t>
            </a:r>
          </a:p>
          <a:p>
            <a:r>
              <a:rPr lang="ru-RU" dirty="0" smtClean="0"/>
              <a:t>У момент </a:t>
            </a:r>
            <a:r>
              <a:rPr lang="ru-RU" dirty="0" err="1" smtClean="0"/>
              <a:t>випару</a:t>
            </a:r>
            <a:r>
              <a:rPr lang="ru-RU" dirty="0" smtClean="0"/>
              <a:t> </a:t>
            </a:r>
            <a:r>
              <a:rPr lang="ru-RU" dirty="0" err="1" smtClean="0"/>
              <a:t>останньої</a:t>
            </a:r>
            <a:r>
              <a:rPr lang="ru-RU" dirty="0" smtClean="0"/>
              <a:t> </a:t>
            </a:r>
            <a:r>
              <a:rPr lang="ru-RU" dirty="0" err="1" smtClean="0"/>
              <a:t>краплі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 в </a:t>
            </a:r>
            <a:r>
              <a:rPr lang="ru-RU" dirty="0" err="1" smtClean="0"/>
              <a:t>обмеженому</a:t>
            </a:r>
            <a:r>
              <a:rPr lang="ru-RU" dirty="0" smtClean="0"/>
              <a:t> </a:t>
            </a:r>
            <a:r>
              <a:rPr lang="ru-RU" dirty="0" err="1" smtClean="0"/>
              <a:t>просторі</a:t>
            </a:r>
            <a:r>
              <a:rPr lang="ru-RU" dirty="0" smtClean="0"/>
              <a:t> без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суха </a:t>
            </a:r>
            <a:r>
              <a:rPr lang="ru-RU" dirty="0" err="1" smtClean="0"/>
              <a:t>насичена</a:t>
            </a:r>
            <a:r>
              <a:rPr lang="ru-RU" dirty="0" smtClean="0"/>
              <a:t> пара. Стан </a:t>
            </a:r>
            <a:r>
              <a:rPr lang="ru-RU" dirty="0" err="1" smtClean="0"/>
              <a:t>такої</a:t>
            </a:r>
            <a:r>
              <a:rPr lang="ru-RU" dirty="0" smtClean="0"/>
              <a:t> пари </a:t>
            </a:r>
            <a:r>
              <a:rPr lang="ru-RU" dirty="0" err="1" smtClean="0"/>
              <a:t>визначається</a:t>
            </a:r>
            <a:r>
              <a:rPr lang="ru-RU" dirty="0" smtClean="0"/>
              <a:t> одним параметром - </a:t>
            </a:r>
            <a:r>
              <a:rPr lang="ru-RU" dirty="0" err="1" smtClean="0"/>
              <a:t>тиском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Механічна</a:t>
            </a:r>
            <a:r>
              <a:rPr lang="ru-RU" dirty="0" smtClean="0"/>
              <a:t> </a:t>
            </a:r>
            <a:r>
              <a:rPr lang="ru-RU" dirty="0" err="1" smtClean="0"/>
              <a:t>суміш</a:t>
            </a:r>
            <a:r>
              <a:rPr lang="ru-RU" dirty="0" smtClean="0"/>
              <a:t> </a:t>
            </a:r>
            <a:r>
              <a:rPr lang="ru-RU" dirty="0" err="1" smtClean="0"/>
              <a:t>сухої</a:t>
            </a:r>
            <a:r>
              <a:rPr lang="ru-RU" dirty="0" smtClean="0"/>
              <a:t> пари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найдрібніших</a:t>
            </a:r>
            <a:r>
              <a:rPr lang="ru-RU" dirty="0" smtClean="0"/>
              <a:t> </a:t>
            </a:r>
            <a:r>
              <a:rPr lang="ru-RU" dirty="0" err="1" smtClean="0"/>
              <a:t>крапельок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вологою</a:t>
            </a:r>
            <a:r>
              <a:rPr lang="ru-RU" dirty="0" smtClean="0"/>
              <a:t> парою.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Характеристики </a:t>
            </a:r>
            <a:r>
              <a:rPr lang="ru-RU" dirty="0" err="1" smtClean="0"/>
              <a:t>вологого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Суміш</a:t>
            </a:r>
            <a:r>
              <a:rPr lang="ru-RU" dirty="0" smtClean="0"/>
              <a:t> сухого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водяної</a:t>
            </a:r>
            <a:r>
              <a:rPr lang="ru-RU" dirty="0" smtClean="0"/>
              <a:t> пари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вологим</a:t>
            </a:r>
            <a:r>
              <a:rPr lang="ru-RU" dirty="0" smtClean="0"/>
              <a:t> </a:t>
            </a:r>
            <a:r>
              <a:rPr lang="ru-RU" dirty="0" err="1" smtClean="0"/>
              <a:t>повітрям</a:t>
            </a:r>
            <a:endParaRPr lang="ru-RU" dirty="0" smtClean="0"/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суміш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сухого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насиченої</a:t>
            </a:r>
            <a:r>
              <a:rPr lang="ru-RU" dirty="0" smtClean="0"/>
              <a:t> </a:t>
            </a:r>
            <a:r>
              <a:rPr lang="ru-RU" dirty="0" err="1" smtClean="0"/>
              <a:t>водяної</a:t>
            </a:r>
            <a:r>
              <a:rPr lang="ru-RU" dirty="0" smtClean="0"/>
              <a:t> пари, то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насиченим</a:t>
            </a:r>
            <a:r>
              <a:rPr lang="ru-RU" dirty="0" smtClean="0"/>
              <a:t> </a:t>
            </a:r>
            <a:r>
              <a:rPr lang="ru-RU" dirty="0" err="1" smtClean="0"/>
              <a:t>вологим</a:t>
            </a:r>
            <a:r>
              <a:rPr lang="ru-RU" dirty="0" smtClean="0"/>
              <a:t> </a:t>
            </a:r>
            <a:r>
              <a:rPr lang="ru-RU" dirty="0" err="1" smtClean="0"/>
              <a:t>повітрям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вологе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при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температурі</a:t>
            </a:r>
            <a:r>
              <a:rPr lang="ru-RU" dirty="0" smtClean="0"/>
              <a:t> </a:t>
            </a:r>
            <a:r>
              <a:rPr lang="ru-RU" dirty="0" err="1" smtClean="0"/>
              <a:t>водяну</a:t>
            </a:r>
            <a:r>
              <a:rPr lang="ru-RU" dirty="0" smtClean="0"/>
              <a:t> пару в </a:t>
            </a:r>
            <a:r>
              <a:rPr lang="ru-RU" dirty="0" err="1" smtClean="0"/>
              <a:t>перегрітому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, то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називатиметься</a:t>
            </a:r>
            <a:r>
              <a:rPr lang="ru-RU" dirty="0" smtClean="0"/>
              <a:t> </a:t>
            </a:r>
            <a:r>
              <a:rPr lang="ru-RU" dirty="0" err="1" smtClean="0"/>
              <a:t>ненасиченим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вологе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при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температурі</a:t>
            </a:r>
            <a:r>
              <a:rPr lang="ru-RU" dirty="0" smtClean="0"/>
              <a:t> </a:t>
            </a:r>
            <a:r>
              <a:rPr lang="ru-RU" dirty="0" err="1" smtClean="0"/>
              <a:t>водяну</a:t>
            </a:r>
            <a:r>
              <a:rPr lang="ru-RU" dirty="0" smtClean="0"/>
              <a:t> пару в </a:t>
            </a:r>
            <a:r>
              <a:rPr lang="ru-RU" dirty="0" err="1" smtClean="0"/>
              <a:t>перегрітому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, то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називатиметься</a:t>
            </a:r>
            <a:r>
              <a:rPr lang="ru-RU" dirty="0" smtClean="0"/>
              <a:t> </a:t>
            </a:r>
            <a:r>
              <a:rPr lang="ru-RU" dirty="0" err="1" smtClean="0"/>
              <a:t>ненасиченим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Характеристики </a:t>
            </a:r>
            <a:r>
              <a:rPr lang="ru-RU" dirty="0" err="1" smtClean="0"/>
              <a:t>вологого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Максимальне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Pп</a:t>
            </a:r>
            <a:r>
              <a:rPr lang="ru-RU" dirty="0" smtClean="0"/>
              <a:t> при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температурі</a:t>
            </a:r>
            <a:r>
              <a:rPr lang="ru-RU" dirty="0" smtClean="0"/>
              <a:t> </a:t>
            </a:r>
            <a:r>
              <a:rPr lang="ru-RU" dirty="0" err="1" smtClean="0"/>
              <a:t>вологого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t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насиченої</a:t>
            </a:r>
            <a:r>
              <a:rPr lang="ru-RU" dirty="0" smtClean="0"/>
              <a:t> </a:t>
            </a:r>
            <a:r>
              <a:rPr lang="ru-RU" dirty="0" err="1" smtClean="0"/>
              <a:t>водяної</a:t>
            </a:r>
            <a:r>
              <a:rPr lang="ru-RU" dirty="0" smtClean="0"/>
              <a:t> пари </a:t>
            </a:r>
            <a:r>
              <a:rPr lang="ru-RU" dirty="0" err="1" smtClean="0"/>
              <a:t>Pн</a:t>
            </a:r>
            <a:r>
              <a:rPr lang="ru-RU" dirty="0" smtClean="0"/>
              <a:t> . 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знаходження</a:t>
            </a:r>
            <a:r>
              <a:rPr lang="ru-RU" dirty="0" smtClean="0"/>
              <a:t> </a:t>
            </a:r>
            <a:r>
              <a:rPr lang="ru-RU" dirty="0" err="1" smtClean="0"/>
              <a:t>парціального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пари </a:t>
            </a:r>
            <a:r>
              <a:rPr lang="ru-RU" dirty="0" err="1" smtClean="0"/>
              <a:t>користуються</a:t>
            </a:r>
            <a:r>
              <a:rPr lang="ru-RU" dirty="0" smtClean="0"/>
              <a:t> </a:t>
            </a:r>
            <a:r>
              <a:rPr lang="ru-RU" dirty="0" err="1" smtClean="0"/>
              <a:t>спеціальним</a:t>
            </a:r>
            <a:r>
              <a:rPr lang="ru-RU" dirty="0" smtClean="0"/>
              <a:t> </a:t>
            </a:r>
            <a:r>
              <a:rPr lang="ru-RU" dirty="0" err="1" smtClean="0"/>
              <a:t>приладом</a:t>
            </a:r>
            <a:r>
              <a:rPr lang="ru-RU" dirty="0" smtClean="0"/>
              <a:t> - </a:t>
            </a:r>
            <a:r>
              <a:rPr lang="ru-RU" dirty="0" err="1" smtClean="0"/>
              <a:t>гігрометром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Абсолютною </a:t>
            </a:r>
            <a:r>
              <a:rPr lang="ru-RU" dirty="0" err="1" smtClean="0"/>
              <a:t>вологістю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водяної</a:t>
            </a:r>
            <a:r>
              <a:rPr lang="ru-RU" dirty="0" smtClean="0"/>
              <a:t> пари,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в 1 м3 </a:t>
            </a:r>
            <a:r>
              <a:rPr lang="ru-RU" dirty="0" err="1" smtClean="0"/>
              <a:t>вологого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. Абсолютна </a:t>
            </a:r>
            <a:r>
              <a:rPr lang="ru-RU" dirty="0" err="1" smtClean="0"/>
              <a:t>вологість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щільності</a:t>
            </a:r>
            <a:r>
              <a:rPr lang="ru-RU" dirty="0" smtClean="0"/>
              <a:t> пари при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арціальному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температурі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  <a:r>
              <a:rPr lang="ru-RU" dirty="0" err="1" smtClean="0"/>
              <a:t>t</a:t>
            </a:r>
            <a:r>
              <a:rPr lang="ru-RU" dirty="0" smtClean="0"/>
              <a:t> . </a:t>
            </a:r>
          </a:p>
          <a:p>
            <a:r>
              <a:rPr lang="ru-RU" dirty="0" err="1" smtClean="0"/>
              <a:t>Відношення</a:t>
            </a:r>
            <a:r>
              <a:rPr lang="ru-RU" dirty="0" smtClean="0"/>
              <a:t> </a:t>
            </a:r>
            <a:r>
              <a:rPr lang="ru-RU" dirty="0" err="1" smtClean="0"/>
              <a:t>абсолютної</a:t>
            </a:r>
            <a:r>
              <a:rPr lang="ru-RU" dirty="0" smtClean="0"/>
              <a:t> </a:t>
            </a:r>
            <a:r>
              <a:rPr lang="ru-RU" dirty="0" err="1" smtClean="0"/>
              <a:t>вологості</a:t>
            </a:r>
            <a:r>
              <a:rPr lang="ru-RU" dirty="0" smtClean="0"/>
              <a:t> </a:t>
            </a:r>
            <a:r>
              <a:rPr lang="ru-RU" dirty="0" err="1" smtClean="0"/>
              <a:t>ненасиченого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при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температурі</a:t>
            </a:r>
            <a:r>
              <a:rPr lang="ru-RU" dirty="0" smtClean="0"/>
              <a:t> до </a:t>
            </a:r>
            <a:r>
              <a:rPr lang="ru-RU" dirty="0" err="1" smtClean="0"/>
              <a:t>абсолютної</a:t>
            </a:r>
            <a:r>
              <a:rPr lang="ru-RU" dirty="0" smtClean="0"/>
              <a:t> </a:t>
            </a:r>
            <a:r>
              <a:rPr lang="ru-RU" dirty="0" err="1" smtClean="0"/>
              <a:t>вологості</a:t>
            </a:r>
            <a:r>
              <a:rPr lang="ru-RU" dirty="0" smtClean="0"/>
              <a:t> </a:t>
            </a:r>
            <a:r>
              <a:rPr lang="ru-RU" dirty="0" err="1" smtClean="0"/>
              <a:t>насиченого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при </a:t>
            </a:r>
            <a:r>
              <a:rPr lang="ru-RU" dirty="0" err="1" smtClean="0"/>
              <a:t>тій</a:t>
            </a:r>
            <a:r>
              <a:rPr lang="ru-RU" dirty="0" smtClean="0"/>
              <a:t> же </a:t>
            </a:r>
            <a:r>
              <a:rPr lang="ru-RU" dirty="0" err="1" smtClean="0"/>
              <a:t>температурі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відносною</a:t>
            </a:r>
            <a:r>
              <a:rPr lang="ru-RU" dirty="0" smtClean="0"/>
              <a:t> </a:t>
            </a:r>
            <a:r>
              <a:rPr lang="ru-RU" dirty="0" err="1" smtClean="0"/>
              <a:t>вологістю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Характеристики </a:t>
            </a:r>
            <a:r>
              <a:rPr lang="ru-RU" dirty="0" err="1" smtClean="0"/>
              <a:t>вологого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Щільність</a:t>
            </a:r>
            <a:r>
              <a:rPr lang="ru-RU" dirty="0" smtClean="0"/>
              <a:t> </a:t>
            </a:r>
            <a:r>
              <a:rPr lang="ru-RU" dirty="0" err="1" smtClean="0"/>
              <a:t>вологого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в 1 м3 сухого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водяної</a:t>
            </a:r>
            <a:r>
              <a:rPr lang="ru-RU" dirty="0" smtClean="0"/>
              <a:t> пари </a:t>
            </a:r>
          </a:p>
          <a:p>
            <a:r>
              <a:rPr lang="ru-RU" dirty="0" err="1" smtClean="0"/>
              <a:t>Молекулярна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вологого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Влаговміст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відношенням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пари до </a:t>
            </a:r>
            <a:r>
              <a:rPr lang="ru-RU" dirty="0" err="1" smtClean="0"/>
              <a:t>маси</a:t>
            </a:r>
            <a:r>
              <a:rPr lang="ru-RU" dirty="0" smtClean="0"/>
              <a:t> сухого </a:t>
            </a:r>
            <a:r>
              <a:rPr lang="ru-RU" dirty="0" err="1" smtClean="0"/>
              <a:t>повітря</a:t>
            </a:r>
            <a:endParaRPr lang="ru-RU" dirty="0" smtClean="0"/>
          </a:p>
          <a:p>
            <a:r>
              <a:rPr lang="ru-RU" dirty="0" err="1" smtClean="0"/>
              <a:t>Об'єм</a:t>
            </a:r>
            <a:r>
              <a:rPr lang="ru-RU" dirty="0" smtClean="0"/>
              <a:t> </a:t>
            </a:r>
            <a:r>
              <a:rPr lang="ru-RU" dirty="0" err="1" smtClean="0"/>
              <a:t>вологого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endParaRPr lang="ru-RU" dirty="0" smtClean="0"/>
          </a:p>
          <a:p>
            <a:r>
              <a:rPr lang="ru-RU" dirty="0" err="1" smtClean="0"/>
              <a:t>Питомий</a:t>
            </a:r>
            <a:r>
              <a:rPr lang="ru-RU" dirty="0" smtClean="0"/>
              <a:t> </a:t>
            </a:r>
            <a:r>
              <a:rPr lang="ru-RU" dirty="0" err="1" smtClean="0"/>
              <a:t>об'єм</a:t>
            </a:r>
            <a:r>
              <a:rPr lang="ru-RU" dirty="0" smtClean="0"/>
              <a:t> </a:t>
            </a:r>
            <a:r>
              <a:rPr lang="ru-RU" dirty="0" err="1" smtClean="0"/>
              <a:t>вологого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714488"/>
            <a:ext cx="2357454" cy="46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Цикли </a:t>
            </a:r>
            <a:r>
              <a:rPr lang="ru-RU" dirty="0" err="1" smtClean="0"/>
              <a:t>паротурбінних</a:t>
            </a:r>
            <a:r>
              <a:rPr lang="ru-RU" dirty="0" smtClean="0"/>
              <a:t> установок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 паровому </a:t>
            </a:r>
            <a:r>
              <a:rPr lang="ru-RU" dirty="0" err="1" smtClean="0"/>
              <a:t>котлі</a:t>
            </a:r>
            <a:r>
              <a:rPr lang="ru-RU" dirty="0" smtClean="0"/>
              <a:t> 1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перегрівачі</a:t>
            </a:r>
            <a:r>
              <a:rPr lang="ru-RU" dirty="0" smtClean="0"/>
              <a:t> 2 теплота </a:t>
            </a:r>
            <a:r>
              <a:rPr lang="ru-RU" dirty="0" err="1" smtClean="0"/>
              <a:t>горіння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 </a:t>
            </a:r>
            <a:r>
              <a:rPr lang="ru-RU" dirty="0" err="1" smtClean="0"/>
              <a:t>передається</a:t>
            </a:r>
            <a:r>
              <a:rPr lang="ru-RU" dirty="0" smtClean="0"/>
              <a:t> </a:t>
            </a:r>
            <a:r>
              <a:rPr lang="ru-RU" dirty="0" err="1" smtClean="0"/>
              <a:t>воді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Отримана</a:t>
            </a:r>
            <a:r>
              <a:rPr lang="ru-RU" dirty="0" smtClean="0"/>
              <a:t> пара </a:t>
            </a:r>
            <a:r>
              <a:rPr lang="ru-RU" dirty="0" err="1" smtClean="0"/>
              <a:t>поступає</a:t>
            </a:r>
            <a:r>
              <a:rPr lang="ru-RU" dirty="0" smtClean="0"/>
              <a:t> в </a:t>
            </a:r>
            <a:r>
              <a:rPr lang="ru-RU" dirty="0" err="1" smtClean="0"/>
              <a:t>турбіну</a:t>
            </a:r>
            <a:r>
              <a:rPr lang="ru-RU" dirty="0" smtClean="0"/>
              <a:t> 3, де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теплоти</a:t>
            </a:r>
            <a:r>
              <a:rPr lang="ru-RU" dirty="0" smtClean="0"/>
              <a:t> в </a:t>
            </a:r>
            <a:r>
              <a:rPr lang="ru-RU" dirty="0" err="1" smtClean="0"/>
              <a:t>механічну</a:t>
            </a:r>
            <a:r>
              <a:rPr lang="ru-RU" dirty="0" smtClean="0"/>
              <a:t> роботу, а </a:t>
            </a:r>
            <a:r>
              <a:rPr lang="ru-RU" dirty="0" err="1" smtClean="0"/>
              <a:t>потім</a:t>
            </a:r>
            <a:r>
              <a:rPr lang="ru-RU" dirty="0" smtClean="0"/>
              <a:t> в </a:t>
            </a:r>
            <a:r>
              <a:rPr lang="ru-RU" dirty="0" err="1" smtClean="0"/>
              <a:t>електричну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електрогенераторі</a:t>
            </a:r>
            <a:r>
              <a:rPr lang="ru-RU" dirty="0" smtClean="0"/>
              <a:t> 4. </a:t>
            </a:r>
          </a:p>
          <a:p>
            <a:r>
              <a:rPr lang="ru-RU" dirty="0" err="1" smtClean="0"/>
              <a:t>Відпрацьована</a:t>
            </a:r>
            <a:r>
              <a:rPr lang="ru-RU" dirty="0" smtClean="0"/>
              <a:t> пара </a:t>
            </a:r>
            <a:r>
              <a:rPr lang="ru-RU" dirty="0" err="1" smtClean="0"/>
              <a:t>поступає</a:t>
            </a:r>
            <a:r>
              <a:rPr lang="ru-RU" dirty="0" smtClean="0"/>
              <a:t> в конденсатор 5, де </a:t>
            </a:r>
            <a:r>
              <a:rPr lang="ru-RU" dirty="0" err="1" smtClean="0"/>
              <a:t>віддає</a:t>
            </a:r>
            <a:r>
              <a:rPr lang="ru-RU" dirty="0" smtClean="0"/>
              <a:t> теплоту </a:t>
            </a:r>
            <a:r>
              <a:rPr lang="ru-RU" dirty="0" err="1" smtClean="0"/>
              <a:t>воді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охолоджує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Отриманий</a:t>
            </a:r>
            <a:r>
              <a:rPr lang="ru-RU" dirty="0" smtClean="0"/>
              <a:t> конденсат насосом 6 </a:t>
            </a:r>
            <a:r>
              <a:rPr lang="ru-RU" dirty="0" err="1" smtClean="0"/>
              <a:t>вирушає</a:t>
            </a:r>
            <a:r>
              <a:rPr lang="ru-RU" dirty="0" smtClean="0"/>
              <a:t> в </a:t>
            </a:r>
            <a:r>
              <a:rPr lang="ru-RU" dirty="0" err="1" smtClean="0"/>
              <a:t>поживний</a:t>
            </a:r>
            <a:r>
              <a:rPr lang="ru-RU" dirty="0" smtClean="0"/>
              <a:t> бак 7, </a:t>
            </a:r>
            <a:r>
              <a:rPr lang="ru-RU" dirty="0" err="1" smtClean="0"/>
              <a:t>звідки</a:t>
            </a:r>
            <a:r>
              <a:rPr lang="ru-RU" dirty="0" smtClean="0"/>
              <a:t> </a:t>
            </a:r>
            <a:r>
              <a:rPr lang="ru-RU" dirty="0" err="1" smtClean="0"/>
              <a:t>поживним</a:t>
            </a:r>
            <a:r>
              <a:rPr lang="ru-RU" dirty="0" smtClean="0"/>
              <a:t> насосом 8 </a:t>
            </a:r>
            <a:r>
              <a:rPr lang="ru-RU" dirty="0" err="1" smtClean="0"/>
              <a:t>стискується</a:t>
            </a:r>
            <a:r>
              <a:rPr lang="ru-RU" dirty="0" smtClean="0"/>
              <a:t> до </a:t>
            </a:r>
            <a:r>
              <a:rPr lang="ru-RU" dirty="0" err="1" smtClean="0"/>
              <a:t>тиску</a:t>
            </a:r>
            <a:r>
              <a:rPr lang="ru-RU" dirty="0" smtClean="0"/>
              <a:t>, </a:t>
            </a:r>
            <a:r>
              <a:rPr lang="ru-RU" dirty="0" err="1" smtClean="0"/>
              <a:t>рівному</a:t>
            </a:r>
            <a:r>
              <a:rPr lang="ru-RU" dirty="0" smtClean="0"/>
              <a:t> в </a:t>
            </a:r>
            <a:r>
              <a:rPr lang="ru-RU" dirty="0" err="1" smtClean="0"/>
              <a:t>котлі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подається</a:t>
            </a:r>
            <a:r>
              <a:rPr lang="ru-RU" dirty="0" smtClean="0"/>
              <a:t> через </a:t>
            </a:r>
            <a:r>
              <a:rPr lang="ru-RU" dirty="0" err="1" smtClean="0"/>
              <a:t>підігрівач</a:t>
            </a:r>
            <a:r>
              <a:rPr lang="ru-RU" dirty="0" smtClean="0"/>
              <a:t> 10 в </a:t>
            </a:r>
            <a:r>
              <a:rPr lang="ru-RU" dirty="0" err="1" smtClean="0"/>
              <a:t>паровий</a:t>
            </a:r>
            <a:r>
              <a:rPr lang="ru-RU" dirty="0" smtClean="0"/>
              <a:t> котел 1.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6700" y="2285992"/>
            <a:ext cx="3211997" cy="265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Параметри</a:t>
            </a:r>
            <a:r>
              <a:rPr lang="ru-RU" dirty="0" smtClean="0"/>
              <a:t> стану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372112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Величини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характеризують</a:t>
            </a:r>
            <a:r>
              <a:rPr lang="ru-RU" dirty="0" smtClean="0"/>
              <a:t> </a:t>
            </a:r>
            <a:r>
              <a:rPr lang="ru-RU" dirty="0" err="1" smtClean="0"/>
              <a:t>фізичний</a:t>
            </a:r>
            <a:r>
              <a:rPr lang="ru-RU" dirty="0" smtClean="0"/>
              <a:t> стан </a:t>
            </a:r>
            <a:r>
              <a:rPr lang="ru-RU" dirty="0" err="1" smtClean="0"/>
              <a:t>тіла</a:t>
            </a:r>
            <a:r>
              <a:rPr lang="ru-RU" dirty="0" smtClean="0"/>
              <a:t>, </a:t>
            </a:r>
            <a:r>
              <a:rPr lang="ru-RU" dirty="0" err="1" smtClean="0"/>
              <a:t>називаються</a:t>
            </a:r>
            <a:r>
              <a:rPr lang="ru-RU" dirty="0" smtClean="0"/>
              <a:t> </a:t>
            </a:r>
            <a:r>
              <a:rPr lang="ru-RU" dirty="0" err="1" smtClean="0"/>
              <a:t>термодинамічними</a:t>
            </a:r>
            <a:r>
              <a:rPr lang="ru-RU" dirty="0" smtClean="0"/>
              <a:t> параметрами стану</a:t>
            </a:r>
          </a:p>
          <a:p>
            <a:r>
              <a:rPr lang="ru-RU" dirty="0" err="1" smtClean="0"/>
              <a:t>Питомий</a:t>
            </a:r>
            <a:r>
              <a:rPr lang="ru-RU" dirty="0" smtClean="0"/>
              <a:t> </a:t>
            </a:r>
            <a:r>
              <a:rPr lang="ru-RU" dirty="0" err="1" smtClean="0"/>
              <a:t>об'єм</a:t>
            </a:r>
            <a:r>
              <a:rPr lang="ru-RU" dirty="0" smtClean="0"/>
              <a:t> - величина, яка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відношенням</a:t>
            </a:r>
            <a:r>
              <a:rPr lang="ru-RU" dirty="0" smtClean="0"/>
              <a:t> </a:t>
            </a:r>
            <a:r>
              <a:rPr lang="ru-RU" dirty="0" err="1" smtClean="0"/>
              <a:t>об'єму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до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, м 3 /кг </a:t>
            </a:r>
          </a:p>
          <a:p>
            <a:r>
              <a:rPr lang="ru-RU" dirty="0" err="1" smtClean="0"/>
              <a:t>Тиск</a:t>
            </a:r>
            <a:r>
              <a:rPr lang="ru-RU" dirty="0" smtClean="0"/>
              <a:t> - </a:t>
            </a:r>
            <a:r>
              <a:rPr lang="ru-RU" dirty="0" err="1" smtClean="0"/>
              <a:t>з</a:t>
            </a:r>
            <a:r>
              <a:rPr lang="ru-RU" dirty="0" smtClean="0"/>
              <a:t> точки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молекулярно-кінетичної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середній</a:t>
            </a:r>
            <a:r>
              <a:rPr lang="ru-RU" dirty="0" smtClean="0"/>
              <a:t> результат </a:t>
            </a:r>
            <a:r>
              <a:rPr lang="ru-RU" dirty="0" err="1" smtClean="0"/>
              <a:t>ударів</a:t>
            </a:r>
            <a:r>
              <a:rPr lang="ru-RU" dirty="0" smtClean="0"/>
              <a:t> молекул газу,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в </a:t>
            </a:r>
            <a:r>
              <a:rPr lang="ru-RU" dirty="0" err="1" smtClean="0"/>
              <a:t>безперервному</a:t>
            </a:r>
            <a:r>
              <a:rPr lang="ru-RU" dirty="0" smtClean="0"/>
              <a:t> хаотичному </a:t>
            </a:r>
            <a:r>
              <a:rPr lang="ru-RU" dirty="0" err="1" smtClean="0"/>
              <a:t>русі</a:t>
            </a:r>
            <a:r>
              <a:rPr lang="ru-RU" dirty="0" smtClean="0"/>
              <a:t>, об </a:t>
            </a:r>
            <a:r>
              <a:rPr lang="ru-RU" dirty="0" err="1" smtClean="0"/>
              <a:t>стінку</a:t>
            </a:r>
            <a:r>
              <a:rPr lang="ru-RU" dirty="0" smtClean="0"/>
              <a:t> </a:t>
            </a:r>
            <a:r>
              <a:rPr lang="ru-RU" dirty="0" err="1" smtClean="0"/>
              <a:t>судини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поміщений</a:t>
            </a:r>
            <a:r>
              <a:rPr lang="ru-RU" dirty="0" smtClean="0"/>
              <a:t> газ, Па (Н/м2 ) </a:t>
            </a:r>
          </a:p>
          <a:p>
            <a:r>
              <a:rPr lang="ru-RU" dirty="0" smtClean="0"/>
              <a:t>Температура - </a:t>
            </a:r>
            <a:r>
              <a:rPr lang="ru-RU" dirty="0" err="1" smtClean="0"/>
              <a:t>характеризує</a:t>
            </a:r>
            <a:r>
              <a:rPr lang="ru-RU" dirty="0" smtClean="0"/>
              <a:t> </a:t>
            </a:r>
            <a:r>
              <a:rPr lang="ru-RU" dirty="0" err="1" smtClean="0"/>
              <a:t>міру</a:t>
            </a:r>
            <a:r>
              <a:rPr lang="ru-RU" dirty="0" smtClean="0"/>
              <a:t> </a:t>
            </a:r>
            <a:r>
              <a:rPr lang="ru-RU" dirty="0" err="1" smtClean="0"/>
              <a:t>нагретости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кінетичної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поступальної</a:t>
            </a:r>
            <a:r>
              <a:rPr lang="ru-RU" dirty="0" smtClean="0"/>
              <a:t> ходи </a:t>
            </a:r>
            <a:r>
              <a:rPr lang="ru-RU" dirty="0" err="1" smtClean="0"/>
              <a:t>його</a:t>
            </a:r>
            <a:r>
              <a:rPr lang="ru-RU" dirty="0" smtClean="0"/>
              <a:t> молекул. Чим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 температура </a:t>
            </a:r>
            <a:r>
              <a:rPr lang="ru-RU" dirty="0" err="1" smtClean="0"/>
              <a:t>тіла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285992"/>
            <a:ext cx="999840" cy="206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Цикл </a:t>
            </a:r>
            <a:r>
              <a:rPr lang="ru-RU" dirty="0" err="1" smtClean="0"/>
              <a:t>Ренкина</a:t>
            </a:r>
            <a:r>
              <a:rPr lang="ru-RU" dirty="0" smtClean="0"/>
              <a:t> на </a:t>
            </a:r>
            <a:r>
              <a:rPr lang="ru-RU" dirty="0" err="1" smtClean="0"/>
              <a:t>насиченій</a:t>
            </a:r>
            <a:r>
              <a:rPr lang="ru-RU" dirty="0" smtClean="0"/>
              <a:t> (а)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перегрітій</a:t>
            </a:r>
            <a:r>
              <a:rPr lang="ru-RU" dirty="0" smtClean="0"/>
              <a:t> (б) </a:t>
            </a:r>
            <a:r>
              <a:rPr lang="ru-RU" dirty="0" err="1" smtClean="0"/>
              <a:t>парі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90762" y="1743074"/>
            <a:ext cx="5458019" cy="432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Цикли </a:t>
            </a:r>
            <a:r>
              <a:rPr lang="ru-RU" dirty="0" err="1" smtClean="0"/>
              <a:t>поршневих</a:t>
            </a:r>
            <a:r>
              <a:rPr lang="ru-RU" dirty="0" smtClean="0"/>
              <a:t> </a:t>
            </a:r>
            <a:r>
              <a:rPr lang="ru-RU" dirty="0" err="1" smtClean="0"/>
              <a:t>двигунів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згорання</a:t>
            </a:r>
            <a:r>
              <a:rPr lang="ru-RU" dirty="0" smtClean="0"/>
              <a:t> </a:t>
            </a:r>
            <a:r>
              <a:rPr lang="ru-RU" dirty="0" err="1" smtClean="0"/>
              <a:t>підрозділяють</a:t>
            </a:r>
            <a:r>
              <a:rPr lang="ru-RU" dirty="0" smtClean="0"/>
              <a:t> на три </a:t>
            </a:r>
            <a:r>
              <a:rPr lang="ru-RU" dirty="0" err="1" smtClean="0"/>
              <a:t>групи</a:t>
            </a:r>
            <a:r>
              <a:rPr lang="ru-RU" dirty="0" smtClean="0"/>
              <a:t>: </a:t>
            </a:r>
          </a:p>
          <a:p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підведенням</a:t>
            </a:r>
            <a:r>
              <a:rPr lang="ru-RU" dirty="0" smtClean="0"/>
              <a:t> </a:t>
            </a:r>
            <a:r>
              <a:rPr lang="ru-RU" dirty="0" err="1" smtClean="0"/>
              <a:t>теплоти</a:t>
            </a:r>
            <a:r>
              <a:rPr lang="ru-RU" dirty="0" smtClean="0"/>
              <a:t> при </a:t>
            </a:r>
            <a:r>
              <a:rPr lang="ru-RU" dirty="0" err="1" smtClean="0"/>
              <a:t>постійному</a:t>
            </a:r>
            <a:r>
              <a:rPr lang="ru-RU" dirty="0" smtClean="0"/>
              <a:t> </a:t>
            </a:r>
            <a:r>
              <a:rPr lang="ru-RU" dirty="0" err="1" smtClean="0"/>
              <a:t>об'ємі</a:t>
            </a:r>
            <a:r>
              <a:rPr lang="ru-RU" dirty="0" smtClean="0"/>
              <a:t> (</a:t>
            </a:r>
            <a:r>
              <a:rPr lang="ru-RU" dirty="0" err="1" smtClean="0"/>
              <a:t>карбюраторні</a:t>
            </a:r>
            <a:r>
              <a:rPr lang="ru-RU" dirty="0" smtClean="0"/>
              <a:t> ДВЗ);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підведенням</a:t>
            </a:r>
            <a:r>
              <a:rPr lang="ru-RU" dirty="0" smtClean="0"/>
              <a:t> </a:t>
            </a:r>
            <a:r>
              <a:rPr lang="ru-RU" dirty="0" err="1" smtClean="0"/>
              <a:t>теплоти</a:t>
            </a:r>
            <a:r>
              <a:rPr lang="ru-RU" dirty="0" smtClean="0"/>
              <a:t> при </a:t>
            </a:r>
            <a:r>
              <a:rPr lang="ru-RU" dirty="0" err="1" smtClean="0"/>
              <a:t>постійному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(</a:t>
            </a:r>
            <a:r>
              <a:rPr lang="ru-RU" dirty="0" err="1" smtClean="0"/>
              <a:t>компресорні</a:t>
            </a:r>
            <a:r>
              <a:rPr lang="ru-RU" dirty="0" smtClean="0"/>
              <a:t> </a:t>
            </a:r>
            <a:r>
              <a:rPr lang="ru-RU" dirty="0" err="1" smtClean="0"/>
              <a:t>дизелі</a:t>
            </a:r>
            <a:r>
              <a:rPr lang="ru-RU" dirty="0" smtClean="0"/>
              <a:t>); </a:t>
            </a:r>
          </a:p>
          <a:p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змішаним</a:t>
            </a:r>
            <a:r>
              <a:rPr lang="ru-RU" dirty="0" smtClean="0"/>
              <a:t> </a:t>
            </a:r>
            <a:r>
              <a:rPr lang="ru-RU" dirty="0" err="1" smtClean="0"/>
              <a:t>підведенням</a:t>
            </a:r>
            <a:r>
              <a:rPr lang="ru-RU" dirty="0" smtClean="0"/>
              <a:t> </a:t>
            </a:r>
            <a:r>
              <a:rPr lang="ru-RU" dirty="0" err="1" smtClean="0"/>
              <a:t>теплоти</a:t>
            </a:r>
            <a:r>
              <a:rPr lang="ru-RU" dirty="0" smtClean="0"/>
              <a:t> при </a:t>
            </a:r>
            <a:r>
              <a:rPr lang="ru-RU" dirty="0" err="1" smtClean="0"/>
              <a:t>постійному</a:t>
            </a:r>
            <a:r>
              <a:rPr lang="ru-RU" dirty="0" smtClean="0"/>
              <a:t> </a:t>
            </a:r>
            <a:r>
              <a:rPr lang="ru-RU" dirty="0" err="1" smtClean="0"/>
              <a:t>об'ємі</a:t>
            </a:r>
            <a:r>
              <a:rPr lang="ru-RU" dirty="0" smtClean="0"/>
              <a:t> (</a:t>
            </a:r>
            <a:r>
              <a:rPr lang="ru-RU" dirty="0" err="1" smtClean="0"/>
              <a:t>безкомпресорні</a:t>
            </a:r>
            <a:r>
              <a:rPr lang="ru-RU" dirty="0" smtClean="0"/>
              <a:t> </a:t>
            </a:r>
            <a:r>
              <a:rPr lang="ru-RU" dirty="0" err="1" smtClean="0"/>
              <a:t>дизелі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514988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Основними</a:t>
            </a:r>
            <a:r>
              <a:rPr lang="ru-RU" dirty="0" smtClean="0"/>
              <a:t> характеристиками </a:t>
            </a:r>
            <a:r>
              <a:rPr lang="ru-RU" dirty="0" err="1" smtClean="0"/>
              <a:t>або</a:t>
            </a:r>
            <a:r>
              <a:rPr lang="ru-RU" dirty="0" smtClean="0"/>
              <a:t> параметрами </a:t>
            </a:r>
            <a:r>
              <a:rPr lang="ru-RU" dirty="0" err="1" smtClean="0"/>
              <a:t>будь-якого</a:t>
            </a:r>
            <a:r>
              <a:rPr lang="ru-RU" dirty="0" smtClean="0"/>
              <a:t> циклу теплового </a:t>
            </a:r>
            <a:r>
              <a:rPr lang="ru-RU" dirty="0" err="1" smtClean="0"/>
              <a:t>двигуна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безрозмірні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стискування</a:t>
            </a:r>
            <a:r>
              <a:rPr lang="ru-RU" dirty="0" smtClean="0"/>
              <a:t> (</a:t>
            </a:r>
            <a:r>
              <a:rPr lang="ru-RU" dirty="0" err="1" smtClean="0"/>
              <a:t>відношення</a:t>
            </a:r>
            <a:r>
              <a:rPr lang="ru-RU" dirty="0" smtClean="0"/>
              <a:t> </a:t>
            </a:r>
            <a:r>
              <a:rPr lang="ru-RU" dirty="0" err="1" smtClean="0"/>
              <a:t>питомих</a:t>
            </a:r>
            <a:r>
              <a:rPr lang="ru-RU" dirty="0" smtClean="0"/>
              <a:t> </a:t>
            </a:r>
            <a:r>
              <a:rPr lang="ru-RU" dirty="0" err="1" smtClean="0"/>
              <a:t>об'ємів</a:t>
            </a:r>
            <a:r>
              <a:rPr lang="ru-RU" dirty="0" smtClean="0"/>
              <a:t> </a:t>
            </a:r>
            <a:r>
              <a:rPr lang="ru-RU" dirty="0" err="1" smtClean="0"/>
              <a:t>робочого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на початку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ru-RU" dirty="0" err="1" smtClean="0"/>
              <a:t>стискування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(</a:t>
            </a:r>
            <a:r>
              <a:rPr lang="ru-RU" dirty="0" err="1" smtClean="0"/>
              <a:t>відношення</a:t>
            </a:r>
            <a:r>
              <a:rPr lang="ru-RU" dirty="0" smtClean="0"/>
              <a:t> </a:t>
            </a:r>
            <a:r>
              <a:rPr lang="ru-RU" dirty="0" err="1" smtClean="0"/>
              <a:t>тисків</a:t>
            </a:r>
            <a:r>
              <a:rPr lang="ru-RU" dirty="0" smtClean="0"/>
              <a:t> у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початку </a:t>
            </a:r>
            <a:r>
              <a:rPr lang="ru-RU" dirty="0" err="1" smtClean="0"/>
              <a:t>ізохорного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підведення</a:t>
            </a:r>
            <a:r>
              <a:rPr lang="ru-RU" dirty="0" smtClean="0"/>
              <a:t> </a:t>
            </a:r>
            <a:r>
              <a:rPr lang="ru-RU" dirty="0" err="1" smtClean="0"/>
              <a:t>теплоти</a:t>
            </a:r>
            <a:r>
              <a:rPr lang="ru-RU" dirty="0" smtClean="0"/>
              <a:t>) </a:t>
            </a:r>
          </a:p>
          <a:p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попереднього</a:t>
            </a:r>
            <a:r>
              <a:rPr lang="ru-RU" dirty="0" smtClean="0"/>
              <a:t>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ізобарного</a:t>
            </a:r>
            <a:r>
              <a:rPr lang="ru-RU" dirty="0" smtClean="0"/>
              <a:t> </a:t>
            </a:r>
            <a:r>
              <a:rPr lang="ru-RU" dirty="0" err="1" smtClean="0"/>
              <a:t>розширення</a:t>
            </a:r>
            <a:r>
              <a:rPr lang="ru-RU" dirty="0" smtClean="0"/>
              <a:t> (</a:t>
            </a:r>
            <a:r>
              <a:rPr lang="ru-RU" dirty="0" err="1" smtClean="0"/>
              <a:t>відношення</a:t>
            </a:r>
            <a:r>
              <a:rPr lang="ru-RU" dirty="0" smtClean="0"/>
              <a:t> </a:t>
            </a:r>
            <a:r>
              <a:rPr lang="ru-RU" dirty="0" err="1" smtClean="0"/>
              <a:t>питомих</a:t>
            </a:r>
            <a:r>
              <a:rPr lang="ru-RU" dirty="0" smtClean="0"/>
              <a:t> </a:t>
            </a:r>
            <a:r>
              <a:rPr lang="ru-RU" dirty="0" err="1" smtClean="0"/>
              <a:t>об'ємів</a:t>
            </a:r>
            <a:r>
              <a:rPr lang="ru-RU" dirty="0" smtClean="0"/>
              <a:t> у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початку </a:t>
            </a:r>
            <a:r>
              <a:rPr lang="ru-RU" dirty="0" err="1" smtClean="0"/>
              <a:t>ізохорного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підведення</a:t>
            </a:r>
            <a:r>
              <a:rPr lang="ru-RU" dirty="0" smtClean="0"/>
              <a:t> </a:t>
            </a:r>
            <a:r>
              <a:rPr lang="ru-RU" dirty="0" err="1" smtClean="0"/>
              <a:t>теплоти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714620"/>
            <a:ext cx="992448" cy="261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Цикл ДВЗ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підведенням</a:t>
            </a:r>
            <a:r>
              <a:rPr lang="ru-RU" dirty="0" smtClean="0"/>
              <a:t> </a:t>
            </a:r>
            <a:r>
              <a:rPr lang="ru-RU" dirty="0" err="1" smtClean="0"/>
              <a:t>теплоти</a:t>
            </a:r>
            <a:r>
              <a:rPr lang="ru-RU" dirty="0" smtClean="0"/>
              <a:t> при </a:t>
            </a:r>
            <a:r>
              <a:rPr lang="ru-RU" dirty="0" err="1" smtClean="0"/>
              <a:t>постійному</a:t>
            </a:r>
            <a:r>
              <a:rPr lang="ru-RU" dirty="0" smtClean="0"/>
              <a:t> </a:t>
            </a:r>
            <a:r>
              <a:rPr lang="ru-RU" dirty="0" err="1" smtClean="0"/>
              <a:t>об'ємі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Цикл реального </a:t>
            </a:r>
            <a:r>
              <a:rPr lang="ru-RU" dirty="0" err="1" smtClean="0"/>
              <a:t>двигуна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безповоротним</a:t>
            </a:r>
            <a:r>
              <a:rPr lang="ru-RU" dirty="0" smtClean="0"/>
              <a:t> (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тертя</a:t>
            </a:r>
            <a:r>
              <a:rPr lang="ru-RU" dirty="0" smtClean="0"/>
              <a:t>, </a:t>
            </a:r>
            <a:r>
              <a:rPr lang="ru-RU" dirty="0" err="1" smtClean="0"/>
              <a:t>хімічній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в </a:t>
            </a:r>
            <a:r>
              <a:rPr lang="ru-RU" dirty="0" err="1" smtClean="0"/>
              <a:t>робочому</a:t>
            </a:r>
            <a:r>
              <a:rPr lang="ru-RU" dirty="0" smtClean="0"/>
              <a:t> </a:t>
            </a:r>
            <a:r>
              <a:rPr lang="ru-RU" dirty="0" err="1" smtClean="0"/>
              <a:t>тілі</a:t>
            </a:r>
            <a:r>
              <a:rPr lang="ru-RU" dirty="0" smtClean="0"/>
              <a:t>, </a:t>
            </a:r>
            <a:r>
              <a:rPr lang="ru-RU" dirty="0" err="1" smtClean="0"/>
              <a:t>кінцеві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 поршня, </a:t>
            </a:r>
            <a:r>
              <a:rPr lang="ru-RU" dirty="0" err="1" smtClean="0"/>
              <a:t>теплообмін</a:t>
            </a:r>
            <a:r>
              <a:rPr lang="ru-RU" dirty="0" smtClean="0"/>
              <a:t> при </a:t>
            </a:r>
            <a:r>
              <a:rPr lang="ru-RU" dirty="0" err="1" smtClean="0"/>
              <a:t>кінцевій</a:t>
            </a:r>
            <a:r>
              <a:rPr lang="ru-RU" dirty="0" smtClean="0"/>
              <a:t> </a:t>
            </a:r>
            <a:r>
              <a:rPr lang="ru-RU" dirty="0" err="1" smtClean="0"/>
              <a:t>різниці</a:t>
            </a:r>
            <a:r>
              <a:rPr lang="ru-RU" dirty="0" smtClean="0"/>
              <a:t> температур </a:t>
            </a:r>
            <a:r>
              <a:rPr lang="ru-RU" dirty="0" err="1" smtClean="0"/>
              <a:t>і</a:t>
            </a:r>
            <a:r>
              <a:rPr lang="ru-RU" dirty="0" smtClean="0"/>
              <a:t> тому </a:t>
            </a:r>
            <a:r>
              <a:rPr lang="ru-RU" dirty="0" err="1" smtClean="0"/>
              <a:t>подібне</a:t>
            </a:r>
            <a:r>
              <a:rPr lang="ru-RU" dirty="0" smtClean="0"/>
              <a:t>).  а-1 (1 такт) - у </a:t>
            </a:r>
            <a:r>
              <a:rPr lang="ru-RU" dirty="0" err="1" smtClean="0"/>
              <a:t>циліндр</a:t>
            </a:r>
            <a:r>
              <a:rPr lang="ru-RU" dirty="0" smtClean="0"/>
              <a:t> через </a:t>
            </a:r>
            <a:r>
              <a:rPr lang="ru-RU" dirty="0" err="1" smtClean="0"/>
              <a:t>всмоктуючий</a:t>
            </a:r>
            <a:r>
              <a:rPr lang="ru-RU" dirty="0" smtClean="0"/>
              <a:t> клапан </a:t>
            </a:r>
            <a:r>
              <a:rPr lang="ru-RU" dirty="0" err="1" smtClean="0"/>
              <a:t>поступає</a:t>
            </a:r>
            <a:r>
              <a:rPr lang="ru-RU" dirty="0" smtClean="0"/>
              <a:t> </a:t>
            </a:r>
            <a:r>
              <a:rPr lang="ru-RU" dirty="0" err="1" smtClean="0"/>
              <a:t>суміш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пари </a:t>
            </a:r>
            <a:r>
              <a:rPr lang="ru-RU" dirty="0" err="1" smtClean="0"/>
              <a:t>пального</a:t>
            </a:r>
            <a:r>
              <a:rPr lang="ru-RU" dirty="0" smtClean="0"/>
              <a:t> (</a:t>
            </a:r>
            <a:r>
              <a:rPr lang="ru-RU" dirty="0" err="1" smtClean="0"/>
              <a:t>нетермодинамічний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); 1-2 (2 такт) - </a:t>
            </a:r>
            <a:r>
              <a:rPr lang="ru-RU" dirty="0" err="1" smtClean="0"/>
              <a:t>адіабатне</a:t>
            </a:r>
            <a:r>
              <a:rPr lang="ru-RU" dirty="0" smtClean="0"/>
              <a:t> </a:t>
            </a:r>
            <a:r>
              <a:rPr lang="ru-RU" dirty="0" err="1" smtClean="0"/>
              <a:t>стискування</a:t>
            </a:r>
            <a:r>
              <a:rPr lang="ru-RU" dirty="0" smtClean="0"/>
              <a:t> (</a:t>
            </a:r>
            <a:r>
              <a:rPr lang="ru-RU" dirty="0" err="1" smtClean="0"/>
              <a:t>підвищується</a:t>
            </a:r>
            <a:r>
              <a:rPr lang="ru-RU" dirty="0" smtClean="0"/>
              <a:t> температура); 2-3 - </a:t>
            </a:r>
            <a:r>
              <a:rPr lang="ru-RU" dirty="0" err="1" smtClean="0"/>
              <a:t>згорання</a:t>
            </a:r>
            <a:r>
              <a:rPr lang="ru-RU" dirty="0" smtClean="0"/>
              <a:t> </a:t>
            </a:r>
            <a:r>
              <a:rPr lang="ru-RU" dirty="0" err="1" smtClean="0"/>
              <a:t>горючої</a:t>
            </a:r>
            <a:r>
              <a:rPr lang="ru-RU" dirty="0" smtClean="0"/>
              <a:t> </a:t>
            </a:r>
            <a:r>
              <a:rPr lang="ru-RU" dirty="0" err="1" smtClean="0"/>
              <a:t>суміші</a:t>
            </a:r>
            <a:r>
              <a:rPr lang="ru-RU" dirty="0" smtClean="0"/>
              <a:t>,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 при </a:t>
            </a:r>
            <a:r>
              <a:rPr lang="ru-RU" dirty="0" err="1" smtClean="0"/>
              <a:t>постійному</a:t>
            </a:r>
            <a:r>
              <a:rPr lang="ru-RU" dirty="0" smtClean="0"/>
              <a:t> </a:t>
            </a:r>
            <a:r>
              <a:rPr lang="ru-RU" dirty="0" err="1" smtClean="0"/>
              <a:t>об'ємі</a:t>
            </a:r>
            <a:r>
              <a:rPr lang="ru-RU" dirty="0" smtClean="0"/>
              <a:t> (</a:t>
            </a:r>
            <a:r>
              <a:rPr lang="ru-RU" dirty="0" err="1" smtClean="0"/>
              <a:t>підвод</a:t>
            </a:r>
            <a:r>
              <a:rPr lang="ru-RU" dirty="0" smtClean="0"/>
              <a:t> </a:t>
            </a:r>
            <a:r>
              <a:rPr lang="ru-RU" dirty="0" err="1" smtClean="0"/>
              <a:t>теплоти</a:t>
            </a:r>
            <a:r>
              <a:rPr lang="ru-RU" dirty="0" smtClean="0"/>
              <a:t> 1 </a:t>
            </a:r>
            <a:r>
              <a:rPr lang="en-US" dirty="0" smtClean="0"/>
              <a:t>q ); 3-4 (3 </a:t>
            </a:r>
            <a:r>
              <a:rPr lang="ru-RU" dirty="0" smtClean="0"/>
              <a:t>такт) - </a:t>
            </a:r>
            <a:r>
              <a:rPr lang="ru-RU" dirty="0" err="1" smtClean="0"/>
              <a:t>адіабатне</a:t>
            </a:r>
            <a:r>
              <a:rPr lang="ru-RU" dirty="0" smtClean="0"/>
              <a:t> </a:t>
            </a:r>
            <a:r>
              <a:rPr lang="ru-RU" dirty="0" err="1" smtClean="0"/>
              <a:t>розширення</a:t>
            </a:r>
            <a:r>
              <a:rPr lang="ru-RU" dirty="0" smtClean="0"/>
              <a:t> (</a:t>
            </a:r>
            <a:r>
              <a:rPr lang="ru-RU" dirty="0" err="1" smtClean="0"/>
              <a:t>робочий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,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корисна</a:t>
            </a:r>
            <a:r>
              <a:rPr lang="ru-RU" dirty="0" smtClean="0"/>
              <a:t> робота); 4-а - </a:t>
            </a:r>
            <a:r>
              <a:rPr lang="ru-RU" dirty="0" err="1" smtClean="0"/>
              <a:t>відкривається</a:t>
            </a:r>
            <a:r>
              <a:rPr lang="ru-RU" dirty="0" smtClean="0"/>
              <a:t> </a:t>
            </a:r>
            <a:r>
              <a:rPr lang="ru-RU" dirty="0" err="1" smtClean="0"/>
              <a:t>вихлопний</a:t>
            </a:r>
            <a:r>
              <a:rPr lang="ru-RU" dirty="0" smtClean="0"/>
              <a:t> клапан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відпрацьовані</a:t>
            </a:r>
            <a:r>
              <a:rPr lang="ru-RU" dirty="0" smtClean="0"/>
              <a:t> гази </a:t>
            </a:r>
            <a:r>
              <a:rPr lang="ru-RU" dirty="0" err="1" smtClean="0"/>
              <a:t>покидають</a:t>
            </a:r>
            <a:r>
              <a:rPr lang="ru-RU" dirty="0" smtClean="0"/>
              <a:t> </a:t>
            </a:r>
            <a:r>
              <a:rPr lang="ru-RU" dirty="0" err="1" smtClean="0"/>
              <a:t>циліндр</a:t>
            </a:r>
            <a:r>
              <a:rPr lang="ru-RU" dirty="0" smtClean="0"/>
              <a:t>;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циліндра</a:t>
            </a:r>
            <a:r>
              <a:rPr lang="ru-RU" dirty="0" smtClean="0"/>
              <a:t> </a:t>
            </a:r>
            <a:r>
              <a:rPr lang="ru-RU" dirty="0" err="1" smtClean="0"/>
              <a:t>падає</a:t>
            </a:r>
            <a:r>
              <a:rPr lang="ru-RU" dirty="0" smtClean="0"/>
              <a:t> (</a:t>
            </a:r>
            <a:r>
              <a:rPr lang="ru-RU" dirty="0" err="1" smtClean="0"/>
              <a:t>відводиться</a:t>
            </a:r>
            <a:r>
              <a:rPr lang="ru-RU" dirty="0" smtClean="0"/>
              <a:t> теплота 2 </a:t>
            </a:r>
            <a:r>
              <a:rPr lang="en-US" dirty="0" smtClean="0"/>
              <a:t>q ); 1-</a:t>
            </a:r>
            <a:r>
              <a:rPr lang="ru-RU" dirty="0" smtClean="0"/>
              <a:t>а (4 такт) - </a:t>
            </a:r>
            <a:r>
              <a:rPr lang="ru-RU" dirty="0" err="1" smtClean="0"/>
              <a:t>виштовхування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залишилися</a:t>
            </a:r>
            <a:r>
              <a:rPr lang="ru-RU" dirty="0" smtClean="0"/>
              <a:t> в </a:t>
            </a:r>
            <a:r>
              <a:rPr lang="ru-RU" dirty="0" err="1" smtClean="0"/>
              <a:t>циліндрі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Цикл ДВЗ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підведенням</a:t>
            </a:r>
            <a:r>
              <a:rPr lang="ru-RU" dirty="0" smtClean="0"/>
              <a:t> </a:t>
            </a:r>
            <a:r>
              <a:rPr lang="ru-RU" dirty="0" err="1" smtClean="0"/>
              <a:t>теплоти</a:t>
            </a:r>
            <a:r>
              <a:rPr lang="ru-RU" dirty="0" smtClean="0"/>
              <a:t> при </a:t>
            </a:r>
            <a:r>
              <a:rPr lang="ru-RU" dirty="0" err="1" smtClean="0"/>
              <a:t>постійному</a:t>
            </a:r>
            <a:r>
              <a:rPr lang="ru-RU" dirty="0" smtClean="0"/>
              <a:t> </a:t>
            </a:r>
            <a:r>
              <a:rPr lang="ru-RU" dirty="0" err="1" smtClean="0"/>
              <a:t>об'ємі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678788"/>
            <a:ext cx="3571900" cy="370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Цикл ДВЗ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змішаним</a:t>
            </a:r>
            <a:r>
              <a:rPr lang="ru-RU" dirty="0" smtClean="0"/>
              <a:t> </a:t>
            </a:r>
            <a:r>
              <a:rPr lang="ru-RU" dirty="0" err="1" smtClean="0"/>
              <a:t>підведенням</a:t>
            </a:r>
            <a:r>
              <a:rPr lang="ru-RU" dirty="0" smtClean="0"/>
              <a:t> </a:t>
            </a:r>
            <a:r>
              <a:rPr lang="ru-RU" dirty="0" err="1" smtClean="0"/>
              <a:t>теплоти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41739" y="1447800"/>
            <a:ext cx="471772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Паливним</a:t>
            </a:r>
            <a:r>
              <a:rPr lang="ru-RU" dirty="0" smtClean="0"/>
              <a:t> насосом 5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компресором</a:t>
            </a:r>
            <a:r>
              <a:rPr lang="ru-RU" dirty="0" smtClean="0"/>
              <a:t> 4 </a:t>
            </a:r>
            <a:r>
              <a:rPr lang="ru-RU" dirty="0" err="1" smtClean="0"/>
              <a:t>паливо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через форсунки 6 </a:t>
            </a:r>
            <a:r>
              <a:rPr lang="ru-RU" dirty="0" err="1" smtClean="0"/>
              <a:t>і</a:t>
            </a:r>
            <a:r>
              <a:rPr lang="ru-RU" dirty="0" smtClean="0"/>
              <a:t> 7 </a:t>
            </a:r>
            <a:r>
              <a:rPr lang="ru-RU" dirty="0" err="1" smtClean="0"/>
              <a:t>поступають</a:t>
            </a:r>
            <a:r>
              <a:rPr lang="ru-RU" dirty="0" smtClean="0"/>
              <a:t> в камеру </a:t>
            </a:r>
            <a:r>
              <a:rPr lang="ru-RU" dirty="0" err="1" smtClean="0"/>
              <a:t>згорання</a:t>
            </a:r>
            <a:r>
              <a:rPr lang="ru-RU" dirty="0" smtClean="0"/>
              <a:t> 1.</a:t>
            </a:r>
          </a:p>
          <a:p>
            <a:r>
              <a:rPr lang="ru-RU" dirty="0" smtClean="0"/>
              <a:t> З </a:t>
            </a:r>
            <a:r>
              <a:rPr lang="ru-RU" dirty="0" err="1" smtClean="0"/>
              <a:t>камери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згорання</a:t>
            </a:r>
            <a:r>
              <a:rPr lang="ru-RU" dirty="0" smtClean="0"/>
              <a:t> </a:t>
            </a:r>
            <a:r>
              <a:rPr lang="ru-RU" dirty="0" err="1" smtClean="0"/>
              <a:t>прямують</a:t>
            </a:r>
            <a:r>
              <a:rPr lang="ru-RU" dirty="0" smtClean="0"/>
              <a:t> в </a:t>
            </a:r>
            <a:r>
              <a:rPr lang="ru-RU" dirty="0" err="1" smtClean="0"/>
              <a:t>комбіновані</a:t>
            </a:r>
            <a:r>
              <a:rPr lang="ru-RU" dirty="0" smtClean="0"/>
              <a:t> сопла 2, де вони </a:t>
            </a:r>
            <a:r>
              <a:rPr lang="ru-RU" dirty="0" err="1" smtClean="0"/>
              <a:t>розширюються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поступають</a:t>
            </a:r>
            <a:r>
              <a:rPr lang="ru-RU" dirty="0" smtClean="0"/>
              <a:t> на лопатки </a:t>
            </a:r>
            <a:r>
              <a:rPr lang="ru-RU" dirty="0" err="1" smtClean="0"/>
              <a:t>газової</a:t>
            </a:r>
            <a:r>
              <a:rPr lang="ru-RU" dirty="0" smtClean="0"/>
              <a:t> </a:t>
            </a:r>
            <a:r>
              <a:rPr lang="ru-RU" dirty="0" err="1" smtClean="0"/>
              <a:t>турбіни</a:t>
            </a:r>
            <a:r>
              <a:rPr lang="ru-RU" dirty="0" smtClean="0"/>
              <a:t> 3.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84761" y="2428868"/>
            <a:ext cx="3692297" cy="244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- </a:t>
            </a:r>
            <a:r>
              <a:rPr lang="ru-RU" dirty="0" err="1" smtClean="0"/>
              <a:t>Ідеальний</a:t>
            </a:r>
            <a:r>
              <a:rPr lang="ru-RU" dirty="0" smtClean="0"/>
              <a:t> цикл ГТУ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1137" y="1857375"/>
            <a:ext cx="66389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57174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Кінець</a:t>
            </a:r>
            <a:endParaRPr lang="ru-RU" sz="6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Рівняння</a:t>
            </a:r>
            <a:r>
              <a:rPr lang="ru-RU" dirty="0" smtClean="0"/>
              <a:t> стану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термодинамічний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Рівноважним</a:t>
            </a:r>
            <a:r>
              <a:rPr lang="ru-RU" dirty="0" smtClean="0"/>
              <a:t> станом </a:t>
            </a:r>
            <a:r>
              <a:rPr lang="ru-RU" dirty="0" err="1" smtClean="0"/>
              <a:t>називається</a:t>
            </a:r>
            <a:r>
              <a:rPr lang="ru-RU" dirty="0" smtClean="0"/>
              <a:t> стан </a:t>
            </a:r>
            <a:r>
              <a:rPr lang="ru-RU" dirty="0" err="1" smtClean="0"/>
              <a:t>тіла</a:t>
            </a:r>
            <a:r>
              <a:rPr lang="ru-RU" dirty="0" smtClean="0"/>
              <a:t>, при </a:t>
            </a:r>
            <a:r>
              <a:rPr lang="ru-RU" dirty="0" err="1" smtClean="0"/>
              <a:t>якому</a:t>
            </a:r>
            <a:r>
              <a:rPr lang="ru-RU" dirty="0" smtClean="0"/>
              <a:t> в </a:t>
            </a:r>
            <a:r>
              <a:rPr lang="ru-RU" dirty="0" err="1" smtClean="0"/>
              <a:t>усіх</a:t>
            </a:r>
            <a:r>
              <a:rPr lang="ru-RU" dirty="0" smtClean="0"/>
              <a:t> точках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об'єму</a:t>
            </a:r>
            <a:r>
              <a:rPr lang="ru-RU" dirty="0" smtClean="0"/>
              <a:t> P , </a:t>
            </a:r>
            <a:r>
              <a:rPr lang="ru-RU" dirty="0" err="1" smtClean="0"/>
              <a:t>v</a:t>
            </a:r>
            <a:r>
              <a:rPr lang="ru-RU" dirty="0" smtClean="0"/>
              <a:t> , T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однакові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стану </a:t>
            </a:r>
            <a:r>
              <a:rPr lang="ru-RU" dirty="0" err="1" smtClean="0"/>
              <a:t>термодинамічної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при </a:t>
            </a:r>
            <a:r>
              <a:rPr lang="ru-RU" dirty="0" err="1" smtClean="0"/>
              <a:t>переході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одного стану в </a:t>
            </a:r>
            <a:r>
              <a:rPr lang="ru-RU" dirty="0" err="1" smtClean="0"/>
              <a:t>інше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термодинамічним</a:t>
            </a:r>
            <a:r>
              <a:rPr lang="ru-RU" dirty="0" smtClean="0"/>
              <a:t> </a:t>
            </a:r>
            <a:r>
              <a:rPr lang="ru-RU" dirty="0" err="1" smtClean="0"/>
              <a:t>процесом</a:t>
            </a:r>
            <a:r>
              <a:rPr lang="ru-RU" dirty="0" smtClean="0"/>
              <a:t>. </a:t>
            </a:r>
            <a:r>
              <a:rPr lang="ru-RU" dirty="0" err="1" smtClean="0"/>
              <a:t>Термодинамічні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dirty="0" err="1" smtClean="0"/>
              <a:t>рівноважні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нерівноважні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проходить через </a:t>
            </a:r>
            <a:r>
              <a:rPr lang="ru-RU" dirty="0" err="1" smtClean="0"/>
              <a:t>рівноважні</a:t>
            </a:r>
            <a:r>
              <a:rPr lang="ru-RU" dirty="0" smtClean="0"/>
              <a:t> </a:t>
            </a:r>
            <a:r>
              <a:rPr lang="ru-RU" dirty="0" err="1" smtClean="0"/>
              <a:t>стани</a:t>
            </a:r>
            <a:r>
              <a:rPr lang="ru-RU" dirty="0" smtClean="0"/>
              <a:t>, то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рівноважним</a:t>
            </a:r>
            <a:r>
              <a:rPr lang="ru-RU" dirty="0" smtClean="0"/>
              <a:t>. У </a:t>
            </a:r>
            <a:r>
              <a:rPr lang="ru-RU" dirty="0" err="1" smtClean="0"/>
              <a:t>реальних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нерівноважними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Якщо</a:t>
            </a:r>
            <a:r>
              <a:rPr lang="ru-RU" dirty="0" smtClean="0"/>
              <a:t> при </a:t>
            </a:r>
            <a:r>
              <a:rPr lang="ru-RU" dirty="0" err="1" smtClean="0"/>
              <a:t>будь-якому</a:t>
            </a:r>
            <a:r>
              <a:rPr lang="ru-RU" dirty="0" smtClean="0"/>
              <a:t> </a:t>
            </a:r>
            <a:r>
              <a:rPr lang="ru-RU" dirty="0" err="1" smtClean="0"/>
              <a:t>термодинамічному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 параметра стану не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вигляду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, а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початковим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кінцевим</a:t>
            </a:r>
            <a:r>
              <a:rPr lang="ru-RU" dirty="0" smtClean="0"/>
              <a:t> станом, то </a:t>
            </a:r>
            <a:r>
              <a:rPr lang="ru-RU" dirty="0" err="1" smtClean="0"/>
              <a:t>параметри</a:t>
            </a:r>
            <a:r>
              <a:rPr lang="ru-RU" dirty="0" smtClean="0"/>
              <a:t> стану </a:t>
            </a:r>
            <a:r>
              <a:rPr lang="ru-RU" dirty="0" err="1" smtClean="0"/>
              <a:t>називаються</a:t>
            </a:r>
            <a:r>
              <a:rPr lang="ru-RU" dirty="0" smtClean="0"/>
              <a:t> </a:t>
            </a:r>
            <a:r>
              <a:rPr lang="ru-RU" dirty="0" err="1" smtClean="0"/>
              <a:t>функцією</a:t>
            </a:r>
            <a:r>
              <a:rPr lang="ru-RU" dirty="0" smtClean="0"/>
              <a:t> </a:t>
            </a:r>
            <a:r>
              <a:rPr lang="ru-RU" dirty="0" err="1" smtClean="0"/>
              <a:t>стану</a:t>
            </a:r>
            <a:r>
              <a:rPr lang="ru-RU" dirty="0" smtClean="0"/>
              <a:t>. Такими параметрами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внутрішня</a:t>
            </a:r>
            <a:r>
              <a:rPr lang="ru-RU" dirty="0" smtClean="0"/>
              <a:t> </a:t>
            </a:r>
            <a:r>
              <a:rPr lang="ru-RU" dirty="0" err="1" smtClean="0"/>
              <a:t>енергія</a:t>
            </a:r>
            <a:r>
              <a:rPr lang="ru-RU" dirty="0" smtClean="0"/>
              <a:t>, </a:t>
            </a:r>
            <a:r>
              <a:rPr lang="ru-RU" dirty="0" err="1" smtClean="0"/>
              <a:t>ентальпія</a:t>
            </a:r>
            <a:r>
              <a:rPr lang="ru-RU" dirty="0" smtClean="0"/>
              <a:t>, </a:t>
            </a:r>
            <a:r>
              <a:rPr lang="ru-RU" dirty="0" err="1" smtClean="0"/>
              <a:t>ентропія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т.д</a:t>
            </a:r>
            <a:endParaRPr lang="ru-RU" dirty="0" smtClean="0"/>
          </a:p>
          <a:p>
            <a:r>
              <a:rPr lang="ru-RU" dirty="0" err="1" smtClean="0"/>
              <a:t>Інтенсивні</a:t>
            </a:r>
            <a:r>
              <a:rPr lang="ru-RU" dirty="0" smtClean="0"/>
              <a:t> </a:t>
            </a:r>
            <a:r>
              <a:rPr lang="ru-RU" dirty="0" err="1" smtClean="0"/>
              <a:t>параметри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параметри</a:t>
            </a:r>
            <a:r>
              <a:rPr lang="ru-RU" dirty="0" smtClean="0"/>
              <a:t>, не </a:t>
            </a:r>
            <a:r>
              <a:rPr lang="ru-RU" dirty="0" err="1" smtClean="0"/>
              <a:t>залежні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(</a:t>
            </a:r>
            <a:r>
              <a:rPr lang="ru-RU" dirty="0" err="1" smtClean="0"/>
              <a:t>тиск</a:t>
            </a:r>
            <a:r>
              <a:rPr lang="ru-RU" dirty="0" smtClean="0"/>
              <a:t>, температура).</a:t>
            </a:r>
          </a:p>
          <a:p>
            <a:r>
              <a:rPr lang="ru-RU" dirty="0" err="1" smtClean="0"/>
              <a:t>Екстенсивні</a:t>
            </a:r>
            <a:r>
              <a:rPr lang="ru-RU" dirty="0" smtClean="0"/>
              <a:t> (</a:t>
            </a:r>
            <a:r>
              <a:rPr lang="ru-RU" dirty="0" err="1" smtClean="0"/>
              <a:t>аддитивні</a:t>
            </a:r>
            <a:r>
              <a:rPr lang="ru-RU" dirty="0" smtClean="0"/>
              <a:t>) </a:t>
            </a:r>
            <a:r>
              <a:rPr lang="ru-RU" dirty="0" err="1" smtClean="0"/>
              <a:t>параметри</a:t>
            </a:r>
            <a:r>
              <a:rPr lang="ru-RU" dirty="0" smtClean="0"/>
              <a:t> - </a:t>
            </a:r>
            <a:r>
              <a:rPr lang="ru-RU" dirty="0" err="1" smtClean="0"/>
              <a:t>параметри</a:t>
            </a:r>
            <a:r>
              <a:rPr lang="ru-RU" dirty="0" smtClean="0"/>
              <a:t>,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пропорційні</a:t>
            </a:r>
            <a:r>
              <a:rPr lang="ru-RU" dirty="0" smtClean="0"/>
              <a:t> </a:t>
            </a:r>
            <a:r>
              <a:rPr lang="ru-RU" dirty="0" err="1" smtClean="0"/>
              <a:t>масі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(</a:t>
            </a:r>
            <a:r>
              <a:rPr lang="ru-RU" dirty="0" err="1" smtClean="0"/>
              <a:t>об'єм</a:t>
            </a:r>
            <a:r>
              <a:rPr lang="ru-RU" dirty="0" smtClean="0"/>
              <a:t>, </a:t>
            </a:r>
            <a:r>
              <a:rPr lang="ru-RU" dirty="0" err="1" smtClean="0"/>
              <a:t>енергія</a:t>
            </a:r>
            <a:r>
              <a:rPr lang="ru-RU" dirty="0" smtClean="0"/>
              <a:t>, </a:t>
            </a:r>
            <a:r>
              <a:rPr lang="ru-RU" dirty="0" err="1" smtClean="0"/>
              <a:t>ентропія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т.д.).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Теплота і робота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Передача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одного </a:t>
            </a:r>
            <a:r>
              <a:rPr lang="ru-RU" dirty="0" err="1" smtClean="0"/>
              <a:t>тіла</a:t>
            </a:r>
            <a:r>
              <a:rPr lang="ru-RU" dirty="0" smtClean="0"/>
              <a:t> до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способами.</a:t>
            </a:r>
          </a:p>
          <a:p>
            <a:r>
              <a:rPr lang="ru-RU" dirty="0" smtClean="0"/>
              <a:t>1-й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реалізується</a:t>
            </a:r>
            <a:r>
              <a:rPr lang="ru-RU" dirty="0" smtClean="0"/>
              <a:t> при </a:t>
            </a:r>
            <a:r>
              <a:rPr lang="ru-RU" dirty="0" err="1" smtClean="0"/>
              <a:t>безпосередньому</a:t>
            </a:r>
            <a:r>
              <a:rPr lang="ru-RU" dirty="0" smtClean="0"/>
              <a:t> </a:t>
            </a:r>
            <a:r>
              <a:rPr lang="ru-RU" dirty="0" err="1" smtClean="0"/>
              <a:t>контакті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різну</a:t>
            </a:r>
            <a:r>
              <a:rPr lang="ru-RU" dirty="0" smtClean="0"/>
              <a:t> температуру, шляхом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кінетичною</a:t>
            </a:r>
            <a:r>
              <a:rPr lang="ru-RU" dirty="0" smtClean="0"/>
              <a:t> </a:t>
            </a:r>
            <a:r>
              <a:rPr lang="ru-RU" dirty="0" err="1" smtClean="0"/>
              <a:t>енергією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молекулами </a:t>
            </a:r>
            <a:r>
              <a:rPr lang="ru-RU" dirty="0" err="1" smtClean="0"/>
              <a:t>дотичних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променистим</a:t>
            </a:r>
            <a:r>
              <a:rPr lang="ru-RU" dirty="0" smtClean="0"/>
              <a:t> </a:t>
            </a:r>
            <a:r>
              <a:rPr lang="ru-RU" dirty="0" err="1" smtClean="0"/>
              <a:t>перенесенням</a:t>
            </a:r>
            <a:r>
              <a:rPr lang="ru-RU" dirty="0" smtClean="0"/>
              <a:t> </a:t>
            </a:r>
            <a:r>
              <a:rPr lang="ru-RU" dirty="0" err="1" smtClean="0"/>
              <a:t>внутрішньої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випромінюючих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шляхом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енергія</a:t>
            </a:r>
            <a:r>
              <a:rPr lang="ru-RU" dirty="0" smtClean="0"/>
              <a:t> </a:t>
            </a:r>
            <a:r>
              <a:rPr lang="ru-RU" dirty="0" err="1" smtClean="0"/>
              <a:t>передається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нагрітого</a:t>
            </a:r>
            <a:r>
              <a:rPr lang="ru-RU" dirty="0" smtClean="0"/>
              <a:t> до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нагрітого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, </a:t>
            </a:r>
            <a:r>
              <a:rPr lang="ru-RU" dirty="0" err="1" smtClean="0"/>
              <a:t>переданої</a:t>
            </a:r>
            <a:r>
              <a:rPr lang="ru-RU" dirty="0" smtClean="0"/>
              <a:t> першим способом </a:t>
            </a:r>
            <a:r>
              <a:rPr lang="ru-RU" dirty="0" err="1" smtClean="0"/>
              <a:t>від</a:t>
            </a:r>
            <a:r>
              <a:rPr lang="ru-RU" dirty="0" smtClean="0"/>
              <a:t> одного </a:t>
            </a:r>
            <a:r>
              <a:rPr lang="ru-RU" dirty="0" err="1" smtClean="0"/>
              <a:t>тіла</a:t>
            </a:r>
            <a:r>
              <a:rPr lang="ru-RU" dirty="0" smtClean="0"/>
              <a:t> до </a:t>
            </a:r>
            <a:r>
              <a:rPr lang="ru-RU" dirty="0" err="1" smtClean="0"/>
              <a:t>іншого</a:t>
            </a:r>
            <a:r>
              <a:rPr lang="ru-RU" dirty="0" smtClean="0"/>
              <a:t>,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теплоти</a:t>
            </a:r>
            <a:r>
              <a:rPr lang="ru-RU" dirty="0" smtClean="0"/>
              <a:t> - </a:t>
            </a:r>
            <a:r>
              <a:rPr lang="en-US" dirty="0" smtClean="0"/>
              <a:t>Q (</a:t>
            </a:r>
            <a:r>
              <a:rPr lang="ru-RU" dirty="0" smtClean="0"/>
              <a:t>Дж), а </a:t>
            </a:r>
            <a:r>
              <a:rPr lang="ru-RU" dirty="0" err="1" smtClean="0"/>
              <a:t>спосіб</a:t>
            </a:r>
            <a:r>
              <a:rPr lang="ru-RU" dirty="0" smtClean="0"/>
              <a:t> - передача </a:t>
            </a:r>
            <a:r>
              <a:rPr lang="ru-RU" dirty="0" err="1" smtClean="0"/>
              <a:t>енергії</a:t>
            </a:r>
            <a:r>
              <a:rPr lang="ru-RU" dirty="0" smtClean="0"/>
              <a:t>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теплоти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2-й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пов'язаний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наявністю</a:t>
            </a:r>
            <a:r>
              <a:rPr lang="ru-RU" dirty="0" smtClean="0"/>
              <a:t> </a:t>
            </a:r>
            <a:r>
              <a:rPr lang="ru-RU" dirty="0" err="1" smtClean="0"/>
              <a:t>силових</a:t>
            </a:r>
            <a:r>
              <a:rPr lang="ru-RU" dirty="0" smtClean="0"/>
              <a:t> </a:t>
            </a:r>
            <a:r>
              <a:rPr lang="ru-RU" dirty="0" err="1" smtClean="0"/>
              <a:t>полів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. Для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способом </a:t>
            </a:r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повинне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пересуватися</a:t>
            </a:r>
            <a:r>
              <a:rPr lang="ru-RU" dirty="0" smtClean="0"/>
              <a:t> в силовому </a:t>
            </a:r>
            <a:r>
              <a:rPr lang="ru-RU" dirty="0" err="1" smtClean="0"/>
              <a:t>полі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змінювати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об'єм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передача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за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переміщення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в </a:t>
            </a:r>
            <a:r>
              <a:rPr lang="ru-RU" dirty="0" err="1" smtClean="0"/>
              <a:t>просторі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переданої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роботою</a:t>
            </a:r>
            <a:r>
              <a:rPr lang="ru-RU" dirty="0" smtClean="0"/>
              <a:t> - </a:t>
            </a:r>
            <a:r>
              <a:rPr lang="en-US" dirty="0" smtClean="0"/>
              <a:t>L (</a:t>
            </a:r>
            <a:r>
              <a:rPr lang="ru-RU" dirty="0" smtClean="0"/>
              <a:t>Дж), а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endParaRPr lang="ru-RU" dirty="0" smtClean="0"/>
          </a:p>
          <a:p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, </a:t>
            </a:r>
            <a:r>
              <a:rPr lang="ru-RU" dirty="0" err="1" smtClean="0"/>
              <a:t>отримана</a:t>
            </a:r>
            <a:r>
              <a:rPr lang="ru-RU" dirty="0" smtClean="0"/>
              <a:t> </a:t>
            </a:r>
            <a:r>
              <a:rPr lang="ru-RU" dirty="0" err="1" smtClean="0"/>
              <a:t>тілом</a:t>
            </a:r>
            <a:r>
              <a:rPr lang="ru-RU" dirty="0" smtClean="0"/>
              <a:t>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роботою</a:t>
            </a:r>
            <a:r>
              <a:rPr lang="ru-RU" dirty="0" smtClean="0"/>
              <a:t>, </a:t>
            </a:r>
            <a:r>
              <a:rPr lang="ru-RU" dirty="0" err="1" smtClean="0"/>
              <a:t>здійсненою</a:t>
            </a:r>
            <a:r>
              <a:rPr lang="ru-RU" dirty="0" smtClean="0"/>
              <a:t> над </a:t>
            </a:r>
            <a:r>
              <a:rPr lang="ru-RU" dirty="0" err="1" smtClean="0"/>
              <a:t>тілом</a:t>
            </a:r>
            <a:r>
              <a:rPr lang="ru-RU" dirty="0" smtClean="0"/>
              <a:t>, а </a:t>
            </a:r>
            <a:r>
              <a:rPr lang="ru-RU" dirty="0" err="1" smtClean="0"/>
              <a:t>віддану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 - </a:t>
            </a:r>
            <a:r>
              <a:rPr lang="ru-RU" dirty="0" err="1" smtClean="0"/>
              <a:t>витраченою</a:t>
            </a:r>
            <a:r>
              <a:rPr lang="ru-RU" dirty="0" smtClean="0"/>
              <a:t> </a:t>
            </a:r>
            <a:r>
              <a:rPr lang="ru-RU" dirty="0" err="1" smtClean="0"/>
              <a:t>тілом</a:t>
            </a:r>
            <a:r>
              <a:rPr lang="ru-RU" dirty="0" smtClean="0"/>
              <a:t> </a:t>
            </a:r>
            <a:r>
              <a:rPr lang="ru-RU" dirty="0" err="1" smtClean="0"/>
              <a:t>роботою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Внутрішня</a:t>
            </a:r>
            <a:r>
              <a:rPr lang="ru-RU" dirty="0" smtClean="0"/>
              <a:t> </a:t>
            </a:r>
            <a:r>
              <a:rPr lang="ru-RU" dirty="0" err="1" smtClean="0"/>
              <a:t>енергія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загальному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внутрішньою</a:t>
            </a:r>
            <a:r>
              <a:rPr lang="ru-RU" dirty="0" smtClean="0"/>
              <a:t> </a:t>
            </a:r>
            <a:r>
              <a:rPr lang="ru-RU" dirty="0" err="1" smtClean="0"/>
              <a:t>енергією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енергій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тілі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тел.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представити</a:t>
            </a:r>
            <a:r>
              <a:rPr lang="ru-RU" dirty="0" smtClean="0"/>
              <a:t> як суму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енергій</a:t>
            </a:r>
            <a:r>
              <a:rPr lang="ru-RU" dirty="0" smtClean="0"/>
              <a:t> : </a:t>
            </a:r>
            <a:r>
              <a:rPr lang="ru-RU" dirty="0" err="1" smtClean="0"/>
              <a:t>кінетичній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молекул (</a:t>
            </a:r>
            <a:r>
              <a:rPr lang="ru-RU" dirty="0" err="1" smtClean="0"/>
              <a:t>поступальної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обертальної</a:t>
            </a:r>
            <a:r>
              <a:rPr lang="ru-RU" dirty="0" smtClean="0"/>
              <a:t> ходи молекул); </a:t>
            </a:r>
            <a:r>
              <a:rPr lang="ru-RU" dirty="0" err="1" smtClean="0"/>
              <a:t>коливального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атомів</a:t>
            </a:r>
            <a:r>
              <a:rPr lang="ru-RU" dirty="0" smtClean="0"/>
              <a:t> в </a:t>
            </a:r>
            <a:r>
              <a:rPr lang="ru-RU" dirty="0" err="1" smtClean="0"/>
              <a:t>самій</a:t>
            </a:r>
            <a:r>
              <a:rPr lang="ru-RU" dirty="0" smtClean="0"/>
              <a:t> </a:t>
            </a:r>
            <a:r>
              <a:rPr lang="ru-RU" dirty="0" err="1" smtClean="0"/>
              <a:t>молекулі</a:t>
            </a:r>
            <a:r>
              <a:rPr lang="ru-RU" dirty="0" smtClean="0"/>
              <a:t>;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електронів</a:t>
            </a:r>
            <a:r>
              <a:rPr lang="ru-RU" dirty="0" smtClean="0"/>
              <a:t>; </a:t>
            </a:r>
            <a:r>
              <a:rPr lang="ru-RU" dirty="0" err="1" smtClean="0"/>
              <a:t>внутрішньоядерній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;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ядром </a:t>
            </a:r>
            <a:r>
              <a:rPr lang="ru-RU" dirty="0" err="1" smtClean="0"/>
              <a:t>молекули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електронами</a:t>
            </a:r>
            <a:r>
              <a:rPr lang="ru-RU" dirty="0" smtClean="0"/>
              <a:t>; </a:t>
            </a:r>
            <a:r>
              <a:rPr lang="ru-RU" dirty="0" err="1" smtClean="0"/>
              <a:t>потенційній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молекул. 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технічній</a:t>
            </a:r>
            <a:r>
              <a:rPr lang="ru-RU" dirty="0" smtClean="0"/>
              <a:t> </a:t>
            </a:r>
            <a:r>
              <a:rPr lang="ru-RU" dirty="0" err="1" smtClean="0"/>
              <a:t>термодинаміці</a:t>
            </a:r>
            <a:r>
              <a:rPr lang="ru-RU" dirty="0" smtClean="0"/>
              <a:t> </a:t>
            </a:r>
            <a:r>
              <a:rPr lang="ru-RU" dirty="0" err="1" smtClean="0"/>
              <a:t>розглядаються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</a:t>
            </a:r>
            <a:r>
              <a:rPr lang="ru-RU" dirty="0" err="1" smtClean="0"/>
              <a:t>кінетична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потенційна</a:t>
            </a:r>
            <a:r>
              <a:rPr lang="ru-RU" dirty="0" smtClean="0"/>
              <a:t> </a:t>
            </a:r>
            <a:r>
              <a:rPr lang="ru-RU" dirty="0" err="1" smtClean="0"/>
              <a:t>складові</a:t>
            </a:r>
            <a:r>
              <a:rPr lang="ru-RU" dirty="0" smtClean="0"/>
              <a:t> </a:t>
            </a:r>
            <a:r>
              <a:rPr lang="ru-RU" dirty="0" err="1" smtClean="0"/>
              <a:t>внутрішньої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абсолютних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внутрішньої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не </a:t>
            </a:r>
            <a:r>
              <a:rPr lang="ru-RU" dirty="0" err="1" smtClean="0"/>
              <a:t>вимагається</a:t>
            </a:r>
            <a:r>
              <a:rPr lang="ru-RU" dirty="0" smtClean="0"/>
              <a:t>. Тому </a:t>
            </a:r>
            <a:r>
              <a:rPr lang="ru-RU" dirty="0" err="1" smtClean="0"/>
              <a:t>внутрішньою</a:t>
            </a:r>
            <a:r>
              <a:rPr lang="ru-RU" dirty="0" smtClean="0"/>
              <a:t> </a:t>
            </a:r>
            <a:r>
              <a:rPr lang="ru-RU" dirty="0" err="1" smtClean="0"/>
              <a:t>енергією</a:t>
            </a:r>
            <a:r>
              <a:rPr lang="ru-RU" dirty="0" smtClean="0"/>
              <a:t> для </a:t>
            </a:r>
            <a:r>
              <a:rPr lang="ru-RU" dirty="0" err="1" smtClean="0"/>
              <a:t>ідеальних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кінетичну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молекул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 </a:t>
            </a:r>
            <a:r>
              <a:rPr lang="ru-RU" dirty="0" err="1" smtClean="0"/>
              <a:t>коливальних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 smtClean="0"/>
              <a:t> </a:t>
            </a:r>
            <a:r>
              <a:rPr lang="ru-RU" dirty="0" err="1" smtClean="0"/>
              <a:t>атомів</a:t>
            </a:r>
            <a:r>
              <a:rPr lang="ru-RU" dirty="0" smtClean="0"/>
              <a:t> в </a:t>
            </a:r>
            <a:r>
              <a:rPr lang="ru-RU" dirty="0" err="1" smtClean="0"/>
              <a:t>молекулі</a:t>
            </a:r>
            <a:r>
              <a:rPr lang="ru-RU" dirty="0" smtClean="0"/>
              <a:t>, а для </a:t>
            </a:r>
            <a:r>
              <a:rPr lang="ru-RU" dirty="0" err="1" smtClean="0"/>
              <a:t>реальних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 </a:t>
            </a:r>
            <a:r>
              <a:rPr lang="ru-RU" dirty="0" err="1" smtClean="0"/>
              <a:t>додатково</a:t>
            </a:r>
            <a:r>
              <a:rPr lang="ru-RU" dirty="0" smtClean="0"/>
              <a:t> </a:t>
            </a:r>
            <a:r>
              <a:rPr lang="ru-RU" dirty="0" err="1" smtClean="0"/>
              <a:t>включають</a:t>
            </a:r>
            <a:r>
              <a:rPr lang="ru-RU" dirty="0" smtClean="0"/>
              <a:t> </a:t>
            </a:r>
            <a:r>
              <a:rPr lang="ru-RU" dirty="0" err="1" smtClean="0"/>
              <a:t>потенційну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 молекул.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Формулювання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закону </a:t>
            </a:r>
            <a:r>
              <a:rPr lang="ru-RU" dirty="0" err="1" smtClean="0"/>
              <a:t>термодинаміки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Енергія</a:t>
            </a:r>
            <a:r>
              <a:rPr lang="ru-RU" dirty="0" smtClean="0"/>
              <a:t> не </a:t>
            </a:r>
            <a:r>
              <a:rPr lang="ru-RU" dirty="0" err="1" smtClean="0"/>
              <a:t>зникає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, вона </a:t>
            </a:r>
            <a:r>
              <a:rPr lang="ru-RU" dirty="0" err="1" smtClean="0"/>
              <a:t>лише</a:t>
            </a:r>
            <a:r>
              <a:rPr lang="ru-RU" dirty="0" smtClean="0"/>
              <a:t> переходить </a:t>
            </a:r>
            <a:r>
              <a:rPr lang="ru-RU" dirty="0" err="1" smtClean="0"/>
              <a:t>з</a:t>
            </a:r>
            <a:r>
              <a:rPr lang="ru-RU" dirty="0" smtClean="0"/>
              <a:t> одного виду в </a:t>
            </a:r>
            <a:r>
              <a:rPr lang="ru-RU" dirty="0" err="1" smtClean="0"/>
              <a:t>іншій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процесах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«Теплота, </a:t>
            </a:r>
            <a:r>
              <a:rPr lang="ru-RU" dirty="0" err="1" smtClean="0"/>
              <a:t>підведена</a:t>
            </a:r>
            <a:r>
              <a:rPr lang="ru-RU" dirty="0" smtClean="0"/>
              <a:t> до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витрачається</a:t>
            </a:r>
            <a:r>
              <a:rPr lang="ru-RU" dirty="0" smtClean="0"/>
              <a:t> на </a:t>
            </a:r>
            <a:r>
              <a:rPr lang="ru-RU" dirty="0" err="1" smtClean="0"/>
              <a:t>зміну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Двигун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виконує</a:t>
            </a:r>
            <a:r>
              <a:rPr lang="ru-RU" dirty="0" smtClean="0"/>
              <a:t> роботу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споживаючий</a:t>
            </a:r>
            <a:r>
              <a:rPr lang="ru-RU" dirty="0" smtClean="0"/>
              <a:t> </a:t>
            </a:r>
            <a:r>
              <a:rPr lang="ru-RU" dirty="0" err="1" smtClean="0"/>
              <a:t>ніякої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,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вічним</a:t>
            </a:r>
            <a:r>
              <a:rPr lang="ru-RU" dirty="0" smtClean="0"/>
              <a:t> </a:t>
            </a:r>
            <a:r>
              <a:rPr lang="ru-RU" dirty="0" err="1" smtClean="0"/>
              <a:t>двигуном</a:t>
            </a:r>
            <a:r>
              <a:rPr lang="ru-RU" dirty="0" smtClean="0"/>
              <a:t> </a:t>
            </a:r>
            <a:r>
              <a:rPr lang="en-US" dirty="0" smtClean="0"/>
              <a:t>I </a:t>
            </a:r>
            <a:r>
              <a:rPr lang="ru-RU" dirty="0" smtClean="0"/>
              <a:t>роду».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Вічний</a:t>
            </a:r>
            <a:r>
              <a:rPr lang="ru-RU" dirty="0" smtClean="0"/>
              <a:t> </a:t>
            </a:r>
            <a:r>
              <a:rPr lang="ru-RU" dirty="0" err="1" smtClean="0"/>
              <a:t>двигун</a:t>
            </a:r>
            <a:r>
              <a:rPr lang="ru-RU" dirty="0" smtClean="0"/>
              <a:t> I -го роду </a:t>
            </a:r>
            <a:r>
              <a:rPr lang="ru-RU" dirty="0" err="1" smtClean="0"/>
              <a:t>неможливий</a:t>
            </a:r>
            <a:r>
              <a:rPr lang="ru-RU" dirty="0" smtClean="0"/>
              <a:t>».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229236" cy="457200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Істинна</a:t>
            </a:r>
            <a:r>
              <a:rPr lang="ru-RU" dirty="0" smtClean="0"/>
              <a:t> </a:t>
            </a:r>
            <a:r>
              <a:rPr lang="ru-RU" dirty="0" err="1" smtClean="0"/>
              <a:t>теплоємність</a:t>
            </a:r>
            <a:r>
              <a:rPr lang="ru-RU" dirty="0" smtClean="0"/>
              <a:t> </a:t>
            </a:r>
            <a:r>
              <a:rPr lang="ru-RU" dirty="0" err="1" smtClean="0"/>
              <a:t>робочого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відношенням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підведеної</a:t>
            </a:r>
            <a:r>
              <a:rPr lang="ru-RU" dirty="0" smtClean="0"/>
              <a:t> (</a:t>
            </a:r>
            <a:r>
              <a:rPr lang="ru-RU" dirty="0" err="1" smtClean="0"/>
              <a:t>відведеною</a:t>
            </a:r>
            <a:r>
              <a:rPr lang="ru-RU" dirty="0" smtClean="0"/>
              <a:t>) до </a:t>
            </a:r>
            <a:r>
              <a:rPr lang="ru-RU" dirty="0" err="1" smtClean="0"/>
              <a:t>робочого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теплоти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термодинамічному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 до </a:t>
            </a:r>
            <a:r>
              <a:rPr lang="ru-RU" dirty="0" err="1" smtClean="0"/>
              <a:t>викликаного</a:t>
            </a:r>
            <a:r>
              <a:rPr lang="ru-RU" dirty="0" smtClean="0"/>
              <a:t> </a:t>
            </a:r>
            <a:r>
              <a:rPr lang="ru-RU" dirty="0" err="1" smtClean="0"/>
              <a:t>цією</a:t>
            </a:r>
            <a:r>
              <a:rPr lang="ru-RU" dirty="0" smtClean="0"/>
              <a:t> </a:t>
            </a:r>
            <a:r>
              <a:rPr lang="ru-RU" dirty="0" err="1" smtClean="0"/>
              <a:t>зміною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, Дж/К </a:t>
            </a:r>
          </a:p>
          <a:p>
            <a:r>
              <a:rPr lang="ru-RU" dirty="0" err="1" smtClean="0"/>
              <a:t>Теплоємність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зовнішніх</a:t>
            </a:r>
            <a:r>
              <a:rPr lang="ru-RU" dirty="0" smtClean="0"/>
              <a:t> умов </a:t>
            </a:r>
            <a:r>
              <a:rPr lang="ru-RU" dirty="0" err="1" smtClean="0"/>
              <a:t>або</a:t>
            </a:r>
            <a:r>
              <a:rPr lang="ru-RU" dirty="0" smtClean="0"/>
              <a:t> характеру </a:t>
            </a:r>
            <a:r>
              <a:rPr lang="ru-RU" dirty="0" err="1" smtClean="0"/>
              <a:t>процесу</a:t>
            </a:r>
            <a:r>
              <a:rPr lang="ru-RU" dirty="0" smtClean="0"/>
              <a:t>, при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підведення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відведення</a:t>
            </a:r>
            <a:r>
              <a:rPr lang="ru-RU" dirty="0" smtClean="0"/>
              <a:t> </a:t>
            </a:r>
            <a:r>
              <a:rPr lang="ru-RU" dirty="0" err="1" smtClean="0"/>
              <a:t>теплоти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питомі</a:t>
            </a:r>
            <a:r>
              <a:rPr lang="ru-RU" dirty="0" smtClean="0"/>
              <a:t> </a:t>
            </a:r>
            <a:r>
              <a:rPr lang="ru-RU" dirty="0" err="1" smtClean="0"/>
              <a:t>теплоємності</a:t>
            </a:r>
            <a:r>
              <a:rPr lang="ru-RU" dirty="0" smtClean="0"/>
              <a:t>: </a:t>
            </a:r>
            <a:r>
              <a:rPr lang="ru-RU" dirty="0" err="1" smtClean="0"/>
              <a:t>молярну</a:t>
            </a:r>
            <a:r>
              <a:rPr lang="ru-RU" dirty="0" smtClean="0"/>
              <a:t>, </a:t>
            </a:r>
            <a:r>
              <a:rPr lang="ru-RU" dirty="0" err="1" smtClean="0"/>
              <a:t>об'ємну</a:t>
            </a:r>
            <a:r>
              <a:rPr lang="ru-RU" dirty="0" smtClean="0"/>
              <a:t>, </a:t>
            </a:r>
            <a:r>
              <a:rPr lang="ru-RU" dirty="0" err="1" smtClean="0"/>
              <a:t>масову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28737" y="1857364"/>
            <a:ext cx="2044879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180</TotalTime>
  <Words>2959</Words>
  <Application>Microsoft Office PowerPoint</Application>
  <PresentationFormat>Экран (4:3)</PresentationFormat>
  <Paragraphs>170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Справедливость</vt:lpstr>
      <vt:lpstr>Термодинамічні процеси</vt:lpstr>
      <vt:lpstr>Термодинаміка</vt:lpstr>
      <vt:lpstr>Термодинамічна система</vt:lpstr>
      <vt:lpstr>Параметри стану </vt:lpstr>
      <vt:lpstr>Рівняння стану і термодинамічний процес</vt:lpstr>
      <vt:lpstr>Теплота і робота</vt:lpstr>
      <vt:lpstr>Внутрішня енергія </vt:lpstr>
      <vt:lpstr>Формулювання першого закону термодинаміки</vt:lpstr>
      <vt:lpstr>Презентация PowerPoint</vt:lpstr>
      <vt:lpstr>Рівняння ідеального газу</vt:lpstr>
      <vt:lpstr>Суміш ідеальних газів</vt:lpstr>
      <vt:lpstr>Формулювання другого закону термодинаміки</vt:lpstr>
      <vt:lpstr>Ентропія</vt:lpstr>
      <vt:lpstr>Ентропія</vt:lpstr>
      <vt:lpstr>Цикл Карно </vt:lpstr>
      <vt:lpstr>Цикл Карно </vt:lpstr>
      <vt:lpstr>Теореми Карно</vt:lpstr>
      <vt:lpstr>Метод дослідження термодинамічних процесів </vt:lpstr>
      <vt:lpstr>Ізохорний процес</vt:lpstr>
      <vt:lpstr>Ізобарний процес</vt:lpstr>
      <vt:lpstr>Ізотермічний процес</vt:lpstr>
      <vt:lpstr>Адіабатний процес</vt:lpstr>
      <vt:lpstr>Політропний процес </vt:lpstr>
      <vt:lpstr>I-й закон термодинаміки для потоку </vt:lpstr>
      <vt:lpstr>Критичний тиск і швидкість</vt:lpstr>
      <vt:lpstr>Сопло Лаваля</vt:lpstr>
      <vt:lpstr>Дроселювання</vt:lpstr>
      <vt:lpstr>Дроселювання</vt:lpstr>
      <vt:lpstr>Ефекти в газі</vt:lpstr>
      <vt:lpstr>Властивості реальних газів </vt:lpstr>
      <vt:lpstr>Рівняння стану реального газу</vt:lpstr>
      <vt:lpstr>Рівняння стану реального газу</vt:lpstr>
      <vt:lpstr>Рівняння стану реального газу</vt:lpstr>
      <vt:lpstr>Поняття про водяну пару</vt:lpstr>
      <vt:lpstr>Поняття про водяну пару</vt:lpstr>
      <vt:lpstr>Характеристики вологого повітря </vt:lpstr>
      <vt:lpstr>Характеристики вологого повітря </vt:lpstr>
      <vt:lpstr>Характеристики вологого повітря </vt:lpstr>
      <vt:lpstr>Цикли паротурбінних установок </vt:lpstr>
      <vt:lpstr>Цикл Ренкина на насиченій (а) і перегрітій (б) парі </vt:lpstr>
      <vt:lpstr>Презентация PowerPoint</vt:lpstr>
      <vt:lpstr>Презентация PowerPoint</vt:lpstr>
      <vt:lpstr> Цикл ДВЗ з підведенням теплоти при постійному об'ємі</vt:lpstr>
      <vt:lpstr>Цикл ДВЗ з підведенням теплоти при постійному об'ємі</vt:lpstr>
      <vt:lpstr>Цикл ДВЗ із змішаним підведенням теплоти</vt:lpstr>
      <vt:lpstr>Презентация PowerPoint</vt:lpstr>
      <vt:lpstr>- Ідеальний цикл ГТУ</vt:lpstr>
      <vt:lpstr>Кінець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Презинтація</dc:title>
  <dc:creator>User</dc:creator>
  <cp:lastModifiedBy>Користувач Windows</cp:lastModifiedBy>
  <cp:revision>27</cp:revision>
  <dcterms:created xsi:type="dcterms:W3CDTF">2020-11-11T14:07:50Z</dcterms:created>
  <dcterms:modified xsi:type="dcterms:W3CDTF">2021-02-23T08:09:14Z</dcterms:modified>
</cp:coreProperties>
</file>