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74"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9" r:id="rId25"/>
    <p:sldId id="278"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2065855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42523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126662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42275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888946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5934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88175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D089C7F-69CD-48A2-96BD-FAB855E3048E}" type="datetimeFigureOut">
              <a:rPr lang="uk-UA" smtClean="0"/>
              <a:t>17.10.2019</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82405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3"/>
          <p:cNvSpPr>
            <a:spLocks noGrp="1"/>
          </p:cNvSpPr>
          <p:nvPr>
            <p:ph type="ftr" sz="quarter" idx="11"/>
          </p:nvPr>
        </p:nvSpPr>
        <p:spPr/>
        <p:txBody>
          <a:bodyPr/>
          <a:lstStyle/>
          <a:p>
            <a:endParaRPr lang="uk-UA"/>
          </a:p>
        </p:txBody>
      </p:sp>
      <p:sp>
        <p:nvSpPr>
          <p:cNvPr id="6" name="Slide Number Placeholder 4"/>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149013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2"/>
          <p:cNvSpPr>
            <a:spLocks noGrp="1"/>
          </p:cNvSpPr>
          <p:nvPr>
            <p:ph type="ftr" sz="quarter" idx="11"/>
          </p:nvPr>
        </p:nvSpPr>
        <p:spPr/>
        <p:txBody>
          <a:bodyPr/>
          <a:lstStyle/>
          <a:p>
            <a:endParaRPr lang="uk-UA"/>
          </a:p>
        </p:txBody>
      </p:sp>
      <p:sp>
        <p:nvSpPr>
          <p:cNvPr id="6" name="Slide Number Placeholder 3"/>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93414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5"/>
          <p:cNvSpPr>
            <a:spLocks noGrp="1"/>
          </p:cNvSpPr>
          <p:nvPr>
            <p:ph type="ftr" sz="quarter" idx="11"/>
          </p:nvPr>
        </p:nvSpPr>
        <p:spPr/>
        <p:txBody>
          <a:bodyPr/>
          <a:lstStyle/>
          <a:p>
            <a:endParaRPr lang="uk-UA"/>
          </a:p>
        </p:txBody>
      </p:sp>
      <p:sp>
        <p:nvSpPr>
          <p:cNvPr id="6"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19322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789821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2938006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408791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662228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638674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30289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2814104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759151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1283925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57597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D089C7F-69CD-48A2-96BD-FAB855E3048E}" type="datetimeFigureOut">
              <a:rPr lang="uk-UA" smtClean="0"/>
              <a:t>17.10.2019</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249945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893251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ED089C7F-69CD-48A2-96BD-FAB855E3048E}" type="datetimeFigureOut">
              <a:rPr lang="uk-UA" smtClean="0"/>
              <a:t>17.10.2019</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E0C364E5-784A-4A85-BEB2-77E286569A9D}" type="slidenum">
              <a:rPr lang="uk-UA" smtClean="0"/>
              <a:t>‹#›</a:t>
            </a:fld>
            <a:endParaRPr lang="uk-UA"/>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12249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089C7F-69CD-48A2-96BD-FAB855E3048E}" type="datetimeFigureOut">
              <a:rPr lang="uk-UA" smtClean="0"/>
              <a:t>17.10.2019</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E0C364E5-784A-4A85-BEB2-77E286569A9D}" type="slidenum">
              <a:rPr lang="uk-UA" smtClean="0"/>
              <a:t>‹#›</a:t>
            </a:fld>
            <a:endParaRPr lang="uk-UA"/>
          </a:p>
        </p:txBody>
      </p:sp>
      <p:sp>
        <p:nvSpPr>
          <p:cNvPr id="6" name="Title 5"/>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373003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89C7F-69CD-48A2-96BD-FAB855E3048E}" type="datetimeFigureOut">
              <a:rPr lang="uk-UA" smtClean="0"/>
              <a:t>17.10.2019</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428583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smtClean="0"/>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81898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smtClean="0"/>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D089C7F-69CD-48A2-96BD-FAB855E3048E}" type="datetimeFigureOut">
              <a:rPr lang="uk-UA" smtClean="0"/>
              <a:t>17.10.2019</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0C364E5-784A-4A85-BEB2-77E286569A9D}" type="slidenum">
              <a:rPr lang="uk-UA" smtClean="0"/>
              <a:t>‹#›</a:t>
            </a:fld>
            <a:endParaRPr lang="uk-UA"/>
          </a:p>
        </p:txBody>
      </p:sp>
    </p:spTree>
    <p:extLst>
      <p:ext uri="{BB962C8B-B14F-4D97-AF65-F5344CB8AC3E}">
        <p14:creationId xmlns:p14="http://schemas.microsoft.com/office/powerpoint/2010/main" val="3061462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D089C7F-69CD-48A2-96BD-FAB855E3048E}" type="datetimeFigureOut">
              <a:rPr lang="uk-UA" smtClean="0"/>
              <a:t>17.10.2019</a:t>
            </a:fld>
            <a:endParaRPr lang="uk-U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uk-UA"/>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E0C364E5-784A-4A85-BEB2-77E286569A9D}" type="slidenum">
              <a:rPr lang="uk-UA" smtClean="0"/>
              <a:t>‹#›</a:t>
            </a:fld>
            <a:endParaRPr lang="uk-UA"/>
          </a:p>
        </p:txBody>
      </p:sp>
    </p:spTree>
    <p:extLst>
      <p:ext uri="{BB962C8B-B14F-4D97-AF65-F5344CB8AC3E}">
        <p14:creationId xmlns:p14="http://schemas.microsoft.com/office/powerpoint/2010/main" val="41137450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089C7F-69CD-48A2-96BD-FAB855E3048E}" type="datetimeFigureOut">
              <a:rPr lang="uk-UA" smtClean="0"/>
              <a:t>17.10.2019</a:t>
            </a:fld>
            <a:endParaRPr lang="uk-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uk-UA"/>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0C364E5-784A-4A85-BEB2-77E286569A9D}" type="slidenum">
              <a:rPr lang="uk-UA" smtClean="0"/>
              <a:t>‹#›</a:t>
            </a:fld>
            <a:endParaRPr lang="uk-UA"/>
          </a:p>
        </p:txBody>
      </p:sp>
    </p:spTree>
    <p:extLst>
      <p:ext uri="{BB962C8B-B14F-4D97-AF65-F5344CB8AC3E}">
        <p14:creationId xmlns:p14="http://schemas.microsoft.com/office/powerpoint/2010/main" val="366763264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ctrTitle"/>
          </p:nvPr>
        </p:nvSpPr>
        <p:spPr>
          <a:xfrm>
            <a:off x="1683171" y="1384738"/>
            <a:ext cx="8825658" cy="3329581"/>
          </a:xfrm>
        </p:spPr>
        <p:txBody>
          <a:bodyPr>
            <a:noAutofit/>
          </a:bodyPr>
          <a:lstStyle/>
          <a:p>
            <a:pPr algn="ctr"/>
            <a:r>
              <a:rPr lang="ru-RU" sz="4800" b="1" dirty="0" smtClean="0">
                <a:effectLst>
                  <a:outerShdw blurRad="38100" dist="38100" dir="2700000" algn="tl">
                    <a:srgbClr val="000000">
                      <a:alpha val="43137"/>
                    </a:srgbClr>
                  </a:outerShdw>
                </a:effectLst>
              </a:rPr>
              <a:t>ТЕМА 5. ФІНАНСОВА СИСТЕМА ЄВРОПЕЙСЬКОГО СОЮЗУ</a:t>
            </a:r>
            <a:endParaRPr lang="uk-UA"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040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2. </a:t>
            </a:r>
            <a:r>
              <a:rPr lang="ru-RU" sz="3600" dirty="0" err="1"/>
              <a:t>Організація</a:t>
            </a:r>
            <a:r>
              <a:rPr lang="ru-RU" sz="3600" dirty="0"/>
              <a:t>, структура та </a:t>
            </a:r>
            <a:r>
              <a:rPr lang="ru-RU" sz="3600" dirty="0" err="1"/>
              <a:t>динаміка</a:t>
            </a:r>
            <a:r>
              <a:rPr lang="ru-RU" sz="3600" dirty="0"/>
              <a:t> бюджету </a:t>
            </a:r>
            <a:r>
              <a:rPr lang="ru-RU" sz="3600" dirty="0" err="1"/>
              <a:t>Європейського</a:t>
            </a:r>
            <a:r>
              <a:rPr lang="ru-RU" sz="3600" dirty="0"/>
              <a:t> Союзу</a:t>
            </a:r>
            <a:endParaRPr lang="uk-UA" sz="3600" dirty="0"/>
          </a:p>
        </p:txBody>
      </p:sp>
      <p:pic>
        <p:nvPicPr>
          <p:cNvPr id="4" name="Рисунок 3"/>
          <p:cNvPicPr>
            <a:picLocks noChangeAspect="1"/>
          </p:cNvPicPr>
          <p:nvPr/>
        </p:nvPicPr>
        <p:blipFill>
          <a:blip r:embed="rId2"/>
          <a:stretch>
            <a:fillRect/>
          </a:stretch>
        </p:blipFill>
        <p:spPr>
          <a:xfrm>
            <a:off x="7801959" y="4225158"/>
            <a:ext cx="4276398" cy="24436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Объект 2"/>
          <p:cNvSpPr>
            <a:spLocks noGrp="1"/>
          </p:cNvSpPr>
          <p:nvPr>
            <p:ph idx="1"/>
          </p:nvPr>
        </p:nvSpPr>
        <p:spPr>
          <a:xfrm>
            <a:off x="516704" y="1611484"/>
            <a:ext cx="11561653" cy="4805082"/>
          </a:xfrm>
        </p:spPr>
        <p:txBody>
          <a:bodyPr>
            <a:normAutofit lnSpcReduction="10000"/>
          </a:bodyPr>
          <a:lstStyle/>
          <a:p>
            <a:r>
              <a:rPr lang="ru-RU" dirty="0" err="1"/>
              <a:t>Всі</a:t>
            </a:r>
            <a:r>
              <a:rPr lang="ru-RU" dirty="0"/>
              <a:t> </a:t>
            </a:r>
            <a:r>
              <a:rPr lang="ru-RU" dirty="0" err="1"/>
              <a:t>надходження</a:t>
            </a:r>
            <a:r>
              <a:rPr lang="ru-RU" dirty="0"/>
              <a:t> ЄС та </a:t>
            </a:r>
            <a:r>
              <a:rPr lang="ru-RU" dirty="0" err="1"/>
              <a:t>його</a:t>
            </a:r>
            <a:r>
              <a:rPr lang="ru-RU" dirty="0"/>
              <a:t> </a:t>
            </a:r>
            <a:r>
              <a:rPr lang="ru-RU" dirty="0" err="1"/>
              <a:t>видатки</a:t>
            </a:r>
            <a:r>
              <a:rPr lang="ru-RU" dirty="0"/>
              <a:t> </a:t>
            </a:r>
            <a:r>
              <a:rPr lang="ru-RU" dirty="0" err="1"/>
              <a:t>включаються</a:t>
            </a:r>
            <a:r>
              <a:rPr lang="ru-RU" dirty="0"/>
              <a:t> до бюджету </a:t>
            </a:r>
            <a:r>
              <a:rPr lang="ru-RU" dirty="0" err="1"/>
              <a:t>Співтовариства</a:t>
            </a:r>
            <a:r>
              <a:rPr lang="ru-RU" dirty="0"/>
              <a:t> на </a:t>
            </a:r>
            <a:r>
              <a:rPr lang="ru-RU" dirty="0" err="1"/>
              <a:t>основі</a:t>
            </a:r>
            <a:r>
              <a:rPr lang="ru-RU" dirty="0"/>
              <a:t> </a:t>
            </a:r>
            <a:r>
              <a:rPr lang="ru-RU" dirty="0" err="1"/>
              <a:t>щорічних</a:t>
            </a:r>
            <a:r>
              <a:rPr lang="ru-RU" dirty="0"/>
              <a:t> </a:t>
            </a:r>
            <a:r>
              <a:rPr lang="ru-RU" dirty="0" err="1"/>
              <a:t>прогнозів</a:t>
            </a:r>
            <a:r>
              <a:rPr lang="ru-RU" dirty="0"/>
              <a:t>. </a:t>
            </a:r>
            <a:endParaRPr lang="ru-RU" dirty="0" smtClean="0"/>
          </a:p>
          <a:p>
            <a:r>
              <a:rPr lang="uk-UA" dirty="0"/>
              <a:t>В основі бюджету Співтовариства покладено кілька принципів, </a:t>
            </a:r>
            <a:r>
              <a:rPr lang="uk-UA" dirty="0" smtClean="0"/>
              <a:t>зокрема:</a:t>
            </a:r>
            <a:endParaRPr lang="uk-UA" dirty="0"/>
          </a:p>
          <a:p>
            <a:r>
              <a:rPr lang="uk-UA" dirty="0"/>
              <a:t>– принцип об’єднання (всі надходження і видатки зводяться разом у єдиному документі);</a:t>
            </a:r>
          </a:p>
          <a:p>
            <a:r>
              <a:rPr lang="uk-UA" dirty="0"/>
              <a:t>– принцип річного періоду (операції бюджету стосуються бюджетного року);</a:t>
            </a:r>
          </a:p>
          <a:p>
            <a:r>
              <a:rPr lang="uk-UA" dirty="0"/>
              <a:t>– принцип збалансованості (видатки не повинні перевищувати надходження);</a:t>
            </a:r>
          </a:p>
          <a:p>
            <a:r>
              <a:rPr lang="uk-UA" dirty="0"/>
              <a:t>– принцип одиниці обліку, за яким бюджет планується й виконується в євро і рахунки відображаються у євро; </a:t>
            </a:r>
          </a:p>
          <a:p>
            <a:r>
              <a:rPr lang="uk-UA" dirty="0"/>
              <a:t>– принцип </a:t>
            </a:r>
            <a:r>
              <a:rPr lang="uk-UA" dirty="0" smtClean="0"/>
              <a:t>універсальності; </a:t>
            </a:r>
            <a:endParaRPr lang="uk-UA" dirty="0"/>
          </a:p>
          <a:p>
            <a:r>
              <a:rPr lang="uk-UA" dirty="0"/>
              <a:t>– принцип </a:t>
            </a:r>
            <a:r>
              <a:rPr lang="uk-UA" dirty="0" smtClean="0"/>
              <a:t>специфікації; </a:t>
            </a:r>
            <a:endParaRPr lang="uk-UA" dirty="0"/>
          </a:p>
          <a:p>
            <a:r>
              <a:rPr lang="uk-UA" dirty="0"/>
              <a:t>– принцип раціонального управління </a:t>
            </a:r>
            <a:r>
              <a:rPr lang="uk-UA" dirty="0" smtClean="0"/>
              <a:t>фінансами; </a:t>
            </a:r>
            <a:endParaRPr lang="uk-UA" dirty="0"/>
          </a:p>
          <a:p>
            <a:r>
              <a:rPr lang="uk-UA" dirty="0"/>
              <a:t>– принцип </a:t>
            </a:r>
            <a:r>
              <a:rPr lang="uk-UA" dirty="0" smtClean="0"/>
              <a:t>прозорості.</a:t>
            </a:r>
            <a:endParaRPr lang="uk-UA" dirty="0"/>
          </a:p>
          <a:p>
            <a:endParaRPr lang="uk-UA" dirty="0"/>
          </a:p>
        </p:txBody>
      </p:sp>
    </p:spTree>
    <p:extLst>
      <p:ext uri="{BB962C8B-B14F-4D97-AF65-F5344CB8AC3E}">
        <p14:creationId xmlns:p14="http://schemas.microsoft.com/office/powerpoint/2010/main" val="415703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0" b="99583" l="0" r="99881">
                        <a14:foregroundMark x1="33214" y1="55833" x2="33214" y2="55833"/>
                        <a14:foregroundMark x1="35595" y1="56458" x2="35595" y2="56458"/>
                        <a14:foregroundMark x1="36071" y1="63750" x2="36071" y2="63750"/>
                        <a14:foregroundMark x1="35952" y1="70417" x2="35952" y2="70417"/>
                        <a14:foregroundMark x1="33690" y1="70625" x2="33690" y2="70625"/>
                        <a14:foregroundMark x1="33452" y1="63333" x2="33452" y2="63333"/>
                        <a14:backgroundMark x1="46667" y1="17500" x2="46667" y2="17500"/>
                        <a14:backgroundMark x1="44524" y1="17917" x2="44524" y2="17917"/>
                        <a14:backgroundMark x1="42143" y1="59583" x2="42143" y2="59583"/>
                        <a14:backgroundMark x1="42381" y1="65208" x2="42381" y2="65208"/>
                        <a14:backgroundMark x1="42143" y1="69583" x2="42143" y2="69583"/>
                        <a14:backgroundMark x1="42262" y1="75000" x2="42262" y2="75000"/>
                        <a14:backgroundMark x1="65714" y1="30625" x2="65714" y2="30625"/>
                        <a14:backgroundMark x1="65238" y1="37708" x2="65238" y2="37708"/>
                        <a14:backgroundMark x1="65357" y1="44583" x2="65357" y2="44583"/>
                        <a14:backgroundMark x1="65357" y1="50417" x2="65357" y2="50417"/>
                        <a14:backgroundMark x1="65595" y1="57500" x2="65595" y2="57500"/>
                        <a14:backgroundMark x1="65476" y1="64792" x2="65476" y2="64792"/>
                        <a14:backgroundMark x1="66071" y1="71458" x2="66071" y2="71458"/>
                        <a14:backgroundMark x1="62262" y1="72292" x2="62262" y2="72292"/>
                        <a14:backgroundMark x1="62857" y1="64167" x2="62857" y2="64167"/>
                        <a14:backgroundMark x1="62857" y1="55833" x2="62857" y2="55833"/>
                        <a14:backgroundMark x1="62857" y1="50417" x2="62857" y2="50417"/>
                        <a14:backgroundMark x1="62976" y1="43333" x2="62976" y2="43333"/>
                        <a14:backgroundMark x1="61667" y1="35625" x2="61667" y2="35625"/>
                        <a14:backgroundMark x1="62262" y1="29583" x2="62262" y2="29583"/>
                        <a14:backgroundMark x1="69405" y1="53333" x2="69405" y2="53333"/>
                        <a14:backgroundMark x1="69405" y1="69583" x2="68810" y2="72500"/>
                        <a14:backgroundMark x1="68810" y1="72500" x2="68810" y2="72500"/>
                        <a14:backgroundMark x1="29405" y1="63125" x2="29643" y2="63542"/>
                        <a14:backgroundMark x1="29643" y1="75625" x2="29524" y2="76458"/>
                      </a14:backgroundRemoval>
                    </a14:imgEffect>
                  </a14:imgLayer>
                </a14:imgProps>
              </a:ext>
            </a:extLst>
          </a:blip>
          <a:stretch>
            <a:fillRect/>
          </a:stretch>
        </p:blipFill>
        <p:spPr>
          <a:xfrm>
            <a:off x="6375369" y="3457904"/>
            <a:ext cx="7039958" cy="4022833"/>
          </a:xfrm>
          <a:prstGeom prst="rect">
            <a:avLst/>
          </a:prstGeom>
        </p:spPr>
      </p:pic>
      <p:sp>
        <p:nvSpPr>
          <p:cNvPr id="3" name="Объект 2"/>
          <p:cNvSpPr>
            <a:spLocks noGrp="1"/>
          </p:cNvSpPr>
          <p:nvPr>
            <p:ph idx="1"/>
          </p:nvPr>
        </p:nvSpPr>
        <p:spPr>
          <a:xfrm>
            <a:off x="409629" y="472966"/>
            <a:ext cx="8946541" cy="5754413"/>
          </a:xfrm>
        </p:spPr>
        <p:txBody>
          <a:bodyPr>
            <a:normAutofit lnSpcReduction="10000"/>
          </a:bodyPr>
          <a:lstStyle/>
          <a:p>
            <a:r>
              <a:rPr lang="uk-UA" dirty="0"/>
              <a:t>23 травня 2018 р. Європейська Комісія запропонувала проект бюджету ЄС на 2019 р. загальною сумою зобов’язань в 166 мільярдів євро, що на 3% більше, ніж в 2018 р., для інвестування в більш сильну і стійку економіку Європи і просування солідарності і безпеки на території ЄС і за його межами. Це шостий бюджет в рамках поточного довгострокового бюджету ЄС на 2014-2020 рр., і він регулюється відповідно до встановлених обмежень. Він призначений для оптимізації фінансування існуючих програм, а також нових ініціатив та посилення додаткових переваг Європи відповідно до пріоритетів, поставленими перед Єврокомісією.</a:t>
            </a:r>
          </a:p>
          <a:p>
            <a:r>
              <a:rPr lang="uk-UA" dirty="0"/>
              <a:t>Дана пропозиція базується на умові, що Великобританія продовжить вносити фінансовий внесок і брати участь у виконанні бюджетів ЄС після виходу зі складу Європейського Союзу 30 березня 2019 р. і до кінця 2020 р. нарівні з державами-членами ЄС. Європейський Парламент та держави-члени ЄС спільно </a:t>
            </a:r>
            <a:r>
              <a:rPr lang="uk-UA" dirty="0" err="1"/>
              <a:t>обговорять</a:t>
            </a:r>
            <a:r>
              <a:rPr lang="uk-UA" dirty="0"/>
              <a:t> цю пропозицію. Раніше в цьому місяці Комісія висунула пропозицію про прагматичний і сучасному довгостроковому бюджеті на період 2021-2027 рр.</a:t>
            </a:r>
          </a:p>
          <a:p>
            <a:endParaRPr lang="uk-UA" dirty="0"/>
          </a:p>
        </p:txBody>
      </p:sp>
    </p:spTree>
    <p:extLst>
      <p:ext uri="{BB962C8B-B14F-4D97-AF65-F5344CB8AC3E}">
        <p14:creationId xmlns:p14="http://schemas.microsoft.com/office/powerpoint/2010/main" val="243738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864505" y="4742136"/>
            <a:ext cx="3211882" cy="21158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Объект 2"/>
          <p:cNvSpPr>
            <a:spLocks noGrp="1"/>
          </p:cNvSpPr>
          <p:nvPr>
            <p:ph idx="1"/>
          </p:nvPr>
        </p:nvSpPr>
        <p:spPr>
          <a:xfrm>
            <a:off x="241738" y="578069"/>
            <a:ext cx="9291145" cy="6064469"/>
          </a:xfrm>
        </p:spPr>
        <p:txBody>
          <a:bodyPr>
            <a:normAutofit fontScale="92500" lnSpcReduction="20000"/>
          </a:bodyPr>
          <a:lstStyle/>
          <a:p>
            <a:r>
              <a:rPr lang="uk-UA" b="1" i="1" dirty="0"/>
              <a:t>Посилення європейської економіки</a:t>
            </a:r>
            <a:r>
              <a:rPr lang="uk-UA" dirty="0"/>
              <a:t>. В цілому, майже 80 мільярдів євро у формі зобов’язань були виділені на підтримку економічного зростання в 2019 році. Вони розраховані і на ряд флагманських програм: </a:t>
            </a:r>
          </a:p>
          <a:p>
            <a:r>
              <a:rPr lang="uk-UA" dirty="0"/>
              <a:t>– 12,5 мільярдів євро (+ 8,4% в порівнянні з 2018 р.) на дослідження та інновації в рамках проекту «Горизонт 2020», в тому числі 194 мільйони євро на нове Європейське спільне підприємство з розгортання інфраструктури високопродуктивних обчислень; </a:t>
            </a:r>
          </a:p>
          <a:p>
            <a:r>
              <a:rPr lang="uk-UA" dirty="0"/>
              <a:t>– 2,6 мільярда євро на освіту в рамках програми </a:t>
            </a:r>
            <a:r>
              <a:rPr lang="en-US" dirty="0"/>
              <a:t>Erasmus + (+ 10,4% </a:t>
            </a:r>
            <a:r>
              <a:rPr lang="uk-UA" dirty="0"/>
              <a:t>в порівнянні з 2018 р.); </a:t>
            </a:r>
          </a:p>
          <a:p>
            <a:r>
              <a:rPr lang="uk-UA" dirty="0"/>
              <a:t>– 3,8 мільярда євро в рамках Європейського механізму взаємодії (+ 36,4% в порівнянні з 2018 р.);</a:t>
            </a:r>
          </a:p>
          <a:p>
            <a:r>
              <a:rPr lang="uk-UA" dirty="0"/>
              <a:t>– додаткова сума в 233,3 мільйона євро на Ініціативу щодо забезпечення зайнятості молоді в регіонах з високим рівнем безробіття, укупі з фінансуванням з боку Європейського соціального фонду</a:t>
            </a:r>
            <a:r>
              <a:rPr lang="uk-UA" dirty="0" smtClean="0"/>
              <a:t>.</a:t>
            </a:r>
          </a:p>
          <a:p>
            <a:r>
              <a:rPr lang="uk-UA" dirty="0"/>
              <a:t>За розрахунками Європейської Комісії, в 2019 році прискориться реалізація програм з політики зближення на 2014-2020 роки після надихаючих результатів минулого року при фінансуванні 57 мільярдів євро (+ 2,8% в порівнянні з 2018 р.), а фінансування сільського господарства буде стабільним на рівні близько 60 мільярдів євро (+ 1,2% в порівнянні з 2018 р.) </a:t>
            </a:r>
          </a:p>
          <a:p>
            <a:endParaRPr lang="uk-UA" dirty="0"/>
          </a:p>
        </p:txBody>
      </p:sp>
    </p:spTree>
    <p:extLst>
      <p:ext uri="{BB962C8B-B14F-4D97-AF65-F5344CB8AC3E}">
        <p14:creationId xmlns:p14="http://schemas.microsoft.com/office/powerpoint/2010/main" val="256097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rot="16200000">
            <a:off x="8224838" y="2254962"/>
            <a:ext cx="4752975" cy="3181350"/>
          </a:xfrm>
          <a:prstGeom prst="rect">
            <a:avLst/>
          </a:prstGeom>
          <a:ln>
            <a:noFill/>
          </a:ln>
          <a:effectLst>
            <a:outerShdw blurRad="190500" algn="tl" rotWithShape="0">
              <a:srgbClr val="000000">
                <a:alpha val="70000"/>
              </a:srgbClr>
            </a:outerShdw>
          </a:effectLst>
        </p:spPr>
      </p:pic>
      <p:sp>
        <p:nvSpPr>
          <p:cNvPr id="3" name="Объект 2"/>
          <p:cNvSpPr>
            <a:spLocks noGrp="1"/>
          </p:cNvSpPr>
          <p:nvPr>
            <p:ph idx="1"/>
          </p:nvPr>
        </p:nvSpPr>
        <p:spPr>
          <a:xfrm>
            <a:off x="515008" y="273270"/>
            <a:ext cx="9722068" cy="6211613"/>
          </a:xfrm>
        </p:spPr>
        <p:txBody>
          <a:bodyPr>
            <a:normAutofit fontScale="92500" lnSpcReduction="10000"/>
          </a:bodyPr>
          <a:lstStyle/>
          <a:p>
            <a:r>
              <a:rPr lang="uk-UA" b="1" i="1" dirty="0"/>
              <a:t>Безпека в ЄС і за його межами</a:t>
            </a:r>
            <a:r>
              <a:rPr lang="uk-UA" dirty="0"/>
              <a:t>. Незважаючи на обмеження в довгостроковому бюджеті ЄС на 2014-2020 рр. Європейська Комісія максимально </a:t>
            </a:r>
            <a:r>
              <a:rPr lang="uk-UA" dirty="0" err="1"/>
              <a:t>гнучко</a:t>
            </a:r>
            <a:r>
              <a:rPr lang="uk-UA" dirty="0"/>
              <a:t> розподіляє бюджет, щоб упевнитися, що особливу увагу в цьому році буде приділено питанням міграції та прикордонного контролю:</a:t>
            </a:r>
          </a:p>
          <a:p>
            <a:r>
              <a:rPr lang="uk-UA" dirty="0"/>
              <a:t>– реформа Спільної європейської системи надання притулку для забезпечення ефективної, справедливої і гуманної політики надання притулку; </a:t>
            </a:r>
          </a:p>
          <a:p>
            <a:r>
              <a:rPr lang="uk-UA" dirty="0"/>
              <a:t>– нова система «Вхід-вихід» для посилення прикордонного контролю; </a:t>
            </a:r>
          </a:p>
          <a:p>
            <a:r>
              <a:rPr lang="uk-UA" dirty="0"/>
              <a:t>– зміцнення Європейської служби прикордонної і берегової охорони, Європейського агентства з питань надання притулку та інших служб, що регулюють прикордонний контроль і видачу віз;</a:t>
            </a:r>
          </a:p>
          <a:p>
            <a:r>
              <a:rPr lang="uk-UA" dirty="0"/>
              <a:t>– додаткова сума в 1,5 мільярда євро на механізм підтримки біженців в Туреччині, щоб продовжувати поставки їжі, організацію освіти і надання житла тим, хто втік від воєн в Сирії або де-небудь ще (крім того, 500 мільйонів євро будуть виділені в рамках поточного бюджету на 2018 рік, у зв’язку з чим Комісія пропонує </a:t>
            </a:r>
            <a:r>
              <a:rPr lang="uk-UA" dirty="0" err="1"/>
              <a:t>внести</a:t>
            </a:r>
            <a:r>
              <a:rPr lang="uk-UA" dirty="0"/>
              <a:t> зміни в останнє речення); </a:t>
            </a:r>
          </a:p>
          <a:p>
            <a:r>
              <a:rPr lang="uk-UA" dirty="0"/>
              <a:t>– реалізація двох головних ініціатив – рамкових партнерських угод з країнами, що не входять в ЄС, в рамках Європейської порядку денного з питань міграції та Європейського фонду сталого розвитку для усунення ключових причин міграції.</a:t>
            </a:r>
          </a:p>
          <a:p>
            <a:endParaRPr lang="uk-UA" dirty="0"/>
          </a:p>
        </p:txBody>
      </p:sp>
    </p:spTree>
    <p:extLst>
      <p:ext uri="{BB962C8B-B14F-4D97-AF65-F5344CB8AC3E}">
        <p14:creationId xmlns:p14="http://schemas.microsoft.com/office/powerpoint/2010/main" val="121582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0781" y1="56188" x2="23281" y2="89063"/>
                        <a14:foregroundMark x1="23516" y1="89438" x2="24648" y2="96375"/>
                        <a14:foregroundMark x1="21250" y1="86125" x2="12773" y2="60563"/>
                        <a14:foregroundMark x1="19414" y1="93813" x2="11406" y2="69313"/>
                        <a14:foregroundMark x1="11641" y1="37563" x2="24414" y2="51812"/>
                        <a14:foregroundMark x1="9805" y1="56563" x2="11172" y2="68625"/>
                        <a14:foregroundMark x1="10742" y1="35375" x2="18281" y2="25125"/>
                        <a14:foregroundMark x1="28750" y1="12000" x2="44961" y2="23313"/>
                        <a14:foregroundMark x1="83984" y1="14938" x2="65938" y2="313"/>
                        <a14:foregroundMark x1="89219" y1="52188" x2="78945" y2="82125"/>
                        <a14:foregroundMark x1="86250" y1="70063" x2="74180" y2="94500"/>
                        <a14:foregroundMark x1="24648" y1="97813" x2="39258" y2="84313"/>
                        <a14:foregroundMark x1="86719" y1="75563" x2="73945" y2="99625"/>
                        <a14:backgroundMark x1="29688" y1="9438" x2="34922" y2="14563"/>
                        <a14:backgroundMark x1="32852" y1="13813" x2="28320" y2="9063"/>
                        <a14:backgroundMark x1="76016" y1="4313" x2="65508" y2="688"/>
                        <a14:backgroundMark x1="44297" y1="87250" x2="34688" y2="99250"/>
                        <a14:backgroundMark x1="28320" y1="96688" x2="35820" y2="95250"/>
                        <a14:backgroundMark x1="28750" y1="97813" x2="23047" y2="98563"/>
                      </a14:backgroundRemoval>
                    </a14:imgEffect>
                  </a14:imgLayer>
                </a14:imgProps>
              </a:ext>
            </a:extLst>
          </a:blip>
          <a:stretch>
            <a:fillRect/>
          </a:stretch>
        </p:blipFill>
        <p:spPr>
          <a:xfrm>
            <a:off x="9155582" y="2588171"/>
            <a:ext cx="3438985" cy="21493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Объект 2"/>
          <p:cNvSpPr>
            <a:spLocks noGrp="1"/>
          </p:cNvSpPr>
          <p:nvPr>
            <p:ph idx="1"/>
          </p:nvPr>
        </p:nvSpPr>
        <p:spPr>
          <a:xfrm>
            <a:off x="378372" y="578069"/>
            <a:ext cx="9671481" cy="6169571"/>
          </a:xfrm>
        </p:spPr>
        <p:txBody>
          <a:bodyPr>
            <a:normAutofit fontScale="92500" lnSpcReduction="20000"/>
          </a:bodyPr>
          <a:lstStyle/>
          <a:p>
            <a:r>
              <a:rPr lang="uk-UA" b="1" i="1" dirty="0"/>
              <a:t>Підтримка нових ініціатив</a:t>
            </a:r>
            <a:r>
              <a:rPr lang="uk-UA" dirty="0"/>
              <a:t>. Крім закріплення минулих зусиль проект даного бюджету також передбачає підтримку нових ініціатив:</a:t>
            </a:r>
          </a:p>
          <a:p>
            <a:r>
              <a:rPr lang="uk-UA" dirty="0"/>
              <a:t>– 103 мільйони євро на Європейський корпус солідарності, що надає молоді можливість стати волонтером або працівником проектів в рідній країні або за кордоном; </a:t>
            </a:r>
          </a:p>
          <a:p>
            <a:r>
              <a:rPr lang="uk-UA" dirty="0"/>
              <a:t>– 11 мільйонів євро на створення Європейської служби працевлаштування, яка гарантує справедливу мобільність праці на внутрішньому ринку і спростить співпрацю між національними службами;</a:t>
            </a:r>
          </a:p>
          <a:p>
            <a:r>
              <a:rPr lang="uk-UA" dirty="0"/>
              <a:t> – 40 мільйонів євро на розширення Програми підтримки структурних реформ з упором на проведення структурних реформ в державах-членах ЄС</a:t>
            </a:r>
            <a:r>
              <a:rPr lang="uk-UA" dirty="0" smtClean="0"/>
              <a:t>;</a:t>
            </a:r>
            <a:endParaRPr lang="uk-UA" dirty="0"/>
          </a:p>
          <a:p>
            <a:r>
              <a:rPr lang="uk-UA" dirty="0"/>
              <a:t>– 245 мільйонів євро на створення Програми розвитку європейської оборонної промисловості для підтримки оборонної промисловості Європи і руху у напрямку до Європейського оборонного фонду;</a:t>
            </a:r>
          </a:p>
          <a:p>
            <a:r>
              <a:rPr lang="uk-UA" dirty="0"/>
              <a:t> – 150 мільйонів євро на зміцнення сил реагування на землетруси, пожежі і інші катастрофи в Європі за допомогою резерву потенціалу цивільного захисту на рівні ЄС, в тому числі на обладнання і групи </a:t>
            </a:r>
            <a:r>
              <a:rPr lang="en-US" dirty="0" err="1"/>
              <a:t>rescEU</a:t>
            </a:r>
            <a:r>
              <a:rPr lang="en-US" dirty="0"/>
              <a:t>;</a:t>
            </a:r>
          </a:p>
          <a:p>
            <a:r>
              <a:rPr lang="en-US" dirty="0"/>
              <a:t> – 5 </a:t>
            </a:r>
            <a:r>
              <a:rPr lang="uk-UA" dirty="0"/>
              <a:t>мільйонів євро призначені для створення нової Європейської прокуратури для притягнення до відповідальності за міждержавні злочину, включаючи шахрайство, відмивання грошей і корупцію. Будуть прийняті подальші кроки для захисту фізичних і юридичних осіб від кібератак.</a:t>
            </a:r>
          </a:p>
          <a:p>
            <a:endParaRPr lang="uk-UA" dirty="0"/>
          </a:p>
        </p:txBody>
      </p:sp>
    </p:spTree>
    <p:extLst>
      <p:ext uri="{BB962C8B-B14F-4D97-AF65-F5344CB8AC3E}">
        <p14:creationId xmlns:p14="http://schemas.microsoft.com/office/powerpoint/2010/main" val="90099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1161" y="496102"/>
            <a:ext cx="8946541" cy="6361898"/>
          </a:xfrm>
        </p:spPr>
        <p:txBody>
          <a:bodyPr>
            <a:normAutofit/>
          </a:bodyPr>
          <a:lstStyle/>
          <a:p>
            <a:pPr marL="0" indent="0" algn="ctr">
              <a:buNone/>
            </a:pPr>
            <a:r>
              <a:rPr lang="uk-UA" dirty="0" smtClean="0"/>
              <a:t>Надходження </a:t>
            </a:r>
            <a:r>
              <a:rPr lang="uk-UA" dirty="0"/>
              <a:t>до бюджету формуються з декількох джерел: </a:t>
            </a:r>
            <a:endParaRPr lang="uk-UA" dirty="0" smtClean="0"/>
          </a:p>
          <a:p>
            <a:r>
              <a:rPr lang="uk-UA" dirty="0" smtClean="0"/>
              <a:t>податки </a:t>
            </a:r>
            <a:r>
              <a:rPr lang="uk-UA" dirty="0"/>
              <a:t>на продукти харчування, що імпортуються до ЄС; </a:t>
            </a:r>
            <a:endParaRPr lang="uk-UA" dirty="0" smtClean="0"/>
          </a:p>
          <a:p>
            <a:r>
              <a:rPr lang="uk-UA" dirty="0" smtClean="0"/>
              <a:t>митні </a:t>
            </a:r>
            <a:r>
              <a:rPr lang="uk-UA" dirty="0"/>
              <a:t>збори на імпорт несільськогосподарської продукції; </a:t>
            </a:r>
            <a:endParaRPr lang="uk-UA" dirty="0" smtClean="0"/>
          </a:p>
          <a:p>
            <a:r>
              <a:rPr lang="uk-UA" dirty="0" smtClean="0"/>
              <a:t>частка </a:t>
            </a:r>
            <a:r>
              <a:rPr lang="uk-UA" dirty="0"/>
              <a:t>податку на додану вартість (ПДВ), що стягується на національному рівні в країнах членах ЄС; </a:t>
            </a:r>
            <a:endParaRPr lang="uk-UA" dirty="0" smtClean="0"/>
          </a:p>
          <a:p>
            <a:r>
              <a:rPr lang="uk-UA" dirty="0" smtClean="0"/>
              <a:t>внески </a:t>
            </a:r>
            <a:r>
              <a:rPr lang="uk-UA" dirty="0"/>
              <a:t>країн членів відповідно до їхньої частки у спільному ВНП (ВНД) ЄС. </a:t>
            </a:r>
            <a:endParaRPr lang="uk-UA" dirty="0" smtClean="0"/>
          </a:p>
          <a:p>
            <a:endParaRPr lang="uk-UA" dirty="0" smtClean="0"/>
          </a:p>
          <a:p>
            <a:endParaRPr lang="uk-UA" dirty="0" smtClean="0"/>
          </a:p>
          <a:p>
            <a:pPr marL="0" indent="0" algn="ctr">
              <a:buNone/>
            </a:pPr>
            <a:r>
              <a:rPr lang="uk-UA" dirty="0"/>
              <a:t>Формування доходної та витратної частин бюджету ЄС здійснюється з урахуванням таких договірних обмежень: </a:t>
            </a:r>
          </a:p>
          <a:p>
            <a:r>
              <a:rPr lang="uk-UA" dirty="0"/>
              <a:t>– бюджет Союзу не повинен бути в дефіциті, а це означає, що дохід повинен покривати всі витрати; </a:t>
            </a:r>
          </a:p>
          <a:p>
            <a:r>
              <a:rPr lang="uk-UA" dirty="0"/>
              <a:t>– максимальний розмір витрат ЄС, відомий як «граничні ресурси», узгоджується між країнами-учасниками у багаторічних угодах. </a:t>
            </a:r>
          </a:p>
          <a:p>
            <a:endParaRPr lang="uk-UA" dirty="0"/>
          </a:p>
        </p:txBody>
      </p:sp>
      <p:pic>
        <p:nvPicPr>
          <p:cNvPr id="4" name="Рисунок 3"/>
          <p:cNvPicPr>
            <a:picLocks noChangeAspect="1"/>
          </p:cNvPicPr>
          <p:nvPr/>
        </p:nvPicPr>
        <p:blipFill>
          <a:blip r:embed="rId2"/>
          <a:stretch>
            <a:fillRect/>
          </a:stretch>
        </p:blipFill>
        <p:spPr>
          <a:xfrm>
            <a:off x="8795233" y="2869324"/>
            <a:ext cx="3152566" cy="18506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9403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3. </a:t>
            </a:r>
            <a:r>
              <a:rPr lang="ru-RU" sz="3600" dirty="0" err="1"/>
              <a:t>Бюджетний</a:t>
            </a:r>
            <a:r>
              <a:rPr lang="ru-RU" sz="3600" dirty="0"/>
              <a:t> </a:t>
            </a:r>
            <a:r>
              <a:rPr lang="ru-RU" sz="3600" dirty="0" err="1"/>
              <a:t>процес</a:t>
            </a:r>
            <a:r>
              <a:rPr lang="ru-RU" sz="3600" dirty="0"/>
              <a:t> та </a:t>
            </a:r>
            <a:r>
              <a:rPr lang="ru-RU" sz="3600" dirty="0" err="1"/>
              <a:t>державний</a:t>
            </a:r>
            <a:r>
              <a:rPr lang="ru-RU" sz="3600" dirty="0"/>
              <a:t> </a:t>
            </a:r>
            <a:r>
              <a:rPr lang="ru-RU" sz="3600" dirty="0" err="1"/>
              <a:t>фінансовий</a:t>
            </a:r>
            <a:r>
              <a:rPr lang="ru-RU" sz="3600" dirty="0"/>
              <a:t> контроль.</a:t>
            </a:r>
            <a:endParaRPr lang="uk-UA" sz="3600"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2750" b="100000" l="0" r="100000">
                        <a14:foregroundMark x1="12000" y1="83250" x2="38500" y2="45500"/>
                        <a14:foregroundMark x1="60375" y1="35750" x2="61750" y2="45750"/>
                        <a14:foregroundMark x1="81750" y1="19000" x2="85625" y2="18250"/>
                        <a14:foregroundMark x1="81375" y1="15000" x2="82875" y2="23000"/>
                        <a14:foregroundMark x1="91625" y1="34750" x2="93750" y2="29250"/>
                        <a14:foregroundMark x1="84750" y1="58000" x2="87750" y2="49500"/>
                        <a14:foregroundMark x1="82625" y1="45500" x2="83750" y2="60500"/>
                        <a14:foregroundMark x1="83250" y1="42250" x2="84500" y2="48750"/>
                        <a14:foregroundMark x1="93750" y1="29250" x2="93750" y2="33500"/>
                        <a14:backgroundMark x1="77000" y1="49750" x2="82875" y2="42750"/>
                        <a14:backgroundMark x1="68250" y1="37500" x2="66125" y2="30500"/>
                      </a14:backgroundRemoval>
                    </a14:imgEffect>
                  </a14:imgLayer>
                </a14:imgProps>
              </a:ext>
            </a:extLst>
          </a:blip>
          <a:stretch>
            <a:fillRect/>
          </a:stretch>
        </p:blipFill>
        <p:spPr>
          <a:xfrm>
            <a:off x="5917324" y="4046483"/>
            <a:ext cx="6159062" cy="3079531"/>
          </a:xfrm>
          <a:prstGeom prst="rect">
            <a:avLst/>
          </a:prstGeom>
        </p:spPr>
      </p:pic>
      <p:sp>
        <p:nvSpPr>
          <p:cNvPr id="3" name="Объект 2"/>
          <p:cNvSpPr>
            <a:spLocks noGrp="1"/>
          </p:cNvSpPr>
          <p:nvPr>
            <p:ph idx="1"/>
          </p:nvPr>
        </p:nvSpPr>
        <p:spPr/>
        <p:txBody>
          <a:bodyPr>
            <a:normAutofit fontScale="92500" lnSpcReduction="20000"/>
          </a:bodyPr>
          <a:lstStyle/>
          <a:p>
            <a:r>
              <a:rPr lang="uk-UA" b="1" dirty="0"/>
              <a:t>Бюджетний рік у Європейському Союзі починається 1 січня і закінчується 31 грудня</a:t>
            </a:r>
            <a:r>
              <a:rPr lang="uk-UA" dirty="0"/>
              <a:t>, тобто збігається із календарним роком.</a:t>
            </a:r>
            <a:endParaRPr lang="uk-UA" dirty="0"/>
          </a:p>
          <a:p>
            <a:r>
              <a:rPr lang="uk-UA" dirty="0" smtClean="0"/>
              <a:t>Етапи прийняття бюджету:</a:t>
            </a:r>
          </a:p>
          <a:p>
            <a:pPr marL="457200" indent="-457200" fontAlgn="base">
              <a:buFont typeface="+mj-lt"/>
              <a:buAutoNum type="arabicPeriod"/>
            </a:pPr>
            <a:r>
              <a:rPr lang="uk-UA" i="1" dirty="0" smtClean="0"/>
              <a:t>Розробка </a:t>
            </a:r>
            <a:r>
              <a:rPr lang="uk-UA" i="1" dirty="0"/>
              <a:t>та затвердження бюджетного плану</a:t>
            </a:r>
            <a:endParaRPr lang="uk-UA" dirty="0"/>
          </a:p>
          <a:p>
            <a:pPr marL="457200" indent="-457200">
              <a:buFont typeface="+mj-lt"/>
              <a:buAutoNum type="arabicPeriod"/>
            </a:pPr>
            <a:r>
              <a:rPr lang="uk-UA" i="1" dirty="0"/>
              <a:t>Затвердження проекту бюджетного плану Радою</a:t>
            </a:r>
            <a:endParaRPr lang="uk-UA" dirty="0"/>
          </a:p>
          <a:p>
            <a:pPr marL="457200" indent="-457200" fontAlgn="base">
              <a:buFont typeface="+mj-lt"/>
              <a:buAutoNum type="arabicPeriod"/>
            </a:pPr>
            <a:r>
              <a:rPr lang="uk-UA" i="1" dirty="0"/>
              <a:t>Перше читання в Парламенті</a:t>
            </a:r>
            <a:endParaRPr lang="uk-UA" dirty="0"/>
          </a:p>
          <a:p>
            <a:pPr marL="457200" indent="-457200" fontAlgn="base">
              <a:buFont typeface="+mj-lt"/>
              <a:buAutoNum type="arabicPeriod"/>
            </a:pPr>
            <a:r>
              <a:rPr lang="uk-UA" i="1" dirty="0"/>
              <a:t>Друге читання в Раді</a:t>
            </a:r>
            <a:endParaRPr lang="uk-UA" dirty="0"/>
          </a:p>
          <a:p>
            <a:pPr marL="457200" indent="-457200">
              <a:buFont typeface="+mj-lt"/>
              <a:buAutoNum type="arabicPeriod"/>
            </a:pPr>
            <a:r>
              <a:rPr lang="uk-UA" i="1" dirty="0"/>
              <a:t>Друге читання в Парламенті, затвердження бюджетного плану</a:t>
            </a:r>
            <a:endParaRPr lang="uk-UA" dirty="0"/>
          </a:p>
          <a:p>
            <a:pPr marL="457200" indent="-457200" fontAlgn="base">
              <a:buFont typeface="+mj-lt"/>
              <a:buAutoNum type="arabicPeriod"/>
            </a:pPr>
            <a:r>
              <a:rPr lang="uk-UA" i="1" dirty="0"/>
              <a:t>Затвердження </a:t>
            </a:r>
            <a:r>
              <a:rPr lang="uk-UA" i="1" dirty="0" smtClean="0"/>
              <a:t>бюджету</a:t>
            </a:r>
          </a:p>
          <a:p>
            <a:pPr marL="457200" indent="-457200" fontAlgn="base">
              <a:buFont typeface="+mj-lt"/>
              <a:buAutoNum type="arabicPeriod"/>
            </a:pPr>
            <a:r>
              <a:rPr lang="uk-UA" i="1" dirty="0"/>
              <a:t>Наслідки не затвердження бюджету</a:t>
            </a:r>
            <a:endParaRPr lang="uk-UA" dirty="0"/>
          </a:p>
          <a:p>
            <a:pPr marL="457200" indent="-457200" fontAlgn="base">
              <a:buFont typeface="+mj-lt"/>
              <a:buAutoNum type="arabicPeriod"/>
            </a:pPr>
            <a:r>
              <a:rPr lang="uk-UA" i="1" dirty="0"/>
              <a:t>Внесення змін та доповнень в бюджет</a:t>
            </a:r>
            <a:endParaRPr lang="uk-UA" dirty="0"/>
          </a:p>
          <a:p>
            <a:pPr marL="457200" indent="-457200" fontAlgn="base">
              <a:buFont typeface="+mj-lt"/>
              <a:buAutoNum type="arabicPeriod"/>
            </a:pPr>
            <a:r>
              <a:rPr lang="uk-UA" i="1" dirty="0"/>
              <a:t>Виконання бюджету</a:t>
            </a:r>
            <a:endParaRPr lang="uk-UA" dirty="0"/>
          </a:p>
          <a:p>
            <a:pPr marL="457200" indent="-457200" fontAlgn="base">
              <a:buFont typeface="+mj-lt"/>
              <a:buAutoNum type="arabicPeriod"/>
            </a:pPr>
            <a:endParaRPr lang="uk-UA" dirty="0"/>
          </a:p>
          <a:p>
            <a:endParaRPr lang="uk-UA" dirty="0"/>
          </a:p>
        </p:txBody>
      </p:sp>
    </p:spTree>
    <p:extLst>
      <p:ext uri="{BB962C8B-B14F-4D97-AF65-F5344CB8AC3E}">
        <p14:creationId xmlns:p14="http://schemas.microsoft.com/office/powerpoint/2010/main" val="2965733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t>4. </a:t>
            </a:r>
            <a:r>
              <a:rPr lang="ru-RU" sz="3200" dirty="0" err="1"/>
              <a:t>Принципи</a:t>
            </a:r>
            <a:r>
              <a:rPr lang="ru-RU" sz="3200" dirty="0"/>
              <a:t> </a:t>
            </a:r>
            <a:r>
              <a:rPr lang="ru-RU" sz="3200" dirty="0" err="1"/>
              <a:t>організації</a:t>
            </a:r>
            <a:r>
              <a:rPr lang="ru-RU" sz="3200" dirty="0"/>
              <a:t> </a:t>
            </a:r>
            <a:r>
              <a:rPr lang="ru-RU" sz="3200" dirty="0" err="1"/>
              <a:t>оподатковування</a:t>
            </a:r>
            <a:r>
              <a:rPr lang="ru-RU" sz="3200" dirty="0"/>
              <a:t> в ЄС, напрямки </a:t>
            </a:r>
            <a:r>
              <a:rPr lang="ru-RU" sz="3200" dirty="0" err="1"/>
              <a:t>гармонізації</a:t>
            </a:r>
            <a:r>
              <a:rPr lang="ru-RU" sz="3200" dirty="0"/>
              <a:t> </a:t>
            </a:r>
            <a:r>
              <a:rPr lang="ru-RU" sz="3200" dirty="0" err="1"/>
              <a:t>податкового</a:t>
            </a:r>
            <a:r>
              <a:rPr lang="ru-RU" sz="3200" dirty="0"/>
              <a:t> </a:t>
            </a:r>
            <a:r>
              <a:rPr lang="ru-RU" sz="3200" dirty="0" err="1"/>
              <a:t>законодавства</a:t>
            </a:r>
            <a:r>
              <a:rPr lang="ru-RU" sz="3200" dirty="0"/>
              <a:t>.</a:t>
            </a:r>
            <a:endParaRPr lang="uk-UA" sz="3200" dirty="0"/>
          </a:p>
        </p:txBody>
      </p:sp>
      <p:sp>
        <p:nvSpPr>
          <p:cNvPr id="3" name="Объект 2"/>
          <p:cNvSpPr>
            <a:spLocks noGrp="1"/>
          </p:cNvSpPr>
          <p:nvPr>
            <p:ph idx="1"/>
          </p:nvPr>
        </p:nvSpPr>
        <p:spPr>
          <a:xfrm>
            <a:off x="504498" y="2052918"/>
            <a:ext cx="9545356" cy="4726254"/>
          </a:xfrm>
        </p:spPr>
        <p:txBody>
          <a:bodyPr>
            <a:normAutofit fontScale="92500" lnSpcReduction="10000"/>
          </a:bodyPr>
          <a:lstStyle/>
          <a:p>
            <a:pPr marL="0" indent="0" algn="ctr">
              <a:buNone/>
            </a:pPr>
            <a:r>
              <a:rPr lang="uk-UA" dirty="0"/>
              <a:t>Можна виділити кілька загальних напрямків податкової політики, проведених в останнє десятиріччя в європейських країнах і які мають регулюючий характер: </a:t>
            </a:r>
            <a:endParaRPr lang="uk-UA" dirty="0" smtClean="0"/>
          </a:p>
          <a:p>
            <a:r>
              <a:rPr lang="uk-UA" dirty="0" smtClean="0"/>
              <a:t>по-перше</a:t>
            </a:r>
            <a:r>
              <a:rPr lang="uk-UA" dirty="0"/>
              <a:t>, зниження податкових ставок при одночасному скороченні податкових пільг з метою стимулювання економіки та забезпечення ефективного розподілу ресурсів</a:t>
            </a:r>
            <a:r>
              <a:rPr lang="uk-UA" dirty="0" smtClean="0"/>
              <a:t>;</a:t>
            </a:r>
          </a:p>
          <a:p>
            <a:r>
              <a:rPr lang="uk-UA" dirty="0" smtClean="0"/>
              <a:t> </a:t>
            </a:r>
            <a:r>
              <a:rPr lang="uk-UA" dirty="0"/>
              <a:t>по-друге, зменшення прогресивності та перехід до помірковано пропорційного оподатковування доходів</a:t>
            </a:r>
            <a:r>
              <a:rPr lang="uk-UA" dirty="0" smtClean="0"/>
              <a:t>;</a:t>
            </a:r>
          </a:p>
          <a:p>
            <a:r>
              <a:rPr lang="uk-UA" dirty="0" smtClean="0"/>
              <a:t> </a:t>
            </a:r>
            <a:r>
              <a:rPr lang="uk-UA" dirty="0"/>
              <a:t>по-третє, підвищення, відповідно до концепції нейтральності, ролі непрямих податків; </a:t>
            </a:r>
            <a:endParaRPr lang="uk-UA" dirty="0" smtClean="0"/>
          </a:p>
          <a:p>
            <a:r>
              <a:rPr lang="uk-UA" dirty="0" smtClean="0"/>
              <a:t>по-четверте</a:t>
            </a:r>
            <a:r>
              <a:rPr lang="uk-UA" dirty="0"/>
              <a:t>, регулювання зовнішніх ефектів, наприклад, стимулювання споживання екологічно чистіших видів палива</a:t>
            </a:r>
            <a:r>
              <a:rPr lang="uk-UA" dirty="0" smtClean="0"/>
              <a:t>;</a:t>
            </a:r>
          </a:p>
          <a:p>
            <a:r>
              <a:rPr lang="uk-UA" dirty="0" smtClean="0"/>
              <a:t> </a:t>
            </a:r>
            <a:r>
              <a:rPr lang="uk-UA" dirty="0"/>
              <a:t>по-п’яте, стимулювання окремих пріоритетних секторів економіки, зокрема, дрібного бізнесу, внутрішньо фірмових досліджень і розробок, а також створення пільгових ощадних схем.</a:t>
            </a: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9290" b="93989" l="2182" r="98182"/>
                    </a14:imgEffect>
                  </a14:imgLayer>
                </a14:imgProps>
              </a:ext>
            </a:extLst>
          </a:blip>
          <a:stretch>
            <a:fillRect/>
          </a:stretch>
        </p:blipFill>
        <p:spPr>
          <a:xfrm>
            <a:off x="8792717" y="3100206"/>
            <a:ext cx="3556937" cy="2366980"/>
          </a:xfrm>
          <a:prstGeom prst="rect">
            <a:avLst/>
          </a:prstGeom>
        </p:spPr>
      </p:pic>
    </p:spTree>
    <p:extLst>
      <p:ext uri="{BB962C8B-B14F-4D97-AF65-F5344CB8AC3E}">
        <p14:creationId xmlns:p14="http://schemas.microsoft.com/office/powerpoint/2010/main" val="854125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335721" y="4013450"/>
            <a:ext cx="4977962" cy="2844550"/>
          </a:xfrm>
          <a:prstGeom prst="rect">
            <a:avLst/>
          </a:prstGeom>
        </p:spPr>
      </p:pic>
      <p:sp>
        <p:nvSpPr>
          <p:cNvPr id="3" name="Объект 2"/>
          <p:cNvSpPr>
            <a:spLocks noGrp="1"/>
          </p:cNvSpPr>
          <p:nvPr>
            <p:ph idx="1"/>
          </p:nvPr>
        </p:nvSpPr>
        <p:spPr>
          <a:xfrm>
            <a:off x="0" y="451946"/>
            <a:ext cx="11845159" cy="4624551"/>
          </a:xfrm>
        </p:spPr>
        <p:txBody>
          <a:bodyPr>
            <a:normAutofit/>
          </a:bodyPr>
          <a:lstStyle/>
          <a:p>
            <a:r>
              <a:rPr lang="uk-UA" dirty="0"/>
              <a:t>У </a:t>
            </a:r>
            <a:r>
              <a:rPr lang="uk-UA" dirty="0" err="1"/>
              <a:t>єврозоні</a:t>
            </a:r>
            <a:r>
              <a:rPr lang="uk-UA" dirty="0"/>
              <a:t> співвідношення податків до ВВП за рік знизилося з 41,5% до 41,4%. Зазначається, що податковий тягар в ЄС і </a:t>
            </a:r>
            <a:r>
              <a:rPr lang="uk-UA" dirty="0" err="1"/>
              <a:t>єврозоні</a:t>
            </a:r>
            <a:r>
              <a:rPr lang="uk-UA" dirty="0"/>
              <a:t> не збільшився вперше з 2010 року.</a:t>
            </a:r>
          </a:p>
          <a:p>
            <a:r>
              <a:rPr lang="uk-UA" dirty="0"/>
              <a:t>У країнах Європейського Союзу в середньому співвідношення податків і соціальних внесків до ВВП в 2018 році становило 40% і залишилося на рівні 2014 року.</a:t>
            </a:r>
          </a:p>
          <a:p>
            <a:r>
              <a:rPr lang="uk-UA" dirty="0"/>
              <a:t>Найбільше в ЄС співвідношення податків і ВВП зареєстровано у Франції (47,9%), Данії (47,6%), Бельгії (47,5%), Австрії (44,4%), Швеції (44,2%), Фінляндії (44,1%) та Італії (43,5%). Порівняно з 2014 роком, у 2018-му цей показник зріс у більшості країн ЄС, а знизився лише у семи країнах, найбільше - в Ірландії (з 29,9% до 24,4%) та Данії (50,3% до 47,6%). </a:t>
            </a:r>
          </a:p>
          <a:p>
            <a:r>
              <a:rPr lang="uk-UA" dirty="0"/>
              <a:t>Найнижчі податкові збори минулого року були в Ірландії (24,4%), Румунії (28%), Болгарії (29%), Литві (29,4%) та Латвії (29,5%).</a:t>
            </a:r>
          </a:p>
          <a:p>
            <a:endParaRPr lang="uk-UA" dirty="0"/>
          </a:p>
        </p:txBody>
      </p:sp>
    </p:spTree>
    <p:extLst>
      <p:ext uri="{BB962C8B-B14F-4D97-AF65-F5344CB8AC3E}">
        <p14:creationId xmlns:p14="http://schemas.microsoft.com/office/powerpoint/2010/main" val="2260539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638" b="98511" l="4995" r="85016">
                        <a14:foregroundMark x1="49403" y1="5532" x2="48100" y2="3191"/>
                        <a14:foregroundMark x1="45277" y1="39362" x2="44625" y2="46383"/>
                        <a14:foregroundMark x1="44300" y1="47021" x2="42888" y2="48298"/>
                        <a14:foregroundMark x1="41477" y1="49149" x2="42671" y2="47660"/>
                        <a14:foregroundMark x1="42020" y1="46809" x2="41477" y2="46809"/>
                        <a14:backgroundMark x1="47231" y1="2340" x2="50380" y2="638"/>
                      </a14:backgroundRemoval>
                    </a14:imgEffect>
                  </a14:imgLayer>
                </a14:imgProps>
              </a:ext>
            </a:extLst>
          </a:blip>
          <a:stretch>
            <a:fillRect/>
          </a:stretch>
        </p:blipFill>
        <p:spPr>
          <a:xfrm>
            <a:off x="5576582" y="2381250"/>
            <a:ext cx="8772525" cy="4476750"/>
          </a:xfrm>
          <a:prstGeom prst="rect">
            <a:avLst/>
          </a:prstGeom>
        </p:spPr>
      </p:pic>
      <p:sp>
        <p:nvSpPr>
          <p:cNvPr id="3" name="Объект 2"/>
          <p:cNvSpPr>
            <a:spLocks noGrp="1"/>
          </p:cNvSpPr>
          <p:nvPr>
            <p:ph idx="1"/>
          </p:nvPr>
        </p:nvSpPr>
        <p:spPr>
          <a:xfrm>
            <a:off x="436338" y="286871"/>
            <a:ext cx="8946541" cy="6127531"/>
          </a:xfrm>
        </p:spPr>
        <p:txBody>
          <a:bodyPr>
            <a:normAutofit fontScale="92500" lnSpcReduction="20000"/>
          </a:bodyPr>
          <a:lstStyle/>
          <a:p>
            <a:r>
              <a:rPr lang="uk-UA" dirty="0"/>
              <a:t>Податки на прибуток корпорацій становлять значно меншу в порівнянні з особистими прибутковими податками частку державних доходів. Старі європейські країни-члени ЄС можна розділити на три групи в залежності від діючих у них систем оподаткування прибутку, які розрізняються за способами оподатковування частки, що розподіляється, і частки, що не розподіляється:</a:t>
            </a:r>
          </a:p>
          <a:p>
            <a:r>
              <a:rPr lang="uk-UA" dirty="0"/>
              <a:t>1) у Нідерландах, Швеції, Люксембурзі та Іспанії діє класична система, відповідно до якої частина прибутку, що розподіляється, і частина прибутку, що не розподіляється, обкладаються за єдиною ставкою, що призводить до подвійного оподатковування доходу (ця система також діє в США, Швейцарії, Австралії і Новій Зеландії);</a:t>
            </a:r>
          </a:p>
          <a:p>
            <a:r>
              <a:rPr lang="uk-UA" dirty="0"/>
              <a:t>2) у Великій Британії, Франції, Бельгії, Данії, Ірландії, Італії застосовується так звана система умовного нарахування, при якій до всього прибутку застосовується єдина ставка податку, але при виплаті дивідендів сплачена компанією частка податку акціонерам компенсується (нині ця система, яка діє також в Канаді зазнає серйозної критики, оскільки, з одного боку, надає можливості для маніпуляцій з акціями та дивідендами, з іншого боку, створює перешкоди для діяльності ТНК);</a:t>
            </a:r>
          </a:p>
          <a:p>
            <a:r>
              <a:rPr lang="uk-UA" dirty="0"/>
              <a:t>3) в Австрії, Фінляндії, Греції вищеназвані частини прибутку обкладаються за різними ставками, аналогічна система використовується в Норвегії та Японії.</a:t>
            </a:r>
          </a:p>
          <a:p>
            <a:endParaRPr lang="uk-UA" dirty="0"/>
          </a:p>
        </p:txBody>
      </p:sp>
    </p:spTree>
    <p:extLst>
      <p:ext uri="{BB962C8B-B14F-4D97-AF65-F5344CB8AC3E}">
        <p14:creationId xmlns:p14="http://schemas.microsoft.com/office/powerpoint/2010/main" val="207806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План </a:t>
            </a:r>
            <a:endParaRPr lang="uk-UA" dirty="0"/>
          </a:p>
        </p:txBody>
      </p:sp>
      <p:sp>
        <p:nvSpPr>
          <p:cNvPr id="3" name="Объект 2"/>
          <p:cNvSpPr>
            <a:spLocks noGrp="1"/>
          </p:cNvSpPr>
          <p:nvPr>
            <p:ph idx="1"/>
          </p:nvPr>
        </p:nvSpPr>
        <p:spPr/>
        <p:txBody>
          <a:bodyPr/>
          <a:lstStyle/>
          <a:p>
            <a:pPr marL="0" indent="0">
              <a:lnSpc>
                <a:spcPct val="150000"/>
              </a:lnSpc>
              <a:spcBef>
                <a:spcPts val="0"/>
              </a:spcBef>
              <a:buNone/>
            </a:pPr>
            <a:r>
              <a:rPr lang="en-US" dirty="0" smtClean="0"/>
              <a:t>1</a:t>
            </a:r>
            <a:r>
              <a:rPr lang="uk-UA" dirty="0" smtClean="0"/>
              <a:t>. Інституціональна структура ЄС: Європейський парламент,</a:t>
            </a:r>
            <a:r>
              <a:rPr lang="en-US" dirty="0" smtClean="0"/>
              <a:t> </a:t>
            </a:r>
            <a:r>
              <a:rPr lang="uk-UA" dirty="0" smtClean="0"/>
              <a:t>Рада, Комісія, Суд, Економічний і Соціальний Комітети.</a:t>
            </a:r>
            <a:endParaRPr lang="en-US" dirty="0" smtClean="0"/>
          </a:p>
          <a:p>
            <a:pPr marL="0" indent="0">
              <a:lnSpc>
                <a:spcPct val="150000"/>
              </a:lnSpc>
              <a:spcBef>
                <a:spcPts val="0"/>
              </a:spcBef>
              <a:buNone/>
            </a:pPr>
            <a:r>
              <a:rPr lang="uk-UA" dirty="0" smtClean="0"/>
              <a:t>2. Організація, структура та динаміка бюджету Європейського Союзу.</a:t>
            </a:r>
          </a:p>
          <a:p>
            <a:pPr marL="0" indent="0">
              <a:lnSpc>
                <a:spcPct val="150000"/>
              </a:lnSpc>
              <a:spcBef>
                <a:spcPts val="0"/>
              </a:spcBef>
              <a:buNone/>
            </a:pPr>
            <a:r>
              <a:rPr lang="uk-UA" dirty="0" smtClean="0"/>
              <a:t>3. Бюджетний процес та державний фінансовий контроль.</a:t>
            </a:r>
          </a:p>
          <a:p>
            <a:pPr marL="0" indent="0">
              <a:lnSpc>
                <a:spcPct val="150000"/>
              </a:lnSpc>
              <a:spcBef>
                <a:spcPts val="0"/>
              </a:spcBef>
              <a:buNone/>
            </a:pPr>
            <a:r>
              <a:rPr lang="uk-UA" dirty="0" smtClean="0"/>
              <a:t>4. Принципи організації оподатковування в ЄС, напрямки  гармонізації податкового законодавства.</a:t>
            </a:r>
          </a:p>
          <a:p>
            <a:pPr indent="0">
              <a:lnSpc>
                <a:spcPct val="150000"/>
              </a:lnSpc>
              <a:spcBef>
                <a:spcPts val="0"/>
              </a:spcBef>
            </a:pPr>
            <a:endParaRPr lang="uk-UA" dirty="0"/>
          </a:p>
        </p:txBody>
      </p:sp>
    </p:spTree>
    <p:extLst>
      <p:ext uri="{BB962C8B-B14F-4D97-AF65-F5344CB8AC3E}">
        <p14:creationId xmlns:p14="http://schemas.microsoft.com/office/powerpoint/2010/main" val="1920435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948400" y="3016915"/>
            <a:ext cx="8046940" cy="3714961"/>
          </a:xfrm>
          <a:prstGeom prst="rect">
            <a:avLst/>
          </a:prstGeom>
        </p:spPr>
      </p:pic>
      <p:sp>
        <p:nvSpPr>
          <p:cNvPr id="3" name="Объект 2"/>
          <p:cNvSpPr>
            <a:spLocks noGrp="1"/>
          </p:cNvSpPr>
          <p:nvPr>
            <p:ph idx="1"/>
          </p:nvPr>
        </p:nvSpPr>
        <p:spPr>
          <a:xfrm>
            <a:off x="294015" y="329221"/>
            <a:ext cx="8946541" cy="4195481"/>
          </a:xfrm>
        </p:spPr>
        <p:txBody>
          <a:bodyPr/>
          <a:lstStyle/>
          <a:p>
            <a:r>
              <a:rPr lang="ru-RU" dirty="0" err="1"/>
              <a:t>Середня</a:t>
            </a:r>
            <a:r>
              <a:rPr lang="ru-RU" dirty="0"/>
              <a:t> ставка ПДВ в ЄС </a:t>
            </a:r>
            <a:r>
              <a:rPr lang="ru-RU" dirty="0" err="1"/>
              <a:t>складає</a:t>
            </a:r>
            <a:r>
              <a:rPr lang="ru-RU" dirty="0"/>
              <a:t> 21,5%, в </a:t>
            </a:r>
            <a:r>
              <a:rPr lang="ru-RU" dirty="0" err="1"/>
              <a:t>країнах</a:t>
            </a:r>
            <a:r>
              <a:rPr lang="ru-RU" dirty="0"/>
              <a:t> </a:t>
            </a:r>
            <a:r>
              <a:rPr lang="ru-RU" dirty="0" err="1"/>
              <a:t>Єврозони</a:t>
            </a:r>
            <a:r>
              <a:rPr lang="ru-RU" dirty="0"/>
              <a:t> – 20,8%; </a:t>
            </a:r>
            <a:r>
              <a:rPr lang="ru-RU" dirty="0" err="1"/>
              <a:t>пільгові</a:t>
            </a:r>
            <a:r>
              <a:rPr lang="ru-RU" dirty="0"/>
              <a:t> ставки </a:t>
            </a:r>
            <a:r>
              <a:rPr lang="ru-RU" dirty="0" err="1"/>
              <a:t>встановлені</a:t>
            </a:r>
            <a:r>
              <a:rPr lang="ru-RU" dirty="0"/>
              <a:t> на </a:t>
            </a:r>
            <a:r>
              <a:rPr lang="ru-RU" dirty="0" err="1"/>
              <a:t>продукти</a:t>
            </a:r>
            <a:r>
              <a:rPr lang="ru-RU" dirty="0"/>
              <a:t> </a:t>
            </a:r>
            <a:r>
              <a:rPr lang="ru-RU" dirty="0" err="1"/>
              <a:t>харчування</a:t>
            </a:r>
            <a:r>
              <a:rPr lang="ru-RU" dirty="0"/>
              <a:t>, </a:t>
            </a:r>
            <a:r>
              <a:rPr lang="ru-RU" dirty="0" err="1"/>
              <a:t>ліки</a:t>
            </a:r>
            <a:r>
              <a:rPr lang="ru-RU" dirty="0"/>
              <a:t> і т. д. (4-9 %); </a:t>
            </a:r>
            <a:r>
              <a:rPr lang="ru-RU" dirty="0" err="1"/>
              <a:t>підвищені</a:t>
            </a:r>
            <a:r>
              <a:rPr lang="ru-RU" dirty="0"/>
              <a:t> – на </a:t>
            </a:r>
            <a:r>
              <a:rPr lang="ru-RU" dirty="0" err="1"/>
              <a:t>паливо</a:t>
            </a:r>
            <a:r>
              <a:rPr lang="ru-RU" dirty="0"/>
              <a:t>, бензин та алкоголь. </a:t>
            </a:r>
            <a:endParaRPr lang="ru-RU" dirty="0" smtClean="0"/>
          </a:p>
          <a:p>
            <a:r>
              <a:rPr lang="uk-UA" dirty="0"/>
              <a:t>Найвищий рівень непрямого оподаткування характерний для скандинавських країн (25% у Данії та Швеції, 24% у Фінляндії), а також для Угорщини, Хорватії, Греції (27%, 25% та 24% відповідно). Найнижчий рівень оподаткування ПДВ в Люксембурзі (17%), на Мальті (18%), в Німеччині та на Кіпрі (19</a:t>
            </a:r>
            <a:r>
              <a:rPr lang="uk-UA" dirty="0" smtClean="0"/>
              <a:t>%).</a:t>
            </a:r>
            <a:endParaRPr lang="uk-UA" dirty="0"/>
          </a:p>
        </p:txBody>
      </p:sp>
    </p:spTree>
    <p:extLst>
      <p:ext uri="{BB962C8B-B14F-4D97-AF65-F5344CB8AC3E}">
        <p14:creationId xmlns:p14="http://schemas.microsoft.com/office/powerpoint/2010/main" val="2991601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50546"/>
            <a:ext cx="11235833" cy="6271275"/>
          </a:xfrm>
        </p:spPr>
        <p:txBody>
          <a:bodyPr>
            <a:normAutofit/>
          </a:bodyPr>
          <a:lstStyle/>
          <a:p>
            <a:r>
              <a:rPr lang="uk-UA" dirty="0"/>
              <a:t>Важливе місце в податковій системі ЄС серед непрямих податків займають акцизні платежі. Підакцизними товарами в європейських країнах є алкогольні напої, тютюнові вироби, енергетичні продукти (нафтопродукти, газ, електрична енергія, кокс, вугілля). </a:t>
            </a:r>
          </a:p>
          <a:p>
            <a:r>
              <a:rPr lang="uk-UA" dirty="0"/>
              <a:t>Для гармонізації податкового законодавства стосовно встановлення та стягнення акцизних податків в країнах ЄС були узгоджені наступні законодавчі положення: мінімальні ставки акцизів; перелік можливих винятків при оподаткуванні; загальні правила виробництва, зберігання та переміщення підакцизних товарів на території ЄС.</a:t>
            </a:r>
          </a:p>
          <a:p>
            <a:r>
              <a:rPr lang="uk-UA" dirty="0"/>
              <a:t>У багатьох країнах ЄС легкові автомобілі також відносяться до підакцизних товарів, проте в регулювання їх оподаткування та порядку реєстрації допускаються суттєві відмінності. Рекомендації Єврокомісії з цього питання містять положення щодо недискримінаційного стягнення акцизів на автомобілі, спрощення умов для їх </a:t>
            </a:r>
            <a:r>
              <a:rPr lang="uk-UA" dirty="0" err="1"/>
              <a:t>міжкордонного</a:t>
            </a:r>
            <a:r>
              <a:rPr lang="uk-UA" dirty="0"/>
              <a:t> прокату та уникнення подвійного оподаткування при перетині кордону.</a:t>
            </a:r>
            <a:endParaRPr lang="uk-UA" dirty="0"/>
          </a:p>
        </p:txBody>
      </p:sp>
      <p:pic>
        <p:nvPicPr>
          <p:cNvPr id="4" name="Рисунок 3"/>
          <p:cNvPicPr>
            <a:picLocks noChangeAspect="1"/>
          </p:cNvPicPr>
          <p:nvPr/>
        </p:nvPicPr>
        <p:blipFill>
          <a:blip r:embed="rId2"/>
          <a:stretch>
            <a:fillRect/>
          </a:stretch>
        </p:blipFill>
        <p:spPr>
          <a:xfrm>
            <a:off x="8167645" y="4429060"/>
            <a:ext cx="3835169" cy="24289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838464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5614"/>
            <a:ext cx="12107917" cy="5817475"/>
          </a:xfrm>
        </p:spPr>
        <p:txBody>
          <a:bodyPr>
            <a:normAutofit/>
          </a:bodyPr>
          <a:lstStyle/>
          <a:p>
            <a:r>
              <a:rPr lang="ru-RU" dirty="0" smtClean="0"/>
              <a:t>Для </a:t>
            </a:r>
            <a:r>
              <a:rPr lang="ru-RU" dirty="0" err="1"/>
              <a:t>більшості</a:t>
            </a:r>
            <a:r>
              <a:rPr lang="ru-RU" dirty="0"/>
              <a:t> </a:t>
            </a:r>
            <a:r>
              <a:rPr lang="ru-RU" dirty="0" err="1"/>
              <a:t>країн</a:t>
            </a:r>
            <a:r>
              <a:rPr lang="ru-RU" dirty="0"/>
              <a:t> ЄС характерно </a:t>
            </a:r>
            <a:r>
              <a:rPr lang="ru-RU" dirty="0" err="1"/>
              <a:t>встановлення</a:t>
            </a:r>
            <a:r>
              <a:rPr lang="ru-RU" dirty="0"/>
              <a:t> </a:t>
            </a:r>
            <a:r>
              <a:rPr lang="ru-RU" dirty="0" err="1"/>
              <a:t>прогресивної</a:t>
            </a:r>
            <a:r>
              <a:rPr lang="ru-RU" dirty="0"/>
              <a:t> </a:t>
            </a:r>
            <a:r>
              <a:rPr lang="ru-RU" dirty="0" err="1"/>
              <a:t>шкали</a:t>
            </a:r>
            <a:r>
              <a:rPr lang="ru-RU" dirty="0"/>
              <a:t> </a:t>
            </a:r>
            <a:r>
              <a:rPr lang="ru-RU" dirty="0" err="1"/>
              <a:t>оподаткування</a:t>
            </a:r>
            <a:r>
              <a:rPr lang="ru-RU" dirty="0"/>
              <a:t> </a:t>
            </a:r>
            <a:r>
              <a:rPr lang="ru-RU" dirty="0" err="1"/>
              <a:t>доходів</a:t>
            </a:r>
            <a:r>
              <a:rPr lang="ru-RU" dirty="0"/>
              <a:t> </a:t>
            </a:r>
            <a:r>
              <a:rPr lang="ru-RU" dirty="0" err="1"/>
              <a:t>громадян</a:t>
            </a:r>
            <a:r>
              <a:rPr lang="ru-RU" dirty="0"/>
              <a:t>, коли до </a:t>
            </a:r>
            <a:r>
              <a:rPr lang="ru-RU" dirty="0" err="1"/>
              <a:t>більших</a:t>
            </a:r>
            <a:r>
              <a:rPr lang="ru-RU" dirty="0"/>
              <a:t> за </a:t>
            </a:r>
            <a:r>
              <a:rPr lang="ru-RU" dirty="0" err="1"/>
              <a:t>обсягами</a:t>
            </a:r>
            <a:r>
              <a:rPr lang="ru-RU" dirty="0"/>
              <a:t> </a:t>
            </a:r>
            <a:r>
              <a:rPr lang="ru-RU" dirty="0" err="1"/>
              <a:t>доходів</a:t>
            </a:r>
            <a:r>
              <a:rPr lang="ru-RU" dirty="0"/>
              <a:t> </a:t>
            </a:r>
            <a:r>
              <a:rPr lang="ru-RU" dirty="0" err="1"/>
              <a:t>застосовуються</a:t>
            </a:r>
            <a:r>
              <a:rPr lang="ru-RU" dirty="0"/>
              <a:t> </a:t>
            </a:r>
            <a:r>
              <a:rPr lang="ru-RU" dirty="0" err="1"/>
              <a:t>вищі</a:t>
            </a:r>
            <a:r>
              <a:rPr lang="ru-RU" dirty="0"/>
              <a:t> ставки </a:t>
            </a:r>
            <a:r>
              <a:rPr lang="ru-RU" dirty="0" err="1"/>
              <a:t>податків</a:t>
            </a:r>
            <a:r>
              <a:rPr lang="ru-RU" dirty="0"/>
              <a:t>. </a:t>
            </a:r>
            <a:r>
              <a:rPr lang="ru-RU" dirty="0" err="1"/>
              <a:t>Пропорційна</a:t>
            </a:r>
            <a:r>
              <a:rPr lang="ru-RU" dirty="0"/>
              <a:t> шкала, за </a:t>
            </a:r>
            <a:r>
              <a:rPr lang="ru-RU" dirty="0" err="1"/>
              <a:t>якої</a:t>
            </a:r>
            <a:r>
              <a:rPr lang="ru-RU" dirty="0"/>
              <a:t> </a:t>
            </a:r>
            <a:r>
              <a:rPr lang="ru-RU" dirty="0" err="1"/>
              <a:t>розмір</a:t>
            </a:r>
            <a:r>
              <a:rPr lang="ru-RU" dirty="0"/>
              <a:t> ставки не </a:t>
            </a:r>
            <a:r>
              <a:rPr lang="ru-RU" dirty="0" err="1"/>
              <a:t>залежить</a:t>
            </a:r>
            <a:r>
              <a:rPr lang="ru-RU" dirty="0"/>
              <a:t> </a:t>
            </a:r>
            <a:r>
              <a:rPr lang="ru-RU" dirty="0" err="1"/>
              <a:t>від</a:t>
            </a:r>
            <a:r>
              <a:rPr lang="ru-RU" dirty="0"/>
              <a:t> </a:t>
            </a:r>
            <a:r>
              <a:rPr lang="ru-RU" dirty="0" err="1"/>
              <a:t>величини</a:t>
            </a:r>
            <a:r>
              <a:rPr lang="ru-RU" dirty="0"/>
              <a:t> </a:t>
            </a:r>
            <a:r>
              <a:rPr lang="ru-RU" dirty="0" err="1"/>
              <a:t>бази</a:t>
            </a:r>
            <a:r>
              <a:rPr lang="ru-RU" dirty="0"/>
              <a:t> </a:t>
            </a:r>
            <a:r>
              <a:rPr lang="ru-RU" dirty="0" err="1"/>
              <a:t>оподаткування</a:t>
            </a:r>
            <a:r>
              <a:rPr lang="ru-RU" dirty="0"/>
              <a:t>, </a:t>
            </a:r>
            <a:r>
              <a:rPr lang="ru-RU" dirty="0" err="1"/>
              <a:t>діє</a:t>
            </a:r>
            <a:r>
              <a:rPr lang="ru-RU" dirty="0"/>
              <a:t> </a:t>
            </a:r>
            <a:r>
              <a:rPr lang="ru-RU" dirty="0" err="1"/>
              <a:t>лише</a:t>
            </a:r>
            <a:r>
              <a:rPr lang="ru-RU" dirty="0"/>
              <a:t> у </a:t>
            </a:r>
            <a:r>
              <a:rPr lang="ru-RU" dirty="0" err="1"/>
              <a:t>деяких</a:t>
            </a:r>
            <a:r>
              <a:rPr lang="ru-RU" dirty="0"/>
              <a:t> </a:t>
            </a:r>
            <a:r>
              <a:rPr lang="ru-RU" dirty="0" err="1"/>
              <a:t>східноєвропейських</a:t>
            </a:r>
            <a:r>
              <a:rPr lang="ru-RU" dirty="0"/>
              <a:t> </a:t>
            </a:r>
            <a:r>
              <a:rPr lang="ru-RU" dirty="0" err="1"/>
              <a:t>країнах</a:t>
            </a:r>
            <a:r>
              <a:rPr lang="ru-RU" dirty="0"/>
              <a:t> (</a:t>
            </a:r>
            <a:r>
              <a:rPr lang="ru-RU" dirty="0" err="1"/>
              <a:t>Болгарії</a:t>
            </a:r>
            <a:r>
              <a:rPr lang="ru-RU" dirty="0"/>
              <a:t>, </a:t>
            </a:r>
            <a:r>
              <a:rPr lang="ru-RU" dirty="0" err="1"/>
              <a:t>Чехії</a:t>
            </a:r>
            <a:r>
              <a:rPr lang="ru-RU" dirty="0"/>
              <a:t>, </a:t>
            </a:r>
            <a:r>
              <a:rPr lang="ru-RU" dirty="0" err="1"/>
              <a:t>Естонії</a:t>
            </a:r>
            <a:r>
              <a:rPr lang="ru-RU" dirty="0"/>
              <a:t>, </a:t>
            </a:r>
            <a:r>
              <a:rPr lang="ru-RU" dirty="0" err="1"/>
              <a:t>Латвії</a:t>
            </a:r>
            <a:r>
              <a:rPr lang="ru-RU" dirty="0"/>
              <a:t>, </a:t>
            </a:r>
            <a:r>
              <a:rPr lang="ru-RU" dirty="0" err="1"/>
              <a:t>Литві</a:t>
            </a:r>
            <a:r>
              <a:rPr lang="ru-RU" dirty="0"/>
              <a:t>, </a:t>
            </a:r>
            <a:r>
              <a:rPr lang="ru-RU" dirty="0" err="1"/>
              <a:t>Угорщині</a:t>
            </a:r>
            <a:r>
              <a:rPr lang="ru-RU" dirty="0"/>
              <a:t> та </a:t>
            </a:r>
            <a:r>
              <a:rPr lang="ru-RU" dirty="0" err="1"/>
              <a:t>Румунії</a:t>
            </a:r>
            <a:r>
              <a:rPr lang="ru-RU" dirty="0"/>
              <a:t>). При </a:t>
            </a:r>
            <a:r>
              <a:rPr lang="ru-RU" dirty="0" err="1"/>
              <a:t>цьому</a:t>
            </a:r>
            <a:r>
              <a:rPr lang="ru-RU" dirty="0"/>
              <a:t> у </a:t>
            </a:r>
            <a:r>
              <a:rPr lang="ru-RU" dirty="0" err="1"/>
              <a:t>Чехії</a:t>
            </a:r>
            <a:r>
              <a:rPr lang="ru-RU" dirty="0"/>
              <a:t>, </a:t>
            </a:r>
            <a:r>
              <a:rPr lang="ru-RU" dirty="0" err="1"/>
              <a:t>окрім</a:t>
            </a:r>
            <a:r>
              <a:rPr lang="ru-RU" dirty="0"/>
              <a:t> основного </a:t>
            </a:r>
            <a:r>
              <a:rPr lang="ru-RU" dirty="0" err="1"/>
              <a:t>податку</a:t>
            </a:r>
            <a:r>
              <a:rPr lang="ru-RU" dirty="0"/>
              <a:t> в 15%, </a:t>
            </a:r>
            <a:r>
              <a:rPr lang="ru-RU" dirty="0" err="1"/>
              <a:t>встановлено</a:t>
            </a:r>
            <a:r>
              <a:rPr lang="ru-RU" dirty="0"/>
              <a:t> </a:t>
            </a:r>
            <a:r>
              <a:rPr lang="ru-RU" dirty="0" err="1"/>
              <a:t>додатковий</a:t>
            </a:r>
            <a:r>
              <a:rPr lang="ru-RU" dirty="0"/>
              <a:t> </a:t>
            </a:r>
            <a:r>
              <a:rPr lang="ru-RU" dirty="0" err="1"/>
              <a:t>податок</a:t>
            </a:r>
            <a:r>
              <a:rPr lang="ru-RU" dirty="0"/>
              <a:t> у </a:t>
            </a:r>
            <a:r>
              <a:rPr lang="ru-RU" dirty="0" err="1"/>
              <a:t>розмірі</a:t>
            </a:r>
            <a:r>
              <a:rPr lang="ru-RU" dirty="0"/>
              <a:t> 7% на доходи, </a:t>
            </a:r>
            <a:r>
              <a:rPr lang="ru-RU" dirty="0" err="1"/>
              <a:t>що</a:t>
            </a:r>
            <a:r>
              <a:rPr lang="ru-RU" dirty="0"/>
              <a:t> в 4 рази </a:t>
            </a:r>
            <a:r>
              <a:rPr lang="ru-RU" dirty="0" err="1"/>
              <a:t>перевищують</a:t>
            </a:r>
            <a:r>
              <a:rPr lang="ru-RU" dirty="0"/>
              <a:t> </a:t>
            </a:r>
            <a:r>
              <a:rPr lang="ru-RU" dirty="0" err="1"/>
              <a:t>розмір</a:t>
            </a:r>
            <a:r>
              <a:rPr lang="ru-RU" dirty="0"/>
              <a:t> </a:t>
            </a:r>
            <a:r>
              <a:rPr lang="ru-RU" dirty="0" err="1"/>
              <a:t>середньої</a:t>
            </a:r>
            <a:r>
              <a:rPr lang="ru-RU" dirty="0"/>
              <a:t> </a:t>
            </a:r>
            <a:r>
              <a:rPr lang="ru-RU" dirty="0" err="1"/>
              <a:t>заробітної</a:t>
            </a:r>
            <a:r>
              <a:rPr lang="ru-RU" dirty="0"/>
              <a:t> плати</a:t>
            </a:r>
            <a:r>
              <a:rPr lang="ru-RU" dirty="0" smtClean="0"/>
              <a:t>.</a:t>
            </a:r>
          </a:p>
          <a:p>
            <a:r>
              <a:rPr lang="uk-UA" dirty="0"/>
              <a:t>Аналізуючи загальний рівень ставок особистого оподаткування в країнах ЄС, можна відмітити наявність суттєвих відмінностей між ними. Так, якщо у Швеції максимальна ставка ПДФО складає 57%, то у Болгарії – лише 10%. В цілому найвищі ставки особистого оподаткування характерні для скандинавських країн, а також Португалії, Бельгії, Нідерландів, найнижчі – для східноєвропейських країн, які мають пропорційну шкалу оподаткування. Усереднена по країнам ЄС ставка податку на доходи фізичних осіб станом на початок 2016 р. становить 39,3% </a:t>
            </a:r>
            <a:endParaRPr lang="uk-UA" dirty="0"/>
          </a:p>
        </p:txBody>
      </p:sp>
      <p:pic>
        <p:nvPicPr>
          <p:cNvPr id="4" name="Рисунок 3"/>
          <p:cNvPicPr>
            <a:picLocks noChangeAspect="1"/>
          </p:cNvPicPr>
          <p:nvPr/>
        </p:nvPicPr>
        <p:blipFill>
          <a:blip r:embed="rId2"/>
          <a:stretch>
            <a:fillRect/>
          </a:stretch>
        </p:blipFill>
        <p:spPr>
          <a:xfrm>
            <a:off x="6053958" y="4248476"/>
            <a:ext cx="5752381" cy="2609524"/>
          </a:xfrm>
          <a:prstGeom prst="rect">
            <a:avLst/>
          </a:prstGeom>
        </p:spPr>
      </p:pic>
    </p:spTree>
    <p:extLst>
      <p:ext uri="{BB962C8B-B14F-4D97-AF65-F5344CB8AC3E}">
        <p14:creationId xmlns:p14="http://schemas.microsoft.com/office/powerpoint/2010/main" val="1377903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60672" y="289980"/>
            <a:ext cx="8946541" cy="6513012"/>
          </a:xfrm>
        </p:spPr>
        <p:txBody>
          <a:bodyPr>
            <a:normAutofit/>
          </a:bodyPr>
          <a:lstStyle/>
          <a:p>
            <a:r>
              <a:rPr lang="uk-UA" dirty="0"/>
              <a:t>Для підприємств малого та середнього бізнесу у деяких країнах ЄС діють спрощені системи оподаткування та встановлені знижені ставки податку на прибуток, зокрема: в Іспанії (25% замість основної ставки 28%), Бельгії (24,98%, 31,93% та 35,54% залежно від розміру доходу), Франції (15% замість 38%), Угорщині (16% замість 20,6%),   Латвії (9% замість 15%), Литві (5% замість 15%), Португалії (17% замість 29,5</a:t>
            </a:r>
            <a:r>
              <a:rPr lang="uk-UA" dirty="0" smtClean="0"/>
              <a:t>%).</a:t>
            </a:r>
          </a:p>
          <a:p>
            <a:endParaRPr lang="uk-UA" dirty="0" smtClean="0"/>
          </a:p>
          <a:p>
            <a:endParaRPr lang="uk-UA" dirty="0"/>
          </a:p>
          <a:p>
            <a:endParaRPr lang="uk-UA" dirty="0" smtClean="0"/>
          </a:p>
          <a:p>
            <a:endParaRPr lang="uk-UA" dirty="0"/>
          </a:p>
          <a:p>
            <a:endParaRPr lang="uk-UA" dirty="0" smtClean="0"/>
          </a:p>
          <a:p>
            <a:endParaRPr lang="uk-UA" dirty="0" smtClean="0"/>
          </a:p>
          <a:p>
            <a:r>
              <a:rPr lang="uk-UA" dirty="0" smtClean="0"/>
              <a:t>Незважаючи </a:t>
            </a:r>
            <a:r>
              <a:rPr lang="uk-UA" dirty="0"/>
              <a:t>на суттєву автономію урядів в оподаткуванні бізнесу, у даній сфері існує ряд питань, вирішення яких винесене на спільних розгляд Єврокомісії та країн ЄС. Перш за все, вони стосуються проблем ухилення від оподаткування та подвійного оподаткування.</a:t>
            </a:r>
          </a:p>
          <a:p>
            <a:endParaRPr lang="uk-UA" dirty="0"/>
          </a:p>
          <a:p>
            <a:pPr marL="0" indent="0">
              <a:buNone/>
            </a:pPr>
            <a:endParaRPr lang="uk-UA" dirty="0"/>
          </a:p>
          <a:p>
            <a:endParaRPr lang="uk-UA" dirty="0"/>
          </a:p>
        </p:txBody>
      </p:sp>
      <p:pic>
        <p:nvPicPr>
          <p:cNvPr id="5" name="Рисунок 4"/>
          <p:cNvPicPr>
            <a:picLocks noChangeAspect="1"/>
          </p:cNvPicPr>
          <p:nvPr/>
        </p:nvPicPr>
        <p:blipFill>
          <a:blip r:embed="rId2"/>
          <a:stretch>
            <a:fillRect/>
          </a:stretch>
        </p:blipFill>
        <p:spPr>
          <a:xfrm>
            <a:off x="486304" y="2488496"/>
            <a:ext cx="5838095" cy="2742857"/>
          </a:xfrm>
          <a:prstGeom prst="rect">
            <a:avLst/>
          </a:prstGeom>
        </p:spPr>
      </p:pic>
    </p:spTree>
    <p:extLst>
      <p:ext uri="{BB962C8B-B14F-4D97-AF65-F5344CB8AC3E}">
        <p14:creationId xmlns:p14="http://schemas.microsoft.com/office/powerpoint/2010/main" val="1322560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99721"/>
            <a:ext cx="12269559" cy="6569068"/>
          </a:xfrm>
          <a:prstGeom prst="rect">
            <a:avLst/>
          </a:prstGeom>
        </p:spPr>
      </p:pic>
      <p:sp>
        <p:nvSpPr>
          <p:cNvPr id="3" name="Объект 2"/>
          <p:cNvSpPr>
            <a:spLocks noGrp="1"/>
          </p:cNvSpPr>
          <p:nvPr>
            <p:ph idx="1"/>
          </p:nvPr>
        </p:nvSpPr>
        <p:spPr>
          <a:xfrm>
            <a:off x="115614" y="199721"/>
            <a:ext cx="7588469" cy="6495369"/>
          </a:xfrm>
        </p:spPr>
        <p:txBody>
          <a:bodyPr>
            <a:normAutofit fontScale="92500" lnSpcReduction="20000"/>
          </a:bodyPr>
          <a:lstStyle/>
          <a:p>
            <a:r>
              <a:rPr lang="uk-UA" dirty="0">
                <a:solidFill>
                  <a:schemeClr val="bg1">
                    <a:lumMod val="95000"/>
                    <a:lumOff val="5000"/>
                  </a:schemeClr>
                </a:solidFill>
              </a:rPr>
              <a:t>Перспективний напрямок роботи Європейської комісії у сфері корпоративного оподаткування на сучасному етапі вбачається у формуванні загальної консолідованої бази корпоративного податку (</a:t>
            </a:r>
            <a:r>
              <a:rPr lang="en-US" dirty="0">
                <a:solidFill>
                  <a:schemeClr val="bg1">
                    <a:lumMod val="95000"/>
                    <a:lumOff val="5000"/>
                  </a:schemeClr>
                </a:solidFill>
              </a:rPr>
              <a:t>common consolidated corporate tax base – CCCTB), </a:t>
            </a:r>
            <a:r>
              <a:rPr lang="uk-UA" dirty="0">
                <a:solidFill>
                  <a:schemeClr val="bg1">
                    <a:lumMod val="95000"/>
                    <a:lumOff val="5000"/>
                  </a:schemeClr>
                </a:solidFill>
              </a:rPr>
              <a:t>яка дозволить підприємствам, що працюють на території ЄС, керуватися єдиними правилами при розрахунку суми оподатковуваного прибутку. З одного боку, це забезпечить суттєве спрощення фінансової роботи економічних суб’єктів, що функціонують у декількох країнах ЄС; з іншого – може виступити дієвим інструментом протидії уникненню та ухиленню від оподаткування.</a:t>
            </a:r>
          </a:p>
          <a:p>
            <a:r>
              <a:rPr lang="uk-UA" dirty="0">
                <a:solidFill>
                  <a:schemeClr val="bg1">
                    <a:lumMod val="95000"/>
                    <a:lumOff val="5000"/>
                  </a:schemeClr>
                </a:solidFill>
              </a:rPr>
              <a:t>Центральними проблемами оподаткування в країнах ЄС на сучасному етапі є податкове шахрайство та ухилення від сплати податків. Додаткові ризики виникнення зазначених проблем в ЄС пов’язані із наявністю відмінностей в податковому законодавстві країн-учасниць, що створює потенційні можливості для «агресивного податкового планування» суб’єктів господарювання з метою мінімізації податкових платежів. Враховуючи транскордонний характер уникнення і ухилення від оподаткування, вирішенню даних проблем приділяється значна увага не лише на національному, але й на загальноєвропейському та міжнародному рівнях.</a:t>
            </a:r>
          </a:p>
          <a:p>
            <a:endParaRPr lang="uk-UA" dirty="0">
              <a:solidFill>
                <a:schemeClr val="bg1">
                  <a:lumMod val="95000"/>
                  <a:lumOff val="5000"/>
                </a:schemeClr>
              </a:solidFill>
            </a:endParaRPr>
          </a:p>
          <a:p>
            <a:endParaRPr lang="uk-UA" dirty="0">
              <a:solidFill>
                <a:schemeClr val="bg1">
                  <a:lumMod val="95000"/>
                  <a:lumOff val="5000"/>
                </a:schemeClr>
              </a:solidFill>
            </a:endParaRPr>
          </a:p>
        </p:txBody>
      </p:sp>
    </p:spTree>
    <p:extLst>
      <p:ext uri="{BB962C8B-B14F-4D97-AF65-F5344CB8AC3E}">
        <p14:creationId xmlns:p14="http://schemas.microsoft.com/office/powerpoint/2010/main" val="630802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Дякую за увагу!</a:t>
            </a:r>
            <a:endParaRPr lang="uk-UA" dirty="0"/>
          </a:p>
        </p:txBody>
      </p:sp>
    </p:spTree>
    <p:extLst>
      <p:ext uri="{BB962C8B-B14F-4D97-AF65-F5344CB8AC3E}">
        <p14:creationId xmlns:p14="http://schemas.microsoft.com/office/powerpoint/2010/main" val="166689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6221" y="463229"/>
            <a:ext cx="9404723" cy="1400530"/>
          </a:xfrm>
        </p:spPr>
        <p:txBody>
          <a:bodyPr>
            <a:noAutofit/>
          </a:bodyPr>
          <a:lstStyle/>
          <a:p>
            <a:r>
              <a:rPr lang="uk-UA" sz="2000" b="1" dirty="0"/>
              <a:t>1. Інституціональна структура ЄС: Європейський парламент, Рада, Комісія, Суд, Економічний і Соціальний Комітети.</a:t>
            </a:r>
            <a:r>
              <a:rPr lang="uk-UA" sz="2000" dirty="0" smtClean="0">
                <a:effectLst/>
              </a:rPr>
              <a:t/>
            </a:r>
            <a:br>
              <a:rPr lang="uk-UA" sz="2000" dirty="0" smtClean="0">
                <a:effectLst/>
              </a:rPr>
            </a:br>
            <a:endParaRPr lang="uk-UA" sz="2000" dirty="0"/>
          </a:p>
        </p:txBody>
      </p:sp>
      <p:sp>
        <p:nvSpPr>
          <p:cNvPr id="3" name="Объект 2"/>
          <p:cNvSpPr>
            <a:spLocks noGrp="1"/>
          </p:cNvSpPr>
          <p:nvPr>
            <p:ph idx="1"/>
          </p:nvPr>
        </p:nvSpPr>
        <p:spPr>
          <a:xfrm>
            <a:off x="919380" y="1727096"/>
            <a:ext cx="9843213" cy="4195481"/>
          </a:xfrm>
        </p:spPr>
        <p:txBody>
          <a:bodyPr>
            <a:normAutofit/>
          </a:bodyPr>
          <a:lstStyle/>
          <a:p>
            <a:r>
              <a:rPr lang="ru-RU" sz="2400" dirty="0"/>
              <a:t>Угода про </a:t>
            </a:r>
            <a:r>
              <a:rPr lang="ru-RU" sz="2400" dirty="0" err="1"/>
              <a:t>утворення</a:t>
            </a:r>
            <a:r>
              <a:rPr lang="ru-RU" sz="2400" dirty="0"/>
              <a:t> на </a:t>
            </a:r>
            <a:r>
              <a:rPr lang="ru-RU" sz="2400" dirty="0" err="1"/>
              <a:t>базі</a:t>
            </a:r>
            <a:r>
              <a:rPr lang="ru-RU" sz="2400" dirty="0"/>
              <a:t> </a:t>
            </a:r>
            <a:r>
              <a:rPr lang="ru-RU" sz="2400" dirty="0" err="1"/>
              <a:t>Європейського</a:t>
            </a:r>
            <a:r>
              <a:rPr lang="ru-RU" sz="2400" dirty="0"/>
              <a:t> </a:t>
            </a:r>
            <a:r>
              <a:rPr lang="ru-RU" sz="2400" dirty="0" err="1"/>
              <a:t>співтовариства</a:t>
            </a:r>
            <a:r>
              <a:rPr lang="ru-RU" sz="2400" dirty="0"/>
              <a:t> – </a:t>
            </a:r>
            <a:r>
              <a:rPr lang="ru-RU" sz="2400" dirty="0" err="1"/>
              <a:t>Європейського</a:t>
            </a:r>
            <a:r>
              <a:rPr lang="ru-RU" sz="2400" dirty="0"/>
              <a:t> </a:t>
            </a:r>
            <a:r>
              <a:rPr lang="ru-RU" sz="2400" dirty="0" err="1"/>
              <a:t>політичного</a:t>
            </a:r>
            <a:r>
              <a:rPr lang="ru-RU" sz="2400" dirty="0"/>
              <a:t>, </a:t>
            </a:r>
            <a:r>
              <a:rPr lang="ru-RU" sz="2400" dirty="0" err="1"/>
              <a:t>економічного</a:t>
            </a:r>
            <a:r>
              <a:rPr lang="ru-RU" sz="2400" dirty="0"/>
              <a:t> та валютного союзу (</a:t>
            </a:r>
            <a:r>
              <a:rPr lang="ru-RU" sz="2400" dirty="0" err="1"/>
              <a:t>скорочена</a:t>
            </a:r>
            <a:r>
              <a:rPr lang="ru-RU" sz="2400" dirty="0"/>
              <a:t> </a:t>
            </a:r>
            <a:r>
              <a:rPr lang="ru-RU" sz="2400" dirty="0" err="1"/>
              <a:t>назва</a:t>
            </a:r>
            <a:r>
              <a:rPr lang="ru-RU" sz="2400" dirty="0"/>
              <a:t> </a:t>
            </a:r>
            <a:r>
              <a:rPr lang="ru-RU" sz="2400" dirty="0" err="1"/>
              <a:t>Європейський</a:t>
            </a:r>
            <a:r>
              <a:rPr lang="ru-RU" sz="2400" dirty="0"/>
              <a:t> Союз – ЄС) </a:t>
            </a:r>
            <a:r>
              <a:rPr lang="ru-RU" sz="2400" dirty="0" err="1"/>
              <a:t>підписана</a:t>
            </a:r>
            <a:r>
              <a:rPr lang="ru-RU" sz="2400" dirty="0"/>
              <a:t> 12 </a:t>
            </a:r>
            <a:r>
              <a:rPr lang="ru-RU" sz="2400" dirty="0" err="1"/>
              <a:t>країнами</a:t>
            </a:r>
            <a:r>
              <a:rPr lang="ru-RU" sz="2400" dirty="0"/>
              <a:t> в м. </a:t>
            </a:r>
            <a:r>
              <a:rPr lang="ru-RU" sz="2400" dirty="0" err="1"/>
              <a:t>Маастрихт</a:t>
            </a:r>
            <a:r>
              <a:rPr lang="ru-RU" sz="2400" dirty="0"/>
              <a:t> (</a:t>
            </a:r>
            <a:r>
              <a:rPr lang="ru-RU" sz="2400" dirty="0" err="1"/>
              <a:t>Нідерланди</a:t>
            </a:r>
            <a:r>
              <a:rPr lang="ru-RU" sz="2400" dirty="0"/>
              <a:t>) 7 лютого 1992 p., </a:t>
            </a:r>
            <a:r>
              <a:rPr lang="ru-RU" sz="2400" dirty="0" err="1"/>
              <a:t>ратифікована</a:t>
            </a:r>
            <a:r>
              <a:rPr lang="ru-RU" sz="2400" dirty="0"/>
              <a:t> і </a:t>
            </a:r>
            <a:r>
              <a:rPr lang="ru-RU" sz="2400" dirty="0" err="1"/>
              <a:t>набула</a:t>
            </a:r>
            <a:r>
              <a:rPr lang="ru-RU" sz="2400" dirty="0"/>
              <a:t> </a:t>
            </a:r>
            <a:r>
              <a:rPr lang="ru-RU" sz="2400" dirty="0" err="1"/>
              <a:t>сили</a:t>
            </a:r>
            <a:r>
              <a:rPr lang="ru-RU" sz="2400" dirty="0"/>
              <a:t> з 1 листопада 1993 р. – </a:t>
            </a:r>
            <a:r>
              <a:rPr lang="ru-RU" sz="2400" dirty="0" err="1"/>
              <a:t>офіційна</a:t>
            </a:r>
            <a:r>
              <a:rPr lang="ru-RU" sz="2400" dirty="0"/>
              <a:t> дата </a:t>
            </a:r>
            <a:r>
              <a:rPr lang="ru-RU" sz="2400" dirty="0" err="1"/>
              <a:t>народження</a:t>
            </a:r>
            <a:r>
              <a:rPr lang="ru-RU" sz="2400" dirty="0"/>
              <a:t> ЄС</a:t>
            </a:r>
            <a:r>
              <a:rPr lang="ru-RU" sz="2400" dirty="0" smtClean="0"/>
              <a:t>.</a:t>
            </a:r>
          </a:p>
          <a:p>
            <a:r>
              <a:rPr lang="ru-RU" sz="2400" dirty="0"/>
              <a:t>На </a:t>
            </a:r>
            <a:r>
              <a:rPr lang="ru-RU" sz="2400" dirty="0" err="1"/>
              <a:t>сьогодні</a:t>
            </a:r>
            <a:r>
              <a:rPr lang="ru-RU" sz="2400" dirty="0"/>
              <a:t> ЄС </a:t>
            </a:r>
            <a:r>
              <a:rPr lang="ru-RU" sz="2400" dirty="0" err="1"/>
              <a:t>нараховує</a:t>
            </a:r>
            <a:r>
              <a:rPr lang="ru-RU" sz="2400" dirty="0"/>
              <a:t> 27 </a:t>
            </a:r>
            <a:r>
              <a:rPr lang="ru-RU" sz="2400" dirty="0" err="1"/>
              <a:t>країн-учасників</a:t>
            </a:r>
            <a:r>
              <a:rPr lang="ru-RU" sz="2400" dirty="0"/>
              <a:t>.</a:t>
            </a:r>
            <a:endParaRPr lang="uk-UA" sz="2400" dirty="0"/>
          </a:p>
        </p:txBody>
      </p:sp>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6250" y1="9591" x2="65508" y2="22045"/>
                        <a14:foregroundMark x1="49414" y1="70955" x2="54414" y2="68227"/>
                        <a14:foregroundMark x1="61563" y1="47455" x2="59961" y2="49091"/>
                        <a14:foregroundMark x1="13477" y1="77818" x2="25469" y2="72000"/>
                        <a14:backgroundMark x1="28867" y1="78227" x2="29570" y2="77182"/>
                        <a14:backgroundMark x1="38164" y1="71364" x2="38164" y2="70727"/>
                        <a14:backgroundMark x1="40469" y1="70545" x2="39414" y2="70545"/>
                        <a14:backgroundMark x1="39766" y1="64682" x2="39766" y2="64682"/>
                        <a14:backgroundMark x1="85156" y1="34136" x2="85156" y2="34136"/>
                        <a14:backgroundMark x1="77461" y1="31409" x2="77461" y2="31409"/>
                        <a14:backgroundMark x1="90508" y1="33909" x2="90508" y2="33909"/>
                        <a14:backgroundMark x1="92148" y1="29545" x2="92148" y2="29545"/>
                        <a14:backgroundMark x1="68164" y1="36818" x2="68164" y2="36818"/>
                        <a14:backgroundMark x1="58711" y1="34727" x2="58711" y2="34727"/>
                        <a14:backgroundMark x1="55117" y1="37227" x2="55117" y2="37227"/>
                        <a14:backgroundMark x1="63359" y1="34545" x2="63359" y2="34545"/>
                        <a14:backgroundMark x1="76406" y1="37864" x2="79961" y2="37227"/>
                        <a14:backgroundMark x1="24570" y1="90909" x2="25117" y2="88818"/>
                        <a14:backgroundMark x1="18477" y1="93818" x2="15469" y2="94636"/>
                        <a14:backgroundMark x1="8125" y1="80091" x2="7930" y2="82818"/>
                        <a14:backgroundMark x1="14570" y1="75318" x2="12070" y2="75955"/>
                      </a14:backgroundRemoval>
                    </a14:imgEffect>
                    <a14:imgEffect>
                      <a14:artisticTexturizer/>
                    </a14:imgEffect>
                    <a14:imgEffect>
                      <a14:colorTemperature colorTemp="7200"/>
                    </a14:imgEffect>
                  </a14:imgLayer>
                </a14:imgProps>
              </a:ext>
            </a:extLst>
          </a:blip>
          <a:stretch>
            <a:fillRect/>
          </a:stretch>
        </p:blipFill>
        <p:spPr>
          <a:xfrm>
            <a:off x="7347630" y="2694869"/>
            <a:ext cx="4844370" cy="4163131"/>
          </a:xfrm>
          <a:prstGeom prst="rect">
            <a:avLst/>
          </a:prstGeom>
        </p:spPr>
      </p:pic>
    </p:spTree>
    <p:extLst>
      <p:ext uri="{BB962C8B-B14F-4D97-AF65-F5344CB8AC3E}">
        <p14:creationId xmlns:p14="http://schemas.microsoft.com/office/powerpoint/2010/main" val="130124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904" y="2113352"/>
            <a:ext cx="4178137" cy="3520192"/>
          </a:xfrm>
        </p:spPr>
        <p:txBody>
          <a:bodyPr/>
          <a:lstStyle/>
          <a:p>
            <a:pPr algn="ctr"/>
            <a:r>
              <a:rPr lang="ru-RU" sz="2800" dirty="0" err="1"/>
              <a:t>Завдання</a:t>
            </a:r>
            <a:r>
              <a:rPr lang="ru-RU" sz="2800" dirty="0"/>
              <a:t> </a:t>
            </a:r>
            <a:r>
              <a:rPr lang="ru-RU" sz="2800" dirty="0" err="1"/>
              <a:t>інтеграційних</a:t>
            </a:r>
            <a:r>
              <a:rPr lang="ru-RU" sz="2800" dirty="0"/>
              <a:t> </a:t>
            </a:r>
            <a:r>
              <a:rPr lang="ru-RU" sz="2800" dirty="0" err="1"/>
              <a:t>процесів</a:t>
            </a:r>
            <a:r>
              <a:rPr lang="ru-RU" sz="2800" dirty="0"/>
              <a:t> </a:t>
            </a:r>
            <a:r>
              <a:rPr lang="ru-RU" sz="2800" dirty="0" err="1"/>
              <a:t>країн-учасниць</a:t>
            </a:r>
            <a:r>
              <a:rPr lang="ru-RU" sz="2800" dirty="0"/>
              <a:t>  </a:t>
            </a:r>
            <a:r>
              <a:rPr lang="ru-RU" sz="2800" dirty="0" err="1"/>
              <a:t>Європейського</a:t>
            </a:r>
            <a:r>
              <a:rPr lang="ru-RU" sz="2800" dirty="0"/>
              <a:t> Союзу</a:t>
            </a:r>
            <a:endParaRPr lang="uk-UA" sz="2800" dirty="0"/>
          </a:p>
        </p:txBody>
      </p:sp>
      <p:pic>
        <p:nvPicPr>
          <p:cNvPr id="4" name="Объект 3"/>
          <p:cNvPicPr>
            <a:picLocks noGrp="1" noChangeAspect="1"/>
          </p:cNvPicPr>
          <p:nvPr>
            <p:ph idx="1"/>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192332" y="0"/>
            <a:ext cx="8493653" cy="6998769"/>
          </a:xfrm>
          <a:prstGeom prst="rect">
            <a:avLst/>
          </a:prstGeom>
        </p:spPr>
      </p:pic>
    </p:spTree>
    <p:extLst>
      <p:ext uri="{BB962C8B-B14F-4D97-AF65-F5344CB8AC3E}">
        <p14:creationId xmlns:p14="http://schemas.microsoft.com/office/powerpoint/2010/main" val="39719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4223" y="513153"/>
            <a:ext cx="10416026" cy="6008516"/>
          </a:xfrm>
        </p:spPr>
        <p:txBody>
          <a:bodyPr>
            <a:normAutofit fontScale="92500" lnSpcReduction="10000"/>
          </a:bodyPr>
          <a:lstStyle/>
          <a:p>
            <a:pPr marL="0" indent="0" algn="ctr">
              <a:buNone/>
            </a:pPr>
            <a:r>
              <a:rPr lang="uk-UA" dirty="0"/>
              <a:t>Основні чотири інститути Європейського Союзу закладені ще в 1952 </a:t>
            </a:r>
            <a:r>
              <a:rPr lang="en-US" dirty="0"/>
              <a:t>p</a:t>
            </a:r>
            <a:r>
              <a:rPr lang="en-US" dirty="0" smtClean="0"/>
              <a:t>.</a:t>
            </a:r>
            <a:r>
              <a:rPr lang="uk-UA" dirty="0" smtClean="0"/>
              <a:t>, </a:t>
            </a:r>
            <a:r>
              <a:rPr lang="uk-UA" dirty="0"/>
              <a:t>а саме: Асамблея, Рада, Комісія й </a:t>
            </a:r>
            <a:r>
              <a:rPr lang="uk-UA" dirty="0" smtClean="0"/>
              <a:t>Суд.</a:t>
            </a:r>
          </a:p>
          <a:p>
            <a:r>
              <a:rPr lang="uk-UA" b="1" i="1" dirty="0"/>
              <a:t>Комісія Європейського Союзу (КЄС</a:t>
            </a:r>
            <a:r>
              <a:rPr lang="uk-UA" dirty="0"/>
              <a:t>) - це виконавчий орган ЄС, що піклується про нормальну щоденну роботу організації. Єврокомісію вважають мотором європейської інтеграції, але її дії залежать від рішень країн-членів</a:t>
            </a:r>
            <a:r>
              <a:rPr lang="uk-UA" dirty="0" smtClean="0"/>
              <a:t>.</a:t>
            </a:r>
          </a:p>
          <a:p>
            <a:r>
              <a:rPr lang="uk-UA" b="1" i="1" dirty="0"/>
              <a:t>Рада Європейського Союзу (Рада міністрів) </a:t>
            </a:r>
            <a:r>
              <a:rPr lang="uk-UA" i="1" dirty="0"/>
              <a:t>– </a:t>
            </a:r>
            <a:r>
              <a:rPr lang="uk-UA" dirty="0"/>
              <a:t>багатофункціональний орган влади на рівні міністрів національних урядів. Принцип консенсусу з липня 1987 р. замінений принципом кваліфікованої більшості із вступом у силу Єдиного європейського </a:t>
            </a:r>
            <a:r>
              <a:rPr lang="uk-UA" dirty="0" err="1"/>
              <a:t>акта</a:t>
            </a:r>
            <a:r>
              <a:rPr lang="uk-UA" dirty="0" smtClean="0"/>
              <a:t>.</a:t>
            </a:r>
          </a:p>
          <a:p>
            <a:r>
              <a:rPr lang="uk-UA" b="1" i="1" dirty="0" smtClean="0"/>
              <a:t>Європейський парламент </a:t>
            </a:r>
            <a:r>
              <a:rPr lang="uk-UA" dirty="0" smtClean="0"/>
              <a:t>– це єдиний орган ЄС, що обирається прямим голосуванням. Депутати Європейського парламенту (732 депутата замість 626 після розширення в 2004 р.) обираються в ході прямих виборів на п’ятирічний термін. Засідання парламенту проходять один раз на місяць у Страсбурзі в Палаці Європи. Головує в Парламент президент, термін правління якого складає 2,5 роки.</a:t>
            </a:r>
          </a:p>
          <a:p>
            <a:r>
              <a:rPr lang="uk-UA" b="1" dirty="0" smtClean="0"/>
              <a:t>Суд </a:t>
            </a:r>
            <a:r>
              <a:rPr lang="uk-UA" b="1" dirty="0"/>
              <a:t>ЄС (Європейський суд з прав людини)</a:t>
            </a:r>
            <a:r>
              <a:rPr lang="uk-UA" dirty="0"/>
              <a:t> – вищий судовий орган за дотриманням правових норм, розташовується в Страсбурзі. Кожна країна представлена своїм суддею, що займає посаду протягом шести років і має право на переобрання.</a:t>
            </a:r>
            <a:endParaRPr lang="uk-UA" dirty="0"/>
          </a:p>
        </p:txBody>
      </p:sp>
      <p:pic>
        <p:nvPicPr>
          <p:cNvPr id="4" name="Рисунок 3"/>
          <p:cNvPicPr>
            <a:picLocks noChangeAspect="1"/>
          </p:cNvPicPr>
          <p:nvPr/>
        </p:nvPicPr>
        <p:blipFill>
          <a:blip r:embed="rId2"/>
          <a:stretch>
            <a:fillRect/>
          </a:stretch>
        </p:blipFill>
        <p:spPr>
          <a:xfrm>
            <a:off x="10857188" y="0"/>
            <a:ext cx="1354673" cy="5676080"/>
          </a:xfrm>
          <a:prstGeom prst="rect">
            <a:avLst/>
          </a:prstGeom>
        </p:spPr>
      </p:pic>
    </p:spTree>
    <p:extLst>
      <p:ext uri="{BB962C8B-B14F-4D97-AF65-F5344CB8AC3E}">
        <p14:creationId xmlns:p14="http://schemas.microsoft.com/office/powerpoint/2010/main" val="216367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86484" y="476366"/>
            <a:ext cx="8946541" cy="5609124"/>
          </a:xfrm>
        </p:spPr>
        <p:txBody>
          <a:bodyPr>
            <a:normAutofit lnSpcReduction="10000"/>
          </a:bodyPr>
          <a:lstStyle/>
          <a:p>
            <a:r>
              <a:rPr lang="uk-UA" b="1" i="1" dirty="0"/>
              <a:t>Європейський Омбудсмен </a:t>
            </a:r>
            <a:r>
              <a:rPr lang="uk-UA" dirty="0"/>
              <a:t>– особа, яку призначає Європейський Парламент щоразу після виборів до Європарламенту на термін дії Парламенту. Омбудсмен уповноважений приймати скарги від громадян Союзу, або фізичних чи юридичних осіб, резидентів країн членів, про незадовільну діяльності установ або органів Співтовариства (за винятком Суду ЄС та Суду Першої Інстанції). </a:t>
            </a:r>
            <a:endParaRPr lang="uk-UA" dirty="0" smtClean="0"/>
          </a:p>
          <a:p>
            <a:r>
              <a:rPr lang="uk-UA" b="1" i="1" dirty="0"/>
              <a:t>Рахункова палата</a:t>
            </a:r>
            <a:r>
              <a:rPr lang="uk-UA" dirty="0"/>
              <a:t> розташовується в Люксембурзі. Була заснована Брюссельською угодою, щоб зробити витрати Євросоюзу більш раціональними. Відповідно до Маастрихтської угоди набула статуту повноправного інституту Євросоюзу. </a:t>
            </a:r>
            <a:endParaRPr lang="uk-UA" dirty="0" smtClean="0"/>
          </a:p>
          <a:p>
            <a:r>
              <a:rPr lang="uk-UA" dirty="0" smtClean="0"/>
              <a:t>Рахункова </a:t>
            </a:r>
            <a:r>
              <a:rPr lang="uk-UA" dirty="0"/>
              <a:t>палата контролює правомірність і правильність доходів та видатків бюджету ЄС і заснованих у рамках ЄС інститутів, відповідає за дотримання економічної доцільності при виконанні бюджету, здійснює в державах-членах перевірку коштів, представлених їм як субвенції, сприяє Парламенту і Раді в здійсненні ними бюджетного контролю й інформує про виявлені порушення.</a:t>
            </a: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6000" y1="46000" x2="87000" y2="48333"/>
                        <a14:foregroundMark x1="53000" y1="4333" x2="53667" y2="11333"/>
                      </a14:backgroundRemoval>
                    </a14:imgEffect>
                  </a14:imgLayer>
                </a14:imgProps>
              </a:ext>
            </a:extLst>
          </a:blip>
          <a:stretch>
            <a:fillRect/>
          </a:stretch>
        </p:blipFill>
        <p:spPr>
          <a:xfrm>
            <a:off x="-136909" y="-113643"/>
            <a:ext cx="2480441" cy="2480441"/>
          </a:xfrm>
          <a:prstGeom prst="rect">
            <a:avLst/>
          </a:prstGeom>
        </p:spPr>
      </p:pic>
      <p:pic>
        <p:nvPicPr>
          <p:cNvPr id="5" name="Рисунок 4"/>
          <p:cNvPicPr>
            <a:picLocks noChangeAspect="1"/>
          </p:cNvPicPr>
          <p:nvPr/>
        </p:nvPicPr>
        <p:blipFill>
          <a:blip r:embed="rId4">
            <a:clrChange>
              <a:clrFrom>
                <a:srgbClr val="000000"/>
              </a:clrFrom>
              <a:clrTo>
                <a:srgbClr val="000000">
                  <a:alpha val="0"/>
                </a:srgbClr>
              </a:clrTo>
            </a:clrChange>
          </a:blip>
          <a:stretch>
            <a:fillRect/>
          </a:stretch>
        </p:blipFill>
        <p:spPr>
          <a:xfrm>
            <a:off x="9608426" y="1812377"/>
            <a:ext cx="2476500" cy="2476500"/>
          </a:xfrm>
          <a:prstGeom prst="rect">
            <a:avLst/>
          </a:prstGeom>
        </p:spPr>
      </p:pic>
    </p:spTree>
    <p:extLst>
      <p:ext uri="{BB962C8B-B14F-4D97-AF65-F5344CB8AC3E}">
        <p14:creationId xmlns:p14="http://schemas.microsoft.com/office/powerpoint/2010/main" val="167985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clrChange>
              <a:clrFrom>
                <a:srgbClr val="000000"/>
              </a:clrFrom>
              <a:clrTo>
                <a:srgbClr val="000000">
                  <a:alpha val="0"/>
                </a:srgbClr>
              </a:clrTo>
            </a:clrChange>
          </a:blip>
          <a:stretch>
            <a:fillRect/>
          </a:stretch>
        </p:blipFill>
        <p:spPr>
          <a:xfrm>
            <a:off x="3570067" y="180792"/>
            <a:ext cx="5472277" cy="2334022"/>
          </a:xfrm>
          <a:prstGeom prst="rect">
            <a:avLst/>
          </a:prstGeom>
        </p:spPr>
      </p:pic>
      <p:pic>
        <p:nvPicPr>
          <p:cNvPr id="5" name="Рисунок 4"/>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8565932" y="5114757"/>
            <a:ext cx="3053254" cy="1743243"/>
          </a:xfrm>
          <a:prstGeom prst="rect">
            <a:avLst/>
          </a:prstGeom>
        </p:spPr>
      </p:pic>
      <p:sp>
        <p:nvSpPr>
          <p:cNvPr id="3" name="Объект 2"/>
          <p:cNvSpPr>
            <a:spLocks noGrp="1"/>
          </p:cNvSpPr>
          <p:nvPr>
            <p:ph idx="1"/>
          </p:nvPr>
        </p:nvSpPr>
        <p:spPr>
          <a:xfrm>
            <a:off x="714704" y="2136442"/>
            <a:ext cx="11183005" cy="4195481"/>
          </a:xfrm>
        </p:spPr>
        <p:txBody>
          <a:bodyPr/>
          <a:lstStyle/>
          <a:p>
            <a:r>
              <a:rPr lang="uk-UA" b="1" i="1" dirty="0"/>
              <a:t>Європейський центральний банк (ЄЦБ)</a:t>
            </a:r>
            <a:r>
              <a:rPr lang="uk-UA" dirty="0"/>
              <a:t> створений згідно з Маастрихтською угодою, який діє в межах ЄС. ЄЦБ є емісійним банком із штаб-квартирою в Франкфурті-на-Майні. Він несе відповідальність за грошову політику в країнах Єврозони незалежно від розпоряджень урядів. Його головна мета - підтримка стабільності єдиної валюти євро та цін. </a:t>
            </a:r>
            <a:endParaRPr lang="uk-UA" dirty="0" smtClean="0"/>
          </a:p>
          <a:p>
            <a:r>
              <a:rPr lang="uk-UA" b="1" i="1" dirty="0"/>
              <a:t>Європейський інвестиційний банк (ЄІБ) </a:t>
            </a:r>
            <a:r>
              <a:rPr lang="uk-UA" dirty="0"/>
              <a:t>– є органом фінансування ЄС, діє з 1959 р. Він надає довгострокові позички для інвестицій, що сприяють гармонічному розвитку і поглибленню інтеграції ЄС. Позички надаються під однаковий відсоток, що забезпечує збалансованість керування позикою в частині погашення заборгованості. У Раді керівників банку – міністри фінансів країн-учасниць.</a:t>
            </a:r>
          </a:p>
        </p:txBody>
      </p:sp>
    </p:spTree>
    <p:extLst>
      <p:ext uri="{BB962C8B-B14F-4D97-AF65-F5344CB8AC3E}">
        <p14:creationId xmlns:p14="http://schemas.microsoft.com/office/powerpoint/2010/main" val="1637063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9631" y="255648"/>
            <a:ext cx="9102232" cy="6838834"/>
          </a:xfrm>
        </p:spPr>
        <p:txBody>
          <a:bodyPr>
            <a:normAutofit/>
          </a:bodyPr>
          <a:lstStyle/>
          <a:p>
            <a:r>
              <a:rPr lang="uk-UA" b="1" i="1" dirty="0"/>
              <a:t>Комітет з економічних та соціальних</a:t>
            </a:r>
            <a:r>
              <a:rPr lang="uk-UA" dirty="0"/>
              <a:t> питань заснований згідно з Угодою про створення Європейського Економічного Співтовариства у 1957 </a:t>
            </a:r>
            <a:r>
              <a:rPr lang="en-US" dirty="0"/>
              <a:t>p. </a:t>
            </a:r>
            <a:r>
              <a:rPr lang="uk-UA" dirty="0"/>
              <a:t>для того, щоб представляти інтереси різних економічних та соціальних верств населення. Штаб-квартира Комітету знаходиться в Брюсселі. Комітет складається з трьох однаково значимих груп, що представляють інтереси працедавців, робітників та представників окремих видів діяльності (таких як фермери, різні професії, представники споживачів, науковців та вчителі, кооперативів, сім’я, рух на захист довкілля</a:t>
            </a:r>
            <a:r>
              <a:rPr lang="uk-UA" dirty="0" smtClean="0"/>
              <a:t>).</a:t>
            </a:r>
          </a:p>
          <a:p>
            <a:endParaRPr lang="uk-UA" dirty="0"/>
          </a:p>
          <a:p>
            <a:endParaRPr lang="uk-UA" dirty="0" smtClean="0"/>
          </a:p>
          <a:p>
            <a:endParaRPr lang="uk-UA" dirty="0"/>
          </a:p>
          <a:p>
            <a:endParaRPr lang="uk-UA" dirty="0" smtClean="0"/>
          </a:p>
          <a:p>
            <a:r>
              <a:rPr lang="uk-UA" b="1" i="1" dirty="0"/>
              <a:t>Комітет регіонів </a:t>
            </a:r>
            <a:r>
              <a:rPr lang="uk-UA" dirty="0"/>
              <a:t>– консультативний орган Ради ЄС і Комісії, що розробляє висновки із всіх питань, що торкаються інтересів регіонів. Комітет складається з представників регіональних і місцевих органів, повністю незалежних у виконанні своїх обов’язків.</a:t>
            </a:r>
          </a:p>
        </p:txBody>
      </p:sp>
      <p:pic>
        <p:nvPicPr>
          <p:cNvPr id="4" name="Рисунок 3"/>
          <p:cNvPicPr>
            <a:picLocks noChangeAspect="1"/>
          </p:cNvPicPr>
          <p:nvPr/>
        </p:nvPicPr>
        <p:blipFill>
          <a:blip r:embed="rId2">
            <a:clrChange>
              <a:clrFrom>
                <a:srgbClr val="000000"/>
              </a:clrFrom>
              <a:clrTo>
                <a:srgbClr val="000000">
                  <a:alpha val="0"/>
                </a:srgbClr>
              </a:clrTo>
            </a:clrChange>
          </a:blip>
          <a:stretch>
            <a:fillRect/>
          </a:stretch>
        </p:blipFill>
        <p:spPr>
          <a:xfrm>
            <a:off x="8860690" y="2467994"/>
            <a:ext cx="3201326" cy="2745137"/>
          </a:xfrm>
          <a:prstGeom prst="rect">
            <a:avLst/>
          </a:prstGeom>
        </p:spPr>
      </p:pic>
    </p:spTree>
    <p:extLst>
      <p:ext uri="{BB962C8B-B14F-4D97-AF65-F5344CB8AC3E}">
        <p14:creationId xmlns:p14="http://schemas.microsoft.com/office/powerpoint/2010/main" val="190733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8848808" y="4624552"/>
            <a:ext cx="3343192" cy="2233448"/>
          </a:xfrm>
          <a:prstGeom prst="rect">
            <a:avLst/>
          </a:prstGeom>
          <a:ln>
            <a:noFill/>
          </a:ln>
          <a:effectLst>
            <a:softEdge rad="112500"/>
          </a:effectLst>
        </p:spPr>
      </p:pic>
      <p:pic>
        <p:nvPicPr>
          <p:cNvPr id="7" name="Рисунок 6"/>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9238593" y="2495222"/>
            <a:ext cx="3048000" cy="2266950"/>
          </a:xfrm>
          <a:prstGeom prst="rect">
            <a:avLst/>
          </a:prstGeom>
          <a:ln>
            <a:noFill/>
          </a:ln>
          <a:effectLst>
            <a:softEdge rad="112500"/>
          </a:effectLst>
        </p:spPr>
      </p:pic>
      <p:sp>
        <p:nvSpPr>
          <p:cNvPr id="3" name="Объект 2"/>
          <p:cNvSpPr>
            <a:spLocks noGrp="1"/>
          </p:cNvSpPr>
          <p:nvPr>
            <p:ph idx="1"/>
          </p:nvPr>
        </p:nvSpPr>
        <p:spPr>
          <a:xfrm>
            <a:off x="123147" y="413304"/>
            <a:ext cx="9753875" cy="5934944"/>
          </a:xfrm>
        </p:spPr>
        <p:txBody>
          <a:bodyPr>
            <a:normAutofit lnSpcReduction="10000"/>
          </a:bodyPr>
          <a:lstStyle/>
          <a:p>
            <a:r>
              <a:rPr lang="uk-UA" b="1" dirty="0"/>
              <a:t>Відділ офіційних публікацій ЄС</a:t>
            </a:r>
            <a:r>
              <a:rPr lang="uk-UA" dirty="0"/>
              <a:t> – організація публікації й розповсюдження документів, книг й інших матеріалів, підготовлюваних на всіх офіційних мовах Союзу в підрозділах й інститутах ЄС</a:t>
            </a:r>
            <a:r>
              <a:rPr lang="uk-UA" dirty="0" smtClean="0"/>
              <a:t>.</a:t>
            </a:r>
          </a:p>
          <a:p>
            <a:endParaRPr lang="uk-UA" dirty="0"/>
          </a:p>
          <a:p>
            <a:r>
              <a:rPr lang="uk-UA" b="1" dirty="0" err="1"/>
              <a:t>Європол</a:t>
            </a:r>
            <a:r>
              <a:rPr lang="uk-UA" b="1" dirty="0"/>
              <a:t> (Європейська поліція). </a:t>
            </a:r>
            <a:r>
              <a:rPr lang="uk-UA" dirty="0"/>
              <a:t>Конвенцію про створення </a:t>
            </a:r>
            <a:r>
              <a:rPr lang="uk-UA" dirty="0" err="1"/>
              <a:t>Європолу</a:t>
            </a:r>
            <a:r>
              <a:rPr lang="uk-UA" dirty="0"/>
              <a:t> було підписано в липні 1995 </a:t>
            </a:r>
            <a:r>
              <a:rPr lang="en-US" dirty="0"/>
              <a:t>p.; </a:t>
            </a:r>
            <a:r>
              <a:rPr lang="uk-UA" dirty="0"/>
              <a:t>вона набрала чинності 1 жовтня 1998 р. </a:t>
            </a:r>
            <a:r>
              <a:rPr lang="uk-UA" dirty="0" smtClean="0"/>
              <a:t>Першочерговим </a:t>
            </a:r>
            <a:r>
              <a:rPr lang="uk-UA" dirty="0"/>
              <a:t>завданням цього управління стала боротьба з торгівлею наркотиками та пов’язаним з нею відмиванням грошей. Пізніше до кола його функціональних обов’язків увійшли також боротьба з контрабандою радіоактивних речовин і ядерного палива, з нелегальною імміграцією та контрабандою автомобілів, а також виявлення шляхів відмивання грошей від усіх цих видів кримінального бізнесу. Боротьба проти торгівлі людьми також увійшла до повноважень управління</a:t>
            </a:r>
            <a:r>
              <a:rPr lang="uk-UA" dirty="0" smtClean="0"/>
              <a:t>.</a:t>
            </a:r>
          </a:p>
          <a:p>
            <a:r>
              <a:rPr lang="uk-UA" b="1" dirty="0" err="1"/>
              <a:t>Євроюст</a:t>
            </a:r>
            <a:r>
              <a:rPr lang="uk-UA" dirty="0"/>
              <a:t> – об’єднана прокуратура країн Євросоюзу, як наймолодша організація ЄС офіційно почала роботу з 29 квітня 2003 р. «</a:t>
            </a:r>
            <a:r>
              <a:rPr lang="uk-UA" dirty="0" err="1"/>
              <a:t>Євроюст</a:t>
            </a:r>
            <a:r>
              <a:rPr lang="uk-UA" dirty="0"/>
              <a:t>» – свого роду оперативний центр, що поєднує на рівних правах прокуратури і суди країн ЄС для боротьби з тероризмом та міжнародною злочинністю. </a:t>
            </a:r>
            <a:endParaRPr lang="uk-UA" dirty="0" smtClean="0"/>
          </a:p>
          <a:p>
            <a:endParaRPr lang="uk-UA" dirty="0"/>
          </a:p>
        </p:txBody>
      </p:sp>
    </p:spTree>
    <p:extLst>
      <p:ext uri="{BB962C8B-B14F-4D97-AF65-F5344CB8AC3E}">
        <p14:creationId xmlns:p14="http://schemas.microsoft.com/office/powerpoint/2010/main" val="153162153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Ион">
  <a:themeElements>
    <a:clrScheme name="Другая 29">
      <a:dk1>
        <a:sysClr val="windowText" lastClr="000000"/>
      </a:dk1>
      <a:lt1>
        <a:sysClr val="window" lastClr="FFFFFF"/>
      </a:lt1>
      <a:dk2>
        <a:srgbClr val="0E5580"/>
      </a:dk2>
      <a:lt2>
        <a:srgbClr val="EBEBEB"/>
      </a:lt2>
      <a:accent1>
        <a:srgbClr val="E6C1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Другая 5">
      <a:majorFont>
        <a:latin typeface="Century Gothic"/>
        <a:ea typeface=""/>
        <a:cs typeface=""/>
      </a:majorFont>
      <a:minorFont>
        <a:latin typeface="Century Gothic"/>
        <a:ea typeface=""/>
        <a:cs typeface=""/>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Аспект</Template>
  <TotalTime>105</TotalTime>
  <Words>3117</Words>
  <Application>Microsoft Office PowerPoint</Application>
  <PresentationFormat>Широкоэкранный</PresentationFormat>
  <Paragraphs>118</Paragraphs>
  <Slides>25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25</vt:i4>
      </vt:variant>
    </vt:vector>
  </HeadingPairs>
  <TitlesOfParts>
    <vt:vector size="33" baseType="lpstr">
      <vt:lpstr>Arial</vt:lpstr>
      <vt:lpstr>Calibri</vt:lpstr>
      <vt:lpstr>Calibri Light</vt:lpstr>
      <vt:lpstr>Century Gothic</vt:lpstr>
      <vt:lpstr>Wingdings 2</vt:lpstr>
      <vt:lpstr>Wingdings 3</vt:lpstr>
      <vt:lpstr>HDOfficeLightV0</vt:lpstr>
      <vt:lpstr>Ион</vt:lpstr>
      <vt:lpstr>ТЕМА 5. ФІНАНСОВА СИСТЕМА ЄВРОПЕЙСЬКОГО СОЮЗУ</vt:lpstr>
      <vt:lpstr>План </vt:lpstr>
      <vt:lpstr>1. Інституціональна структура ЄС: Європейський парламент, Рада, Комісія, Суд, Економічний і Соціальний Комітети. </vt:lpstr>
      <vt:lpstr>Завдання інтеграційних процесів країн-учасниць  Європейського Союзу</vt:lpstr>
      <vt:lpstr>Презентация PowerPoint</vt:lpstr>
      <vt:lpstr>Презентация PowerPoint</vt:lpstr>
      <vt:lpstr>Презентация PowerPoint</vt:lpstr>
      <vt:lpstr>Презентация PowerPoint</vt:lpstr>
      <vt:lpstr>Презентация PowerPoint</vt:lpstr>
      <vt:lpstr>2. Організація, структура та динаміка бюджету Європейського Союзу</vt:lpstr>
      <vt:lpstr>Презентация PowerPoint</vt:lpstr>
      <vt:lpstr>Презентация PowerPoint</vt:lpstr>
      <vt:lpstr>Презентация PowerPoint</vt:lpstr>
      <vt:lpstr>Презентация PowerPoint</vt:lpstr>
      <vt:lpstr>Презентация PowerPoint</vt:lpstr>
      <vt:lpstr>3. Бюджетний процес та державний фінансовий контроль.</vt:lpstr>
      <vt:lpstr>4. Принципи організації оподатковування в ЄС, напрямки гармонізації податкового законодавства.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5. ФІНАНСОВА СИСТЕМА ЄВРОПЕЙСЬКОГО СОЮЗУ</dc:title>
  <dc:creator>Admin</dc:creator>
  <cp:lastModifiedBy>Admin</cp:lastModifiedBy>
  <cp:revision>87</cp:revision>
  <dcterms:created xsi:type="dcterms:W3CDTF">2019-10-17T19:06:14Z</dcterms:created>
  <dcterms:modified xsi:type="dcterms:W3CDTF">2019-10-17T20:51:43Z</dcterms:modified>
</cp:coreProperties>
</file>