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87" r:id="rId4"/>
    <p:sldId id="273" r:id="rId5"/>
    <p:sldId id="272" r:id="rId6"/>
    <p:sldId id="291" r:id="rId7"/>
    <p:sldId id="289" r:id="rId8"/>
    <p:sldId id="285" r:id="rId9"/>
    <p:sldId id="295" r:id="rId10"/>
    <p:sldId id="275" r:id="rId11"/>
    <p:sldId id="292" r:id="rId12"/>
    <p:sldId id="288" r:id="rId13"/>
    <p:sldId id="293" r:id="rId14"/>
    <p:sldId id="294" r:id="rId15"/>
    <p:sldId id="281" r:id="rId16"/>
    <p:sldId id="290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7133" autoAdjust="0"/>
  </p:normalViewPr>
  <p:slideViewPr>
    <p:cSldViewPr>
      <p:cViewPr varScale="1">
        <p:scale>
          <a:sx n="72" d="100"/>
          <a:sy n="72" d="100"/>
        </p:scale>
        <p:origin x="12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A0DEF6-4898-4EA3-B71A-A787F0425206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7BE8379-962F-4601-88A6-388B7910345D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7EA4C1-BACC-4F98-9D24-B9B089CCDD2B}" type="slidenum">
              <a:rPr lang="ru-RU" altLang="uk-UA"/>
              <a:pPr/>
              <a:t>1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434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A1B651-DD73-437B-93C0-F1D39AEAC24D}" type="slidenum">
              <a:rPr lang="ru-RU" altLang="uk-UA"/>
              <a:pPr/>
              <a:t>10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434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A1B651-DD73-437B-93C0-F1D39AEAC24D}" type="slidenum">
              <a:rPr lang="ru-RU" altLang="uk-UA"/>
              <a:pPr/>
              <a:t>11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3614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434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A1B651-DD73-437B-93C0-F1D39AEAC24D}" type="slidenum">
              <a:rPr lang="ru-RU" altLang="uk-UA"/>
              <a:pPr/>
              <a:t>12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00471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434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A1B651-DD73-437B-93C0-F1D39AEAC24D}" type="slidenum">
              <a:rPr lang="ru-RU" altLang="uk-UA"/>
              <a:pPr/>
              <a:t>13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70966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434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A1B651-DD73-437B-93C0-F1D39AEAC24D}" type="slidenum">
              <a:rPr lang="ru-RU" altLang="uk-UA"/>
              <a:pPr/>
              <a:t>14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56155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2458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0271C6-67F7-4BD4-A2F9-C24C6582C60B}" type="slidenum">
              <a:rPr lang="ru-RU" altLang="uk-UA"/>
              <a:pPr/>
              <a:t>15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2458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0271C6-67F7-4BD4-A2F9-C24C6582C60B}" type="slidenum">
              <a:rPr lang="ru-RU" altLang="uk-UA"/>
              <a:pPr/>
              <a:t>16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4529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614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5C0E98-BAFC-418A-AB05-D52B7520CA05}" type="slidenum">
              <a:rPr lang="ru-RU" altLang="uk-UA"/>
              <a:pPr/>
              <a:t>2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02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DF000C-5FB4-4B44-BA42-A2E1217C4F05}" type="slidenum">
              <a:rPr lang="ru-RU" altLang="uk-UA"/>
              <a:pPr/>
              <a:t>3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0403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02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DF000C-5FB4-4B44-BA42-A2E1217C4F05}" type="slidenum">
              <a:rPr lang="ru-RU" altLang="uk-UA"/>
              <a:pPr/>
              <a:t>4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2024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D1B28-B6BA-43CC-909A-50F828107AB3}" type="slidenum">
              <a:rPr lang="ru-RU" altLang="uk-UA"/>
              <a:pPr/>
              <a:t>5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D1B28-B6BA-43CC-909A-50F828107AB3}" type="slidenum">
              <a:rPr lang="ru-RU" altLang="uk-UA"/>
              <a:pPr/>
              <a:t>6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55731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D1B28-B6BA-43CC-909A-50F828107AB3}" type="slidenum">
              <a:rPr lang="ru-RU" altLang="uk-UA"/>
              <a:pPr/>
              <a:t>7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81217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D1B28-B6BA-43CC-909A-50F828107AB3}" type="slidenum">
              <a:rPr lang="ru-RU" altLang="uk-UA"/>
              <a:pPr/>
              <a:t>8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13734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D1B28-B6BA-43CC-909A-50F828107AB3}" type="slidenum">
              <a:rPr lang="ru-RU" altLang="uk-UA"/>
              <a:pPr/>
              <a:t>9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6694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3B3B-2420-445B-B791-DB44E50B6188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743E0-D328-4F0A-BCB8-E7EF89AA590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9440-64E9-46B1-B98B-DEF91637C899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1E2FE-C935-4910-8F12-73DE534A171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C3B8-0747-4E3E-8487-B1B31B807DF3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02F5D-CFD6-4A6F-90B4-9F631D95F72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C4598-F186-4784-9EE3-78E3E0B80C53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182A0-3D51-46A1-8819-3C4631BFE39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5194-D601-4088-99C2-D0A7999B2BBC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90F73-8082-4E92-94A1-163BCD9CA2B8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566F-AB67-453D-8FBC-082242A72392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FADD9-C996-4101-ABEC-AC8FB31000D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94C40-1EC0-45BD-BA68-53BEC2BD2D13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28863-CC29-4816-99D6-414696385A0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255C-C573-4342-88AB-D56E8B2A2807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A1BDA-86DB-4CA6-9AF9-9BF128C9202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55B8-3D57-41DD-A715-4074DE2EE6DB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891D8-046C-40E7-B9FE-7DA1B16287E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D283-7AFF-48F5-924D-C1A6FBF90CE5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BC68-88BA-4D54-9A73-D728DEC53E3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C99F-1287-4638-8511-A4A3F5C0B3B3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5F844-3240-463F-AD44-3781B4C3EE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B64807-75A8-4C2C-843B-9184E6C9063A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1DDB736-4464-47B1-B886-D335AA1093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Q3eGoeUcXi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JztTW_Yj1zQ" TargetMode="External"/><Relationship Id="rId5" Type="http://schemas.openxmlformats.org/officeDocument/2006/relationships/hyperlink" Target="https://www.verywellmind.com/history-of-intelligence-testing-2795581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hyperlink" Target="https://study.com/academy/lesson/gordon-allports-personality-theory.html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E4HbC2Qvzw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implypsychology.org/classical-conditioning.html" TargetMode="Externa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simplypsychology.org/classical-conditioning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hNNKCD2f4qw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simplypsychology.org/classical-conditioning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bKvWdXZiSy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2gn_9m3hx0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bKvWdXZiSy8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3311525"/>
            <a:ext cx="7929562" cy="2565400"/>
          </a:xfrm>
        </p:spPr>
        <p:txBody>
          <a:bodyPr/>
          <a:lstStyle/>
          <a:p>
            <a:pPr eaLnBrk="1" hangingPunct="1"/>
            <a:r>
              <a:rPr lang="uk-UA" altLang="uk-UA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 дослідження особистості в </a:t>
            </a:r>
            <a:r>
              <a:rPr lang="uk-UA" altLang="uk-UA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персонології</a:t>
            </a:r>
            <a:endParaRPr lang="en-US" altLang="uk-UA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uk-UA" sz="5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3079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714375"/>
            <a:ext cx="2540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13318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ідзаголовок 10"/>
          <p:cNvSpPr>
            <a:spLocks noGrp="1"/>
          </p:cNvSpPr>
          <p:nvPr>
            <p:ph type="subTitle" idx="1"/>
          </p:nvPr>
        </p:nvSpPr>
        <p:spPr>
          <a:xfrm>
            <a:off x="3059832" y="461961"/>
            <a:ext cx="5943402" cy="5055271"/>
          </a:xfrm>
        </p:spPr>
        <p:txBody>
          <a:bodyPr/>
          <a:lstStyle/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AutoShape 2" descr="Картинки по запросу шпрангер эдуа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13321" name="AutoShape 6" descr="Результат пошуку зображень за запитом William Ste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53857C-4CEB-4B11-8293-2D5F978E28C3}"/>
              </a:ext>
            </a:extLst>
          </p:cNvPr>
          <p:cNvSpPr/>
          <p:nvPr/>
        </p:nvSpPr>
        <p:spPr>
          <a:xfrm>
            <a:off x="2919066" y="1378512"/>
            <a:ext cx="6084168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Природньонаукові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spcBef>
                <a:spcPct val="20000"/>
              </a:spcBef>
            </a:pPr>
            <a:r>
              <a:rPr lang="uk-UA" altLang="uk-UA" sz="2400" b="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itchFamily="18" charset="0"/>
              </a:rPr>
              <a:t>Особистісні тести</a:t>
            </a:r>
            <a:endParaRPr lang="en-US" altLang="uk-UA" sz="2400" b="1" dirty="0">
              <a:solidFill>
                <a:srgbClr val="C0504D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Суб'єктивні: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 опитувальники це тести, які припускають, що особистість є свідомо доступною, і що її можна виміряти за допомогою анкет для самостійного звітування. Критики такого підходу вказують на ефект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Фасада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намагання учасника обстеження подати інформацію про себе, як про найбільш ефективну особу.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Проблеми, пов’язані з цими тестами, включають неправдиве повідомлення, оскільки неможливо визначити, чи відповідає особа чесно чи точно.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особистісні опитувальники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https://www.youtube.com/watch?v=Q3eGoeUcXiw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79B712-E5FB-4B58-9314-FF6793032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10" y="1661217"/>
            <a:ext cx="2540886" cy="3818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13318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ідзаголовок 10"/>
          <p:cNvSpPr>
            <a:spLocks noGrp="1"/>
          </p:cNvSpPr>
          <p:nvPr>
            <p:ph type="subTitle" idx="1"/>
          </p:nvPr>
        </p:nvSpPr>
        <p:spPr>
          <a:xfrm>
            <a:off x="3059832" y="461961"/>
            <a:ext cx="5943402" cy="5055271"/>
          </a:xfrm>
        </p:spPr>
        <p:txBody>
          <a:bodyPr/>
          <a:lstStyle/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AutoShape 2" descr="Картинки по запросу шпрангер эдуа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13321" name="AutoShape 6" descr="Результат пошуку зображень за запитом William Ste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53857C-4CEB-4B11-8293-2D5F978E28C3}"/>
              </a:ext>
            </a:extLst>
          </p:cNvPr>
          <p:cNvSpPr/>
          <p:nvPr/>
        </p:nvSpPr>
        <p:spPr>
          <a:xfrm>
            <a:off x="1629580" y="1420386"/>
            <a:ext cx="7373653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altLang="uk-UA" sz="2400" b="1" i="1" dirty="0" err="1">
                <a:latin typeface="Times New Roman" panose="02020603050405020304" pitchFamily="18" charset="0"/>
                <a:cs typeface="Times New Roman" pitchFamily="18" charset="0"/>
              </a:rPr>
              <a:t>Природньонаукові</a:t>
            </a:r>
            <a:r>
              <a:rPr lang="uk-UA" altLang="uk-UA" sz="2400" b="1" i="1" dirty="0">
                <a:latin typeface="Times New Roman" panose="02020603050405020304" pitchFamily="18" charset="0"/>
                <a:cs typeface="Times New Roman" pitchFamily="18" charset="0"/>
              </a:rPr>
              <a:t> методи</a:t>
            </a:r>
          </a:p>
          <a:p>
            <a:pPr lvl="0">
              <a:spcBef>
                <a:spcPct val="20000"/>
              </a:spcBef>
            </a:pPr>
            <a:r>
              <a:rPr lang="uk-UA" altLang="uk-UA" sz="2400" b="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itchFamily="18" charset="0"/>
              </a:rPr>
              <a:t>Особистісні тести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IQ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 (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інтеллектуальні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психометричні тести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IQ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абстрактно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3A088E-98F8-4807-8656-D9E208EA2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799" y="3715086"/>
            <a:ext cx="3756795" cy="2499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9923E8-7C68-479F-8914-CA1639FF5CE3}"/>
              </a:ext>
            </a:extLst>
          </p:cNvPr>
          <p:cNvSpPr txBox="1"/>
          <p:nvPr/>
        </p:nvSpPr>
        <p:spPr>
          <a:xfrm>
            <a:off x="571500" y="4114599"/>
            <a:ext cx="3886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інтеллектуальні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тести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https://www.verywellmind.com/history-of-intelligence-testing-2795581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https://www.youtube.com/watch?v=JztTW_Yj1zQ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7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13318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ідзаголовок 10"/>
          <p:cNvSpPr>
            <a:spLocks noGrp="1"/>
          </p:cNvSpPr>
          <p:nvPr>
            <p:ph type="subTitle" idx="1"/>
          </p:nvPr>
        </p:nvSpPr>
        <p:spPr>
          <a:xfrm>
            <a:off x="3048000" y="467978"/>
            <a:ext cx="5943402" cy="5055271"/>
          </a:xfrm>
        </p:spPr>
        <p:txBody>
          <a:bodyPr/>
          <a:lstStyle/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Humanistic or understanding methods </a:t>
            </a:r>
          </a:p>
          <a:p>
            <a:pPr marL="457200" indent="-457200" algn="just">
              <a:buAutoNum type="arabicParenR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Empathic  listening</a:t>
            </a:r>
          </a:p>
          <a:p>
            <a:pPr marL="457200" indent="-457200" algn="just">
              <a:buAutoNum type="arabicParenR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Introspection</a:t>
            </a:r>
          </a:p>
          <a:p>
            <a:pPr marL="457200" indent="-457200" algn="just">
              <a:buAutoNum type="arabicParenR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</a:p>
        </p:txBody>
      </p:sp>
      <p:sp>
        <p:nvSpPr>
          <p:cNvPr id="13320" name="AutoShape 2" descr="Картинки по запросу шпрангер эдуа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13321" name="AutoShape 6" descr="Результат пошуку зображень за запитом William Ste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D0294F-811D-4B5E-A26B-32A6CC711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471" y="3027371"/>
            <a:ext cx="3588129" cy="29638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0EC06F-CB84-44F1-81B2-8BFD037CB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1" y="1444623"/>
            <a:ext cx="2819202" cy="390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6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13318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926C1E-8B42-427E-BF15-25CC4FA2B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6" y="1810110"/>
            <a:ext cx="3303044" cy="3254103"/>
          </a:xfrm>
          <a:prstGeom prst="rect">
            <a:avLst/>
          </a:prstGeom>
        </p:spPr>
      </p:pic>
      <p:sp>
        <p:nvSpPr>
          <p:cNvPr id="13319" name="Підзаголовок 10"/>
          <p:cNvSpPr>
            <a:spLocks noGrp="1"/>
          </p:cNvSpPr>
          <p:nvPr>
            <p:ph type="subTitle" idx="1"/>
          </p:nvPr>
        </p:nvSpPr>
        <p:spPr>
          <a:xfrm>
            <a:off x="3657600" y="467978"/>
            <a:ext cx="5333802" cy="5055271"/>
          </a:xfrm>
        </p:spPr>
        <p:txBody>
          <a:bodyPr/>
          <a:lstStyle/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Гуманістичні або розуміючі методи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Емпатичне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слухання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Іньтроспекція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AutoShape 2" descr="Картинки по запросу шпрангер эдуа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13321" name="AutoShape 6" descr="Результат пошуку зображень за запитом William Ste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AF8241-2B0B-481A-B927-62F0C52A1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043" y="3025090"/>
            <a:ext cx="4641712" cy="291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13318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ідзаголовок 10"/>
          <p:cNvSpPr>
            <a:spLocks noGrp="1"/>
          </p:cNvSpPr>
          <p:nvPr>
            <p:ph type="subTitle" idx="1"/>
          </p:nvPr>
        </p:nvSpPr>
        <p:spPr>
          <a:xfrm>
            <a:off x="1828628" y="467978"/>
            <a:ext cx="7162774" cy="2078041"/>
          </a:xfrm>
        </p:spPr>
        <p:txBody>
          <a:bodyPr/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Базуючись на теорії психоаналізу,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Зігмунд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Фройд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терапевтичний метод, який використовує вільні асоціації пацієнта.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AutoShape 2" descr="Картинки по запросу шпрангер эдуа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13321" name="AutoShape 6" descr="Результат пошуку зображень за запитом William Ste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FA002E-E4E9-4366-90DA-666B3E9C0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369" y="2546019"/>
            <a:ext cx="5419814" cy="37920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9C6B68-EBFC-41A5-9DCE-1A7FF7EF4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5" y="3820194"/>
            <a:ext cx="1786283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87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 E-mail: hannaboyko@ukr.net</a:t>
            </a:r>
          </a:p>
        </p:txBody>
      </p:sp>
      <p:pic>
        <p:nvPicPr>
          <p:cNvPr id="23558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Підзаголовок 10"/>
          <p:cNvSpPr>
            <a:spLocks noGrp="1"/>
          </p:cNvSpPr>
          <p:nvPr>
            <p:ph type="subTitle" idx="1"/>
          </p:nvPr>
        </p:nvSpPr>
        <p:spPr>
          <a:xfrm>
            <a:off x="3071813" y="928688"/>
            <a:ext cx="5786437" cy="5286374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defRPr/>
            </a:pP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AutoShape 2" descr="Картинки по запросу шпрангер эдуа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1" name="AutoShape 6" descr="Результат пошуку зображень за запитом &quot;Генрі Мюррей ТАТ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2" name="AutoShape 8" descr="Результат пошуку зображень за запитом &quot;Генрі Мюррей ТАТ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3" name="AutoShape 10" descr="Результат пошуку зображень за запитом &quot;Генрі Мюррей ТАТ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4" name="AutoShape 12" descr="Результат пошуку зображень за запитом Генрі Мюррей ТАТ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5" name="AutoShape 14" descr="Результат пошуку зображень за запитом Генрі Мюррей ТАТ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0CB56A-DBED-4751-A60A-FA75FFDED1BE}"/>
              </a:ext>
            </a:extLst>
          </p:cNvPr>
          <p:cNvSpPr/>
          <p:nvPr/>
        </p:nvSpPr>
        <p:spPr>
          <a:xfrm>
            <a:off x="1066800" y="1655763"/>
            <a:ext cx="57864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 дослідження особистості має включати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методів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природньонаукової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розуміючої психології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комплексу методів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(бесіда, спостереження тести)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різних видів тестів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особистісних опитувальників, проективних тестів 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IQ (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психометричних тестів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Picture 2" descr="F:\Матеріали до курсів\Personology\personal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45197">
            <a:off x="398240" y="2132134"/>
            <a:ext cx="2471532" cy="281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 E-mail: hannaboyko@ukr.net</a:t>
            </a:r>
          </a:p>
        </p:txBody>
      </p:sp>
      <p:pic>
        <p:nvPicPr>
          <p:cNvPr id="23558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Підзаголовок 10"/>
          <p:cNvSpPr>
            <a:spLocks noGrp="1"/>
          </p:cNvSpPr>
          <p:nvPr>
            <p:ph type="subTitle" idx="1"/>
          </p:nvPr>
        </p:nvSpPr>
        <p:spPr>
          <a:xfrm>
            <a:off x="3071813" y="928688"/>
            <a:ext cx="5786437" cy="5286374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TASKS FOR STUDENTS</a:t>
            </a: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the common between natural science and humanistic methods research of Personality?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the difference between them?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the observation and how is it used in everyday life, personality research and public administration? Give examples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tests did you already know? Give an example of a test, explain to which group of tests it belongs?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AutoShape 2" descr="Картинки по запросу шпрангер эдуа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1" name="AutoShape 6" descr="Результат пошуку зображень за запитом &quot;Генрі Мюррей ТАТ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2" name="AutoShape 8" descr="Результат пошуку зображень за запитом &quot;Генрі Мюррей ТАТ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3" name="AutoShape 10" descr="Результат пошуку зображень за запитом &quot;Генрі Мюррей ТАТ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4" name="AutoShape 12" descr="Результат пошуку зображень за запитом Генрі Мюррей ТАТ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5" name="AutoShape 14" descr="Результат пошуку зображень за запитом Генрі Мюррей ТАТ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78732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857249"/>
            <a:ext cx="7143750" cy="1581805"/>
          </a:xfrm>
        </p:spPr>
        <p:txBody>
          <a:bodyPr>
            <a:noAutofit/>
          </a:bodyPr>
          <a:lstStyle/>
          <a:p>
            <a:pPr eaLnBrk="1" hangingPunct="1"/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це шлях наукового дослідження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сучасній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персонології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співіснує багато ідей та систем поглядів щодо методів вивчення особистості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Важливі ідеї щодо систематизації методів, які досліджують особистість належать:</a:t>
            </a:r>
          </a:p>
          <a:p>
            <a:pPr eaLnBrk="1" hangingPunct="1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alt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5127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7CFDE1-40CE-4154-9FF1-EAFA8371E298}"/>
              </a:ext>
            </a:extLst>
          </p:cNvPr>
          <p:cNvSpPr/>
          <p:nvPr/>
        </p:nvSpPr>
        <p:spPr>
          <a:xfrm>
            <a:off x="838200" y="2676556"/>
            <a:ext cx="55435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Вільгельму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Дільтею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(1833-1911)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Німецькому історику, психологу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соціологу 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герменевтичному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філософу.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Вільгельм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Дільтей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обгрунтував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 має більше використовувати спостереження ніж експеримент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досліджуємо природу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ми розуміємо людину»</a:t>
            </a:r>
          </a:p>
          <a:p>
            <a:pPr algn="r"/>
            <a:r>
              <a:rPr lang="uk-UA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Вільгельм </a:t>
            </a:r>
            <a:r>
              <a:rPr lang="uk-UA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Дільтей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5FDC0D-8464-4E0A-B749-9508C52A3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419475"/>
            <a:ext cx="1771650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9222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C39010-5C61-459F-ADB2-CEFDB477D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313" y="136525"/>
            <a:ext cx="5829300" cy="5572124"/>
          </a:xfrm>
        </p:spPr>
        <p:txBody>
          <a:bodyPr/>
          <a:lstStyle/>
          <a:p>
            <a:pPr algn="just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Гордон </a:t>
            </a:r>
            <a:r>
              <a:rPr lang="uk-UA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Олпорт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(1897 – 1967)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 психолог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 гуманістичного підходу до вивчення особистості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підкреслив унікальність кожної особистості та важливість для розуміння особистості актуального контексту її життя, на відміну від минулої історії.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Олпорт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проаналізував проблему дослідження особистості в статті "Особистість: проблема науки або мистецтва?". Він довів, що і література, і психологія мають свої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перевагиу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вивченні особистості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https://study.com/academy/lesson/gordon-allports-personality-theory.html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64056D-2E63-49AF-AA14-2108B9F6E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419" y="1622425"/>
            <a:ext cx="17526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08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9222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7620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У відповідності до поглядів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В.Дільтея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Г.Олпорта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всі методи вивчення особистості можна розділити на дві великі групи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622782"/>
            <a:ext cx="647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Природньонаукові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(пояснювальні) методи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базуються на  вимірюванні рис та характеристик особистості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Гуманістичні  (розуміючі) методи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базуються на поглибленому розумінні  та емпатії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дві  групи виділяються для полегшення вивчення методів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реальному житті вони мають використовуватись тільки разом для достовірного вивчення особистості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8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4941" y="584082"/>
            <a:ext cx="5679401" cy="1642744"/>
          </a:xfrm>
        </p:spPr>
        <p:txBody>
          <a:bodyPr/>
          <a:lstStyle/>
          <a:p>
            <a:r>
              <a:rPr lang="uk-UA" altLang="uk-UA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Природньонаукові</a:t>
            </a:r>
            <a:r>
              <a:rPr lang="uk-UA" alt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методи</a:t>
            </a:r>
            <a:endParaRPr lang="en-US" altLang="uk-UA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alt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alt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alt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alt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alt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alt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alt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alt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alt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alt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alt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l"/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Корисне відео для розуміння спостереження</a:t>
            </a:r>
            <a:endParaRPr lang="en-US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uk-UA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  <a:hlinkClick r:id="rId3"/>
              </a:rPr>
              <a:t>https://www.youtube.com/watch?v=6E4HbC2Qvzw</a:t>
            </a:r>
            <a:r>
              <a:rPr lang="en-US" altLang="uk-UA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endParaRPr lang="en-US" altLang="uk-UA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uk-UA" alt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7175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4"/>
          <p:cNvSpPr>
            <a:spLocks noChangeArrowheads="1"/>
          </p:cNvSpPr>
          <p:nvPr/>
        </p:nvSpPr>
        <p:spPr bwMode="auto">
          <a:xfrm>
            <a:off x="4930894" y="2012395"/>
            <a:ext cx="5473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7C5362-C3DE-424D-9031-F14DC4D61E17}"/>
              </a:ext>
            </a:extLst>
          </p:cNvPr>
          <p:cNvSpPr/>
          <p:nvPr/>
        </p:nvSpPr>
        <p:spPr>
          <a:xfrm>
            <a:off x="2398713" y="1928376"/>
            <a:ext cx="628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7B1F6C-4289-4986-9D53-1CC1FDA44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303" y="1885510"/>
            <a:ext cx="4322881" cy="28174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A12321-062C-46C6-B3CD-9515F2CFF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395" y="2097087"/>
            <a:ext cx="3333750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900" y="542073"/>
            <a:ext cx="5679401" cy="1642744"/>
          </a:xfrm>
        </p:spPr>
        <p:txBody>
          <a:bodyPr/>
          <a:lstStyle/>
          <a:p>
            <a:r>
              <a:rPr lang="en-US" alt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Natural science methods</a:t>
            </a:r>
            <a:r>
              <a:rPr lang="uk-UA" alt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en-US" alt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alt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Observation </a:t>
            </a:r>
          </a:p>
          <a:p>
            <a:endParaRPr lang="uk-UA" alt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7175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4"/>
          <p:cNvSpPr>
            <a:spLocks noChangeArrowheads="1"/>
          </p:cNvSpPr>
          <p:nvPr/>
        </p:nvSpPr>
        <p:spPr bwMode="auto">
          <a:xfrm>
            <a:off x="4930894" y="2012395"/>
            <a:ext cx="5473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7C5362-C3DE-424D-9031-F14DC4D61E17}"/>
              </a:ext>
            </a:extLst>
          </p:cNvPr>
          <p:cNvSpPr/>
          <p:nvPr/>
        </p:nvSpPr>
        <p:spPr>
          <a:xfrm>
            <a:off x="2398713" y="1928376"/>
            <a:ext cx="628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A24A8A-131E-497B-9F33-DF65EB774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900" y="541093"/>
            <a:ext cx="5247795" cy="577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4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7193" y="798514"/>
            <a:ext cx="6407150" cy="5416548"/>
          </a:xfrm>
        </p:spPr>
        <p:txBody>
          <a:bodyPr/>
          <a:lstStyle/>
          <a:p>
            <a:r>
              <a:rPr lang="uk-UA" altLang="uk-UA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Природньонаукові</a:t>
            </a:r>
            <a:r>
              <a:rPr lang="uk-UA" altLang="uk-UA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методи</a:t>
            </a:r>
            <a:r>
              <a:rPr lang="uk-UA" alt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en-US" alt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alt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Бесіда</a:t>
            </a:r>
            <a:endParaRPr lang="en-US" alt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uk-UA" alt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7175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4"/>
          <p:cNvSpPr>
            <a:spLocks noChangeArrowheads="1"/>
          </p:cNvSpPr>
          <p:nvPr/>
        </p:nvSpPr>
        <p:spPr bwMode="auto">
          <a:xfrm>
            <a:off x="4930894" y="2012395"/>
            <a:ext cx="5473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7C5362-C3DE-424D-9031-F14DC4D61E17}"/>
              </a:ext>
            </a:extLst>
          </p:cNvPr>
          <p:cNvSpPr/>
          <p:nvPr/>
        </p:nvSpPr>
        <p:spPr>
          <a:xfrm>
            <a:off x="2398713" y="1928376"/>
            <a:ext cx="628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8DF853-547E-431F-91E1-31EE783F1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37" y="3068709"/>
            <a:ext cx="2849562" cy="284956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B0210A-5198-41BE-AD71-C514A399D490}"/>
              </a:ext>
            </a:extLst>
          </p:cNvPr>
          <p:cNvSpPr/>
          <p:nvPr/>
        </p:nvSpPr>
        <p:spPr>
          <a:xfrm>
            <a:off x="2778263" y="1522827"/>
            <a:ext cx="61649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бесіди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методами, особливо методом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https://www.youtube.com/watch?v=hNNKCD2f4qw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7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633412"/>
            <a:ext cx="5768975" cy="5795963"/>
          </a:xfrm>
        </p:spPr>
        <p:txBody>
          <a:bodyPr/>
          <a:lstStyle/>
          <a:p>
            <a:pPr algn="r"/>
            <a:r>
              <a:rPr lang="uk-UA" altLang="uk-UA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Природньонаукові</a:t>
            </a:r>
            <a:r>
              <a:rPr lang="uk-UA" alt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методи</a:t>
            </a:r>
            <a:r>
              <a:rPr lang="en-US" alt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itchFamily="18" charset="0"/>
              </a:rPr>
              <a:t>Особистісні тести</a:t>
            </a:r>
            <a:endParaRPr lang="en-US" altLang="uk-UA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Виділяють три великі групи: проективні, суб'єктивні та </a:t>
            </a:r>
            <a:r>
              <a:rPr lang="en-US" alt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IQ.</a:t>
            </a:r>
          </a:p>
          <a:p>
            <a:pPr algn="just"/>
            <a:r>
              <a:rPr lang="uk-UA" altLang="uk-UA" sz="2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itchFamily="18" charset="0"/>
              </a:rPr>
              <a:t>Проективні тести </a:t>
            </a:r>
            <a:r>
              <a:rPr lang="uk-UA" alt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передбачають, що особистість несвідомо проявляє себе, і оцінюють людей за тим, як вони реагують на неоднозначний стимул (наприклад, на такий як чорнильна пляма). Проективні тести використовуються близько 60 років і продовжують застосовуватися сьогодні. </a:t>
            </a:r>
            <a:endParaRPr lang="en-US" altLang="uk-UA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7175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4"/>
          <p:cNvSpPr>
            <a:spLocks noChangeArrowheads="1"/>
          </p:cNvSpPr>
          <p:nvPr/>
        </p:nvSpPr>
        <p:spPr bwMode="auto">
          <a:xfrm>
            <a:off x="3419475" y="2274888"/>
            <a:ext cx="5473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33E503B-945E-4A01-BC7A-A6CF1BAF0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uk-UA" altLang="uk-UA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hlinkClick r:id="rId4" tooltip="Далі (SHIFT+n)"/>
            <a:extLst>
              <a:ext uri="{FF2B5EF4-FFF2-40B4-BE49-F238E27FC236}">
                <a16:creationId xmlns:a16="http://schemas.microsoft.com/office/drawing/2014/main" id="{53CB8B5C-F0D9-41C7-9D2D-6D857BDCD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499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6064B2C-7078-4A90-9996-FB895DBE8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uk-UA" altLang="uk-UA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hlinkClick r:id="rId4" tooltip="Далі (SHIFT+n)"/>
            <a:extLst>
              <a:ext uri="{FF2B5EF4-FFF2-40B4-BE49-F238E27FC236}">
                <a16:creationId xmlns:a16="http://schemas.microsoft.com/office/drawing/2014/main" id="{34032B01-62C3-486C-B4C4-8DBCEEF82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499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B61D2CC1-9BC7-4CC4-BA07-C0100443D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uk-UA" altLang="uk-UA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>
            <a:hlinkClick r:id="rId4" tooltip="Далі (SHIFT+n)"/>
            <a:extLst>
              <a:ext uri="{FF2B5EF4-FFF2-40B4-BE49-F238E27FC236}">
                <a16:creationId xmlns:a16="http://schemas.microsoft.com/office/drawing/2014/main" id="{BAF24C7C-2E4C-4360-8B70-213BA4313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499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44407AF-2C68-48D6-83D6-458D568C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uk-UA" altLang="uk-UA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1">
            <a:hlinkClick r:id="rId4" tooltip="Далі (SHIFT+n)"/>
            <a:extLst>
              <a:ext uri="{FF2B5EF4-FFF2-40B4-BE49-F238E27FC236}">
                <a16:creationId xmlns:a16="http://schemas.microsoft.com/office/drawing/2014/main" id="{8EAEB86C-0D84-4072-9CE6-C8BD52161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499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59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633412"/>
            <a:ext cx="5921375" cy="5795963"/>
          </a:xfrm>
        </p:spPr>
        <p:txBody>
          <a:bodyPr/>
          <a:lstStyle/>
          <a:p>
            <a:pPr algn="r"/>
            <a:r>
              <a:rPr lang="uk-UA" altLang="uk-UA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Природньонаукові</a:t>
            </a:r>
            <a:r>
              <a:rPr lang="uk-UA" alt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методи</a:t>
            </a:r>
            <a:r>
              <a:rPr lang="en-US" alt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r>
              <a:rPr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itchFamily="18" charset="0"/>
              </a:rPr>
              <a:t>Особистісні тести</a:t>
            </a:r>
            <a:endParaRPr lang="en-US" altLang="uk-UA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uk-UA" altLang="uk-UA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ПРОЕКТИВНІ ТЕСТИ</a:t>
            </a:r>
            <a:endParaRPr lang="en-US" altLang="uk-UA" sz="1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uk-UA" alt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Прикладами таких тестів є тест Германа </a:t>
            </a:r>
            <a:r>
              <a:rPr lang="uk-UA" altLang="uk-UA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Роршаха</a:t>
            </a:r>
            <a:r>
              <a:rPr lang="uk-UA" alt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та Тест ТАТ Генрі </a:t>
            </a:r>
            <a:r>
              <a:rPr lang="uk-UA" altLang="uk-UA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Мюррея</a:t>
            </a:r>
            <a:r>
              <a:rPr lang="uk-UA" alt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alt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Тест </a:t>
            </a:r>
            <a:r>
              <a:rPr lang="uk-UA" altLang="uk-UA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Роршаха</a:t>
            </a:r>
            <a:r>
              <a:rPr lang="uk-UA" alt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передбачає показ людині серії карток з неоднозначними плямами чорнила на них. Особу, яку тестують, просять дати інтерпретації плям на картках, зазначивши все, на що може нагадувати чорнильна пляма, виходячи з їх особистої інтерпретації. Правила оцінювання тесту охоплюють широкий спектр характеристик, таких як зміст, оригінальність відповіді, розташування "сприйманих зображень" та ряд інших факторів.</a:t>
            </a:r>
          </a:p>
          <a:p>
            <a:pPr algn="just"/>
            <a:r>
              <a:rPr lang="uk-UA" alt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Тематичний тест на апперцепцію (також відомий як </a:t>
            </a:r>
            <a:r>
              <a:rPr lang="en-US" alt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TAT) </a:t>
            </a:r>
            <a:r>
              <a:rPr lang="uk-UA" alt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передбачає представлення людям розмитих картинок / сцен та прохання їх розповісти історію на основі побаченого.</a:t>
            </a:r>
            <a:r>
              <a:rPr lang="en-US" alt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r>
              <a:rPr lang="en-US" alt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hlinkClick r:id="rId3"/>
              </a:rPr>
              <a:t>https://www.youtube.com/watch?v=i2gn_9m3hx0</a:t>
            </a:r>
            <a:r>
              <a:rPr lang="en-US" alt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alt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</a:t>
            </a:r>
            <a:endParaRPr lang="en-US" altLang="uk-UA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7175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4"/>
          <p:cNvSpPr>
            <a:spLocks noChangeArrowheads="1"/>
          </p:cNvSpPr>
          <p:nvPr/>
        </p:nvSpPr>
        <p:spPr bwMode="auto">
          <a:xfrm>
            <a:off x="3419475" y="2274888"/>
            <a:ext cx="5473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33E503B-945E-4A01-BC7A-A6CF1BAF0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uk-UA" altLang="uk-UA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hlinkClick r:id="rId5" tooltip="Далі (SHIFT+n)"/>
            <a:extLst>
              <a:ext uri="{FF2B5EF4-FFF2-40B4-BE49-F238E27FC236}">
                <a16:creationId xmlns:a16="http://schemas.microsoft.com/office/drawing/2014/main" id="{53CB8B5C-F0D9-41C7-9D2D-6D857BDCD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499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6064B2C-7078-4A90-9996-FB895DBE8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uk-UA" altLang="uk-UA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hlinkClick r:id="rId5" tooltip="Далі (SHIFT+n)"/>
            <a:extLst>
              <a:ext uri="{FF2B5EF4-FFF2-40B4-BE49-F238E27FC236}">
                <a16:creationId xmlns:a16="http://schemas.microsoft.com/office/drawing/2014/main" id="{34032B01-62C3-486C-B4C4-8DBCEEF82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499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B61D2CC1-9BC7-4CC4-BA07-C0100443D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uk-UA" altLang="uk-UA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>
            <a:hlinkClick r:id="rId5" tooltip="Далі (SHIFT+n)"/>
            <a:extLst>
              <a:ext uri="{FF2B5EF4-FFF2-40B4-BE49-F238E27FC236}">
                <a16:creationId xmlns:a16="http://schemas.microsoft.com/office/drawing/2014/main" id="{BAF24C7C-2E4C-4360-8B70-213BA4313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499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44407AF-2C68-48D6-83D6-458D568C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uk-UA" altLang="uk-UA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1">
            <a:hlinkClick r:id="rId5" tooltip="Далі (SHIFT+n)"/>
            <a:extLst>
              <a:ext uri="{FF2B5EF4-FFF2-40B4-BE49-F238E27FC236}">
                <a16:creationId xmlns:a16="http://schemas.microsoft.com/office/drawing/2014/main" id="{8EAEB86C-0D84-4072-9CE6-C8BD52161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499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F88490-F08E-4933-BCF1-1874EE6660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589515"/>
            <a:ext cx="2669379" cy="23083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9335BF-69A4-4E8C-976C-2F27ED438B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9834" y="3232831"/>
            <a:ext cx="2426418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76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5385</TotalTime>
  <Words>1165</Words>
  <Application>Microsoft Office PowerPoint</Application>
  <PresentationFormat>Экран (4:3)</PresentationFormat>
  <Paragraphs>184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YouTube Noto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Карина</dc:creator>
  <cp:lastModifiedBy>Ganna</cp:lastModifiedBy>
  <cp:revision>328</cp:revision>
  <dcterms:created xsi:type="dcterms:W3CDTF">2015-12-07T15:08:13Z</dcterms:created>
  <dcterms:modified xsi:type="dcterms:W3CDTF">2020-11-09T19:26:05Z</dcterms:modified>
</cp:coreProperties>
</file>