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692424C-FAAB-4024-A66C-BAA7A250ED92}" type="datetimeFigureOut">
              <a:rPr lang="ru-RU" smtClean="0"/>
              <a:t>22.03.2015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70E51AE-15FC-4301-AA45-24ECDBEDFBC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Дизельный </a:t>
            </a:r>
            <a:r>
              <a:rPr lang="ru-RU" b="1" dirty="0" smtClean="0"/>
              <a:t>двигатель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6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4624"/>
            <a:ext cx="7315200" cy="115409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effectLst/>
              </a:rPr>
              <a:t>Дизельный </a:t>
            </a:r>
            <a:r>
              <a:rPr lang="ru-RU" b="1" dirty="0" smtClean="0">
                <a:effectLst/>
              </a:rPr>
              <a:t>двигатель</a:t>
            </a:r>
            <a:r>
              <a:rPr lang="en-US" b="1" dirty="0" smtClean="0">
                <a:effectLst/>
              </a:rPr>
              <a:t> (</a:t>
            </a:r>
            <a:r>
              <a:rPr lang="ru-RU" b="1" dirty="0" smtClean="0"/>
              <a:t>дизель)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/>
              <a:t>Дизельный двигатель</a:t>
            </a:r>
            <a:r>
              <a:rPr lang="en-US" dirty="0" smtClean="0"/>
              <a:t> </a:t>
            </a:r>
            <a:r>
              <a:rPr lang="ru-RU" dirty="0"/>
              <a:t>— поршневой двигатель внутреннего сгорания, работающий по принципу самовоспламенения распылённого топлива от воздействия разогретого при сжатии </a:t>
            </a:r>
            <a:r>
              <a:rPr lang="ru-RU" dirty="0" smtClean="0"/>
              <a:t>воздуха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  Спектр </a:t>
            </a:r>
            <a:r>
              <a:rPr lang="ru-RU" dirty="0"/>
              <a:t>топлива для дизельных двигателей весьма широк, сюда включаются все фракции </a:t>
            </a:r>
            <a:r>
              <a:rPr lang="ru-RU" dirty="0" err="1"/>
              <a:t>нефтеперегонки</a:t>
            </a:r>
            <a:r>
              <a:rPr lang="ru-RU" dirty="0"/>
              <a:t> от керосина до мазута и ряд продуктов природного происхождения — рапсовое масло, </a:t>
            </a:r>
            <a:r>
              <a:rPr lang="ru-RU" dirty="0" err="1"/>
              <a:t>фритюрный</a:t>
            </a:r>
            <a:r>
              <a:rPr lang="ru-RU" dirty="0"/>
              <a:t> жир, пальмовое масло и многие другие. Дизельный двигатель может с определённым успехом работать и на сырой нефти.</a:t>
            </a:r>
          </a:p>
        </p:txBody>
      </p:sp>
    </p:spTree>
    <p:extLst>
      <p:ext uri="{BB962C8B-B14F-4D97-AF65-F5344CB8AC3E}">
        <p14:creationId xmlns:p14="http://schemas.microsoft.com/office/powerpoint/2010/main" val="32868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/>
          <a:lstStyle/>
          <a:p>
            <a:pPr algn="r"/>
            <a:r>
              <a:rPr lang="ru-RU" b="1" dirty="0" smtClean="0"/>
              <a:t>История создания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80770"/>
            <a:ext cx="4665712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В </a:t>
            </a:r>
            <a:r>
              <a:rPr lang="ru-RU" dirty="0"/>
              <a:t>1824 году Сади Карно формулирует идею цикла Карно, утверждая, что в максимально экономичной тепловой </a:t>
            </a:r>
            <a:r>
              <a:rPr lang="ru-RU" dirty="0" smtClean="0"/>
              <a:t>машине нагревать </a:t>
            </a:r>
            <a:r>
              <a:rPr lang="ru-RU" dirty="0"/>
              <a:t>рабочее тело до температуры горения топлива необходимо «изменением объёма», то есть быстрым сжатием. </a:t>
            </a:r>
            <a:r>
              <a:rPr lang="ru-RU" dirty="0" smtClean="0"/>
              <a:t>В 1890</a:t>
            </a:r>
            <a:r>
              <a:rPr lang="ru-RU" dirty="0"/>
              <a:t> году Рудольф Дизель предложил свой способ практической реализации этого принципа. Он получил патент на свой двигатель 23 февраля 1892 </a:t>
            </a:r>
            <a:r>
              <a:rPr lang="ru-RU" dirty="0" smtClean="0"/>
              <a:t>года.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Lenovo\Desktop\imag0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01" y="1412776"/>
            <a:ext cx="2869166" cy="50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</a:t>
            </a:r>
            <a:r>
              <a:rPr lang="ru-RU" dirty="0" smtClean="0"/>
              <a:t>ч</a:t>
            </a:r>
            <a:r>
              <a:rPr lang="ru-RU" b="1" dirty="0" smtClean="0"/>
              <a:t>етырёхтактного дизельного двигателя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5256584" cy="4320521"/>
          </a:xfrm>
        </p:spPr>
        <p:txBody>
          <a:bodyPr/>
          <a:lstStyle/>
          <a:p>
            <a:r>
              <a:rPr lang="ru-RU" b="1" dirty="0"/>
              <a:t>1-й такт. </a:t>
            </a:r>
            <a:r>
              <a:rPr lang="ru-RU" b="1" dirty="0" smtClean="0"/>
              <a:t>Впуск</a:t>
            </a:r>
          </a:p>
          <a:p>
            <a:endParaRPr lang="ru-RU" b="1" dirty="0" smtClean="0"/>
          </a:p>
          <a:p>
            <a:r>
              <a:rPr lang="ru-RU" b="1" dirty="0"/>
              <a:t>2-й </a:t>
            </a:r>
            <a:r>
              <a:rPr lang="ru-RU" b="1" dirty="0" smtClean="0"/>
              <a:t>такт Сжатие</a:t>
            </a:r>
          </a:p>
          <a:p>
            <a:endParaRPr lang="ru-RU" b="1" dirty="0" smtClean="0"/>
          </a:p>
          <a:p>
            <a:r>
              <a:rPr lang="ru-RU" b="1" dirty="0"/>
              <a:t>3-й такт. Рабочий ход, </a:t>
            </a:r>
            <a:r>
              <a:rPr lang="ru-RU" b="1" dirty="0" smtClean="0"/>
              <a:t>расширение</a:t>
            </a:r>
          </a:p>
          <a:p>
            <a:endParaRPr lang="ru-RU" b="1" dirty="0" smtClean="0"/>
          </a:p>
          <a:p>
            <a:r>
              <a:rPr lang="ru-RU" b="1" dirty="0"/>
              <a:t>4-й такт. </a:t>
            </a:r>
            <a:r>
              <a:rPr lang="ru-RU" b="1" dirty="0" smtClean="0"/>
              <a:t>Выпуск</a:t>
            </a:r>
          </a:p>
          <a:p>
            <a:endParaRPr lang="ru-RU" b="1" dirty="0"/>
          </a:p>
          <a:p>
            <a:r>
              <a:rPr lang="ru-RU" b="1" dirty="0"/>
              <a:t>Далее цикл повторяется</a:t>
            </a:r>
            <a:endParaRPr lang="ru-RU" b="1" dirty="0"/>
          </a:p>
        </p:txBody>
      </p:sp>
      <p:pic>
        <p:nvPicPr>
          <p:cNvPr id="1026" name="Picture 2" descr="C:\Users\Lenovo\Desktop\Diesel_Engine_(4_cycle_running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2628"/>
            <a:ext cx="2709467" cy="52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двухтактного дизельного двигателя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752528" cy="51571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/>
              <a:t>Двухтактный двигатель </a:t>
            </a:r>
            <a:r>
              <a:rPr lang="ru-RU" dirty="0" smtClean="0"/>
              <a:t>– это двигатель </a:t>
            </a:r>
            <a:r>
              <a:rPr lang="ru-RU" dirty="0"/>
              <a:t>в котором рабочий процесс в каждом </a:t>
            </a:r>
            <a:r>
              <a:rPr lang="ru-RU" dirty="0" smtClean="0"/>
              <a:t>из цилиндров</a:t>
            </a:r>
            <a:r>
              <a:rPr lang="ru-RU" dirty="0"/>
              <a:t> совершается за один оборот коленчатого </a:t>
            </a:r>
            <a:r>
              <a:rPr lang="ru-RU" dirty="0" smtClean="0"/>
              <a:t>вала. </a:t>
            </a:r>
            <a:r>
              <a:rPr lang="ru-RU" dirty="0"/>
              <a:t>Такты сжатия и рабочего хода в двухтактном двигателе </a:t>
            </a:r>
            <a:r>
              <a:rPr lang="ru-RU" dirty="0" smtClean="0"/>
              <a:t>происходят </a:t>
            </a:r>
            <a:r>
              <a:rPr lang="ru-RU" dirty="0"/>
              <a:t>так же, как и </a:t>
            </a:r>
            <a:r>
              <a:rPr lang="ru-RU" dirty="0" smtClean="0"/>
              <a:t>в четырёхтактном</a:t>
            </a:r>
            <a:r>
              <a:rPr lang="ru-RU" dirty="0"/>
              <a:t>, но процессы очистки и наполнения цилиндра совмещены и осуществляются не в рамках отдельных тактов, а за короткое время, когда поршень находится вблизи нижней мёртвой точки. Процесс наполнения цилиндра свежей горючей смесью в двухтактном двигателе называется </a:t>
            </a:r>
            <a:r>
              <a:rPr lang="ru-RU" b="1" i="1" dirty="0"/>
              <a:t>продувкой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Lenovo\Desktop\puskacho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663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Цикл </a:t>
            </a:r>
            <a:r>
              <a:rPr lang="ru-RU" b="1" dirty="0" smtClean="0"/>
              <a:t>Дизеля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6264696" cy="4896544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Цикл Дизеля</a:t>
            </a:r>
            <a:r>
              <a:rPr lang="ru-RU" dirty="0"/>
              <a:t> — термодинамический цикл, описывающий рабочий процесс двигателя внутреннего сгорания с воспламенением впрыскиваемого топлива от разогретого рабочего </a:t>
            </a:r>
            <a:r>
              <a:rPr lang="ru-RU" dirty="0" smtClean="0"/>
              <a:t>тела.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Picture 2" descr="C:\Users\Lenovo\Desktop\T_cycle_die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12" y="3284984"/>
            <a:ext cx="58745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T_cycle_die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96" y="2780928"/>
            <a:ext cx="4636284" cy="24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52128"/>
                <a:ext cx="7910046" cy="6309320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1—2</a:t>
                </a:r>
                <a:r>
                  <a:rPr lang="ru-RU" dirty="0"/>
                  <a:t> адиабатное сжатие рабочего тела;</a:t>
                </a:r>
              </a:p>
              <a:p>
                <a:r>
                  <a:rPr lang="ru-RU" dirty="0"/>
                  <a:t>2—3 изобарный подвод теплоты к рабочему телу;</a:t>
                </a:r>
              </a:p>
              <a:p>
                <a:r>
                  <a:rPr lang="ru-RU" dirty="0"/>
                  <a:t>3—4 адиабатное расширение рабочего тела;</a:t>
                </a:r>
              </a:p>
              <a:p>
                <a:r>
                  <a:rPr lang="ru-RU" dirty="0"/>
                  <a:t>4—1 изохорное охлаждение рабочего тела.</a:t>
                </a:r>
              </a:p>
              <a:p>
                <a:endParaRPr lang="ru-RU" dirty="0" smtClean="0"/>
              </a:p>
              <a:p>
                <a:r>
                  <a:rPr lang="ru-RU" dirty="0"/>
                  <a:t>КПД цикла </a:t>
                </a:r>
                <a:r>
                  <a:rPr lang="ru-RU" dirty="0" smtClean="0"/>
                  <a:t>Дизеля</a:t>
                </a: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=1−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ru-RU" dirty="0" smtClean="0"/>
                  <a:t>где</a:t>
                </a:r>
                <a:endParaRPr lang="en-US" dirty="0" smtClean="0"/>
              </a:p>
              <a:p>
                <a:r>
                  <a:rPr lang="ru-RU" dirty="0"/>
                  <a:t> 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— </a:t>
                </a:r>
                <a:r>
                  <a:rPr lang="ru-RU" dirty="0"/>
                  <a:t>степень сжатия</a:t>
                </a:r>
                <a:r>
                  <a:rPr lang="ru-RU" dirty="0" smtClean="0"/>
                  <a:t>,</a:t>
                </a: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  <a:p>
                <a:r>
                  <a:rPr lang="ru-RU" dirty="0"/>
                  <a:t> 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 smtClean="0"/>
                  <a:t>— </a:t>
                </a:r>
                <a:r>
                  <a:rPr lang="ru-RU" dirty="0"/>
                  <a:t>коэффициент </a:t>
                </a:r>
                <a:r>
                  <a:rPr lang="ru-RU" dirty="0" smtClean="0"/>
                  <a:t>предварительного </a:t>
                </a:r>
                <a:r>
                  <a:rPr lang="ru-RU" dirty="0"/>
                  <a:t>расширения, </a:t>
                </a:r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ru-RU" dirty="0" smtClean="0"/>
                  <a:t>— </a:t>
                </a:r>
                <a:r>
                  <a:rPr lang="ru-RU" dirty="0"/>
                  <a:t>показатель </a:t>
                </a:r>
                <a:r>
                  <a:rPr lang="ru-RU" dirty="0"/>
                  <a:t>адиабаты</a:t>
                </a:r>
                <a:r>
                  <a:rPr lang="ru-RU" dirty="0"/>
                  <a:t>.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52128"/>
                <a:ext cx="7910046" cy="6309320"/>
              </a:xfrm>
              <a:blipFill rotWithShape="1">
                <a:blip r:embed="rId3"/>
                <a:stretch>
                  <a:fillRect l="-385" t="-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1154097"/>
          </a:xfrm>
        </p:spPr>
        <p:txBody>
          <a:bodyPr>
            <a:normAutofit/>
          </a:bodyPr>
          <a:lstStyle/>
          <a:p>
            <a:r>
              <a:rPr lang="ru-RU" sz="3200" dirty="0"/>
              <a:t>Идеальный цикл Дизеля состоит из четырёх процессов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681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Сферы </a:t>
            </a:r>
            <a:r>
              <a:rPr lang="ru-RU" dirty="0" smtClean="0"/>
              <a:t>применения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16833"/>
            <a:ext cx="7315200" cy="4392528"/>
          </a:xfrm>
        </p:spPr>
        <p:txBody>
          <a:bodyPr/>
          <a:lstStyle/>
          <a:p>
            <a:pPr algn="just"/>
            <a:r>
              <a:rPr lang="ru-RU" dirty="0"/>
              <a:t>Дизельные двигатели применяются для привода стационарных силовых установок, на рельсовых (</a:t>
            </a:r>
            <a:r>
              <a:rPr lang="ru-RU" dirty="0" smtClean="0"/>
              <a:t>тепловозы,</a:t>
            </a:r>
            <a:r>
              <a:rPr lang="ru-RU" dirty="0"/>
              <a:t> дизель-поезда, автодрезины) и безрельсовых (автомобили, автобусы, грузовики) транспортных средствах, самоходных машинах и механизмах (тракторы, </a:t>
            </a:r>
            <a:r>
              <a:rPr lang="ru-RU" dirty="0" smtClean="0"/>
              <a:t>комбайны,</a:t>
            </a:r>
            <a:r>
              <a:rPr lang="ru-RU" dirty="0"/>
              <a:t> и т. д.), а также в судостроении в качестве главных и вспомогательных двигателей.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574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163</TotalTime>
  <Words>83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Перспектива</vt:lpstr>
      <vt:lpstr>Дизельный двигатель</vt:lpstr>
      <vt:lpstr>Дизельный двигатель (дизель)</vt:lpstr>
      <vt:lpstr>История создания</vt:lpstr>
      <vt:lpstr>Работа четырёхтактного дизельного двигателя </vt:lpstr>
      <vt:lpstr>Работа двухтактного дизельного двигателя</vt:lpstr>
      <vt:lpstr>Цикл Дизеля</vt:lpstr>
      <vt:lpstr>Идеальный цикл Дизеля состоит из четырёх процессов:</vt:lpstr>
      <vt:lpstr>Сферы применения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Дизельный двигатель</dc:title>
  <dc:creator>Lenovo</dc:creator>
  <cp:lastModifiedBy>Lenovo</cp:lastModifiedBy>
  <cp:revision>16</cp:revision>
  <dcterms:created xsi:type="dcterms:W3CDTF">2015-03-21T16:13:08Z</dcterms:created>
  <dcterms:modified xsi:type="dcterms:W3CDTF">2015-03-22T10:27:18Z</dcterms:modified>
</cp:coreProperties>
</file>