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Source Sans Pro" panose="020B0503030403020204" pitchFamily="34" charset="0"/>
      <p:regular r:id="rId13"/>
      <p:bold r:id="rId14"/>
    </p:embeddedFont>
  </p:embeddedFontLst>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10"/>
  </p:normalViewPr>
  <p:slideViewPr>
    <p:cSldViewPr snapToGrid="0" snapToObjects="1">
      <p:cViewPr varScale="1">
        <p:scale>
          <a:sx n="94" d="100"/>
          <a:sy n="94" d="100"/>
        </p:scale>
        <p:origin x="55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73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2F2F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198" y="1574721"/>
            <a:ext cx="7416403" cy="1840587"/>
          </a:xfrm>
          <a:prstGeom prst="rect">
            <a:avLst/>
          </a:prstGeom>
          <a:noFill/>
          <a:ln/>
        </p:spPr>
        <p:txBody>
          <a:bodyPr wrap="square" lIns="0" tIns="0" rIns="0" bIns="0" rtlCol="0" anchor="t"/>
          <a:lstStyle/>
          <a:p>
            <a:pPr marL="0" indent="0" algn="l">
              <a:lnSpc>
                <a:spcPts val="4800"/>
              </a:lnSpc>
              <a:buNone/>
            </a:pPr>
            <a:r>
              <a:rPr lang="en-US" sz="3850" b="1" dirty="0">
                <a:solidFill>
                  <a:srgbClr val="000000"/>
                </a:solidFill>
                <a:latin typeface="Montserrat Bold" pitchFamily="34" charset="0"/>
                <a:ea typeface="Montserrat Bold" pitchFamily="34" charset="-122"/>
                <a:cs typeface="Montserrat Bold" pitchFamily="34" charset="-120"/>
              </a:rPr>
              <a:t>Воронка продажів: Як перетворити потенційних клієнтів на покупців</a:t>
            </a:r>
            <a:endParaRPr lang="en-US" sz="3850" dirty="0"/>
          </a:p>
        </p:txBody>
      </p:sp>
      <p:sp>
        <p:nvSpPr>
          <p:cNvPr id="4" name="Text 1"/>
          <p:cNvSpPr/>
          <p:nvPr/>
        </p:nvSpPr>
        <p:spPr>
          <a:xfrm>
            <a:off x="6350198" y="3739158"/>
            <a:ext cx="7416403" cy="2915722"/>
          </a:xfrm>
          <a:prstGeom prst="rect">
            <a:avLst/>
          </a:prstGeom>
          <a:noFill/>
          <a:ln/>
        </p:spPr>
        <p:txBody>
          <a:bodyPr wrap="square" lIns="0" tIns="0" rIns="0" bIns="0" rtlCol="0" anchor="t"/>
          <a:lstStyle/>
          <a:p>
            <a:pPr marL="0" indent="0" algn="l">
              <a:lnSpc>
                <a:spcPts val="2550"/>
              </a:lnSpc>
              <a:buNone/>
            </a:pPr>
            <a:r>
              <a:rPr lang="en-US" sz="1700" dirty="0">
                <a:solidFill>
                  <a:srgbClr val="3D3838"/>
                </a:solidFill>
                <a:latin typeface="Source Sans Pro" pitchFamily="34" charset="0"/>
                <a:ea typeface="Source Sans Pro" pitchFamily="34" charset="-122"/>
                <a:cs typeface="Source Sans Pro" pitchFamily="34" charset="-120"/>
              </a:rPr>
              <a:t>У сучасному бізнес-ландшафті, де конкуренція є надзвичайно високою, ефективне управління процесом продажів стає вирішальним фактором успіху. Воронка продажів — це не просто модне слово, а фундаментальний інструмент, який допомагає компаніям систематизувати та оптимізувати взаємодію з клієнтами. Вона дозволяє крок за кроком перетворювати випадкових відвідувачів на лояльних покупців, забезпечуючи стабільний ріст і розвиток бізнесу. Ця презентація розкриє основні аспекти воронки продажів, її етапи, відмінності в різних бізнес-моделях, а також практичні інструменти для підвищення її ефективності.</a:t>
            </a:r>
            <a:endParaRPr lang="en-US" sz="1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63798" y="985361"/>
            <a:ext cx="12902803" cy="1227058"/>
          </a:xfrm>
          <a:prstGeom prst="rect">
            <a:avLst/>
          </a:prstGeom>
          <a:noFill/>
          <a:ln/>
        </p:spPr>
        <p:txBody>
          <a:bodyPr wrap="square" lIns="0" tIns="0" rIns="0" bIns="0" rtlCol="0" anchor="t"/>
          <a:lstStyle/>
          <a:p>
            <a:pPr marL="0" indent="0" algn="l">
              <a:lnSpc>
                <a:spcPts val="4800"/>
              </a:lnSpc>
              <a:buNone/>
            </a:pPr>
            <a:r>
              <a:rPr lang="en-US" sz="3850" b="1" dirty="0">
                <a:solidFill>
                  <a:srgbClr val="000000"/>
                </a:solidFill>
                <a:latin typeface="Montserrat Bold" pitchFamily="34" charset="0"/>
                <a:ea typeface="Montserrat Bold" pitchFamily="34" charset="-122"/>
                <a:cs typeface="Montserrat Bold" pitchFamily="34" charset="-120"/>
              </a:rPr>
              <a:t>Висновок: Воронка продажів — ваш шлях до зростання бізнесу</a:t>
            </a:r>
            <a:endParaRPr lang="en-US" sz="3850" dirty="0"/>
          </a:p>
        </p:txBody>
      </p:sp>
      <p:sp>
        <p:nvSpPr>
          <p:cNvPr id="3" name="Text 1"/>
          <p:cNvSpPr/>
          <p:nvPr/>
        </p:nvSpPr>
        <p:spPr>
          <a:xfrm>
            <a:off x="863798" y="2644259"/>
            <a:ext cx="12902803" cy="647938"/>
          </a:xfrm>
          <a:prstGeom prst="rect">
            <a:avLst/>
          </a:prstGeom>
          <a:noFill/>
          <a:ln/>
        </p:spPr>
        <p:txBody>
          <a:bodyPr wrap="square" lIns="0" tIns="0" rIns="0" bIns="0" rtlCol="0" anchor="t"/>
          <a:lstStyle/>
          <a:p>
            <a:pPr marL="0" indent="0" algn="l">
              <a:lnSpc>
                <a:spcPts val="2550"/>
              </a:lnSpc>
              <a:buNone/>
            </a:pPr>
            <a:r>
              <a:rPr lang="en-US" sz="1700" dirty="0">
                <a:solidFill>
                  <a:srgbClr val="3D3838"/>
                </a:solidFill>
                <a:latin typeface="Source Sans Pro" pitchFamily="34" charset="0"/>
                <a:ea typeface="Source Sans Pro" pitchFamily="34" charset="-122"/>
                <a:cs typeface="Source Sans Pro" pitchFamily="34" charset="-120"/>
              </a:rPr>
              <a:t>Воронка продажів — це не просто схема, а живий, дихаючий організм вашого бізнесу. Її правильне розуміння, впровадження та постійна оптимізація є фундаментом для стабільного зростання та досягнення амбітних цілей.</a:t>
            </a:r>
            <a:endParaRPr lang="en-US" sz="1700" dirty="0"/>
          </a:p>
        </p:txBody>
      </p:sp>
      <p:sp>
        <p:nvSpPr>
          <p:cNvPr id="4" name="Text 2"/>
          <p:cNvSpPr/>
          <p:nvPr/>
        </p:nvSpPr>
        <p:spPr>
          <a:xfrm>
            <a:off x="863798" y="3535085"/>
            <a:ext cx="12902803" cy="647938"/>
          </a:xfrm>
          <a:prstGeom prst="rect">
            <a:avLst/>
          </a:prstGeom>
          <a:noFill/>
          <a:ln/>
        </p:spPr>
        <p:txBody>
          <a:bodyPr wrap="square" lIns="0" tIns="0" rIns="0" bIns="0" rtlCol="0" anchor="t"/>
          <a:lstStyle/>
          <a:p>
            <a:pPr marL="342900" indent="-342900" algn="l">
              <a:lnSpc>
                <a:spcPts val="2550"/>
              </a:lnSpc>
              <a:buSzPct val="100000"/>
              <a:buChar char="•"/>
            </a:pPr>
            <a:r>
              <a:rPr lang="en-US" sz="1700" b="1" dirty="0">
                <a:solidFill>
                  <a:srgbClr val="3D3838"/>
                </a:solidFill>
                <a:latin typeface="Source Sans Pro" pitchFamily="34" charset="0"/>
                <a:ea typeface="Source Sans Pro" pitchFamily="34" charset="-122"/>
                <a:cs typeface="Source Sans Pro" pitchFamily="34" charset="-120"/>
              </a:rPr>
              <a:t>Воронка допомагає систематизувати продажі і збільшити прибуток:</a:t>
            </a:r>
            <a:r>
              <a:rPr lang="en-US" sz="1700" dirty="0">
                <a:solidFill>
                  <a:srgbClr val="3D3838"/>
                </a:solidFill>
                <a:latin typeface="Source Sans Pro" pitchFamily="34" charset="0"/>
                <a:ea typeface="Source Sans Pro" pitchFamily="34" charset="-122"/>
                <a:cs typeface="Source Sans Pro" pitchFamily="34" charset="-120"/>
              </a:rPr>
              <a:t> Вона перетворює хаотичний процес на організовану систему, де кожен крок веде до бажаного результату – угоди.</a:t>
            </a:r>
            <a:endParaRPr lang="en-US" sz="1700" dirty="0"/>
          </a:p>
        </p:txBody>
      </p:sp>
      <p:sp>
        <p:nvSpPr>
          <p:cNvPr id="5" name="Text 3"/>
          <p:cNvSpPr/>
          <p:nvPr/>
        </p:nvSpPr>
        <p:spPr>
          <a:xfrm>
            <a:off x="863798" y="4258508"/>
            <a:ext cx="12902803" cy="647938"/>
          </a:xfrm>
          <a:prstGeom prst="rect">
            <a:avLst/>
          </a:prstGeom>
          <a:noFill/>
          <a:ln/>
        </p:spPr>
        <p:txBody>
          <a:bodyPr wrap="square" lIns="0" tIns="0" rIns="0" bIns="0" rtlCol="0" anchor="t"/>
          <a:lstStyle/>
          <a:p>
            <a:pPr marL="342900" indent="-342900" algn="l">
              <a:lnSpc>
                <a:spcPts val="2550"/>
              </a:lnSpc>
              <a:buSzPct val="100000"/>
              <a:buChar char="•"/>
            </a:pPr>
            <a:r>
              <a:rPr lang="en-US" sz="1700" b="1" dirty="0">
                <a:solidFill>
                  <a:srgbClr val="3D3838"/>
                </a:solidFill>
                <a:latin typeface="Source Sans Pro" pitchFamily="34" charset="0"/>
                <a:ea typeface="Source Sans Pro" pitchFamily="34" charset="-122"/>
                <a:cs typeface="Source Sans Pro" pitchFamily="34" charset="-120"/>
              </a:rPr>
              <a:t>Ключ — розуміння клієнта і контроль кожного етапу взаємодії:</a:t>
            </a:r>
            <a:r>
              <a:rPr lang="en-US" sz="1700" dirty="0">
                <a:solidFill>
                  <a:srgbClr val="3D3838"/>
                </a:solidFill>
                <a:latin typeface="Source Sans Pro" pitchFamily="34" charset="0"/>
                <a:ea typeface="Source Sans Pro" pitchFamily="34" charset="-122"/>
                <a:cs typeface="Source Sans Pro" pitchFamily="34" charset="-120"/>
              </a:rPr>
              <a:t> Слухайте своїх клієнтів, адаптуйтеся до їхніх потреб і супроводжуйте їх на кожному кроці, від першого контакту до післяпродажного обслуговування.</a:t>
            </a:r>
            <a:endParaRPr lang="en-US" sz="1700" dirty="0"/>
          </a:p>
        </p:txBody>
      </p:sp>
      <p:sp>
        <p:nvSpPr>
          <p:cNvPr id="6" name="Text 4"/>
          <p:cNvSpPr/>
          <p:nvPr/>
        </p:nvSpPr>
        <p:spPr>
          <a:xfrm>
            <a:off x="863798" y="4981932"/>
            <a:ext cx="12902803" cy="647938"/>
          </a:xfrm>
          <a:prstGeom prst="rect">
            <a:avLst/>
          </a:prstGeom>
          <a:noFill/>
          <a:ln/>
        </p:spPr>
        <p:txBody>
          <a:bodyPr wrap="square" lIns="0" tIns="0" rIns="0" bIns="0" rtlCol="0" anchor="t"/>
          <a:lstStyle/>
          <a:p>
            <a:pPr marL="342900" indent="-342900" algn="l">
              <a:lnSpc>
                <a:spcPts val="2550"/>
              </a:lnSpc>
              <a:buSzPct val="100000"/>
              <a:buChar char="•"/>
            </a:pPr>
            <a:r>
              <a:rPr lang="en-US" sz="1700" b="1" dirty="0">
                <a:solidFill>
                  <a:srgbClr val="3D3838"/>
                </a:solidFill>
                <a:latin typeface="Source Sans Pro" pitchFamily="34" charset="0"/>
                <a:ea typeface="Source Sans Pro" pitchFamily="34" charset="-122"/>
                <a:cs typeface="Source Sans Pro" pitchFamily="34" charset="-120"/>
              </a:rPr>
              <a:t>Впроваджуйте, аналізуйте, оптимізуйте — і результати не забаряться!</a:t>
            </a:r>
            <a:r>
              <a:rPr lang="en-US" sz="1700" dirty="0">
                <a:solidFill>
                  <a:srgbClr val="3D3838"/>
                </a:solidFill>
                <a:latin typeface="Source Sans Pro" pitchFamily="34" charset="0"/>
                <a:ea typeface="Source Sans Pro" pitchFamily="34" charset="-122"/>
                <a:cs typeface="Source Sans Pro" pitchFamily="34" charset="-120"/>
              </a:rPr>
              <a:t> Не бійтеся експериментувати, тестувати нові підходи та використовувати дані для прийняття рішень. Постійне вдосконалення – це шлях до неперевершених показників конверсії.</a:t>
            </a:r>
            <a:endParaRPr lang="en-US" sz="1700" dirty="0"/>
          </a:p>
        </p:txBody>
      </p:sp>
      <p:sp>
        <p:nvSpPr>
          <p:cNvPr id="7" name="Text 5"/>
          <p:cNvSpPr/>
          <p:nvPr/>
        </p:nvSpPr>
        <p:spPr>
          <a:xfrm>
            <a:off x="863798" y="5705356"/>
            <a:ext cx="12902803" cy="647938"/>
          </a:xfrm>
          <a:prstGeom prst="rect">
            <a:avLst/>
          </a:prstGeom>
          <a:noFill/>
          <a:ln/>
        </p:spPr>
        <p:txBody>
          <a:bodyPr wrap="square" lIns="0" tIns="0" rIns="0" bIns="0" rtlCol="0" anchor="t"/>
          <a:lstStyle/>
          <a:p>
            <a:pPr marL="342900" indent="-342900" algn="l">
              <a:lnSpc>
                <a:spcPts val="2550"/>
              </a:lnSpc>
              <a:buSzPct val="100000"/>
              <a:buChar char="•"/>
            </a:pPr>
            <a:r>
              <a:rPr lang="en-US" sz="1700" b="1" dirty="0">
                <a:solidFill>
                  <a:srgbClr val="3D3838"/>
                </a:solidFill>
                <a:latin typeface="Source Sans Pro" pitchFamily="34" charset="0"/>
                <a:ea typeface="Source Sans Pro" pitchFamily="34" charset="-122"/>
                <a:cs typeface="Source Sans Pro" pitchFamily="34" charset="-120"/>
              </a:rPr>
              <a:t>Почніть будувати свою воронку вже сьогодні, щоб завтра отримувати більше продажів!</a:t>
            </a:r>
            <a:r>
              <a:rPr lang="en-US" sz="1700" dirty="0">
                <a:solidFill>
                  <a:srgbClr val="3D3838"/>
                </a:solidFill>
                <a:latin typeface="Source Sans Pro" pitchFamily="34" charset="0"/>
                <a:ea typeface="Source Sans Pro" pitchFamily="34" charset="-122"/>
                <a:cs typeface="Source Sans Pro" pitchFamily="34" charset="-120"/>
              </a:rPr>
              <a:t> Не відкладайте. Перші кроки у систематизації продажів можуть принести значні покращення вже найближчим часом.</a:t>
            </a:r>
            <a:endParaRPr lang="en-US" sz="1700" dirty="0"/>
          </a:p>
        </p:txBody>
      </p:sp>
      <p:sp>
        <p:nvSpPr>
          <p:cNvPr id="8" name="Text 6"/>
          <p:cNvSpPr/>
          <p:nvPr/>
        </p:nvSpPr>
        <p:spPr>
          <a:xfrm>
            <a:off x="863798" y="6596182"/>
            <a:ext cx="12902803" cy="647938"/>
          </a:xfrm>
          <a:prstGeom prst="rect">
            <a:avLst/>
          </a:prstGeom>
          <a:noFill/>
          <a:ln/>
        </p:spPr>
        <p:txBody>
          <a:bodyPr wrap="square" lIns="0" tIns="0" rIns="0" bIns="0" rtlCol="0" anchor="t"/>
          <a:lstStyle/>
          <a:p>
            <a:pPr marL="0" indent="0" algn="l">
              <a:lnSpc>
                <a:spcPts val="2550"/>
              </a:lnSpc>
              <a:buNone/>
            </a:pPr>
            <a:r>
              <a:rPr lang="en-US" sz="1700" dirty="0">
                <a:solidFill>
                  <a:srgbClr val="3D3838"/>
                </a:solidFill>
                <a:latin typeface="Source Sans Pro" pitchFamily="34" charset="0"/>
                <a:ea typeface="Source Sans Pro" pitchFamily="34" charset="-122"/>
                <a:cs typeface="Source Sans Pro" pitchFamily="34" charset="-120"/>
              </a:rPr>
              <a:t>Пам'ятайте, що успішна воронка продажів — це не кінцева точка, а безперервний процес навчання, адаптації та зростання. Вона є вашим надійним компасом у світі бізнесу, що вказує шлях до лояльних клієнтів та стабільного процвітання.</a:t>
            </a:r>
            <a:endParaRPr lang="en-US" sz="1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198" y="1198602"/>
            <a:ext cx="7416403" cy="1227058"/>
          </a:xfrm>
          <a:prstGeom prst="rect">
            <a:avLst/>
          </a:prstGeom>
          <a:noFill/>
          <a:ln/>
        </p:spPr>
        <p:txBody>
          <a:bodyPr wrap="square" lIns="0" tIns="0" rIns="0" bIns="0" rtlCol="0" anchor="t"/>
          <a:lstStyle/>
          <a:p>
            <a:pPr marL="0" indent="0" algn="l">
              <a:lnSpc>
                <a:spcPts val="4800"/>
              </a:lnSpc>
              <a:buNone/>
            </a:pPr>
            <a:r>
              <a:rPr lang="en-US" sz="3850" b="1" dirty="0">
                <a:solidFill>
                  <a:srgbClr val="000000"/>
                </a:solidFill>
                <a:latin typeface="Montserrat Bold" pitchFamily="34" charset="0"/>
                <a:ea typeface="Montserrat Bold" pitchFamily="34" charset="-122"/>
                <a:cs typeface="Montserrat Bold" pitchFamily="34" charset="-120"/>
              </a:rPr>
              <a:t>Що таке воронка продажів?</a:t>
            </a:r>
            <a:endParaRPr lang="en-US" sz="3850" dirty="0"/>
          </a:p>
        </p:txBody>
      </p:sp>
      <p:sp>
        <p:nvSpPr>
          <p:cNvPr id="4" name="Text 1"/>
          <p:cNvSpPr/>
          <p:nvPr/>
        </p:nvSpPr>
        <p:spPr>
          <a:xfrm>
            <a:off x="6350198" y="2749510"/>
            <a:ext cx="7416403" cy="1619845"/>
          </a:xfrm>
          <a:prstGeom prst="rect">
            <a:avLst/>
          </a:prstGeom>
          <a:noFill/>
          <a:ln/>
        </p:spPr>
        <p:txBody>
          <a:bodyPr wrap="square" lIns="0" tIns="0" rIns="0" bIns="0" rtlCol="0" anchor="t"/>
          <a:lstStyle/>
          <a:p>
            <a:pPr marL="0" indent="0" algn="l">
              <a:lnSpc>
                <a:spcPts val="2550"/>
              </a:lnSpc>
              <a:buNone/>
            </a:pPr>
            <a:r>
              <a:rPr lang="en-US" sz="1700" dirty="0">
                <a:solidFill>
                  <a:srgbClr val="3D3838"/>
                </a:solidFill>
                <a:latin typeface="Source Sans Pro" pitchFamily="34" charset="0"/>
                <a:ea typeface="Source Sans Pro" pitchFamily="34" charset="-122"/>
                <a:cs typeface="Source Sans Pro" pitchFamily="34" charset="-120"/>
              </a:rPr>
              <a:t>Воронка продажів є потужним маркетинговим інструментом, що візуально описує весь шлях, який проходить потенційний клієнт від першого контакту з компанією до здійснення покупки. Вона традиційно візуалізується у вигляді перевернутої піраміди або воронки, де на найширшій частині знаходяться всі потенційні клієнти, а на найвужчій — лише ті, хто здійснив покупку.</a:t>
            </a:r>
            <a:endParaRPr lang="en-US" sz="1700" dirty="0"/>
          </a:p>
        </p:txBody>
      </p:sp>
      <p:sp>
        <p:nvSpPr>
          <p:cNvPr id="5" name="Text 2"/>
          <p:cNvSpPr/>
          <p:nvPr/>
        </p:nvSpPr>
        <p:spPr>
          <a:xfrm>
            <a:off x="6350198" y="4612243"/>
            <a:ext cx="7416403" cy="647938"/>
          </a:xfrm>
          <a:prstGeom prst="rect">
            <a:avLst/>
          </a:prstGeom>
          <a:noFill/>
          <a:ln/>
        </p:spPr>
        <p:txBody>
          <a:bodyPr wrap="square" lIns="0" tIns="0" rIns="0" bIns="0" rtlCol="0" anchor="t"/>
          <a:lstStyle/>
          <a:p>
            <a:pPr marL="342900" indent="-342900" algn="l">
              <a:lnSpc>
                <a:spcPts val="2550"/>
              </a:lnSpc>
              <a:buSzPct val="100000"/>
              <a:buChar char="•"/>
            </a:pPr>
            <a:r>
              <a:rPr lang="en-US" sz="1700" dirty="0">
                <a:solidFill>
                  <a:srgbClr val="3D3838"/>
                </a:solidFill>
                <a:latin typeface="Source Sans Pro" pitchFamily="34" charset="0"/>
                <a:ea typeface="Source Sans Pro" pitchFamily="34" charset="-122"/>
                <a:cs typeface="Source Sans Pro" pitchFamily="34" charset="-120"/>
              </a:rPr>
              <a:t>Маркетинговий інструмент, що описує шлях клієнта від першого контакту до покупки</a:t>
            </a:r>
            <a:endParaRPr lang="en-US" sz="1700" dirty="0"/>
          </a:p>
        </p:txBody>
      </p:sp>
      <p:sp>
        <p:nvSpPr>
          <p:cNvPr id="6" name="Text 3"/>
          <p:cNvSpPr/>
          <p:nvPr/>
        </p:nvSpPr>
        <p:spPr>
          <a:xfrm>
            <a:off x="6350198" y="5335667"/>
            <a:ext cx="7416403" cy="323969"/>
          </a:xfrm>
          <a:prstGeom prst="rect">
            <a:avLst/>
          </a:prstGeom>
          <a:noFill/>
          <a:ln/>
        </p:spPr>
        <p:txBody>
          <a:bodyPr wrap="none" lIns="0" tIns="0" rIns="0" bIns="0" rtlCol="0" anchor="t"/>
          <a:lstStyle/>
          <a:p>
            <a:pPr marL="342900" indent="-342900" algn="l">
              <a:lnSpc>
                <a:spcPts val="2550"/>
              </a:lnSpc>
              <a:buSzPct val="100000"/>
              <a:buChar char="•"/>
            </a:pPr>
            <a:r>
              <a:rPr lang="en-US" sz="1700" dirty="0">
                <a:solidFill>
                  <a:srgbClr val="3D3838"/>
                </a:solidFill>
                <a:latin typeface="Source Sans Pro" pitchFamily="34" charset="0"/>
                <a:ea typeface="Source Sans Pro" pitchFamily="34" charset="-122"/>
                <a:cs typeface="Source Sans Pro" pitchFamily="34" charset="-120"/>
              </a:rPr>
              <a:t>Візуалізується у вигляді перевернутої піраміди або воронки</a:t>
            </a:r>
            <a:endParaRPr lang="en-US" sz="1700" dirty="0"/>
          </a:p>
        </p:txBody>
      </p:sp>
      <p:sp>
        <p:nvSpPr>
          <p:cNvPr id="7" name="Text 4"/>
          <p:cNvSpPr/>
          <p:nvPr/>
        </p:nvSpPr>
        <p:spPr>
          <a:xfrm>
            <a:off x="6350198" y="5735122"/>
            <a:ext cx="7416403" cy="1295876"/>
          </a:xfrm>
          <a:prstGeom prst="rect">
            <a:avLst/>
          </a:prstGeom>
          <a:noFill/>
          <a:ln/>
        </p:spPr>
        <p:txBody>
          <a:bodyPr wrap="square" lIns="0" tIns="0" rIns="0" bIns="0" rtlCol="0" anchor="t"/>
          <a:lstStyle/>
          <a:p>
            <a:pPr marL="342900" indent="-342900" algn="l">
              <a:lnSpc>
                <a:spcPts val="2550"/>
              </a:lnSpc>
              <a:buSzPct val="100000"/>
              <a:buChar char="•"/>
            </a:pPr>
            <a:r>
              <a:rPr lang="en-US" sz="1700" dirty="0">
                <a:solidFill>
                  <a:srgbClr val="3D3838"/>
                </a:solidFill>
                <a:latin typeface="Source Sans Pro" pitchFamily="34" charset="0"/>
                <a:ea typeface="Source Sans Pro" pitchFamily="34" charset="-122"/>
                <a:cs typeface="Source Sans Pro" pitchFamily="34" charset="-120"/>
              </a:rPr>
              <a:t>Дозволяє вимірювати кількісні та якісні показники на кожному етапі, виявляючи "вузькі місця" та можливості для оптимізації. Кожен етап має свої показники конверсії, які допомагають зрозуміти, наскільки ефективно компанія переводить клієнтів з одного етапу на інший.</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79728" y="467320"/>
            <a:ext cx="10966133" cy="482798"/>
          </a:xfrm>
          <a:prstGeom prst="rect">
            <a:avLst/>
          </a:prstGeom>
          <a:noFill/>
          <a:ln/>
        </p:spPr>
        <p:txBody>
          <a:bodyPr wrap="none" lIns="0" tIns="0" rIns="0" bIns="0" rtlCol="0" anchor="t"/>
          <a:lstStyle/>
          <a:p>
            <a:pPr marL="0" indent="0" algn="l">
              <a:lnSpc>
                <a:spcPts val="3800"/>
              </a:lnSpc>
              <a:buNone/>
            </a:pPr>
            <a:r>
              <a:rPr lang="en-US" sz="3000" b="1" dirty="0">
                <a:solidFill>
                  <a:srgbClr val="000000"/>
                </a:solidFill>
                <a:latin typeface="Montserrat Bold" pitchFamily="34" charset="0"/>
                <a:ea typeface="Montserrat Bold" pitchFamily="34" charset="-122"/>
                <a:cs typeface="Montserrat Bold" pitchFamily="34" charset="-120"/>
              </a:rPr>
              <a:t>П’ять ключових етапів класичної воронки продажів</a:t>
            </a:r>
            <a:endParaRPr lang="en-US" sz="3000" dirty="0"/>
          </a:p>
        </p:txBody>
      </p:sp>
      <p:sp>
        <p:nvSpPr>
          <p:cNvPr id="3" name="Shape 1"/>
          <p:cNvSpPr/>
          <p:nvPr/>
        </p:nvSpPr>
        <p:spPr>
          <a:xfrm>
            <a:off x="679728" y="1289923"/>
            <a:ext cx="169902" cy="1192649"/>
          </a:xfrm>
          <a:prstGeom prst="roundRect">
            <a:avLst>
              <a:gd name="adj" fmla="val 15005"/>
            </a:avLst>
          </a:prstGeom>
          <a:solidFill>
            <a:srgbClr val="F2EEEE"/>
          </a:solidFill>
          <a:ln/>
        </p:spPr>
      </p:sp>
      <p:sp>
        <p:nvSpPr>
          <p:cNvPr id="4" name="Text 2"/>
          <p:cNvSpPr/>
          <p:nvPr/>
        </p:nvSpPr>
        <p:spPr>
          <a:xfrm>
            <a:off x="1019532" y="1459825"/>
            <a:ext cx="3241477" cy="241340"/>
          </a:xfrm>
          <a:prstGeom prst="rect">
            <a:avLst/>
          </a:prstGeom>
          <a:noFill/>
          <a:ln/>
        </p:spPr>
        <p:txBody>
          <a:bodyPr wrap="none" lIns="0" tIns="0" rIns="0" bIns="0" rtlCol="0" anchor="t"/>
          <a:lstStyle/>
          <a:p>
            <a:pPr marL="0" indent="0" algn="l">
              <a:lnSpc>
                <a:spcPts val="1900"/>
              </a:lnSpc>
              <a:buNone/>
            </a:pPr>
            <a:r>
              <a:rPr lang="en-US" sz="1500" b="1" dirty="0">
                <a:solidFill>
                  <a:srgbClr val="3D3838"/>
                </a:solidFill>
                <a:latin typeface="Montserrat Bold" pitchFamily="34" charset="0"/>
                <a:ea typeface="Montserrat Bold" pitchFamily="34" charset="-122"/>
                <a:cs typeface="Montserrat Bold" pitchFamily="34" charset="-120"/>
              </a:rPr>
              <a:t>Поінформованість (Awareness)</a:t>
            </a:r>
            <a:endParaRPr lang="en-US" sz="1500" dirty="0"/>
          </a:p>
        </p:txBody>
      </p:sp>
      <p:sp>
        <p:nvSpPr>
          <p:cNvPr id="5" name="Text 3"/>
          <p:cNvSpPr/>
          <p:nvPr/>
        </p:nvSpPr>
        <p:spPr>
          <a:xfrm>
            <a:off x="1019532" y="1803083"/>
            <a:ext cx="12931140" cy="509588"/>
          </a:xfrm>
          <a:prstGeom prst="rect">
            <a:avLst/>
          </a:prstGeom>
          <a:noFill/>
          <a:ln/>
        </p:spPr>
        <p:txBody>
          <a:bodyPr wrap="square" lIns="0" tIns="0" rIns="0" bIns="0" rtlCol="0" anchor="t"/>
          <a:lstStyle/>
          <a:p>
            <a:pPr marL="0" indent="0" algn="l">
              <a:lnSpc>
                <a:spcPts val="2000"/>
              </a:lnSpc>
              <a:buNone/>
            </a:pPr>
            <a:r>
              <a:rPr lang="en-US" sz="1300" dirty="0">
                <a:solidFill>
                  <a:srgbClr val="3D3838"/>
                </a:solidFill>
                <a:latin typeface="Source Sans Pro" pitchFamily="34" charset="0"/>
                <a:ea typeface="Source Sans Pro" pitchFamily="34" charset="-122"/>
                <a:cs typeface="Source Sans Pro" pitchFamily="34" charset="-120"/>
              </a:rPr>
              <a:t>Це вершина воронки, де компанія залучає увагу максимально широкої аудиторії. Методи включають рекламу, PR, контент-маркетинг, SEO та соціальні мережі. Мета — зробити так, щоб потенційні клієнти дізналися про ваш продукт чи послугу.</a:t>
            </a:r>
            <a:endParaRPr lang="en-US" sz="1300" dirty="0"/>
          </a:p>
        </p:txBody>
      </p:sp>
      <p:sp>
        <p:nvSpPr>
          <p:cNvPr id="6" name="Shape 4"/>
          <p:cNvSpPr/>
          <p:nvPr/>
        </p:nvSpPr>
        <p:spPr>
          <a:xfrm>
            <a:off x="934641" y="2609969"/>
            <a:ext cx="169902" cy="1192649"/>
          </a:xfrm>
          <a:prstGeom prst="roundRect">
            <a:avLst>
              <a:gd name="adj" fmla="val 15005"/>
            </a:avLst>
          </a:prstGeom>
          <a:solidFill>
            <a:srgbClr val="F2EEEE"/>
          </a:solidFill>
          <a:ln/>
        </p:spPr>
      </p:sp>
      <p:sp>
        <p:nvSpPr>
          <p:cNvPr id="7" name="Text 5"/>
          <p:cNvSpPr/>
          <p:nvPr/>
        </p:nvSpPr>
        <p:spPr>
          <a:xfrm>
            <a:off x="1274445" y="2779871"/>
            <a:ext cx="1931313" cy="241340"/>
          </a:xfrm>
          <a:prstGeom prst="rect">
            <a:avLst/>
          </a:prstGeom>
          <a:noFill/>
          <a:ln/>
        </p:spPr>
        <p:txBody>
          <a:bodyPr wrap="none" lIns="0" tIns="0" rIns="0" bIns="0" rtlCol="0" anchor="t"/>
          <a:lstStyle/>
          <a:p>
            <a:pPr marL="0" indent="0" algn="l">
              <a:lnSpc>
                <a:spcPts val="1900"/>
              </a:lnSpc>
              <a:buNone/>
            </a:pPr>
            <a:r>
              <a:rPr lang="en-US" sz="1500" b="1" dirty="0">
                <a:solidFill>
                  <a:srgbClr val="3D3838"/>
                </a:solidFill>
                <a:latin typeface="Montserrat Bold" pitchFamily="34" charset="0"/>
                <a:ea typeface="Montserrat Bold" pitchFamily="34" charset="-122"/>
                <a:cs typeface="Montserrat Bold" pitchFamily="34" charset="-120"/>
              </a:rPr>
              <a:t>Інтерес (Interest)</a:t>
            </a:r>
            <a:endParaRPr lang="en-US" sz="1500" dirty="0"/>
          </a:p>
        </p:txBody>
      </p:sp>
      <p:sp>
        <p:nvSpPr>
          <p:cNvPr id="8" name="Text 6"/>
          <p:cNvSpPr/>
          <p:nvPr/>
        </p:nvSpPr>
        <p:spPr>
          <a:xfrm>
            <a:off x="1274445" y="3123128"/>
            <a:ext cx="12676227" cy="509588"/>
          </a:xfrm>
          <a:prstGeom prst="rect">
            <a:avLst/>
          </a:prstGeom>
          <a:noFill/>
          <a:ln/>
        </p:spPr>
        <p:txBody>
          <a:bodyPr wrap="square" lIns="0" tIns="0" rIns="0" bIns="0" rtlCol="0" anchor="t"/>
          <a:lstStyle/>
          <a:p>
            <a:pPr marL="0" indent="0" algn="l">
              <a:lnSpc>
                <a:spcPts val="2000"/>
              </a:lnSpc>
              <a:buNone/>
            </a:pPr>
            <a:r>
              <a:rPr lang="en-US" sz="1300" dirty="0">
                <a:solidFill>
                  <a:srgbClr val="3D3838"/>
                </a:solidFill>
                <a:latin typeface="Source Sans Pro" pitchFamily="34" charset="0"/>
                <a:ea typeface="Source Sans Pro" pitchFamily="34" charset="-122"/>
                <a:cs typeface="Source Sans Pro" pitchFamily="34" charset="-120"/>
              </a:rPr>
              <a:t>На цьому етапі відбираються ті, хто виявив зацікавленість у вашій пропозиції. Це може бути підписка на розсилку, завантаження електронної книги, відвідування сайту. Тут важливо надавати цінний контент, що підігріває інтерес.</a:t>
            </a:r>
            <a:endParaRPr lang="en-US" sz="1300" dirty="0"/>
          </a:p>
        </p:txBody>
      </p:sp>
      <p:sp>
        <p:nvSpPr>
          <p:cNvPr id="9" name="Shape 7"/>
          <p:cNvSpPr/>
          <p:nvPr/>
        </p:nvSpPr>
        <p:spPr>
          <a:xfrm>
            <a:off x="1189553" y="3930015"/>
            <a:ext cx="169902" cy="1192649"/>
          </a:xfrm>
          <a:prstGeom prst="roundRect">
            <a:avLst>
              <a:gd name="adj" fmla="val 15005"/>
            </a:avLst>
          </a:prstGeom>
          <a:solidFill>
            <a:srgbClr val="F2EEEE"/>
          </a:solidFill>
          <a:ln/>
        </p:spPr>
      </p:sp>
      <p:sp>
        <p:nvSpPr>
          <p:cNvPr id="10" name="Text 8"/>
          <p:cNvSpPr/>
          <p:nvPr/>
        </p:nvSpPr>
        <p:spPr>
          <a:xfrm>
            <a:off x="1529358" y="4099917"/>
            <a:ext cx="1931313" cy="241340"/>
          </a:xfrm>
          <a:prstGeom prst="rect">
            <a:avLst/>
          </a:prstGeom>
          <a:noFill/>
          <a:ln/>
        </p:spPr>
        <p:txBody>
          <a:bodyPr wrap="none" lIns="0" tIns="0" rIns="0" bIns="0" rtlCol="0" anchor="t"/>
          <a:lstStyle/>
          <a:p>
            <a:pPr marL="0" indent="0" algn="l">
              <a:lnSpc>
                <a:spcPts val="1900"/>
              </a:lnSpc>
              <a:buNone/>
            </a:pPr>
            <a:r>
              <a:rPr lang="en-US" sz="1500" b="1" dirty="0">
                <a:solidFill>
                  <a:srgbClr val="3D3838"/>
                </a:solidFill>
                <a:latin typeface="Montserrat Bold" pitchFamily="34" charset="0"/>
                <a:ea typeface="Montserrat Bold" pitchFamily="34" charset="-122"/>
                <a:cs typeface="Montserrat Bold" pitchFamily="34" charset="-120"/>
              </a:rPr>
              <a:t>Намір (Intent)</a:t>
            </a:r>
            <a:endParaRPr lang="en-US" sz="1500" dirty="0"/>
          </a:p>
        </p:txBody>
      </p:sp>
      <p:sp>
        <p:nvSpPr>
          <p:cNvPr id="11" name="Text 9"/>
          <p:cNvSpPr/>
          <p:nvPr/>
        </p:nvSpPr>
        <p:spPr>
          <a:xfrm>
            <a:off x="1529358" y="4443174"/>
            <a:ext cx="12421314" cy="509588"/>
          </a:xfrm>
          <a:prstGeom prst="rect">
            <a:avLst/>
          </a:prstGeom>
          <a:noFill/>
          <a:ln/>
        </p:spPr>
        <p:txBody>
          <a:bodyPr wrap="square" lIns="0" tIns="0" rIns="0" bIns="0" rtlCol="0" anchor="t"/>
          <a:lstStyle/>
          <a:p>
            <a:pPr marL="0" indent="0" algn="l">
              <a:lnSpc>
                <a:spcPts val="2000"/>
              </a:lnSpc>
              <a:buNone/>
            </a:pPr>
            <a:r>
              <a:rPr lang="en-US" sz="1300" dirty="0">
                <a:solidFill>
                  <a:srgbClr val="3D3838"/>
                </a:solidFill>
                <a:latin typeface="Source Sans Pro" pitchFamily="34" charset="0"/>
                <a:ea typeface="Source Sans Pro" pitchFamily="34" charset="-122"/>
                <a:cs typeface="Source Sans Pro" pitchFamily="34" charset="-120"/>
              </a:rPr>
              <a:t>Потенційні клієнти виявляють чіткий намір до покупки. Вони можуть шукати відгуки, порівнювати ціни, запитувати демонстрацію продукту. Важливо надавати детальну інформацію та демонструвати переваги вашого рішення.</a:t>
            </a:r>
            <a:endParaRPr lang="en-US" sz="1300" dirty="0"/>
          </a:p>
        </p:txBody>
      </p:sp>
      <p:sp>
        <p:nvSpPr>
          <p:cNvPr id="12" name="Shape 10"/>
          <p:cNvSpPr/>
          <p:nvPr/>
        </p:nvSpPr>
        <p:spPr>
          <a:xfrm>
            <a:off x="1444466" y="5250061"/>
            <a:ext cx="169902" cy="1192649"/>
          </a:xfrm>
          <a:prstGeom prst="roundRect">
            <a:avLst>
              <a:gd name="adj" fmla="val 15005"/>
            </a:avLst>
          </a:prstGeom>
          <a:solidFill>
            <a:srgbClr val="F2EEEE"/>
          </a:solidFill>
          <a:ln/>
        </p:spPr>
      </p:sp>
      <p:sp>
        <p:nvSpPr>
          <p:cNvPr id="13" name="Text 11"/>
          <p:cNvSpPr/>
          <p:nvPr/>
        </p:nvSpPr>
        <p:spPr>
          <a:xfrm>
            <a:off x="1784271" y="5419963"/>
            <a:ext cx="2425660" cy="241340"/>
          </a:xfrm>
          <a:prstGeom prst="rect">
            <a:avLst/>
          </a:prstGeom>
          <a:noFill/>
          <a:ln/>
        </p:spPr>
        <p:txBody>
          <a:bodyPr wrap="none" lIns="0" tIns="0" rIns="0" bIns="0" rtlCol="0" anchor="t"/>
          <a:lstStyle/>
          <a:p>
            <a:pPr marL="0" indent="0" algn="l">
              <a:lnSpc>
                <a:spcPts val="1900"/>
              </a:lnSpc>
              <a:buNone/>
            </a:pPr>
            <a:r>
              <a:rPr lang="en-US" sz="1500" b="1" dirty="0">
                <a:solidFill>
                  <a:srgbClr val="3D3838"/>
                </a:solidFill>
                <a:latin typeface="Montserrat Bold" pitchFamily="34" charset="0"/>
                <a:ea typeface="Montserrat Bold" pitchFamily="34" charset="-122"/>
                <a:cs typeface="Montserrat Bold" pitchFamily="34" charset="-120"/>
              </a:rPr>
              <a:t>Замовлення (Purchase)</a:t>
            </a:r>
            <a:endParaRPr lang="en-US" sz="1500" dirty="0"/>
          </a:p>
        </p:txBody>
      </p:sp>
      <p:sp>
        <p:nvSpPr>
          <p:cNvPr id="14" name="Text 12"/>
          <p:cNvSpPr/>
          <p:nvPr/>
        </p:nvSpPr>
        <p:spPr>
          <a:xfrm>
            <a:off x="1784271" y="5763220"/>
            <a:ext cx="12166402" cy="509588"/>
          </a:xfrm>
          <a:prstGeom prst="rect">
            <a:avLst/>
          </a:prstGeom>
          <a:noFill/>
          <a:ln/>
        </p:spPr>
        <p:txBody>
          <a:bodyPr wrap="square" lIns="0" tIns="0" rIns="0" bIns="0" rtlCol="0" anchor="t"/>
          <a:lstStyle/>
          <a:p>
            <a:pPr marL="0" indent="0" algn="l">
              <a:lnSpc>
                <a:spcPts val="2000"/>
              </a:lnSpc>
              <a:buNone/>
            </a:pPr>
            <a:r>
              <a:rPr lang="en-US" sz="1300" dirty="0">
                <a:solidFill>
                  <a:srgbClr val="3D3838"/>
                </a:solidFill>
                <a:latin typeface="Source Sans Pro" pitchFamily="34" charset="0"/>
                <a:ea typeface="Source Sans Pro" pitchFamily="34" charset="-122"/>
                <a:cs typeface="Source Sans Pro" pitchFamily="34" charset="-120"/>
              </a:rPr>
              <a:t>Це вирішальний етап, коли відбувається безпосередня покупка. Він включає переговори, укладення угоди, оформлення замовлення та оплату. Важливо забезпечити простий і зручний процес покупки, мінімізуючи тертя.</a:t>
            </a:r>
            <a:endParaRPr lang="en-US" sz="1300" dirty="0"/>
          </a:p>
        </p:txBody>
      </p:sp>
      <p:sp>
        <p:nvSpPr>
          <p:cNvPr id="15" name="Shape 13"/>
          <p:cNvSpPr/>
          <p:nvPr/>
        </p:nvSpPr>
        <p:spPr>
          <a:xfrm>
            <a:off x="1189553" y="6570107"/>
            <a:ext cx="169902" cy="1192649"/>
          </a:xfrm>
          <a:prstGeom prst="roundRect">
            <a:avLst>
              <a:gd name="adj" fmla="val 15005"/>
            </a:avLst>
          </a:prstGeom>
          <a:solidFill>
            <a:srgbClr val="F2EEEE"/>
          </a:solidFill>
          <a:ln/>
        </p:spPr>
      </p:sp>
      <p:sp>
        <p:nvSpPr>
          <p:cNvPr id="16" name="Text 14"/>
          <p:cNvSpPr/>
          <p:nvPr/>
        </p:nvSpPr>
        <p:spPr>
          <a:xfrm>
            <a:off x="1529358" y="6740009"/>
            <a:ext cx="2088118" cy="241340"/>
          </a:xfrm>
          <a:prstGeom prst="rect">
            <a:avLst/>
          </a:prstGeom>
          <a:noFill/>
          <a:ln/>
        </p:spPr>
        <p:txBody>
          <a:bodyPr wrap="none" lIns="0" tIns="0" rIns="0" bIns="0" rtlCol="0" anchor="t"/>
          <a:lstStyle/>
          <a:p>
            <a:pPr marL="0" indent="0" algn="l">
              <a:lnSpc>
                <a:spcPts val="1900"/>
              </a:lnSpc>
              <a:buNone/>
            </a:pPr>
            <a:r>
              <a:rPr lang="en-US" sz="1500" b="1" dirty="0">
                <a:solidFill>
                  <a:srgbClr val="3D3838"/>
                </a:solidFill>
                <a:latin typeface="Montserrat Bold" pitchFamily="34" charset="0"/>
                <a:ea typeface="Montserrat Bold" pitchFamily="34" charset="-122"/>
                <a:cs typeface="Montserrat Bold" pitchFamily="34" charset="-120"/>
              </a:rPr>
              <a:t>Утримання (Loyalty)</a:t>
            </a:r>
            <a:endParaRPr lang="en-US" sz="1500" dirty="0"/>
          </a:p>
        </p:txBody>
      </p:sp>
      <p:sp>
        <p:nvSpPr>
          <p:cNvPr id="17" name="Text 15"/>
          <p:cNvSpPr/>
          <p:nvPr/>
        </p:nvSpPr>
        <p:spPr>
          <a:xfrm>
            <a:off x="1529358" y="7083266"/>
            <a:ext cx="12421314" cy="509588"/>
          </a:xfrm>
          <a:prstGeom prst="rect">
            <a:avLst/>
          </a:prstGeom>
          <a:noFill/>
          <a:ln/>
        </p:spPr>
        <p:txBody>
          <a:bodyPr wrap="square" lIns="0" tIns="0" rIns="0" bIns="0" rtlCol="0" anchor="t"/>
          <a:lstStyle/>
          <a:p>
            <a:pPr marL="0" indent="0" algn="l">
              <a:lnSpc>
                <a:spcPts val="2000"/>
              </a:lnSpc>
              <a:buNone/>
            </a:pPr>
            <a:r>
              <a:rPr lang="en-US" sz="1300" dirty="0">
                <a:solidFill>
                  <a:srgbClr val="3D3838"/>
                </a:solidFill>
                <a:latin typeface="Source Sans Pro" pitchFamily="34" charset="0"/>
                <a:ea typeface="Source Sans Pro" pitchFamily="34" charset="-122"/>
                <a:cs typeface="Source Sans Pro" pitchFamily="34" charset="-120"/>
              </a:rPr>
              <a:t>Цей етап часто ігнорується, але є критично важливим для довгострокового успіху. Він фокусується на повторних продажах, підвищенні лояльності клієнтів та перетворенні їх на прихильників бренду через якісне обслуговування, підтримку та програми лояльності.</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431840" y="296942"/>
            <a:ext cx="5585341" cy="306705"/>
          </a:xfrm>
          <a:prstGeom prst="rect">
            <a:avLst/>
          </a:prstGeom>
          <a:noFill/>
          <a:ln/>
        </p:spPr>
        <p:txBody>
          <a:bodyPr wrap="none" lIns="0" tIns="0" rIns="0" bIns="0" rtlCol="0" anchor="t"/>
          <a:lstStyle/>
          <a:p>
            <a:pPr marL="0" indent="0" algn="l">
              <a:lnSpc>
                <a:spcPts val="2400"/>
              </a:lnSpc>
              <a:buNone/>
            </a:pPr>
            <a:r>
              <a:rPr lang="en-US" sz="1900" b="1" dirty="0">
                <a:solidFill>
                  <a:srgbClr val="000000"/>
                </a:solidFill>
                <a:latin typeface="Times New Roman" panose="02020603050405020304" pitchFamily="18" charset="0"/>
                <a:ea typeface="Montserrat Bold" pitchFamily="34" charset="-122"/>
                <a:cs typeface="Times New Roman" panose="02020603050405020304" pitchFamily="18" charset="0"/>
              </a:rPr>
              <a:t>Приклад: Як працює воронка на практиці</a:t>
            </a:r>
            <a:endParaRPr lang="en-US" sz="1900" dirty="0">
              <a:latin typeface="Times New Roman" panose="02020603050405020304" pitchFamily="18" charset="0"/>
              <a:cs typeface="Times New Roman" panose="02020603050405020304" pitchFamily="18" charset="0"/>
            </a:endParaRPr>
          </a:p>
        </p:txBody>
      </p:sp>
      <p:sp>
        <p:nvSpPr>
          <p:cNvPr id="3" name="Text 1"/>
          <p:cNvSpPr/>
          <p:nvPr/>
        </p:nvSpPr>
        <p:spPr>
          <a:xfrm>
            <a:off x="431840" y="819507"/>
            <a:ext cx="13766721" cy="161925"/>
          </a:xfrm>
          <a:prstGeom prst="rect">
            <a:avLst/>
          </a:prstGeom>
          <a:noFill/>
          <a:ln/>
        </p:spPr>
        <p:txBody>
          <a:bodyPr wrap="none" lIns="0" tIns="0" rIns="0" bIns="0" rtlCol="0" anchor="t"/>
          <a:lstStyle/>
          <a:p>
            <a:pPr marL="0" indent="0" algn="l">
              <a:lnSpc>
                <a:spcPts val="1250"/>
              </a:lnSpc>
              <a:buNone/>
            </a:pPr>
            <a:r>
              <a:rPr lang="en-US" sz="850" dirty="0">
                <a:solidFill>
                  <a:srgbClr val="3D3838"/>
                </a:solidFill>
                <a:latin typeface="Times New Roman" panose="02020603050405020304" pitchFamily="18" charset="0"/>
                <a:ea typeface="Source Sans Pro" pitchFamily="34" charset="-122"/>
                <a:cs typeface="Times New Roman" panose="02020603050405020304" pitchFamily="18" charset="0"/>
              </a:rPr>
              <a:t>Для кращого розуміння, як працює воронка продажів, розглянемо типовий приклад з роздрібного бізнесу. Припустимо, ви керуєте невеликим онлайн-магазином, що продає екологічно чисті товари.</a:t>
            </a:r>
            <a:endParaRPr lang="en-US" sz="850" dirty="0">
              <a:latin typeface="Times New Roman" panose="02020603050405020304" pitchFamily="18" charset="0"/>
              <a:cs typeface="Times New Roman" panose="02020603050405020304" pitchFamily="18" charset="0"/>
            </a:endParaRPr>
          </a:p>
        </p:txBody>
      </p:sp>
      <p:sp>
        <p:nvSpPr>
          <p:cNvPr id="4" name="Text 2"/>
          <p:cNvSpPr/>
          <p:nvPr/>
        </p:nvSpPr>
        <p:spPr>
          <a:xfrm>
            <a:off x="431840" y="1102876"/>
            <a:ext cx="13766721" cy="161925"/>
          </a:xfrm>
          <a:prstGeom prst="rect">
            <a:avLst/>
          </a:prstGeom>
          <a:noFill/>
          <a:ln/>
        </p:spPr>
        <p:txBody>
          <a:bodyPr wrap="none" lIns="0" tIns="0" rIns="0" bIns="0" rtlCol="0" anchor="t"/>
          <a:lstStyle/>
          <a:p>
            <a:pPr marL="342900" indent="-342900" algn="l">
              <a:lnSpc>
                <a:spcPts val="1250"/>
              </a:lnSpc>
              <a:buSzPct val="100000"/>
              <a:buChar char="•"/>
            </a:pPr>
            <a:r>
              <a:rPr lang="en-US" sz="850" b="1" dirty="0">
                <a:solidFill>
                  <a:srgbClr val="3D3838"/>
                </a:solidFill>
                <a:latin typeface="Times New Roman" panose="02020603050405020304" pitchFamily="18" charset="0"/>
                <a:ea typeface="Source Sans Pro" pitchFamily="34" charset="-122"/>
                <a:cs typeface="Times New Roman" panose="02020603050405020304" pitchFamily="18" charset="0"/>
              </a:rPr>
              <a:t>Поінформованість (100 контактів):</a:t>
            </a:r>
            <a:r>
              <a:rPr lang="en-US" sz="850" dirty="0">
                <a:solidFill>
                  <a:srgbClr val="3D3838"/>
                </a:solidFill>
                <a:latin typeface="Times New Roman" panose="02020603050405020304" pitchFamily="18" charset="0"/>
                <a:ea typeface="Source Sans Pro" pitchFamily="34" charset="-122"/>
                <a:cs typeface="Times New Roman" panose="02020603050405020304" pitchFamily="18" charset="0"/>
              </a:rPr>
              <a:t> Ви запускаєте рекламну кампанію в соціальних мережах, яка охоплює 100 000 потенційних клієнтів. З них 1000 переходить на ваш веб-сайт.</a:t>
            </a:r>
            <a:endParaRPr lang="en-US" sz="850" dirty="0">
              <a:latin typeface="Times New Roman" panose="02020603050405020304" pitchFamily="18" charset="0"/>
              <a:cs typeface="Times New Roman" panose="02020603050405020304" pitchFamily="18" charset="0"/>
            </a:endParaRPr>
          </a:p>
        </p:txBody>
      </p:sp>
      <p:sp>
        <p:nvSpPr>
          <p:cNvPr id="5" name="Text 3"/>
          <p:cNvSpPr/>
          <p:nvPr/>
        </p:nvSpPr>
        <p:spPr>
          <a:xfrm>
            <a:off x="431840" y="1302544"/>
            <a:ext cx="13766721" cy="161925"/>
          </a:xfrm>
          <a:prstGeom prst="rect">
            <a:avLst/>
          </a:prstGeom>
          <a:noFill/>
          <a:ln/>
        </p:spPr>
        <p:txBody>
          <a:bodyPr wrap="none" lIns="0" tIns="0" rIns="0" bIns="0" rtlCol="0" anchor="t"/>
          <a:lstStyle/>
          <a:p>
            <a:pPr marL="342900" indent="-342900" algn="l">
              <a:lnSpc>
                <a:spcPts val="1250"/>
              </a:lnSpc>
              <a:buSzPct val="100000"/>
              <a:buChar char="•"/>
            </a:pPr>
            <a:r>
              <a:rPr lang="en-US" sz="850" b="1" dirty="0">
                <a:solidFill>
                  <a:srgbClr val="3D3838"/>
                </a:solidFill>
                <a:latin typeface="Times New Roman" panose="02020603050405020304" pitchFamily="18" charset="0"/>
                <a:ea typeface="Source Sans Pro" pitchFamily="34" charset="-122"/>
                <a:cs typeface="Times New Roman" panose="02020603050405020304" pitchFamily="18" charset="0"/>
              </a:rPr>
              <a:t>Інтерес (50 готові до розмови):</a:t>
            </a:r>
            <a:r>
              <a:rPr lang="en-US" sz="850" dirty="0">
                <a:solidFill>
                  <a:srgbClr val="3D3838"/>
                </a:solidFill>
                <a:latin typeface="Times New Roman" panose="02020603050405020304" pitchFamily="18" charset="0"/>
                <a:ea typeface="Source Sans Pro" pitchFamily="34" charset="-122"/>
                <a:cs typeface="Times New Roman" panose="02020603050405020304" pitchFamily="18" charset="0"/>
              </a:rPr>
              <a:t> З 1000 відвідувачів, які зайшли на ваш сайт, 500 витрачають більше 3 хвилин на перегляд сторінок, додають товари в кошик або підписуються на розсилку, виявляючи початковий інтерес.</a:t>
            </a:r>
            <a:endParaRPr lang="en-US" sz="850" dirty="0">
              <a:latin typeface="Times New Roman" panose="02020603050405020304" pitchFamily="18" charset="0"/>
              <a:cs typeface="Times New Roman" panose="02020603050405020304" pitchFamily="18" charset="0"/>
            </a:endParaRPr>
          </a:p>
        </p:txBody>
      </p:sp>
      <p:sp>
        <p:nvSpPr>
          <p:cNvPr id="6" name="Text 4"/>
          <p:cNvSpPr/>
          <p:nvPr/>
        </p:nvSpPr>
        <p:spPr>
          <a:xfrm>
            <a:off x="431840" y="1502212"/>
            <a:ext cx="13766721" cy="161925"/>
          </a:xfrm>
          <a:prstGeom prst="rect">
            <a:avLst/>
          </a:prstGeom>
          <a:noFill/>
          <a:ln/>
        </p:spPr>
        <p:txBody>
          <a:bodyPr wrap="none" lIns="0" tIns="0" rIns="0" bIns="0" rtlCol="0" anchor="t"/>
          <a:lstStyle/>
          <a:p>
            <a:pPr marL="342900" indent="-342900" algn="l">
              <a:lnSpc>
                <a:spcPts val="1250"/>
              </a:lnSpc>
              <a:buSzPct val="100000"/>
              <a:buChar char="•"/>
            </a:pPr>
            <a:r>
              <a:rPr lang="en-US" sz="850" b="1" dirty="0">
                <a:solidFill>
                  <a:srgbClr val="3D3838"/>
                </a:solidFill>
                <a:latin typeface="Times New Roman" panose="02020603050405020304" pitchFamily="18" charset="0"/>
                <a:ea typeface="Source Sans Pro" pitchFamily="34" charset="-122"/>
                <a:cs typeface="Times New Roman" panose="02020603050405020304" pitchFamily="18" charset="0"/>
              </a:rPr>
              <a:t>Намір (20 виявляють реальний інтерес):</a:t>
            </a:r>
            <a:r>
              <a:rPr lang="en-US" sz="850" dirty="0">
                <a:solidFill>
                  <a:srgbClr val="3D3838"/>
                </a:solidFill>
                <a:latin typeface="Times New Roman" panose="02020603050405020304" pitchFamily="18" charset="0"/>
                <a:ea typeface="Source Sans Pro" pitchFamily="34" charset="-122"/>
                <a:cs typeface="Times New Roman" panose="02020603050405020304" pitchFamily="18" charset="0"/>
              </a:rPr>
              <a:t> З 500 зацікавлених, 200 переходять до перегляду сторінок конкретних товарів, читають відгуки або звертаються до служби підтримки з конкретними питаннями про продукт.</a:t>
            </a:r>
            <a:endParaRPr lang="en-US" sz="850" dirty="0">
              <a:latin typeface="Times New Roman" panose="02020603050405020304" pitchFamily="18" charset="0"/>
              <a:cs typeface="Times New Roman" panose="02020603050405020304" pitchFamily="18" charset="0"/>
            </a:endParaRPr>
          </a:p>
        </p:txBody>
      </p:sp>
      <p:sp>
        <p:nvSpPr>
          <p:cNvPr id="7" name="Text 5"/>
          <p:cNvSpPr/>
          <p:nvPr/>
        </p:nvSpPr>
        <p:spPr>
          <a:xfrm>
            <a:off x="431840" y="1701879"/>
            <a:ext cx="13766721" cy="161925"/>
          </a:xfrm>
          <a:prstGeom prst="rect">
            <a:avLst/>
          </a:prstGeom>
          <a:noFill/>
          <a:ln/>
        </p:spPr>
        <p:txBody>
          <a:bodyPr wrap="none" lIns="0" tIns="0" rIns="0" bIns="0" rtlCol="0" anchor="t"/>
          <a:lstStyle/>
          <a:p>
            <a:pPr marL="342900" indent="-342900" algn="l">
              <a:lnSpc>
                <a:spcPts val="1250"/>
              </a:lnSpc>
              <a:buSzPct val="100000"/>
              <a:buChar char="•"/>
            </a:pPr>
            <a:r>
              <a:rPr lang="en-US" sz="850" b="1" dirty="0">
                <a:solidFill>
                  <a:srgbClr val="3D3838"/>
                </a:solidFill>
                <a:latin typeface="Times New Roman" panose="02020603050405020304" pitchFamily="18" charset="0"/>
                <a:ea typeface="Source Sans Pro" pitchFamily="34" charset="-122"/>
                <a:cs typeface="Times New Roman" panose="02020603050405020304" pitchFamily="18" charset="0"/>
              </a:rPr>
              <a:t>Замовлення (10 стають покупцями):</a:t>
            </a:r>
            <a:r>
              <a:rPr lang="en-US" sz="850" dirty="0">
                <a:solidFill>
                  <a:srgbClr val="3D3838"/>
                </a:solidFill>
                <a:latin typeface="Times New Roman" panose="02020603050405020304" pitchFamily="18" charset="0"/>
                <a:ea typeface="Source Sans Pro" pitchFamily="34" charset="-122"/>
                <a:cs typeface="Times New Roman" panose="02020603050405020304" pitchFamily="18" charset="0"/>
              </a:rPr>
              <a:t> Із 200 клієнтів, що виявили намір, 100 успішно оформлюють замовлення та здійснюють покупку. Це ваш коефіцієнт конверсії з наміру в покупку.</a:t>
            </a:r>
            <a:endParaRPr lang="en-US" sz="850" dirty="0">
              <a:latin typeface="Times New Roman" panose="02020603050405020304" pitchFamily="18" charset="0"/>
              <a:cs typeface="Times New Roman" panose="02020603050405020304" pitchFamily="18" charset="0"/>
            </a:endParaRPr>
          </a:p>
        </p:txBody>
      </p:sp>
      <p:sp>
        <p:nvSpPr>
          <p:cNvPr id="8" name="Text 6"/>
          <p:cNvSpPr/>
          <p:nvPr/>
        </p:nvSpPr>
        <p:spPr>
          <a:xfrm>
            <a:off x="431840" y="1901547"/>
            <a:ext cx="13766721" cy="161925"/>
          </a:xfrm>
          <a:prstGeom prst="rect">
            <a:avLst/>
          </a:prstGeom>
          <a:noFill/>
          <a:ln/>
        </p:spPr>
        <p:txBody>
          <a:bodyPr wrap="none" lIns="0" tIns="0" rIns="0" bIns="0" rtlCol="0" anchor="t"/>
          <a:lstStyle/>
          <a:p>
            <a:pPr marL="342900" indent="-342900" algn="l">
              <a:lnSpc>
                <a:spcPts val="1250"/>
              </a:lnSpc>
              <a:buSzPct val="100000"/>
              <a:buChar char="•"/>
            </a:pPr>
            <a:r>
              <a:rPr lang="en-US" sz="850" b="1" dirty="0">
                <a:solidFill>
                  <a:srgbClr val="3D3838"/>
                </a:solidFill>
                <a:latin typeface="Times New Roman" panose="02020603050405020304" pitchFamily="18" charset="0"/>
                <a:ea typeface="Source Sans Pro" pitchFamily="34" charset="-122"/>
                <a:cs typeface="Times New Roman" panose="02020603050405020304" pitchFamily="18" charset="0"/>
              </a:rPr>
              <a:t>Утримання (10% стають постійними):</a:t>
            </a:r>
            <a:r>
              <a:rPr lang="en-US" sz="850" dirty="0">
                <a:solidFill>
                  <a:srgbClr val="3D3838"/>
                </a:solidFill>
                <a:latin typeface="Times New Roman" panose="02020603050405020304" pitchFamily="18" charset="0"/>
                <a:ea typeface="Source Sans Pro" pitchFamily="34" charset="-122"/>
                <a:cs typeface="Times New Roman" panose="02020603050405020304" pitchFamily="18" charset="0"/>
              </a:rPr>
              <a:t> З 100 нових покупців, 10 здійснюють повторні покупки протягом наступних трьох місяців, стаючи лояльними клієнтами.</a:t>
            </a:r>
            <a:endParaRPr lang="en-US" sz="850" dirty="0">
              <a:latin typeface="Times New Roman" panose="02020603050405020304" pitchFamily="18" charset="0"/>
              <a:cs typeface="Times New Roman" panose="02020603050405020304" pitchFamily="18" charset="0"/>
            </a:endParaRPr>
          </a:p>
        </p:txBody>
      </p:sp>
      <p:pic>
        <p:nvPicPr>
          <p:cNvPr id="9" name="Image 0" descr="preencoded.png"/>
          <p:cNvPicPr>
            <a:picLocks noChangeAspect="1"/>
          </p:cNvPicPr>
          <p:nvPr/>
        </p:nvPicPr>
        <p:blipFill>
          <a:blip r:embed="rId3"/>
          <a:stretch>
            <a:fillRect/>
          </a:stretch>
        </p:blipFill>
        <p:spPr>
          <a:xfrm>
            <a:off x="8947401" y="2184915"/>
            <a:ext cx="4414322" cy="4414322"/>
          </a:xfrm>
          <a:prstGeom prst="rect">
            <a:avLst/>
          </a:prstGeom>
        </p:spPr>
      </p:pic>
      <p:sp>
        <p:nvSpPr>
          <p:cNvPr id="10" name="Text 7"/>
          <p:cNvSpPr/>
          <p:nvPr/>
        </p:nvSpPr>
        <p:spPr>
          <a:xfrm>
            <a:off x="431840" y="9217581"/>
            <a:ext cx="13766721" cy="161925"/>
          </a:xfrm>
          <a:prstGeom prst="rect">
            <a:avLst/>
          </a:prstGeom>
          <a:noFill/>
          <a:ln/>
        </p:spPr>
        <p:txBody>
          <a:bodyPr wrap="none" lIns="0" tIns="0" rIns="0" bIns="0" rtlCol="0" anchor="t"/>
          <a:lstStyle/>
          <a:p>
            <a:pPr marL="0" indent="0" algn="l">
              <a:lnSpc>
                <a:spcPts val="1250"/>
              </a:lnSpc>
              <a:buNone/>
            </a:pPr>
            <a:r>
              <a:rPr lang="en-US" sz="850" b="1" dirty="0">
                <a:solidFill>
                  <a:srgbClr val="3D3838"/>
                </a:solidFill>
                <a:latin typeface="Times New Roman" panose="02020603050405020304" pitchFamily="18" charset="0"/>
                <a:ea typeface="Source Sans Pro" pitchFamily="34" charset="-122"/>
                <a:cs typeface="Times New Roman" panose="02020603050405020304" pitchFamily="18" charset="0"/>
              </a:rPr>
              <a:t>Співвідношення 1:10</a:t>
            </a:r>
            <a:r>
              <a:rPr lang="en-US" sz="850" dirty="0">
                <a:solidFill>
                  <a:srgbClr val="3D3838"/>
                </a:solidFill>
                <a:latin typeface="Times New Roman" panose="02020603050405020304" pitchFamily="18" charset="0"/>
                <a:ea typeface="Source Sans Pro" pitchFamily="34" charset="-122"/>
                <a:cs typeface="Times New Roman" panose="02020603050405020304" pitchFamily="18" charset="0"/>
              </a:rPr>
              <a:t> – типовий показник для роздрібного бізнесу, що означає, що з кожних 10 потенційних клієнтів лише 1 стає реальним покупцем. Це співвідношення може значно варіюватися залежно від галузі, продукту та ефективності маркетингових і продажних стратегій.</a:t>
            </a:r>
            <a:endParaRPr lang="en-US" sz="850" dirty="0">
              <a:latin typeface="Times New Roman" panose="02020603050405020304" pitchFamily="18" charset="0"/>
              <a:cs typeface="Times New Roman" panose="02020603050405020304" pitchFamily="18" charset="0"/>
            </a:endParaRPr>
          </a:p>
        </p:txBody>
      </p:sp>
      <p:sp>
        <p:nvSpPr>
          <p:cNvPr id="11" name="Text 8"/>
          <p:cNvSpPr/>
          <p:nvPr/>
        </p:nvSpPr>
        <p:spPr>
          <a:xfrm>
            <a:off x="431840" y="9500949"/>
            <a:ext cx="13766721" cy="161925"/>
          </a:xfrm>
          <a:prstGeom prst="rect">
            <a:avLst/>
          </a:prstGeom>
          <a:noFill/>
          <a:ln/>
        </p:spPr>
        <p:txBody>
          <a:bodyPr wrap="none" lIns="0" tIns="0" rIns="0" bIns="0" rtlCol="0" anchor="t"/>
          <a:lstStyle/>
          <a:p>
            <a:pPr marL="0" indent="0" algn="l">
              <a:lnSpc>
                <a:spcPts val="1250"/>
              </a:lnSpc>
              <a:buNone/>
            </a:pPr>
            <a:r>
              <a:rPr lang="en-US" sz="850" dirty="0">
                <a:solidFill>
                  <a:srgbClr val="3D3838"/>
                </a:solidFill>
                <a:latin typeface="Times New Roman" panose="02020603050405020304" pitchFamily="18" charset="0"/>
                <a:ea typeface="Source Sans Pro" pitchFamily="34" charset="-122"/>
                <a:cs typeface="Times New Roman" panose="02020603050405020304" pitchFamily="18" charset="0"/>
              </a:rPr>
              <a:t>Розуміння цих співвідношень дозволяє бізнесу:</a:t>
            </a:r>
            <a:endParaRPr lang="en-US" sz="850" dirty="0">
              <a:latin typeface="Times New Roman" panose="02020603050405020304" pitchFamily="18" charset="0"/>
              <a:cs typeface="Times New Roman" panose="02020603050405020304" pitchFamily="18" charset="0"/>
            </a:endParaRPr>
          </a:p>
        </p:txBody>
      </p:sp>
      <p:sp>
        <p:nvSpPr>
          <p:cNvPr id="12" name="Text 9"/>
          <p:cNvSpPr/>
          <p:nvPr/>
        </p:nvSpPr>
        <p:spPr>
          <a:xfrm>
            <a:off x="431840" y="9784318"/>
            <a:ext cx="13766721" cy="161925"/>
          </a:xfrm>
          <a:prstGeom prst="rect">
            <a:avLst/>
          </a:prstGeom>
          <a:noFill/>
          <a:ln/>
        </p:spPr>
        <p:txBody>
          <a:bodyPr wrap="none" lIns="0" tIns="0" rIns="0" bIns="0" rtlCol="0" anchor="t"/>
          <a:lstStyle/>
          <a:p>
            <a:pPr marL="342900" indent="-342900" algn="l">
              <a:lnSpc>
                <a:spcPts val="1250"/>
              </a:lnSpc>
              <a:buSzPct val="100000"/>
              <a:buChar char="•"/>
            </a:pPr>
            <a:r>
              <a:rPr lang="en-US" sz="850" dirty="0">
                <a:solidFill>
                  <a:srgbClr val="3D3838"/>
                </a:solidFill>
                <a:latin typeface="Times New Roman" panose="02020603050405020304" pitchFamily="18" charset="0"/>
                <a:ea typeface="Source Sans Pro" pitchFamily="34" charset="-122"/>
                <a:cs typeface="Times New Roman" panose="02020603050405020304" pitchFamily="18" charset="0"/>
              </a:rPr>
              <a:t>Точніше прогнозувати продажі.</a:t>
            </a:r>
            <a:endParaRPr lang="en-US" sz="850" dirty="0">
              <a:latin typeface="Times New Roman" panose="02020603050405020304" pitchFamily="18" charset="0"/>
              <a:cs typeface="Times New Roman" panose="02020603050405020304" pitchFamily="18" charset="0"/>
            </a:endParaRPr>
          </a:p>
        </p:txBody>
      </p:sp>
      <p:sp>
        <p:nvSpPr>
          <p:cNvPr id="13" name="Text 10"/>
          <p:cNvSpPr/>
          <p:nvPr/>
        </p:nvSpPr>
        <p:spPr>
          <a:xfrm>
            <a:off x="431840" y="9983986"/>
            <a:ext cx="13766721" cy="161925"/>
          </a:xfrm>
          <a:prstGeom prst="rect">
            <a:avLst/>
          </a:prstGeom>
          <a:noFill/>
          <a:ln/>
        </p:spPr>
        <p:txBody>
          <a:bodyPr wrap="none" lIns="0" tIns="0" rIns="0" bIns="0" rtlCol="0" anchor="t"/>
          <a:lstStyle/>
          <a:p>
            <a:pPr marL="342900" indent="-342900" algn="l">
              <a:lnSpc>
                <a:spcPts val="1250"/>
              </a:lnSpc>
              <a:buSzPct val="100000"/>
              <a:buChar char="•"/>
            </a:pPr>
            <a:r>
              <a:rPr lang="en-US" sz="850" dirty="0">
                <a:solidFill>
                  <a:srgbClr val="3D3838"/>
                </a:solidFill>
                <a:latin typeface="Times New Roman" panose="02020603050405020304" pitchFamily="18" charset="0"/>
                <a:ea typeface="Source Sans Pro" pitchFamily="34" charset="-122"/>
                <a:cs typeface="Times New Roman" panose="02020603050405020304" pitchFamily="18" charset="0"/>
              </a:rPr>
              <a:t>Визначати, на якому етапі воронки відбувається найбільший відтік клієнтів.</a:t>
            </a:r>
            <a:endParaRPr lang="en-US" sz="850" dirty="0">
              <a:latin typeface="Times New Roman" panose="02020603050405020304" pitchFamily="18" charset="0"/>
              <a:cs typeface="Times New Roman" panose="02020603050405020304" pitchFamily="18" charset="0"/>
            </a:endParaRPr>
          </a:p>
        </p:txBody>
      </p:sp>
      <p:sp>
        <p:nvSpPr>
          <p:cNvPr id="14" name="Text 11"/>
          <p:cNvSpPr/>
          <p:nvPr/>
        </p:nvSpPr>
        <p:spPr>
          <a:xfrm>
            <a:off x="431840" y="10183654"/>
            <a:ext cx="13766721" cy="161925"/>
          </a:xfrm>
          <a:prstGeom prst="rect">
            <a:avLst/>
          </a:prstGeom>
          <a:noFill/>
          <a:ln/>
        </p:spPr>
        <p:txBody>
          <a:bodyPr wrap="none" lIns="0" tIns="0" rIns="0" bIns="0" rtlCol="0" anchor="t"/>
          <a:lstStyle/>
          <a:p>
            <a:pPr marL="342900" indent="-342900" algn="l">
              <a:lnSpc>
                <a:spcPts val="1250"/>
              </a:lnSpc>
              <a:buSzPct val="100000"/>
              <a:buChar char="•"/>
            </a:pPr>
            <a:r>
              <a:rPr lang="en-US" sz="850" dirty="0">
                <a:solidFill>
                  <a:srgbClr val="3D3838"/>
                </a:solidFill>
                <a:latin typeface="Times New Roman" panose="02020603050405020304" pitchFamily="18" charset="0"/>
                <a:ea typeface="Source Sans Pro" pitchFamily="34" charset="-122"/>
                <a:cs typeface="Times New Roman" panose="02020603050405020304" pitchFamily="18" charset="0"/>
              </a:rPr>
              <a:t>Фокусувати зусилля на оптимізації конкретних етапів для підвищення загальної конверсії.</a:t>
            </a:r>
            <a:endParaRPr lang="en-US" sz="850" dirty="0">
              <a:latin typeface="Times New Roman" panose="02020603050405020304" pitchFamily="18" charset="0"/>
              <a:cs typeface="Times New Roman" panose="02020603050405020304" pitchFamily="18" charset="0"/>
            </a:endParaRPr>
          </a:p>
        </p:txBody>
      </p:sp>
      <p:sp>
        <p:nvSpPr>
          <p:cNvPr id="15" name="Text 12"/>
          <p:cNvSpPr/>
          <p:nvPr/>
        </p:nvSpPr>
        <p:spPr>
          <a:xfrm>
            <a:off x="431840" y="10467023"/>
            <a:ext cx="13766721" cy="161925"/>
          </a:xfrm>
          <a:prstGeom prst="rect">
            <a:avLst/>
          </a:prstGeom>
          <a:noFill/>
          <a:ln/>
        </p:spPr>
        <p:txBody>
          <a:bodyPr wrap="none" lIns="0" tIns="0" rIns="0" bIns="0" rtlCol="0" anchor="t"/>
          <a:lstStyle/>
          <a:p>
            <a:pPr marL="0" indent="0" algn="l">
              <a:lnSpc>
                <a:spcPts val="1250"/>
              </a:lnSpc>
              <a:buNone/>
            </a:pPr>
            <a:endParaRPr lang="en-US" sz="85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80693" y="688658"/>
            <a:ext cx="11259383" cy="554474"/>
          </a:xfrm>
          <a:prstGeom prst="rect">
            <a:avLst/>
          </a:prstGeom>
          <a:noFill/>
          <a:ln/>
        </p:spPr>
        <p:txBody>
          <a:bodyPr wrap="none" lIns="0" tIns="0" rIns="0" bIns="0" rtlCol="0" anchor="t"/>
          <a:lstStyle/>
          <a:p>
            <a:pPr marL="0" indent="0" algn="l">
              <a:lnSpc>
                <a:spcPts val="4350"/>
              </a:lnSpc>
              <a:buNone/>
            </a:pPr>
            <a:r>
              <a:rPr lang="en-US" sz="3450" b="1" dirty="0">
                <a:solidFill>
                  <a:srgbClr val="000000"/>
                </a:solidFill>
                <a:latin typeface="Montserrat Bold" pitchFamily="34" charset="0"/>
                <a:ea typeface="Montserrat Bold" pitchFamily="34" charset="-122"/>
                <a:cs typeface="Montserrat Bold" pitchFamily="34" charset="-120"/>
              </a:rPr>
              <a:t>Чому воронка продажів важлива для бізнесу?</a:t>
            </a:r>
            <a:endParaRPr lang="en-US" sz="3450" dirty="0"/>
          </a:p>
        </p:txBody>
      </p:sp>
      <p:sp>
        <p:nvSpPr>
          <p:cNvPr id="3" name="Shape 1"/>
          <p:cNvSpPr/>
          <p:nvPr/>
        </p:nvSpPr>
        <p:spPr>
          <a:xfrm>
            <a:off x="780693" y="1926193"/>
            <a:ext cx="6436876" cy="2563416"/>
          </a:xfrm>
          <a:prstGeom prst="roundRect">
            <a:avLst>
              <a:gd name="adj" fmla="val 4281"/>
            </a:avLst>
          </a:prstGeom>
          <a:solidFill>
            <a:srgbClr val="FFFFFF"/>
          </a:solidFill>
          <a:ln/>
        </p:spPr>
      </p:sp>
      <p:sp>
        <p:nvSpPr>
          <p:cNvPr id="4" name="Shape 2"/>
          <p:cNvSpPr/>
          <p:nvPr/>
        </p:nvSpPr>
        <p:spPr>
          <a:xfrm>
            <a:off x="780693" y="1903333"/>
            <a:ext cx="6436876" cy="91440"/>
          </a:xfrm>
          <a:prstGeom prst="roundRect">
            <a:avLst>
              <a:gd name="adj" fmla="val 32020"/>
            </a:avLst>
          </a:prstGeom>
          <a:solidFill>
            <a:srgbClr val="2D2E34"/>
          </a:solidFill>
          <a:ln/>
        </p:spPr>
      </p:sp>
      <p:sp>
        <p:nvSpPr>
          <p:cNvPr id="5" name="Shape 3"/>
          <p:cNvSpPr/>
          <p:nvPr/>
        </p:nvSpPr>
        <p:spPr>
          <a:xfrm>
            <a:off x="3706297" y="1633418"/>
            <a:ext cx="585549" cy="585549"/>
          </a:xfrm>
          <a:prstGeom prst="roundRect">
            <a:avLst>
              <a:gd name="adj" fmla="val 156161"/>
            </a:avLst>
          </a:prstGeom>
          <a:solidFill>
            <a:srgbClr val="2D2E34"/>
          </a:solidFill>
          <a:ln/>
        </p:spPr>
      </p:sp>
      <p:pic>
        <p:nvPicPr>
          <p:cNvPr id="6" name="Image 0" descr="preencoded.png"/>
          <p:cNvPicPr>
            <a:picLocks noChangeAspect="1"/>
          </p:cNvPicPr>
          <p:nvPr/>
        </p:nvPicPr>
        <p:blipFill>
          <a:blip r:embed="rId3"/>
          <a:stretch>
            <a:fillRect/>
          </a:stretch>
        </p:blipFill>
        <p:spPr>
          <a:xfrm>
            <a:off x="3881914" y="1779746"/>
            <a:ext cx="234196" cy="292775"/>
          </a:xfrm>
          <a:prstGeom prst="rect">
            <a:avLst/>
          </a:prstGeom>
        </p:spPr>
      </p:pic>
      <p:sp>
        <p:nvSpPr>
          <p:cNvPr id="7" name="Text 4"/>
          <p:cNvSpPr/>
          <p:nvPr/>
        </p:nvSpPr>
        <p:spPr>
          <a:xfrm>
            <a:off x="998696" y="2414111"/>
            <a:ext cx="3770828" cy="277178"/>
          </a:xfrm>
          <a:prstGeom prst="rect">
            <a:avLst/>
          </a:prstGeom>
          <a:noFill/>
          <a:ln/>
        </p:spPr>
        <p:txBody>
          <a:bodyPr wrap="none" lIns="0" tIns="0" rIns="0" bIns="0" rtlCol="0" anchor="t"/>
          <a:lstStyle/>
          <a:p>
            <a:pPr marL="0" indent="0" algn="l">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Оптимізація процесу продажів</a:t>
            </a:r>
            <a:endParaRPr lang="en-US" sz="1700" dirty="0"/>
          </a:p>
        </p:txBody>
      </p:sp>
      <p:sp>
        <p:nvSpPr>
          <p:cNvPr id="8" name="Text 5"/>
          <p:cNvSpPr/>
          <p:nvPr/>
        </p:nvSpPr>
        <p:spPr>
          <a:xfrm>
            <a:off x="998696" y="2808327"/>
            <a:ext cx="6000869" cy="1463278"/>
          </a:xfrm>
          <a:prstGeom prst="rect">
            <a:avLst/>
          </a:prstGeom>
          <a:noFill/>
          <a:ln/>
        </p:spPr>
        <p:txBody>
          <a:bodyPr wrap="square" lIns="0" tIns="0" rIns="0" bIns="0" rtlCol="0" anchor="t"/>
          <a:lstStyle/>
          <a:p>
            <a:pPr marL="0" indent="0" algn="l">
              <a:lnSpc>
                <a:spcPts val="2300"/>
              </a:lnSpc>
              <a:buNone/>
            </a:pPr>
            <a:r>
              <a:rPr lang="en-US" sz="1500" dirty="0">
                <a:solidFill>
                  <a:srgbClr val="3D3838"/>
                </a:solidFill>
                <a:latin typeface="Source Sans Pro" pitchFamily="34" charset="0"/>
                <a:ea typeface="Source Sans Pro" pitchFamily="34" charset="-122"/>
                <a:cs typeface="Source Sans Pro" pitchFamily="34" charset="-120"/>
              </a:rPr>
              <a:t>Воронка продажів дозволяє зосередити зусилля на найбільш перспективних клієнтах, ефективніше розподіляючи ресурси. Це допомагає команді продажів працювати більш цілеспрямовано, а не розпорошуватися на всіх підряд, що значно підвищує продуктивність.</a:t>
            </a:r>
            <a:endParaRPr lang="en-US" sz="1500" dirty="0"/>
          </a:p>
        </p:txBody>
      </p:sp>
      <p:sp>
        <p:nvSpPr>
          <p:cNvPr id="9" name="Shape 6"/>
          <p:cNvSpPr/>
          <p:nvPr/>
        </p:nvSpPr>
        <p:spPr>
          <a:xfrm>
            <a:off x="7412712" y="1926193"/>
            <a:ext cx="6436995" cy="2563416"/>
          </a:xfrm>
          <a:prstGeom prst="roundRect">
            <a:avLst>
              <a:gd name="adj" fmla="val 4281"/>
            </a:avLst>
          </a:prstGeom>
          <a:solidFill>
            <a:srgbClr val="FFFFFF"/>
          </a:solidFill>
          <a:ln/>
        </p:spPr>
      </p:sp>
      <p:sp>
        <p:nvSpPr>
          <p:cNvPr id="10" name="Shape 7"/>
          <p:cNvSpPr/>
          <p:nvPr/>
        </p:nvSpPr>
        <p:spPr>
          <a:xfrm>
            <a:off x="7412712" y="1903333"/>
            <a:ext cx="6436995" cy="91440"/>
          </a:xfrm>
          <a:prstGeom prst="roundRect">
            <a:avLst>
              <a:gd name="adj" fmla="val 32020"/>
            </a:avLst>
          </a:prstGeom>
          <a:solidFill>
            <a:srgbClr val="2D2E34"/>
          </a:solidFill>
          <a:ln/>
        </p:spPr>
      </p:sp>
      <p:sp>
        <p:nvSpPr>
          <p:cNvPr id="11" name="Shape 8"/>
          <p:cNvSpPr/>
          <p:nvPr/>
        </p:nvSpPr>
        <p:spPr>
          <a:xfrm>
            <a:off x="10338435" y="1633418"/>
            <a:ext cx="585549" cy="585549"/>
          </a:xfrm>
          <a:prstGeom prst="roundRect">
            <a:avLst>
              <a:gd name="adj" fmla="val 156161"/>
            </a:avLst>
          </a:prstGeom>
          <a:solidFill>
            <a:srgbClr val="2D2E34"/>
          </a:solidFill>
          <a:ln/>
        </p:spPr>
      </p:sp>
      <p:pic>
        <p:nvPicPr>
          <p:cNvPr id="12" name="Image 1" descr="preencoded.png"/>
          <p:cNvPicPr>
            <a:picLocks noChangeAspect="1"/>
          </p:cNvPicPr>
          <p:nvPr/>
        </p:nvPicPr>
        <p:blipFill>
          <a:blip r:embed="rId4"/>
          <a:stretch>
            <a:fillRect/>
          </a:stretch>
        </p:blipFill>
        <p:spPr>
          <a:xfrm>
            <a:off x="10514052" y="1779746"/>
            <a:ext cx="234196" cy="292775"/>
          </a:xfrm>
          <a:prstGeom prst="rect">
            <a:avLst/>
          </a:prstGeom>
        </p:spPr>
      </p:pic>
      <p:sp>
        <p:nvSpPr>
          <p:cNvPr id="13" name="Text 9"/>
          <p:cNvSpPr/>
          <p:nvPr/>
        </p:nvSpPr>
        <p:spPr>
          <a:xfrm>
            <a:off x="7630716" y="2414111"/>
            <a:ext cx="3123248" cy="277178"/>
          </a:xfrm>
          <a:prstGeom prst="rect">
            <a:avLst/>
          </a:prstGeom>
          <a:noFill/>
          <a:ln/>
        </p:spPr>
        <p:txBody>
          <a:bodyPr wrap="none" lIns="0" tIns="0" rIns="0" bIns="0" rtlCol="0" anchor="t"/>
          <a:lstStyle/>
          <a:p>
            <a:pPr marL="0" indent="0" algn="l">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Виявлення слабких місць</a:t>
            </a:r>
            <a:endParaRPr lang="en-US" sz="1700" dirty="0"/>
          </a:p>
        </p:txBody>
      </p:sp>
      <p:sp>
        <p:nvSpPr>
          <p:cNvPr id="14" name="Text 10"/>
          <p:cNvSpPr/>
          <p:nvPr/>
        </p:nvSpPr>
        <p:spPr>
          <a:xfrm>
            <a:off x="7630716" y="2808327"/>
            <a:ext cx="6000988" cy="1463278"/>
          </a:xfrm>
          <a:prstGeom prst="rect">
            <a:avLst/>
          </a:prstGeom>
          <a:noFill/>
          <a:ln/>
        </p:spPr>
        <p:txBody>
          <a:bodyPr wrap="square" lIns="0" tIns="0" rIns="0" bIns="0" rtlCol="0" anchor="t"/>
          <a:lstStyle/>
          <a:p>
            <a:pPr marL="0" indent="0" algn="l">
              <a:lnSpc>
                <a:spcPts val="2300"/>
              </a:lnSpc>
              <a:buNone/>
            </a:pPr>
            <a:r>
              <a:rPr lang="en-US" sz="1500" dirty="0">
                <a:solidFill>
                  <a:srgbClr val="3D3838"/>
                </a:solidFill>
                <a:latin typeface="Source Sans Pro" pitchFamily="34" charset="0"/>
                <a:ea typeface="Source Sans Pro" pitchFamily="34" charset="-122"/>
                <a:cs typeface="Source Sans Pro" pitchFamily="34" charset="-120"/>
              </a:rPr>
              <a:t>Візуалізація шляху клієнта допомагає ідентифікувати етапи, де відбувається найбільший відтік потенційних покупців. Це дозволяє вчасно виявити проблеми у маркетингових повідомленнях, ціноутворенні, якості продукту або роботі відділу продажів і оперативно їх усунути.</a:t>
            </a:r>
            <a:endParaRPr lang="en-US" sz="1500" dirty="0"/>
          </a:p>
        </p:txBody>
      </p:sp>
      <p:sp>
        <p:nvSpPr>
          <p:cNvPr id="15" name="Shape 11"/>
          <p:cNvSpPr/>
          <p:nvPr/>
        </p:nvSpPr>
        <p:spPr>
          <a:xfrm>
            <a:off x="780693" y="4977527"/>
            <a:ext cx="6436876" cy="2563416"/>
          </a:xfrm>
          <a:prstGeom prst="roundRect">
            <a:avLst>
              <a:gd name="adj" fmla="val 4281"/>
            </a:avLst>
          </a:prstGeom>
          <a:solidFill>
            <a:srgbClr val="FFFFFF"/>
          </a:solidFill>
          <a:ln/>
        </p:spPr>
      </p:sp>
      <p:sp>
        <p:nvSpPr>
          <p:cNvPr id="16" name="Shape 12"/>
          <p:cNvSpPr/>
          <p:nvPr/>
        </p:nvSpPr>
        <p:spPr>
          <a:xfrm>
            <a:off x="780693" y="4954667"/>
            <a:ext cx="6436876" cy="91440"/>
          </a:xfrm>
          <a:prstGeom prst="roundRect">
            <a:avLst>
              <a:gd name="adj" fmla="val 32020"/>
            </a:avLst>
          </a:prstGeom>
          <a:solidFill>
            <a:srgbClr val="2D2E34"/>
          </a:solidFill>
          <a:ln/>
        </p:spPr>
      </p:sp>
      <p:sp>
        <p:nvSpPr>
          <p:cNvPr id="17" name="Shape 13"/>
          <p:cNvSpPr/>
          <p:nvPr/>
        </p:nvSpPr>
        <p:spPr>
          <a:xfrm>
            <a:off x="3706297" y="4684752"/>
            <a:ext cx="585549" cy="585549"/>
          </a:xfrm>
          <a:prstGeom prst="roundRect">
            <a:avLst>
              <a:gd name="adj" fmla="val 156161"/>
            </a:avLst>
          </a:prstGeom>
          <a:solidFill>
            <a:srgbClr val="2D2E34"/>
          </a:solidFill>
          <a:ln/>
        </p:spPr>
      </p:sp>
      <p:pic>
        <p:nvPicPr>
          <p:cNvPr id="18" name="Image 2" descr="preencoded.png"/>
          <p:cNvPicPr>
            <a:picLocks noChangeAspect="1"/>
          </p:cNvPicPr>
          <p:nvPr/>
        </p:nvPicPr>
        <p:blipFill>
          <a:blip r:embed="rId5"/>
          <a:stretch>
            <a:fillRect/>
          </a:stretch>
        </p:blipFill>
        <p:spPr>
          <a:xfrm>
            <a:off x="3881914" y="4831080"/>
            <a:ext cx="234196" cy="292775"/>
          </a:xfrm>
          <a:prstGeom prst="rect">
            <a:avLst/>
          </a:prstGeom>
        </p:spPr>
      </p:pic>
      <p:sp>
        <p:nvSpPr>
          <p:cNvPr id="19" name="Text 14"/>
          <p:cNvSpPr/>
          <p:nvPr/>
        </p:nvSpPr>
        <p:spPr>
          <a:xfrm>
            <a:off x="998696" y="5465445"/>
            <a:ext cx="3072289" cy="277178"/>
          </a:xfrm>
          <a:prstGeom prst="rect">
            <a:avLst/>
          </a:prstGeom>
          <a:noFill/>
          <a:ln/>
        </p:spPr>
        <p:txBody>
          <a:bodyPr wrap="none" lIns="0" tIns="0" rIns="0" bIns="0" rtlCol="0" anchor="t"/>
          <a:lstStyle/>
          <a:p>
            <a:pPr marL="0" indent="0" algn="l">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Прогнозування прибутку</a:t>
            </a:r>
            <a:endParaRPr lang="en-US" sz="1700" dirty="0"/>
          </a:p>
        </p:txBody>
      </p:sp>
      <p:sp>
        <p:nvSpPr>
          <p:cNvPr id="20" name="Text 15"/>
          <p:cNvSpPr/>
          <p:nvPr/>
        </p:nvSpPr>
        <p:spPr>
          <a:xfrm>
            <a:off x="998696" y="5859661"/>
            <a:ext cx="6000869" cy="1170622"/>
          </a:xfrm>
          <a:prstGeom prst="rect">
            <a:avLst/>
          </a:prstGeom>
          <a:noFill/>
          <a:ln/>
        </p:spPr>
        <p:txBody>
          <a:bodyPr wrap="square" lIns="0" tIns="0" rIns="0" bIns="0" rtlCol="0" anchor="t"/>
          <a:lstStyle/>
          <a:p>
            <a:pPr marL="0" indent="0" algn="l">
              <a:lnSpc>
                <a:spcPts val="2300"/>
              </a:lnSpc>
              <a:buNone/>
            </a:pPr>
            <a:r>
              <a:rPr lang="en-US" sz="1500" dirty="0">
                <a:solidFill>
                  <a:srgbClr val="3D3838"/>
                </a:solidFill>
                <a:latin typeface="Source Sans Pro" pitchFamily="34" charset="0"/>
                <a:ea typeface="Source Sans Pro" pitchFamily="34" charset="-122"/>
                <a:cs typeface="Source Sans Pro" pitchFamily="34" charset="-120"/>
              </a:rPr>
              <a:t>Маючи чітке уявлення про коефіцієнти конверсії на кожному етапі, компанії можуть робити більш точні прогнози щодо майбутніх продажів і прибутку. Це критично важливо для фінансового планування, формування бюджету та інвестиційних рішень.</a:t>
            </a:r>
            <a:endParaRPr lang="en-US" sz="1500" dirty="0"/>
          </a:p>
        </p:txBody>
      </p:sp>
      <p:sp>
        <p:nvSpPr>
          <p:cNvPr id="21" name="Shape 16"/>
          <p:cNvSpPr/>
          <p:nvPr/>
        </p:nvSpPr>
        <p:spPr>
          <a:xfrm>
            <a:off x="7412712" y="4977527"/>
            <a:ext cx="6436995" cy="2563416"/>
          </a:xfrm>
          <a:prstGeom prst="roundRect">
            <a:avLst>
              <a:gd name="adj" fmla="val 4281"/>
            </a:avLst>
          </a:prstGeom>
          <a:solidFill>
            <a:srgbClr val="FFFFFF"/>
          </a:solidFill>
          <a:ln/>
        </p:spPr>
      </p:sp>
      <p:sp>
        <p:nvSpPr>
          <p:cNvPr id="22" name="Shape 17"/>
          <p:cNvSpPr/>
          <p:nvPr/>
        </p:nvSpPr>
        <p:spPr>
          <a:xfrm>
            <a:off x="7412712" y="4954667"/>
            <a:ext cx="6436995" cy="91440"/>
          </a:xfrm>
          <a:prstGeom prst="roundRect">
            <a:avLst>
              <a:gd name="adj" fmla="val 32020"/>
            </a:avLst>
          </a:prstGeom>
          <a:solidFill>
            <a:srgbClr val="2D2E34"/>
          </a:solidFill>
          <a:ln/>
        </p:spPr>
      </p:sp>
      <p:sp>
        <p:nvSpPr>
          <p:cNvPr id="23" name="Shape 18"/>
          <p:cNvSpPr/>
          <p:nvPr/>
        </p:nvSpPr>
        <p:spPr>
          <a:xfrm>
            <a:off x="10338435" y="4684752"/>
            <a:ext cx="585549" cy="585549"/>
          </a:xfrm>
          <a:prstGeom prst="roundRect">
            <a:avLst>
              <a:gd name="adj" fmla="val 156161"/>
            </a:avLst>
          </a:prstGeom>
          <a:solidFill>
            <a:srgbClr val="2D2E34"/>
          </a:solidFill>
          <a:ln/>
        </p:spPr>
      </p:sp>
      <p:pic>
        <p:nvPicPr>
          <p:cNvPr id="24" name="Image 3" descr="preencoded.png"/>
          <p:cNvPicPr>
            <a:picLocks noChangeAspect="1"/>
          </p:cNvPicPr>
          <p:nvPr/>
        </p:nvPicPr>
        <p:blipFill>
          <a:blip r:embed="rId6"/>
          <a:stretch>
            <a:fillRect/>
          </a:stretch>
        </p:blipFill>
        <p:spPr>
          <a:xfrm>
            <a:off x="10514052" y="4831080"/>
            <a:ext cx="234196" cy="292775"/>
          </a:xfrm>
          <a:prstGeom prst="rect">
            <a:avLst/>
          </a:prstGeom>
        </p:spPr>
      </p:pic>
      <p:sp>
        <p:nvSpPr>
          <p:cNvPr id="25" name="Text 19"/>
          <p:cNvSpPr/>
          <p:nvPr/>
        </p:nvSpPr>
        <p:spPr>
          <a:xfrm>
            <a:off x="7630716" y="5465445"/>
            <a:ext cx="4571405" cy="277178"/>
          </a:xfrm>
          <a:prstGeom prst="rect">
            <a:avLst/>
          </a:prstGeom>
          <a:noFill/>
          <a:ln/>
        </p:spPr>
        <p:txBody>
          <a:bodyPr wrap="none" lIns="0" tIns="0" rIns="0" bIns="0" rtlCol="0" anchor="t"/>
          <a:lstStyle/>
          <a:p>
            <a:pPr marL="0" indent="0" algn="l">
              <a:lnSpc>
                <a:spcPts val="2150"/>
              </a:lnSpc>
              <a:buNone/>
            </a:pPr>
            <a:r>
              <a:rPr lang="en-US" sz="1700" b="1" dirty="0">
                <a:solidFill>
                  <a:srgbClr val="3D3838"/>
                </a:solidFill>
                <a:latin typeface="Montserrat Bold" pitchFamily="34" charset="0"/>
                <a:ea typeface="Montserrat Bold" pitchFamily="34" charset="-122"/>
                <a:cs typeface="Montserrat Bold" pitchFamily="34" charset="-120"/>
              </a:rPr>
              <a:t>Планування маркетингових кампаній</a:t>
            </a:r>
            <a:endParaRPr lang="en-US" sz="1700" dirty="0"/>
          </a:p>
        </p:txBody>
      </p:sp>
      <p:sp>
        <p:nvSpPr>
          <p:cNvPr id="26" name="Text 20"/>
          <p:cNvSpPr/>
          <p:nvPr/>
        </p:nvSpPr>
        <p:spPr>
          <a:xfrm>
            <a:off x="7630716" y="5859661"/>
            <a:ext cx="6000988" cy="1463278"/>
          </a:xfrm>
          <a:prstGeom prst="rect">
            <a:avLst/>
          </a:prstGeom>
          <a:noFill/>
          <a:ln/>
        </p:spPr>
        <p:txBody>
          <a:bodyPr wrap="square" lIns="0" tIns="0" rIns="0" bIns="0" rtlCol="0" anchor="t"/>
          <a:lstStyle/>
          <a:p>
            <a:pPr marL="0" indent="0" algn="l">
              <a:lnSpc>
                <a:spcPts val="2300"/>
              </a:lnSpc>
              <a:buNone/>
            </a:pPr>
            <a:r>
              <a:rPr lang="en-US" sz="1500" dirty="0">
                <a:solidFill>
                  <a:srgbClr val="3D3838"/>
                </a:solidFill>
                <a:latin typeface="Source Sans Pro" pitchFamily="34" charset="0"/>
                <a:ea typeface="Source Sans Pro" pitchFamily="34" charset="-122"/>
                <a:cs typeface="Source Sans Pro" pitchFamily="34" charset="-120"/>
              </a:rPr>
              <a:t>Розуміння воронки дозволяє створювати цілеспрямовані маркетингові кампанії для кожного етапу. Наприклад, на етапі "Поінформованості" — це масова реклама, а на етапі "Наміру" — персоналізовані пропозиції та демонстрації продукту. Це підвищує релевантність і ефективність комунікації.</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63798" y="829032"/>
            <a:ext cx="11764447" cy="613529"/>
          </a:xfrm>
          <a:prstGeom prst="rect">
            <a:avLst/>
          </a:prstGeom>
          <a:noFill/>
          <a:ln/>
        </p:spPr>
        <p:txBody>
          <a:bodyPr wrap="none" lIns="0" tIns="0" rIns="0" bIns="0" rtlCol="0" anchor="t"/>
          <a:lstStyle/>
          <a:p>
            <a:pPr marL="0" indent="0" algn="l">
              <a:lnSpc>
                <a:spcPts val="4800"/>
              </a:lnSpc>
              <a:buNone/>
            </a:pPr>
            <a:r>
              <a:rPr lang="en-US" sz="3850" b="1" dirty="0">
                <a:solidFill>
                  <a:srgbClr val="000000"/>
                </a:solidFill>
                <a:latin typeface="Montserrat Bold" pitchFamily="34" charset="0"/>
                <a:ea typeface="Montserrat Bold" pitchFamily="34" charset="-122"/>
                <a:cs typeface="Montserrat Bold" pitchFamily="34" charset="-120"/>
              </a:rPr>
              <a:t>Воронка продажів у B2B та B2C: відмінності</a:t>
            </a:r>
            <a:endParaRPr lang="en-US" sz="3850" dirty="0"/>
          </a:p>
        </p:txBody>
      </p:sp>
      <p:sp>
        <p:nvSpPr>
          <p:cNvPr id="3" name="Text 1"/>
          <p:cNvSpPr/>
          <p:nvPr/>
        </p:nvSpPr>
        <p:spPr>
          <a:xfrm>
            <a:off x="863798" y="1982272"/>
            <a:ext cx="6187916" cy="613410"/>
          </a:xfrm>
          <a:prstGeom prst="rect">
            <a:avLst/>
          </a:prstGeom>
          <a:noFill/>
          <a:ln/>
        </p:spPr>
        <p:txBody>
          <a:bodyPr wrap="square" lIns="0" tIns="0" rIns="0" bIns="0" rtlCol="0" anchor="t"/>
          <a:lstStyle/>
          <a:p>
            <a:pPr marL="0" indent="0" algn="l">
              <a:lnSpc>
                <a:spcPts val="2400"/>
              </a:lnSpc>
              <a:buNone/>
            </a:pPr>
            <a:r>
              <a:rPr lang="en-US" sz="1900" b="1" dirty="0">
                <a:solidFill>
                  <a:srgbClr val="000000"/>
                </a:solidFill>
                <a:latin typeface="Montserrat Bold" pitchFamily="34" charset="0"/>
                <a:ea typeface="Montserrat Bold" pitchFamily="34" charset="-122"/>
                <a:cs typeface="Montserrat Bold" pitchFamily="34" charset="-120"/>
              </a:rPr>
              <a:t>Воронка продажів у B2B (Business-to-Business)</a:t>
            </a:r>
            <a:endParaRPr lang="en-US" sz="1900" dirty="0"/>
          </a:p>
        </p:txBody>
      </p:sp>
      <p:sp>
        <p:nvSpPr>
          <p:cNvPr id="4" name="Text 2"/>
          <p:cNvSpPr/>
          <p:nvPr/>
        </p:nvSpPr>
        <p:spPr>
          <a:xfrm>
            <a:off x="863798" y="2811542"/>
            <a:ext cx="6187916" cy="971907"/>
          </a:xfrm>
          <a:prstGeom prst="rect">
            <a:avLst/>
          </a:prstGeom>
          <a:noFill/>
          <a:ln/>
        </p:spPr>
        <p:txBody>
          <a:bodyPr wrap="square" lIns="0" tIns="0" rIns="0" bIns="0" rtlCol="0" anchor="t"/>
          <a:lstStyle/>
          <a:p>
            <a:pPr marL="342900" indent="-342900" algn="l">
              <a:lnSpc>
                <a:spcPts val="2550"/>
              </a:lnSpc>
              <a:buSzPct val="100000"/>
              <a:buChar char="•"/>
            </a:pPr>
            <a:r>
              <a:rPr lang="en-US" sz="1700" b="1" dirty="0">
                <a:solidFill>
                  <a:srgbClr val="3D3838"/>
                </a:solidFill>
                <a:latin typeface="Source Sans Pro" pitchFamily="34" charset="0"/>
                <a:ea typeface="Source Sans Pro" pitchFamily="34" charset="-122"/>
                <a:cs typeface="Source Sans Pro" pitchFamily="34" charset="-120"/>
              </a:rPr>
              <a:t>Довший цикл продажу:</a:t>
            </a:r>
            <a:r>
              <a:rPr lang="en-US" sz="1700" dirty="0">
                <a:solidFill>
                  <a:srgbClr val="3D3838"/>
                </a:solidFill>
                <a:latin typeface="Source Sans Pro" pitchFamily="34" charset="0"/>
                <a:ea typeface="Source Sans Pro" pitchFamily="34" charset="-122"/>
                <a:cs typeface="Source Sans Pro" pitchFamily="34" charset="-120"/>
              </a:rPr>
              <a:t> Процес покупки у B2B часто триває тижні або місяці, оскільки рішення приймаються групою людей.</a:t>
            </a:r>
            <a:endParaRPr lang="en-US" sz="1700" dirty="0"/>
          </a:p>
        </p:txBody>
      </p:sp>
      <p:sp>
        <p:nvSpPr>
          <p:cNvPr id="5" name="Text 3"/>
          <p:cNvSpPr/>
          <p:nvPr/>
        </p:nvSpPr>
        <p:spPr>
          <a:xfrm>
            <a:off x="863798" y="3858935"/>
            <a:ext cx="6187916" cy="971907"/>
          </a:xfrm>
          <a:prstGeom prst="rect">
            <a:avLst/>
          </a:prstGeom>
          <a:noFill/>
          <a:ln/>
        </p:spPr>
        <p:txBody>
          <a:bodyPr wrap="square" lIns="0" tIns="0" rIns="0" bIns="0" rtlCol="0" anchor="t"/>
          <a:lstStyle/>
          <a:p>
            <a:pPr marL="342900" indent="-342900" algn="l">
              <a:lnSpc>
                <a:spcPts val="2550"/>
              </a:lnSpc>
              <a:buSzPct val="100000"/>
              <a:buChar char="•"/>
            </a:pPr>
            <a:r>
              <a:rPr lang="en-US" sz="1700" b="1" dirty="0">
                <a:solidFill>
                  <a:srgbClr val="3D3838"/>
                </a:solidFill>
                <a:latin typeface="Source Sans Pro" pitchFamily="34" charset="0"/>
                <a:ea typeface="Source Sans Pro" pitchFamily="34" charset="-122"/>
                <a:cs typeface="Source Sans Pro" pitchFamily="34" charset="-120"/>
              </a:rPr>
              <a:t>Складніші рішення:</a:t>
            </a:r>
            <a:r>
              <a:rPr lang="en-US" sz="1700" dirty="0">
                <a:solidFill>
                  <a:srgbClr val="3D3838"/>
                </a:solidFill>
                <a:latin typeface="Source Sans Pro" pitchFamily="34" charset="0"/>
                <a:ea typeface="Source Sans Pro" pitchFamily="34" charset="-122"/>
                <a:cs typeface="Source Sans Pro" pitchFamily="34" charset="-120"/>
              </a:rPr>
              <a:t> Покупки, як правило, дорогі та вимагають глибокого аналізу рентабельності інвестицій (ROI) та стратегічної відповідності.</a:t>
            </a:r>
            <a:endParaRPr lang="en-US" sz="1700" dirty="0"/>
          </a:p>
        </p:txBody>
      </p:sp>
      <p:sp>
        <p:nvSpPr>
          <p:cNvPr id="6" name="Text 4"/>
          <p:cNvSpPr/>
          <p:nvPr/>
        </p:nvSpPr>
        <p:spPr>
          <a:xfrm>
            <a:off x="863798" y="4906328"/>
            <a:ext cx="6187916" cy="971907"/>
          </a:xfrm>
          <a:prstGeom prst="rect">
            <a:avLst/>
          </a:prstGeom>
          <a:noFill/>
          <a:ln/>
        </p:spPr>
        <p:txBody>
          <a:bodyPr wrap="square" lIns="0" tIns="0" rIns="0" bIns="0" rtlCol="0" anchor="t"/>
          <a:lstStyle/>
          <a:p>
            <a:pPr marL="342900" indent="-342900" algn="l">
              <a:lnSpc>
                <a:spcPts val="2550"/>
              </a:lnSpc>
              <a:buSzPct val="100000"/>
              <a:buChar char="•"/>
            </a:pPr>
            <a:r>
              <a:rPr lang="en-US" sz="1700" b="1" dirty="0">
                <a:solidFill>
                  <a:srgbClr val="3D3838"/>
                </a:solidFill>
                <a:latin typeface="Source Sans Pro" pitchFamily="34" charset="0"/>
                <a:ea typeface="Source Sans Pro" pitchFamily="34" charset="-122"/>
                <a:cs typeface="Source Sans Pro" pitchFamily="34" charset="-120"/>
              </a:rPr>
              <a:t>Більше учасників процесу:</a:t>
            </a:r>
            <a:r>
              <a:rPr lang="en-US" sz="1700" dirty="0">
                <a:solidFill>
                  <a:srgbClr val="3D3838"/>
                </a:solidFill>
                <a:latin typeface="Source Sans Pro" pitchFamily="34" charset="0"/>
                <a:ea typeface="Source Sans Pro" pitchFamily="34" charset="-122"/>
                <a:cs typeface="Source Sans Pro" pitchFamily="34" charset="-120"/>
              </a:rPr>
              <a:t> У рішенні про покупку задіяні різні відділи — фінансовий, технічний, юридичний, що вимагає більшої кількості переговорів та презентацій.</a:t>
            </a:r>
            <a:endParaRPr lang="en-US" sz="1700" dirty="0"/>
          </a:p>
        </p:txBody>
      </p:sp>
      <p:sp>
        <p:nvSpPr>
          <p:cNvPr id="7" name="Text 5"/>
          <p:cNvSpPr/>
          <p:nvPr/>
        </p:nvSpPr>
        <p:spPr>
          <a:xfrm>
            <a:off x="863798" y="5953720"/>
            <a:ext cx="6187916" cy="647938"/>
          </a:xfrm>
          <a:prstGeom prst="rect">
            <a:avLst/>
          </a:prstGeom>
          <a:noFill/>
          <a:ln/>
        </p:spPr>
        <p:txBody>
          <a:bodyPr wrap="square" lIns="0" tIns="0" rIns="0" bIns="0" rtlCol="0" anchor="t"/>
          <a:lstStyle/>
          <a:p>
            <a:pPr marL="342900" indent="-342900" algn="l">
              <a:lnSpc>
                <a:spcPts val="2550"/>
              </a:lnSpc>
              <a:buSzPct val="100000"/>
              <a:buChar char="•"/>
            </a:pPr>
            <a:r>
              <a:rPr lang="en-US" sz="1700" b="1" dirty="0">
                <a:solidFill>
                  <a:srgbClr val="3D3838"/>
                </a:solidFill>
                <a:latin typeface="Source Sans Pro" pitchFamily="34" charset="0"/>
                <a:ea typeface="Source Sans Pro" pitchFamily="34" charset="-122"/>
                <a:cs typeface="Source Sans Pro" pitchFamily="34" charset="-120"/>
              </a:rPr>
              <a:t>Особистий контакт:</a:t>
            </a:r>
            <a:r>
              <a:rPr lang="en-US" sz="1700" dirty="0">
                <a:solidFill>
                  <a:srgbClr val="3D3838"/>
                </a:solidFill>
                <a:latin typeface="Source Sans Pro" pitchFamily="34" charset="0"/>
                <a:ea typeface="Source Sans Pro" pitchFamily="34" charset="-122"/>
                <a:cs typeface="Source Sans Pro" pitchFamily="34" charset="-120"/>
              </a:rPr>
              <a:t> Висока цінність персональних зустрічей, демонстрацій та індивідуальних консультацій.</a:t>
            </a:r>
            <a:endParaRPr lang="en-US" sz="1700" dirty="0"/>
          </a:p>
        </p:txBody>
      </p:sp>
      <p:sp>
        <p:nvSpPr>
          <p:cNvPr id="8" name="Text 6"/>
          <p:cNvSpPr/>
          <p:nvPr/>
        </p:nvSpPr>
        <p:spPr>
          <a:xfrm>
            <a:off x="863798" y="6677144"/>
            <a:ext cx="6187916" cy="647938"/>
          </a:xfrm>
          <a:prstGeom prst="rect">
            <a:avLst/>
          </a:prstGeom>
          <a:noFill/>
          <a:ln/>
        </p:spPr>
        <p:txBody>
          <a:bodyPr wrap="square" lIns="0" tIns="0" rIns="0" bIns="0" rtlCol="0" anchor="t"/>
          <a:lstStyle/>
          <a:p>
            <a:pPr marL="342900" indent="-342900" algn="l">
              <a:lnSpc>
                <a:spcPts val="2550"/>
              </a:lnSpc>
              <a:buSzPct val="100000"/>
              <a:buChar char="•"/>
            </a:pPr>
            <a:r>
              <a:rPr lang="en-US" sz="1700" b="1" dirty="0">
                <a:solidFill>
                  <a:srgbClr val="3D3838"/>
                </a:solidFill>
                <a:latin typeface="Source Sans Pro" pitchFamily="34" charset="0"/>
                <a:ea typeface="Source Sans Pro" pitchFamily="34" charset="-122"/>
                <a:cs typeface="Source Sans Pro" pitchFamily="34" charset="-120"/>
              </a:rPr>
              <a:t>Значення відносин:</a:t>
            </a:r>
            <a:r>
              <a:rPr lang="en-US" sz="1700" dirty="0">
                <a:solidFill>
                  <a:srgbClr val="3D3838"/>
                </a:solidFill>
                <a:latin typeface="Source Sans Pro" pitchFamily="34" charset="0"/>
                <a:ea typeface="Source Sans Pro" pitchFamily="34" charset="-122"/>
                <a:cs typeface="Source Sans Pro" pitchFamily="34" charset="-120"/>
              </a:rPr>
              <a:t> Довгострокові партнерські відносини з клієнтом мають вирішальне значення.</a:t>
            </a:r>
            <a:endParaRPr lang="en-US" sz="1700" dirty="0"/>
          </a:p>
        </p:txBody>
      </p:sp>
      <p:sp>
        <p:nvSpPr>
          <p:cNvPr id="9" name="Text 7"/>
          <p:cNvSpPr/>
          <p:nvPr/>
        </p:nvSpPr>
        <p:spPr>
          <a:xfrm>
            <a:off x="7586305" y="1982272"/>
            <a:ext cx="6187916" cy="613410"/>
          </a:xfrm>
          <a:prstGeom prst="rect">
            <a:avLst/>
          </a:prstGeom>
          <a:noFill/>
          <a:ln/>
        </p:spPr>
        <p:txBody>
          <a:bodyPr wrap="square" lIns="0" tIns="0" rIns="0" bIns="0" rtlCol="0" anchor="t"/>
          <a:lstStyle/>
          <a:p>
            <a:pPr marL="0" indent="0" algn="l">
              <a:lnSpc>
                <a:spcPts val="2400"/>
              </a:lnSpc>
              <a:buNone/>
            </a:pPr>
            <a:r>
              <a:rPr lang="en-US" sz="1900" b="1" dirty="0">
                <a:solidFill>
                  <a:srgbClr val="000000"/>
                </a:solidFill>
                <a:latin typeface="Montserrat Bold" pitchFamily="34" charset="0"/>
                <a:ea typeface="Montserrat Bold" pitchFamily="34" charset="-122"/>
                <a:cs typeface="Montserrat Bold" pitchFamily="34" charset="-120"/>
              </a:rPr>
              <a:t>Воронка продажів у B2C (Business-to-Consumer)</a:t>
            </a:r>
            <a:endParaRPr lang="en-US" sz="1900" dirty="0"/>
          </a:p>
        </p:txBody>
      </p:sp>
      <p:sp>
        <p:nvSpPr>
          <p:cNvPr id="10" name="Text 8"/>
          <p:cNvSpPr/>
          <p:nvPr/>
        </p:nvSpPr>
        <p:spPr>
          <a:xfrm>
            <a:off x="7586305" y="2811542"/>
            <a:ext cx="6187916" cy="971907"/>
          </a:xfrm>
          <a:prstGeom prst="rect">
            <a:avLst/>
          </a:prstGeom>
          <a:noFill/>
          <a:ln/>
        </p:spPr>
        <p:txBody>
          <a:bodyPr wrap="square" lIns="0" tIns="0" rIns="0" bIns="0" rtlCol="0" anchor="t"/>
          <a:lstStyle/>
          <a:p>
            <a:pPr marL="342900" indent="-342900" algn="l">
              <a:lnSpc>
                <a:spcPts val="2550"/>
              </a:lnSpc>
              <a:buSzPct val="100000"/>
              <a:buChar char="•"/>
            </a:pPr>
            <a:r>
              <a:rPr lang="en-US" sz="1700" b="1" dirty="0">
                <a:solidFill>
                  <a:srgbClr val="3D3838"/>
                </a:solidFill>
                <a:latin typeface="Source Sans Pro" pitchFamily="34" charset="0"/>
                <a:ea typeface="Source Sans Pro" pitchFamily="34" charset="-122"/>
                <a:cs typeface="Source Sans Pro" pitchFamily="34" charset="-120"/>
              </a:rPr>
              <a:t>Швидший цикл продажу:</a:t>
            </a:r>
            <a:r>
              <a:rPr lang="en-US" sz="1700" dirty="0">
                <a:solidFill>
                  <a:srgbClr val="3D3838"/>
                </a:solidFill>
                <a:latin typeface="Source Sans Pro" pitchFamily="34" charset="0"/>
                <a:ea typeface="Source Sans Pro" pitchFamily="34" charset="-122"/>
                <a:cs typeface="Source Sans Pro" pitchFamily="34" charset="-120"/>
              </a:rPr>
              <a:t> Покупки, особливо онлайн, можуть відбуватися за лічені хвилини або години, оскільки рішення приймаються однією особою або сім'єю.</a:t>
            </a:r>
            <a:endParaRPr lang="en-US" sz="1700" dirty="0"/>
          </a:p>
        </p:txBody>
      </p:sp>
      <p:sp>
        <p:nvSpPr>
          <p:cNvPr id="11" name="Text 9"/>
          <p:cNvSpPr/>
          <p:nvPr/>
        </p:nvSpPr>
        <p:spPr>
          <a:xfrm>
            <a:off x="7586305" y="3858935"/>
            <a:ext cx="6187916" cy="647938"/>
          </a:xfrm>
          <a:prstGeom prst="rect">
            <a:avLst/>
          </a:prstGeom>
          <a:noFill/>
          <a:ln/>
        </p:spPr>
        <p:txBody>
          <a:bodyPr wrap="square" lIns="0" tIns="0" rIns="0" bIns="0" rtlCol="0" anchor="t"/>
          <a:lstStyle/>
          <a:p>
            <a:pPr marL="342900" indent="-342900" algn="l">
              <a:lnSpc>
                <a:spcPts val="2550"/>
              </a:lnSpc>
              <a:buSzPct val="100000"/>
              <a:buChar char="•"/>
            </a:pPr>
            <a:r>
              <a:rPr lang="en-US" sz="1700" b="1" dirty="0">
                <a:solidFill>
                  <a:srgbClr val="3D3838"/>
                </a:solidFill>
                <a:latin typeface="Source Sans Pro" pitchFamily="34" charset="0"/>
                <a:ea typeface="Source Sans Pro" pitchFamily="34" charset="-122"/>
                <a:cs typeface="Source Sans Pro" pitchFamily="34" charset="-120"/>
              </a:rPr>
              <a:t>Емоційні рішення:</a:t>
            </a:r>
            <a:r>
              <a:rPr lang="en-US" sz="1700" dirty="0">
                <a:solidFill>
                  <a:srgbClr val="3D3838"/>
                </a:solidFill>
                <a:latin typeface="Source Sans Pro" pitchFamily="34" charset="0"/>
                <a:ea typeface="Source Sans Pro" pitchFamily="34" charset="-122"/>
                <a:cs typeface="Source Sans Pro" pitchFamily="34" charset="-120"/>
              </a:rPr>
              <a:t> Часто покупки у B2C зумовлені емоціями, імпульсом, модою або особистими вподобаннями.</a:t>
            </a:r>
            <a:endParaRPr lang="en-US" sz="1700" dirty="0"/>
          </a:p>
        </p:txBody>
      </p:sp>
      <p:sp>
        <p:nvSpPr>
          <p:cNvPr id="12" name="Text 10"/>
          <p:cNvSpPr/>
          <p:nvPr/>
        </p:nvSpPr>
        <p:spPr>
          <a:xfrm>
            <a:off x="7586305" y="4582358"/>
            <a:ext cx="6187916" cy="647938"/>
          </a:xfrm>
          <a:prstGeom prst="rect">
            <a:avLst/>
          </a:prstGeom>
          <a:noFill/>
          <a:ln/>
        </p:spPr>
        <p:txBody>
          <a:bodyPr wrap="square" lIns="0" tIns="0" rIns="0" bIns="0" rtlCol="0" anchor="t"/>
          <a:lstStyle/>
          <a:p>
            <a:pPr marL="342900" indent="-342900" algn="l">
              <a:lnSpc>
                <a:spcPts val="2550"/>
              </a:lnSpc>
              <a:buSzPct val="100000"/>
              <a:buChar char="•"/>
            </a:pPr>
            <a:r>
              <a:rPr lang="en-US" sz="1700" b="1" dirty="0">
                <a:solidFill>
                  <a:srgbClr val="3D3838"/>
                </a:solidFill>
                <a:latin typeface="Source Sans Pro" pitchFamily="34" charset="0"/>
                <a:ea typeface="Source Sans Pro" pitchFamily="34" charset="-122"/>
                <a:cs typeface="Source Sans Pro" pitchFamily="34" charset="-120"/>
              </a:rPr>
              <a:t>Масовий ринок:</a:t>
            </a:r>
            <a:r>
              <a:rPr lang="en-US" sz="1700" dirty="0">
                <a:solidFill>
                  <a:srgbClr val="3D3838"/>
                </a:solidFill>
                <a:latin typeface="Source Sans Pro" pitchFamily="34" charset="0"/>
                <a:ea typeface="Source Sans Pro" pitchFamily="34" charset="-122"/>
                <a:cs typeface="Source Sans Pro" pitchFamily="34" charset="-120"/>
              </a:rPr>
              <a:t> Орієнтація на велику кількість споживачів, що вимагає використання масових маркетингових каналів.</a:t>
            </a:r>
            <a:endParaRPr lang="en-US" sz="1700" dirty="0"/>
          </a:p>
        </p:txBody>
      </p:sp>
      <p:sp>
        <p:nvSpPr>
          <p:cNvPr id="13" name="Text 11"/>
          <p:cNvSpPr/>
          <p:nvPr/>
        </p:nvSpPr>
        <p:spPr>
          <a:xfrm>
            <a:off x="7586305" y="5305782"/>
            <a:ext cx="6187916" cy="1295876"/>
          </a:xfrm>
          <a:prstGeom prst="rect">
            <a:avLst/>
          </a:prstGeom>
          <a:noFill/>
          <a:ln/>
        </p:spPr>
        <p:txBody>
          <a:bodyPr wrap="square" lIns="0" tIns="0" rIns="0" bIns="0" rtlCol="0" anchor="t"/>
          <a:lstStyle/>
          <a:p>
            <a:pPr marL="342900" indent="-342900" algn="l">
              <a:lnSpc>
                <a:spcPts val="2550"/>
              </a:lnSpc>
              <a:buSzPct val="100000"/>
              <a:buChar char="•"/>
            </a:pPr>
            <a:r>
              <a:rPr lang="en-US" sz="1700" b="1" dirty="0">
                <a:solidFill>
                  <a:srgbClr val="3D3838"/>
                </a:solidFill>
                <a:latin typeface="Source Sans Pro" pitchFamily="34" charset="0"/>
                <a:ea typeface="Source Sans Pro" pitchFamily="34" charset="-122"/>
                <a:cs typeface="Source Sans Pro" pitchFamily="34" charset="-120"/>
              </a:rPr>
              <a:t>Автоматизовані воронки:</a:t>
            </a:r>
            <a:r>
              <a:rPr lang="en-US" sz="1700" dirty="0">
                <a:solidFill>
                  <a:srgbClr val="3D3838"/>
                </a:solidFill>
                <a:latin typeface="Source Sans Pro" pitchFamily="34" charset="0"/>
                <a:ea typeface="Source Sans Pro" pitchFamily="34" charset="-122"/>
                <a:cs typeface="Source Sans Pro" pitchFamily="34" charset="-120"/>
              </a:rPr>
              <a:t> Особливо ефективні для онлайн-продажів, де багато етапів, таких як показ реклами, відправлення розсилок, оформлення замовлення, можуть бути повністю автоматизовані.</a:t>
            </a:r>
            <a:endParaRPr lang="en-US" sz="1700" dirty="0"/>
          </a:p>
        </p:txBody>
      </p:sp>
      <p:sp>
        <p:nvSpPr>
          <p:cNvPr id="14" name="Text 12"/>
          <p:cNvSpPr/>
          <p:nvPr/>
        </p:nvSpPr>
        <p:spPr>
          <a:xfrm>
            <a:off x="7586305" y="6677144"/>
            <a:ext cx="6187916" cy="647938"/>
          </a:xfrm>
          <a:prstGeom prst="rect">
            <a:avLst/>
          </a:prstGeom>
          <a:noFill/>
          <a:ln/>
        </p:spPr>
        <p:txBody>
          <a:bodyPr wrap="square" lIns="0" tIns="0" rIns="0" bIns="0" rtlCol="0" anchor="t"/>
          <a:lstStyle/>
          <a:p>
            <a:pPr marL="342900" indent="-342900" algn="l">
              <a:lnSpc>
                <a:spcPts val="2550"/>
              </a:lnSpc>
              <a:buSzPct val="100000"/>
              <a:buChar char="•"/>
            </a:pPr>
            <a:r>
              <a:rPr lang="en-US" sz="1700" b="1" dirty="0">
                <a:solidFill>
                  <a:srgbClr val="3D3838"/>
                </a:solidFill>
                <a:latin typeface="Source Sans Pro" pitchFamily="34" charset="0"/>
                <a:ea typeface="Source Sans Pro" pitchFamily="34" charset="-122"/>
                <a:cs typeface="Source Sans Pro" pitchFamily="34" charset="-120"/>
              </a:rPr>
              <a:t>Ціна та зручність:</a:t>
            </a:r>
            <a:r>
              <a:rPr lang="en-US" sz="1700" dirty="0">
                <a:solidFill>
                  <a:srgbClr val="3D3838"/>
                </a:solidFill>
                <a:latin typeface="Source Sans Pro" pitchFamily="34" charset="0"/>
                <a:ea typeface="Source Sans Pro" pitchFamily="34" charset="-122"/>
                <a:cs typeface="Source Sans Pro" pitchFamily="34" charset="-120"/>
              </a:rPr>
              <a:t> Часто ключовими факторами є ціна, зручність покупки та доступність продукту.</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38200" y="588169"/>
            <a:ext cx="11966734" cy="595313"/>
          </a:xfrm>
          <a:prstGeom prst="rect">
            <a:avLst/>
          </a:prstGeom>
          <a:noFill/>
          <a:ln/>
        </p:spPr>
        <p:txBody>
          <a:bodyPr wrap="none" lIns="0" tIns="0" rIns="0" bIns="0" rtlCol="0" anchor="t"/>
          <a:lstStyle/>
          <a:p>
            <a:pPr marL="0" indent="0" algn="l">
              <a:lnSpc>
                <a:spcPts val="4650"/>
              </a:lnSpc>
              <a:buNone/>
            </a:pPr>
            <a:r>
              <a:rPr lang="en-US" sz="3750" b="1" dirty="0">
                <a:solidFill>
                  <a:srgbClr val="000000"/>
                </a:solidFill>
                <a:latin typeface="Montserrat Bold" pitchFamily="34" charset="0"/>
                <a:ea typeface="Montserrat Bold" pitchFamily="34" charset="-122"/>
                <a:cs typeface="Montserrat Bold" pitchFamily="34" charset="-120"/>
              </a:rPr>
              <a:t>Як побудувати ефективну воронку продажів?</a:t>
            </a:r>
            <a:endParaRPr lang="en-US" sz="3750" dirty="0"/>
          </a:p>
        </p:txBody>
      </p:sp>
      <p:sp>
        <p:nvSpPr>
          <p:cNvPr id="3" name="Shape 1"/>
          <p:cNvSpPr/>
          <p:nvPr/>
        </p:nvSpPr>
        <p:spPr>
          <a:xfrm>
            <a:off x="838200" y="1602581"/>
            <a:ext cx="6372225" cy="2757488"/>
          </a:xfrm>
          <a:prstGeom prst="roundRect">
            <a:avLst>
              <a:gd name="adj" fmla="val 3979"/>
            </a:avLst>
          </a:prstGeom>
          <a:solidFill>
            <a:srgbClr val="FFFFFF"/>
          </a:solidFill>
          <a:ln w="22860">
            <a:solidFill>
              <a:srgbClr val="D8D4D4"/>
            </a:solidFill>
            <a:prstDash val="solid"/>
          </a:ln>
        </p:spPr>
      </p:sp>
      <p:sp>
        <p:nvSpPr>
          <p:cNvPr id="4" name="Shape 2"/>
          <p:cNvSpPr/>
          <p:nvPr/>
        </p:nvSpPr>
        <p:spPr>
          <a:xfrm>
            <a:off x="815340" y="1602581"/>
            <a:ext cx="91440" cy="2757488"/>
          </a:xfrm>
          <a:prstGeom prst="roundRect">
            <a:avLst>
              <a:gd name="adj" fmla="val 34379"/>
            </a:avLst>
          </a:prstGeom>
          <a:solidFill>
            <a:srgbClr val="2D2E34"/>
          </a:solidFill>
          <a:ln/>
        </p:spPr>
      </p:sp>
      <p:sp>
        <p:nvSpPr>
          <p:cNvPr id="5" name="Text 3"/>
          <p:cNvSpPr/>
          <p:nvPr/>
        </p:nvSpPr>
        <p:spPr>
          <a:xfrm>
            <a:off x="1139190" y="1834991"/>
            <a:ext cx="5838825" cy="595313"/>
          </a:xfrm>
          <a:prstGeom prst="rect">
            <a:avLst/>
          </a:prstGeom>
          <a:noFill/>
          <a:ln/>
        </p:spPr>
        <p:txBody>
          <a:bodyPr wrap="square" lIns="0" tIns="0" rIns="0" bIns="0" rtlCol="0" anchor="t"/>
          <a:lstStyle/>
          <a:p>
            <a:pPr marL="0" indent="0" algn="l">
              <a:lnSpc>
                <a:spcPts val="2300"/>
              </a:lnSpc>
              <a:buNone/>
            </a:pPr>
            <a:r>
              <a:rPr lang="en-US" sz="1850" b="1" dirty="0">
                <a:solidFill>
                  <a:srgbClr val="3D3838"/>
                </a:solidFill>
                <a:latin typeface="Montserrat Bold" pitchFamily="34" charset="0"/>
                <a:ea typeface="Montserrat Bold" pitchFamily="34" charset="-122"/>
                <a:cs typeface="Montserrat Bold" pitchFamily="34" charset="-120"/>
              </a:rPr>
              <a:t>1. Визначити цільову аудиторію та канали залучення</a:t>
            </a:r>
            <a:endParaRPr lang="en-US" sz="1850" dirty="0"/>
          </a:p>
        </p:txBody>
      </p:sp>
      <p:sp>
        <p:nvSpPr>
          <p:cNvPr id="6" name="Text 4"/>
          <p:cNvSpPr/>
          <p:nvPr/>
        </p:nvSpPr>
        <p:spPr>
          <a:xfrm>
            <a:off x="1139190" y="2556034"/>
            <a:ext cx="5838825" cy="1571625"/>
          </a:xfrm>
          <a:prstGeom prst="rect">
            <a:avLst/>
          </a:prstGeom>
          <a:noFill/>
          <a:ln/>
        </p:spPr>
        <p:txBody>
          <a:bodyPr wrap="square" lIns="0" tIns="0" rIns="0" bIns="0" rtlCol="0" anchor="t"/>
          <a:lstStyle/>
          <a:p>
            <a:pPr marL="0" indent="0" algn="l">
              <a:lnSpc>
                <a:spcPts val="2450"/>
              </a:lnSpc>
              <a:buNone/>
            </a:pPr>
            <a:r>
              <a:rPr lang="en-US" sz="1650" dirty="0">
                <a:solidFill>
                  <a:srgbClr val="3D3838"/>
                </a:solidFill>
                <a:latin typeface="Source Sans Pro" pitchFamily="34" charset="0"/>
                <a:ea typeface="Source Sans Pro" pitchFamily="34" charset="-122"/>
                <a:cs typeface="Source Sans Pro" pitchFamily="34" charset="-120"/>
              </a:rPr>
              <a:t>Чітке розуміння вашого ідеального клієнта (демографія, інтереси, проблеми) є першим кроком. Це допоможе вибрати найбільш ефективні канали для залучення трафіку до вашої воронки, будь то соціальні мережі, SEO, контекстна реклама чи офлайн-події.</a:t>
            </a:r>
            <a:endParaRPr lang="en-US" sz="1650" dirty="0"/>
          </a:p>
        </p:txBody>
      </p:sp>
      <p:sp>
        <p:nvSpPr>
          <p:cNvPr id="7" name="Shape 5"/>
          <p:cNvSpPr/>
          <p:nvPr/>
        </p:nvSpPr>
        <p:spPr>
          <a:xfrm>
            <a:off x="7419975" y="1602581"/>
            <a:ext cx="6372225" cy="2757488"/>
          </a:xfrm>
          <a:prstGeom prst="roundRect">
            <a:avLst>
              <a:gd name="adj" fmla="val 3979"/>
            </a:avLst>
          </a:prstGeom>
          <a:solidFill>
            <a:srgbClr val="FFFFFF"/>
          </a:solidFill>
          <a:ln w="22860">
            <a:solidFill>
              <a:srgbClr val="D8D4D4"/>
            </a:solidFill>
            <a:prstDash val="solid"/>
          </a:ln>
        </p:spPr>
      </p:sp>
      <p:sp>
        <p:nvSpPr>
          <p:cNvPr id="8" name="Shape 6"/>
          <p:cNvSpPr/>
          <p:nvPr/>
        </p:nvSpPr>
        <p:spPr>
          <a:xfrm>
            <a:off x="7397115" y="1602581"/>
            <a:ext cx="91440" cy="2757488"/>
          </a:xfrm>
          <a:prstGeom prst="roundRect">
            <a:avLst>
              <a:gd name="adj" fmla="val 34379"/>
            </a:avLst>
          </a:prstGeom>
          <a:solidFill>
            <a:srgbClr val="2D2E34"/>
          </a:solidFill>
          <a:ln/>
        </p:spPr>
      </p:sp>
      <p:sp>
        <p:nvSpPr>
          <p:cNvPr id="9" name="Text 7"/>
          <p:cNvSpPr/>
          <p:nvPr/>
        </p:nvSpPr>
        <p:spPr>
          <a:xfrm>
            <a:off x="7720965" y="1834991"/>
            <a:ext cx="5838825" cy="595313"/>
          </a:xfrm>
          <a:prstGeom prst="rect">
            <a:avLst/>
          </a:prstGeom>
          <a:noFill/>
          <a:ln/>
        </p:spPr>
        <p:txBody>
          <a:bodyPr wrap="square" lIns="0" tIns="0" rIns="0" bIns="0" rtlCol="0" anchor="t"/>
          <a:lstStyle/>
          <a:p>
            <a:pPr marL="0" indent="0" algn="l">
              <a:lnSpc>
                <a:spcPts val="2300"/>
              </a:lnSpc>
              <a:buNone/>
            </a:pPr>
            <a:r>
              <a:rPr lang="en-US" sz="1850" b="1" dirty="0">
                <a:solidFill>
                  <a:srgbClr val="3D3838"/>
                </a:solidFill>
                <a:latin typeface="Montserrat Bold" pitchFamily="34" charset="0"/>
                <a:ea typeface="Montserrat Bold" pitchFamily="34" charset="-122"/>
                <a:cs typeface="Montserrat Bold" pitchFamily="34" charset="-120"/>
              </a:rPr>
              <a:t>2. Створити контент, що викликає інтерес і довіру</a:t>
            </a:r>
            <a:endParaRPr lang="en-US" sz="1850" dirty="0"/>
          </a:p>
        </p:txBody>
      </p:sp>
      <p:sp>
        <p:nvSpPr>
          <p:cNvPr id="10" name="Text 8"/>
          <p:cNvSpPr/>
          <p:nvPr/>
        </p:nvSpPr>
        <p:spPr>
          <a:xfrm>
            <a:off x="7720965" y="2556034"/>
            <a:ext cx="5838825" cy="1571625"/>
          </a:xfrm>
          <a:prstGeom prst="rect">
            <a:avLst/>
          </a:prstGeom>
          <a:noFill/>
          <a:ln/>
        </p:spPr>
        <p:txBody>
          <a:bodyPr wrap="square" lIns="0" tIns="0" rIns="0" bIns="0" rtlCol="0" anchor="t"/>
          <a:lstStyle/>
          <a:p>
            <a:pPr marL="0" indent="0" algn="l">
              <a:lnSpc>
                <a:spcPts val="2450"/>
              </a:lnSpc>
              <a:buNone/>
            </a:pPr>
            <a:r>
              <a:rPr lang="en-US" sz="1650" dirty="0">
                <a:solidFill>
                  <a:srgbClr val="3D3838"/>
                </a:solidFill>
                <a:latin typeface="Source Sans Pro" pitchFamily="34" charset="0"/>
                <a:ea typeface="Source Sans Pro" pitchFamily="34" charset="-122"/>
                <a:cs typeface="Source Sans Pro" pitchFamily="34" charset="-120"/>
              </a:rPr>
              <a:t>Для кожного етапу воронки потрібен відповідний контент: від привабливих заголовків для поінформованості до детальних кейсів та демонстрацій для етапу наміру. Контент повинен бути цінним, релевантним та вирішувати проблеми клієнта, будуючи довіру до вашого бренду.</a:t>
            </a:r>
            <a:endParaRPr lang="en-US" sz="1650" dirty="0"/>
          </a:p>
        </p:txBody>
      </p:sp>
      <p:sp>
        <p:nvSpPr>
          <p:cNvPr id="11" name="Shape 9"/>
          <p:cNvSpPr/>
          <p:nvPr/>
        </p:nvSpPr>
        <p:spPr>
          <a:xfrm>
            <a:off x="838200" y="4569619"/>
            <a:ext cx="6372225" cy="3071812"/>
          </a:xfrm>
          <a:prstGeom prst="roundRect">
            <a:avLst>
              <a:gd name="adj" fmla="val 3572"/>
            </a:avLst>
          </a:prstGeom>
          <a:solidFill>
            <a:srgbClr val="FFFFFF"/>
          </a:solidFill>
          <a:ln w="22860">
            <a:solidFill>
              <a:srgbClr val="D8D4D4"/>
            </a:solidFill>
            <a:prstDash val="solid"/>
          </a:ln>
        </p:spPr>
      </p:sp>
      <p:sp>
        <p:nvSpPr>
          <p:cNvPr id="12" name="Shape 10"/>
          <p:cNvSpPr/>
          <p:nvPr/>
        </p:nvSpPr>
        <p:spPr>
          <a:xfrm>
            <a:off x="815340" y="4569619"/>
            <a:ext cx="91440" cy="3071812"/>
          </a:xfrm>
          <a:prstGeom prst="roundRect">
            <a:avLst>
              <a:gd name="adj" fmla="val 34379"/>
            </a:avLst>
          </a:prstGeom>
          <a:solidFill>
            <a:srgbClr val="2D2E34"/>
          </a:solidFill>
          <a:ln/>
        </p:spPr>
      </p:sp>
      <p:sp>
        <p:nvSpPr>
          <p:cNvPr id="13" name="Text 11"/>
          <p:cNvSpPr/>
          <p:nvPr/>
        </p:nvSpPr>
        <p:spPr>
          <a:xfrm>
            <a:off x="1139190" y="4802029"/>
            <a:ext cx="5838825" cy="595313"/>
          </a:xfrm>
          <a:prstGeom prst="rect">
            <a:avLst/>
          </a:prstGeom>
          <a:noFill/>
          <a:ln/>
        </p:spPr>
        <p:txBody>
          <a:bodyPr wrap="square" lIns="0" tIns="0" rIns="0" bIns="0" rtlCol="0" anchor="t"/>
          <a:lstStyle/>
          <a:p>
            <a:pPr marL="0" indent="0" algn="l">
              <a:lnSpc>
                <a:spcPts val="2300"/>
              </a:lnSpc>
              <a:buNone/>
            </a:pPr>
            <a:r>
              <a:rPr lang="en-US" sz="1850" b="1" dirty="0">
                <a:solidFill>
                  <a:srgbClr val="3D3838"/>
                </a:solidFill>
                <a:latin typeface="Montserrat Bold" pitchFamily="34" charset="0"/>
                <a:ea typeface="Montserrat Bold" pitchFamily="34" charset="-122"/>
                <a:cs typeface="Montserrat Bold" pitchFamily="34" charset="-120"/>
              </a:rPr>
              <a:t>3. Впровадити CRM для відстеження клієнтів і автоматизації процесів</a:t>
            </a:r>
            <a:endParaRPr lang="en-US" sz="1850" dirty="0"/>
          </a:p>
        </p:txBody>
      </p:sp>
      <p:sp>
        <p:nvSpPr>
          <p:cNvPr id="14" name="Text 12"/>
          <p:cNvSpPr/>
          <p:nvPr/>
        </p:nvSpPr>
        <p:spPr>
          <a:xfrm>
            <a:off x="1139190" y="5523071"/>
            <a:ext cx="5838825" cy="1885950"/>
          </a:xfrm>
          <a:prstGeom prst="rect">
            <a:avLst/>
          </a:prstGeom>
          <a:noFill/>
          <a:ln/>
        </p:spPr>
        <p:txBody>
          <a:bodyPr wrap="square" lIns="0" tIns="0" rIns="0" bIns="0" rtlCol="0" anchor="t"/>
          <a:lstStyle/>
          <a:p>
            <a:pPr marL="0" indent="0" algn="l">
              <a:lnSpc>
                <a:spcPts val="2450"/>
              </a:lnSpc>
              <a:buNone/>
            </a:pPr>
            <a:r>
              <a:rPr lang="en-US" sz="1650" dirty="0">
                <a:solidFill>
                  <a:srgbClr val="3D3838"/>
                </a:solidFill>
                <a:latin typeface="Source Sans Pro" pitchFamily="34" charset="0"/>
                <a:ea typeface="Source Sans Pro" pitchFamily="34" charset="-122"/>
                <a:cs typeface="Source Sans Pro" pitchFamily="34" charset="-120"/>
              </a:rPr>
              <a:t>Система управління взаємовідносинами з клієнтами (CRM) є незамінним інструментом. Вона дозволяє централізовано зберігати інформацію про клієнтів, відстежувати їхній прогрес по воронці, автоматизувати розсилки, нагадування та інші рутинні завдання, звільняючи час для персоналізованої взаємодії.</a:t>
            </a:r>
            <a:endParaRPr lang="en-US" sz="1650" dirty="0"/>
          </a:p>
        </p:txBody>
      </p:sp>
      <p:sp>
        <p:nvSpPr>
          <p:cNvPr id="15" name="Shape 13"/>
          <p:cNvSpPr/>
          <p:nvPr/>
        </p:nvSpPr>
        <p:spPr>
          <a:xfrm>
            <a:off x="7419975" y="4569619"/>
            <a:ext cx="6372225" cy="3071812"/>
          </a:xfrm>
          <a:prstGeom prst="roundRect">
            <a:avLst>
              <a:gd name="adj" fmla="val 3572"/>
            </a:avLst>
          </a:prstGeom>
          <a:solidFill>
            <a:srgbClr val="FFFFFF"/>
          </a:solidFill>
          <a:ln w="22860">
            <a:solidFill>
              <a:srgbClr val="D8D4D4"/>
            </a:solidFill>
            <a:prstDash val="solid"/>
          </a:ln>
        </p:spPr>
      </p:sp>
      <p:sp>
        <p:nvSpPr>
          <p:cNvPr id="16" name="Shape 14"/>
          <p:cNvSpPr/>
          <p:nvPr/>
        </p:nvSpPr>
        <p:spPr>
          <a:xfrm>
            <a:off x="7397115" y="4569619"/>
            <a:ext cx="91440" cy="3071812"/>
          </a:xfrm>
          <a:prstGeom prst="roundRect">
            <a:avLst>
              <a:gd name="adj" fmla="val 34379"/>
            </a:avLst>
          </a:prstGeom>
          <a:solidFill>
            <a:srgbClr val="2D2E34"/>
          </a:solidFill>
          <a:ln/>
        </p:spPr>
      </p:sp>
      <p:sp>
        <p:nvSpPr>
          <p:cNvPr id="17" name="Text 15"/>
          <p:cNvSpPr/>
          <p:nvPr/>
        </p:nvSpPr>
        <p:spPr>
          <a:xfrm>
            <a:off x="7720965" y="4802029"/>
            <a:ext cx="5838825" cy="595313"/>
          </a:xfrm>
          <a:prstGeom prst="rect">
            <a:avLst/>
          </a:prstGeom>
          <a:noFill/>
          <a:ln/>
        </p:spPr>
        <p:txBody>
          <a:bodyPr wrap="square" lIns="0" tIns="0" rIns="0" bIns="0" rtlCol="0" anchor="t"/>
          <a:lstStyle/>
          <a:p>
            <a:pPr marL="0" indent="0" algn="l">
              <a:lnSpc>
                <a:spcPts val="2300"/>
              </a:lnSpc>
              <a:buNone/>
            </a:pPr>
            <a:r>
              <a:rPr lang="en-US" sz="1850" b="1" dirty="0">
                <a:solidFill>
                  <a:srgbClr val="3D3838"/>
                </a:solidFill>
                <a:latin typeface="Montserrat Bold" pitchFamily="34" charset="0"/>
                <a:ea typeface="Montserrat Bold" pitchFamily="34" charset="-122"/>
                <a:cs typeface="Montserrat Bold" pitchFamily="34" charset="-120"/>
              </a:rPr>
              <a:t>4. Аналізувати та оптимізувати кожен етап воронки</a:t>
            </a:r>
            <a:endParaRPr lang="en-US" sz="1850" dirty="0"/>
          </a:p>
        </p:txBody>
      </p:sp>
      <p:sp>
        <p:nvSpPr>
          <p:cNvPr id="18" name="Text 16"/>
          <p:cNvSpPr/>
          <p:nvPr/>
        </p:nvSpPr>
        <p:spPr>
          <a:xfrm>
            <a:off x="7720965" y="5523071"/>
            <a:ext cx="5838825" cy="1571625"/>
          </a:xfrm>
          <a:prstGeom prst="rect">
            <a:avLst/>
          </a:prstGeom>
          <a:noFill/>
          <a:ln/>
        </p:spPr>
        <p:txBody>
          <a:bodyPr wrap="square" lIns="0" tIns="0" rIns="0" bIns="0" rtlCol="0" anchor="t"/>
          <a:lstStyle/>
          <a:p>
            <a:pPr marL="0" indent="0" algn="l">
              <a:lnSpc>
                <a:spcPts val="2450"/>
              </a:lnSpc>
              <a:buNone/>
            </a:pPr>
            <a:r>
              <a:rPr lang="en-US" sz="1650" dirty="0">
                <a:solidFill>
                  <a:srgbClr val="3D3838"/>
                </a:solidFill>
                <a:latin typeface="Source Sans Pro" pitchFamily="34" charset="0"/>
                <a:ea typeface="Source Sans Pro" pitchFamily="34" charset="-122"/>
                <a:cs typeface="Source Sans Pro" pitchFamily="34" charset="-120"/>
              </a:rPr>
              <a:t>Регулярний аналіз показників конверсії на кожному етапі є ключем до успіху. Використовуйте A/B тестування, збирайте зворотний зв'язок, експериментуйте з новими підходами та постійно вдосконалюйте свої стратегії. Ефективна воронка — це завжди динамічний процес.</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25805" y="499586"/>
            <a:ext cx="13178790" cy="1031081"/>
          </a:xfrm>
          <a:prstGeom prst="rect">
            <a:avLst/>
          </a:prstGeom>
          <a:noFill/>
          <a:ln/>
        </p:spPr>
        <p:txBody>
          <a:bodyPr wrap="square" lIns="0" tIns="0" rIns="0" bIns="0" rtlCol="0" anchor="t"/>
          <a:lstStyle/>
          <a:p>
            <a:pPr marL="0" indent="0" algn="l">
              <a:lnSpc>
                <a:spcPts val="4050"/>
              </a:lnSpc>
              <a:buNone/>
            </a:pPr>
            <a:r>
              <a:rPr lang="en-US" sz="3200" b="1" dirty="0">
                <a:solidFill>
                  <a:srgbClr val="000000"/>
                </a:solidFill>
                <a:latin typeface="Montserrat Bold" pitchFamily="34" charset="0"/>
                <a:ea typeface="Montserrat Bold" pitchFamily="34" charset="-122"/>
                <a:cs typeface="Montserrat Bold" pitchFamily="34" charset="-120"/>
              </a:rPr>
              <a:t>Обробка заперечень клієнтів: ключ до успішного закриття угоди</a:t>
            </a:r>
            <a:endParaRPr lang="en-US" sz="3200" dirty="0"/>
          </a:p>
        </p:txBody>
      </p:sp>
      <p:sp>
        <p:nvSpPr>
          <p:cNvPr id="3" name="Text 1"/>
          <p:cNvSpPr/>
          <p:nvPr/>
        </p:nvSpPr>
        <p:spPr>
          <a:xfrm>
            <a:off x="725805" y="1893570"/>
            <a:ext cx="13178790" cy="544354"/>
          </a:xfrm>
          <a:prstGeom prst="rect">
            <a:avLst/>
          </a:prstGeom>
          <a:noFill/>
          <a:ln/>
        </p:spPr>
        <p:txBody>
          <a:bodyPr wrap="square" lIns="0" tIns="0" rIns="0" bIns="0" rtlCol="0" anchor="t"/>
          <a:lstStyle/>
          <a:p>
            <a:pPr marL="0" indent="0" algn="l">
              <a:lnSpc>
                <a:spcPts val="2100"/>
              </a:lnSpc>
              <a:buNone/>
            </a:pPr>
            <a:r>
              <a:rPr lang="en-US" sz="1400" dirty="0">
                <a:solidFill>
                  <a:srgbClr val="3D3838"/>
                </a:solidFill>
                <a:latin typeface="Source Sans Pro" pitchFamily="34" charset="0"/>
                <a:ea typeface="Source Sans Pro" pitchFamily="34" charset="-122"/>
                <a:cs typeface="Source Sans Pro" pitchFamily="34" charset="-120"/>
              </a:rPr>
              <a:t>Заперечення клієнтів – це не перешкода, а можливість глибше зрозуміти їхні потреби та допомогти їм прийняти правильне рішення. Ефективна робота із запереченнями може значно підвищити конверсію у вашій воронці продажів.</a:t>
            </a:r>
            <a:endParaRPr lang="en-US" sz="1400" dirty="0"/>
          </a:p>
        </p:txBody>
      </p:sp>
      <p:pic>
        <p:nvPicPr>
          <p:cNvPr id="4" name="Image 0" descr="preencoded.png"/>
          <p:cNvPicPr>
            <a:picLocks noChangeAspect="1"/>
          </p:cNvPicPr>
          <p:nvPr/>
        </p:nvPicPr>
        <p:blipFill>
          <a:blip r:embed="rId3"/>
          <a:stretch>
            <a:fillRect/>
          </a:stretch>
        </p:blipFill>
        <p:spPr>
          <a:xfrm>
            <a:off x="725805" y="2641997"/>
            <a:ext cx="6589395" cy="725805"/>
          </a:xfrm>
          <a:prstGeom prst="rect">
            <a:avLst/>
          </a:prstGeom>
        </p:spPr>
      </p:pic>
      <p:sp>
        <p:nvSpPr>
          <p:cNvPr id="5" name="Text 2"/>
          <p:cNvSpPr/>
          <p:nvPr/>
        </p:nvSpPr>
        <p:spPr>
          <a:xfrm>
            <a:off x="907256" y="3549253"/>
            <a:ext cx="2616637" cy="257770"/>
          </a:xfrm>
          <a:prstGeom prst="rect">
            <a:avLst/>
          </a:prstGeom>
          <a:noFill/>
          <a:ln/>
        </p:spPr>
        <p:txBody>
          <a:bodyPr wrap="none" lIns="0" tIns="0" rIns="0" bIns="0" rtlCol="0" anchor="t"/>
          <a:lstStyle/>
          <a:p>
            <a:pPr marL="0" indent="0" algn="l">
              <a:lnSpc>
                <a:spcPts val="2000"/>
              </a:lnSpc>
              <a:buNone/>
            </a:pPr>
            <a:r>
              <a:rPr lang="en-US" sz="1600" b="1" dirty="0">
                <a:solidFill>
                  <a:srgbClr val="3D3838"/>
                </a:solidFill>
                <a:latin typeface="Montserrat Bold" pitchFamily="34" charset="0"/>
                <a:ea typeface="Montserrat Bold" pitchFamily="34" charset="-122"/>
                <a:cs typeface="Montserrat Bold" pitchFamily="34" charset="-120"/>
              </a:rPr>
              <a:t>Визнання та розуміння</a:t>
            </a:r>
            <a:endParaRPr lang="en-US" sz="1600" dirty="0"/>
          </a:p>
        </p:txBody>
      </p:sp>
      <p:sp>
        <p:nvSpPr>
          <p:cNvPr id="6" name="Text 3"/>
          <p:cNvSpPr/>
          <p:nvPr/>
        </p:nvSpPr>
        <p:spPr>
          <a:xfrm>
            <a:off x="907256" y="3915847"/>
            <a:ext cx="6226493" cy="1088708"/>
          </a:xfrm>
          <a:prstGeom prst="rect">
            <a:avLst/>
          </a:prstGeom>
          <a:noFill/>
          <a:ln/>
        </p:spPr>
        <p:txBody>
          <a:bodyPr wrap="square" lIns="0" tIns="0" rIns="0" bIns="0" rtlCol="0" anchor="t"/>
          <a:lstStyle/>
          <a:p>
            <a:pPr marL="0" indent="0" algn="l">
              <a:lnSpc>
                <a:spcPts val="2100"/>
              </a:lnSpc>
              <a:buNone/>
            </a:pPr>
            <a:r>
              <a:rPr lang="en-US" sz="1400" dirty="0">
                <a:solidFill>
                  <a:srgbClr val="3D3838"/>
                </a:solidFill>
                <a:latin typeface="Source Sans Pro" pitchFamily="34" charset="0"/>
                <a:ea typeface="Source Sans Pro" pitchFamily="34" charset="-122"/>
                <a:cs typeface="Source Sans Pro" pitchFamily="34" charset="-120"/>
              </a:rPr>
              <a:t>Перше правило – ніколи не перебивайте клієнта. Дайте йому висловитися повністю. Активно слухайте, щоб зрозуміти справжню причину заперечення. Часто за початковим запереченням ("це занадто дорого") ховається інша проблема ("я не бачу цінності за цю ціну").</a:t>
            </a:r>
            <a:endParaRPr lang="en-US" sz="1400" dirty="0"/>
          </a:p>
        </p:txBody>
      </p:sp>
      <p:pic>
        <p:nvPicPr>
          <p:cNvPr id="7" name="Image 1" descr="preencoded.png"/>
          <p:cNvPicPr>
            <a:picLocks noChangeAspect="1"/>
          </p:cNvPicPr>
          <p:nvPr/>
        </p:nvPicPr>
        <p:blipFill>
          <a:blip r:embed="rId4"/>
          <a:stretch>
            <a:fillRect/>
          </a:stretch>
        </p:blipFill>
        <p:spPr>
          <a:xfrm>
            <a:off x="7315200" y="2641997"/>
            <a:ext cx="6589395" cy="725805"/>
          </a:xfrm>
          <a:prstGeom prst="rect">
            <a:avLst/>
          </a:prstGeom>
        </p:spPr>
      </p:pic>
      <p:sp>
        <p:nvSpPr>
          <p:cNvPr id="8" name="Text 4"/>
          <p:cNvSpPr/>
          <p:nvPr/>
        </p:nvSpPr>
        <p:spPr>
          <a:xfrm>
            <a:off x="7496651" y="3549253"/>
            <a:ext cx="2514481" cy="257770"/>
          </a:xfrm>
          <a:prstGeom prst="rect">
            <a:avLst/>
          </a:prstGeom>
          <a:noFill/>
          <a:ln/>
        </p:spPr>
        <p:txBody>
          <a:bodyPr wrap="none" lIns="0" tIns="0" rIns="0" bIns="0" rtlCol="0" anchor="t"/>
          <a:lstStyle/>
          <a:p>
            <a:pPr marL="0" indent="0" algn="l">
              <a:lnSpc>
                <a:spcPts val="2000"/>
              </a:lnSpc>
              <a:buNone/>
            </a:pPr>
            <a:r>
              <a:rPr lang="en-US" sz="1600" b="1" dirty="0">
                <a:solidFill>
                  <a:srgbClr val="3D3838"/>
                </a:solidFill>
                <a:latin typeface="Montserrat Bold" pitchFamily="34" charset="0"/>
                <a:ea typeface="Montserrat Bold" pitchFamily="34" charset="-122"/>
                <a:cs typeface="Montserrat Bold" pitchFamily="34" charset="-120"/>
              </a:rPr>
              <a:t>Підготовка відповідей</a:t>
            </a:r>
            <a:endParaRPr lang="en-US" sz="1600" dirty="0"/>
          </a:p>
        </p:txBody>
      </p:sp>
      <p:sp>
        <p:nvSpPr>
          <p:cNvPr id="9" name="Text 5"/>
          <p:cNvSpPr/>
          <p:nvPr/>
        </p:nvSpPr>
        <p:spPr>
          <a:xfrm>
            <a:off x="7496651" y="3915847"/>
            <a:ext cx="6226493" cy="816531"/>
          </a:xfrm>
          <a:prstGeom prst="rect">
            <a:avLst/>
          </a:prstGeom>
          <a:noFill/>
          <a:ln/>
        </p:spPr>
        <p:txBody>
          <a:bodyPr wrap="square" lIns="0" tIns="0" rIns="0" bIns="0" rtlCol="0" anchor="t"/>
          <a:lstStyle/>
          <a:p>
            <a:pPr marL="0" indent="0" algn="l">
              <a:lnSpc>
                <a:spcPts val="2100"/>
              </a:lnSpc>
              <a:buNone/>
            </a:pPr>
            <a:r>
              <a:rPr lang="en-US" sz="1400" dirty="0">
                <a:solidFill>
                  <a:srgbClr val="3D3838"/>
                </a:solidFill>
                <a:latin typeface="Source Sans Pro" pitchFamily="34" charset="0"/>
                <a:ea typeface="Source Sans Pro" pitchFamily="34" charset="-122"/>
                <a:cs typeface="Source Sans Pro" pitchFamily="34" charset="-120"/>
              </a:rPr>
              <a:t>Заздалегідь підготуйте типові відповіді на найпоширеніші заперечення: щодо ціни, потреби в продукті, часу на прийняття рішення, порівняння з конкурентами. Це дозволить вам відповідати впевнено та професійно.</a:t>
            </a:r>
            <a:endParaRPr lang="en-US" sz="1400" dirty="0"/>
          </a:p>
        </p:txBody>
      </p:sp>
      <p:pic>
        <p:nvPicPr>
          <p:cNvPr id="10" name="Image 2" descr="preencoded.png"/>
          <p:cNvPicPr>
            <a:picLocks noChangeAspect="1"/>
          </p:cNvPicPr>
          <p:nvPr/>
        </p:nvPicPr>
        <p:blipFill>
          <a:blip r:embed="rId5"/>
          <a:stretch>
            <a:fillRect/>
          </a:stretch>
        </p:blipFill>
        <p:spPr>
          <a:xfrm>
            <a:off x="725805" y="5186005"/>
            <a:ext cx="6589395" cy="725805"/>
          </a:xfrm>
          <a:prstGeom prst="rect">
            <a:avLst/>
          </a:prstGeom>
        </p:spPr>
      </p:pic>
      <p:sp>
        <p:nvSpPr>
          <p:cNvPr id="11" name="Text 6"/>
          <p:cNvSpPr/>
          <p:nvPr/>
        </p:nvSpPr>
        <p:spPr>
          <a:xfrm>
            <a:off x="907256" y="6093262"/>
            <a:ext cx="3753326" cy="257770"/>
          </a:xfrm>
          <a:prstGeom prst="rect">
            <a:avLst/>
          </a:prstGeom>
          <a:noFill/>
          <a:ln/>
        </p:spPr>
        <p:txBody>
          <a:bodyPr wrap="none" lIns="0" tIns="0" rIns="0" bIns="0" rtlCol="0" anchor="t"/>
          <a:lstStyle/>
          <a:p>
            <a:pPr marL="0" indent="0" algn="l">
              <a:lnSpc>
                <a:spcPts val="2000"/>
              </a:lnSpc>
              <a:buNone/>
            </a:pPr>
            <a:r>
              <a:rPr lang="en-US" sz="1600" b="1" dirty="0">
                <a:solidFill>
                  <a:srgbClr val="3D3838"/>
                </a:solidFill>
                <a:latin typeface="Montserrat Bold" pitchFamily="34" charset="0"/>
                <a:ea typeface="Montserrat Bold" pitchFamily="34" charset="-122"/>
                <a:cs typeface="Montserrat Bold" pitchFamily="34" charset="-120"/>
              </a:rPr>
              <a:t>Використання прикладів і фактів</a:t>
            </a:r>
            <a:endParaRPr lang="en-US" sz="1600" dirty="0"/>
          </a:p>
        </p:txBody>
      </p:sp>
      <p:sp>
        <p:nvSpPr>
          <p:cNvPr id="12" name="Text 7"/>
          <p:cNvSpPr/>
          <p:nvPr/>
        </p:nvSpPr>
        <p:spPr>
          <a:xfrm>
            <a:off x="907256" y="6459855"/>
            <a:ext cx="6226493" cy="1088708"/>
          </a:xfrm>
          <a:prstGeom prst="rect">
            <a:avLst/>
          </a:prstGeom>
          <a:noFill/>
          <a:ln/>
        </p:spPr>
        <p:txBody>
          <a:bodyPr wrap="square" lIns="0" tIns="0" rIns="0" bIns="0" rtlCol="0" anchor="t"/>
          <a:lstStyle/>
          <a:p>
            <a:pPr marL="0" indent="0" algn="l">
              <a:lnSpc>
                <a:spcPts val="2100"/>
              </a:lnSpc>
              <a:buNone/>
            </a:pPr>
            <a:r>
              <a:rPr lang="en-US" sz="1400" dirty="0">
                <a:solidFill>
                  <a:srgbClr val="3D3838"/>
                </a:solidFill>
                <a:latin typeface="Source Sans Pro" pitchFamily="34" charset="0"/>
                <a:ea typeface="Source Sans Pro" pitchFamily="34" charset="-122"/>
                <a:cs typeface="Source Sans Pro" pitchFamily="34" charset="-120"/>
              </a:rPr>
              <a:t>Замість простого заперечення, надавайте конкретні докази. Якщо клієнт вважає продукт дорогим, розкажіть про його довговічність, економію в майбутньому, або наведіть кейси успіху інших клієнтів. Змініть фокус з ціни на цінність.</a:t>
            </a:r>
            <a:endParaRPr lang="en-US" sz="1400" dirty="0"/>
          </a:p>
        </p:txBody>
      </p:sp>
      <p:pic>
        <p:nvPicPr>
          <p:cNvPr id="13" name="Image 3" descr="preencoded.png"/>
          <p:cNvPicPr>
            <a:picLocks noChangeAspect="1"/>
          </p:cNvPicPr>
          <p:nvPr/>
        </p:nvPicPr>
        <p:blipFill>
          <a:blip r:embed="rId6"/>
          <a:stretch>
            <a:fillRect/>
          </a:stretch>
        </p:blipFill>
        <p:spPr>
          <a:xfrm>
            <a:off x="7315200" y="5186005"/>
            <a:ext cx="6589395" cy="725805"/>
          </a:xfrm>
          <a:prstGeom prst="rect">
            <a:avLst/>
          </a:prstGeom>
        </p:spPr>
      </p:pic>
      <p:sp>
        <p:nvSpPr>
          <p:cNvPr id="14" name="Text 8"/>
          <p:cNvSpPr/>
          <p:nvPr/>
        </p:nvSpPr>
        <p:spPr>
          <a:xfrm>
            <a:off x="7496651" y="6093262"/>
            <a:ext cx="2092404" cy="257770"/>
          </a:xfrm>
          <a:prstGeom prst="rect">
            <a:avLst/>
          </a:prstGeom>
          <a:noFill/>
          <a:ln/>
        </p:spPr>
        <p:txBody>
          <a:bodyPr wrap="none" lIns="0" tIns="0" rIns="0" bIns="0" rtlCol="0" anchor="t"/>
          <a:lstStyle/>
          <a:p>
            <a:pPr marL="0" indent="0" algn="l">
              <a:lnSpc>
                <a:spcPts val="2000"/>
              </a:lnSpc>
              <a:buNone/>
            </a:pPr>
            <a:r>
              <a:rPr lang="en-US" sz="1600" b="1" dirty="0">
                <a:solidFill>
                  <a:srgbClr val="3D3838"/>
                </a:solidFill>
                <a:latin typeface="Montserrat Bold" pitchFamily="34" charset="0"/>
                <a:ea typeface="Montserrat Bold" pitchFamily="34" charset="-122"/>
                <a:cs typeface="Montserrat Bold" pitchFamily="34" charset="-120"/>
              </a:rPr>
              <a:t>Підтримка діалогу</a:t>
            </a:r>
            <a:endParaRPr lang="en-US" sz="1600" dirty="0"/>
          </a:p>
        </p:txBody>
      </p:sp>
      <p:sp>
        <p:nvSpPr>
          <p:cNvPr id="15" name="Text 9"/>
          <p:cNvSpPr/>
          <p:nvPr/>
        </p:nvSpPr>
        <p:spPr>
          <a:xfrm>
            <a:off x="7496651" y="6459855"/>
            <a:ext cx="6226493" cy="1088708"/>
          </a:xfrm>
          <a:prstGeom prst="rect">
            <a:avLst/>
          </a:prstGeom>
          <a:noFill/>
          <a:ln/>
        </p:spPr>
        <p:txBody>
          <a:bodyPr wrap="square" lIns="0" tIns="0" rIns="0" bIns="0" rtlCol="0" anchor="t"/>
          <a:lstStyle/>
          <a:p>
            <a:pPr marL="0" indent="0" algn="l">
              <a:lnSpc>
                <a:spcPts val="2100"/>
              </a:lnSpc>
              <a:buNone/>
            </a:pPr>
            <a:r>
              <a:rPr lang="en-US" sz="1400" dirty="0">
                <a:solidFill>
                  <a:srgbClr val="3D3838"/>
                </a:solidFill>
                <a:latin typeface="Source Sans Pro" pitchFamily="34" charset="0"/>
                <a:ea typeface="Source Sans Pro" pitchFamily="34" charset="-122"/>
                <a:cs typeface="Source Sans Pro" pitchFamily="34" charset="-120"/>
              </a:rPr>
              <a:t>Ваша мета – не переконати клієнта, а допомогти йому вирішити його проблему. Підтримуйте діалог, задавайте уточнюючі питання, пропонуйте альтернативи. Покажіть, що ви на його боці, і що ваша пропозиція є найкращим рішенням для його потреб.</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25197" y="1265515"/>
            <a:ext cx="9582388" cy="444103"/>
          </a:xfrm>
          <a:prstGeom prst="rect">
            <a:avLst/>
          </a:prstGeom>
          <a:noFill/>
          <a:ln/>
        </p:spPr>
        <p:txBody>
          <a:bodyPr wrap="none" lIns="0" tIns="0" rIns="0" bIns="0" rtlCol="0" anchor="t"/>
          <a:lstStyle/>
          <a:p>
            <a:pPr marL="0" indent="0" algn="l">
              <a:lnSpc>
                <a:spcPts val="3450"/>
              </a:lnSpc>
              <a:buNone/>
            </a:pPr>
            <a:r>
              <a:rPr lang="en-US" sz="2750" b="1" dirty="0">
                <a:solidFill>
                  <a:srgbClr val="000000"/>
                </a:solidFill>
                <a:latin typeface="Montserrat Bold" pitchFamily="34" charset="0"/>
                <a:ea typeface="Montserrat Bold" pitchFamily="34" charset="-122"/>
                <a:cs typeface="Montserrat Bold" pitchFamily="34" charset="-120"/>
              </a:rPr>
              <a:t>Інструменти для підвищення конверсії у воронці</a:t>
            </a:r>
            <a:endParaRPr lang="en-US" sz="2750" dirty="0"/>
          </a:p>
        </p:txBody>
      </p:sp>
      <p:pic>
        <p:nvPicPr>
          <p:cNvPr id="3" name="Image 0" descr="preencoded.png"/>
          <p:cNvPicPr>
            <a:picLocks noChangeAspect="1"/>
          </p:cNvPicPr>
          <p:nvPr/>
        </p:nvPicPr>
        <p:blipFill>
          <a:blip r:embed="rId3"/>
          <a:stretch>
            <a:fillRect/>
          </a:stretch>
        </p:blipFill>
        <p:spPr>
          <a:xfrm>
            <a:off x="632817" y="2125147"/>
            <a:ext cx="3247430" cy="1875830"/>
          </a:xfrm>
          <a:prstGeom prst="rect">
            <a:avLst/>
          </a:prstGeom>
        </p:spPr>
      </p:pic>
      <p:pic>
        <p:nvPicPr>
          <p:cNvPr id="4" name="Image 1" descr="preencoded.png"/>
          <p:cNvPicPr>
            <a:picLocks noChangeAspect="1"/>
          </p:cNvPicPr>
          <p:nvPr/>
        </p:nvPicPr>
        <p:blipFill>
          <a:blip r:embed="rId4"/>
          <a:stretch>
            <a:fillRect/>
          </a:stretch>
        </p:blipFill>
        <p:spPr>
          <a:xfrm>
            <a:off x="4005262" y="2125147"/>
            <a:ext cx="3247430" cy="1875830"/>
          </a:xfrm>
          <a:prstGeom prst="rect">
            <a:avLst/>
          </a:prstGeom>
        </p:spPr>
      </p:pic>
      <p:pic>
        <p:nvPicPr>
          <p:cNvPr id="5" name="Image 2" descr="preencoded.png"/>
          <p:cNvPicPr>
            <a:picLocks noChangeAspect="1"/>
          </p:cNvPicPr>
          <p:nvPr/>
        </p:nvPicPr>
        <p:blipFill>
          <a:blip r:embed="rId5"/>
          <a:stretch>
            <a:fillRect/>
          </a:stretch>
        </p:blipFill>
        <p:spPr>
          <a:xfrm>
            <a:off x="7377708" y="2125147"/>
            <a:ext cx="3247430" cy="1875830"/>
          </a:xfrm>
          <a:prstGeom prst="rect">
            <a:avLst/>
          </a:prstGeom>
        </p:spPr>
      </p:pic>
      <p:pic>
        <p:nvPicPr>
          <p:cNvPr id="6" name="Image 3" descr="preencoded.png"/>
          <p:cNvPicPr>
            <a:picLocks noChangeAspect="1"/>
          </p:cNvPicPr>
          <p:nvPr/>
        </p:nvPicPr>
        <p:blipFill>
          <a:blip r:embed="rId6"/>
          <a:stretch>
            <a:fillRect/>
          </a:stretch>
        </p:blipFill>
        <p:spPr>
          <a:xfrm>
            <a:off x="10750153" y="2125147"/>
            <a:ext cx="3247430" cy="1875830"/>
          </a:xfrm>
          <a:prstGeom prst="rect">
            <a:avLst/>
          </a:prstGeom>
        </p:spPr>
      </p:pic>
      <p:sp>
        <p:nvSpPr>
          <p:cNvPr id="7" name="Text 1"/>
          <p:cNvSpPr/>
          <p:nvPr/>
        </p:nvSpPr>
        <p:spPr>
          <a:xfrm>
            <a:off x="625197" y="4279821"/>
            <a:ext cx="13380006" cy="468868"/>
          </a:xfrm>
          <a:prstGeom prst="rect">
            <a:avLst/>
          </a:prstGeom>
          <a:noFill/>
          <a:ln/>
        </p:spPr>
        <p:txBody>
          <a:bodyPr wrap="square" lIns="0" tIns="0" rIns="0" bIns="0" rtlCol="0" anchor="t"/>
          <a:lstStyle/>
          <a:p>
            <a:pPr marL="0" indent="0" algn="l">
              <a:lnSpc>
                <a:spcPts val="1800"/>
              </a:lnSpc>
              <a:buNone/>
            </a:pPr>
            <a:r>
              <a:rPr lang="en-US" sz="1200" dirty="0">
                <a:solidFill>
                  <a:srgbClr val="3D3838"/>
                </a:solidFill>
                <a:latin typeface="Source Sans Pro" pitchFamily="34" charset="0"/>
                <a:ea typeface="Source Sans Pro" pitchFamily="34" charset="-122"/>
                <a:cs typeface="Source Sans Pro" pitchFamily="34" charset="-120"/>
              </a:rPr>
              <a:t>Для того щоб максимізувати ефективність воронки продажів та забезпечити її безперебійну роботу, необхідно використовувати різноманітні інструменти та технології. Вони допомагають автоматизувати процеси, персоналізувати комунікацію та вчасно виявляти можливості для покращення:</a:t>
            </a:r>
            <a:endParaRPr lang="en-US" sz="1200" dirty="0"/>
          </a:p>
        </p:txBody>
      </p:sp>
      <p:sp>
        <p:nvSpPr>
          <p:cNvPr id="8" name="Text 2"/>
          <p:cNvSpPr/>
          <p:nvPr/>
        </p:nvSpPr>
        <p:spPr>
          <a:xfrm>
            <a:off x="625197" y="4924544"/>
            <a:ext cx="13380006" cy="468868"/>
          </a:xfrm>
          <a:prstGeom prst="rect">
            <a:avLst/>
          </a:prstGeom>
          <a:noFill/>
          <a:ln/>
        </p:spPr>
        <p:txBody>
          <a:bodyPr wrap="square" lIns="0" tIns="0" rIns="0" bIns="0" rtlCol="0" anchor="t"/>
          <a:lstStyle/>
          <a:p>
            <a:pPr marL="342900" indent="-342900" algn="l">
              <a:lnSpc>
                <a:spcPts val="1800"/>
              </a:lnSpc>
              <a:buSzPct val="100000"/>
              <a:buChar char="•"/>
            </a:pPr>
            <a:r>
              <a:rPr lang="en-US" sz="1200" b="1" dirty="0">
                <a:solidFill>
                  <a:srgbClr val="3D3838"/>
                </a:solidFill>
                <a:latin typeface="Source Sans Pro" pitchFamily="34" charset="0"/>
                <a:ea typeface="Source Sans Pro" pitchFamily="34" charset="-122"/>
                <a:cs typeface="Source Sans Pro" pitchFamily="34" charset="-120"/>
              </a:rPr>
              <a:t>Телефонні дзвінки, email-маркетинг, соціальні мережі:</a:t>
            </a:r>
            <a:r>
              <a:rPr lang="en-US" sz="1200" dirty="0">
                <a:solidFill>
                  <a:srgbClr val="3D3838"/>
                </a:solidFill>
                <a:latin typeface="Source Sans Pro" pitchFamily="34" charset="0"/>
                <a:ea typeface="Source Sans Pro" pitchFamily="34" charset="-122"/>
                <a:cs typeface="Source Sans Pro" pitchFamily="34" charset="-120"/>
              </a:rPr>
              <a:t> Ці канали є основними для комунікації з клієнтами на різних етапах воронки. Телефонні дзвінки ідеальні для персоналізованих контактів, email-маркетинг – для автоматизованих розсилок і підігріву інтересу, а соціальні мережі – для залучення аудиторії та формування спільноти.</a:t>
            </a:r>
            <a:endParaRPr lang="en-US" sz="1200" dirty="0"/>
          </a:p>
        </p:txBody>
      </p:sp>
      <p:sp>
        <p:nvSpPr>
          <p:cNvPr id="9" name="Text 3"/>
          <p:cNvSpPr/>
          <p:nvPr/>
        </p:nvSpPr>
        <p:spPr>
          <a:xfrm>
            <a:off x="625197" y="5448062"/>
            <a:ext cx="13380006" cy="468868"/>
          </a:xfrm>
          <a:prstGeom prst="rect">
            <a:avLst/>
          </a:prstGeom>
          <a:noFill/>
          <a:ln/>
        </p:spPr>
        <p:txBody>
          <a:bodyPr wrap="square" lIns="0" tIns="0" rIns="0" bIns="0" rtlCol="0" anchor="t"/>
          <a:lstStyle/>
          <a:p>
            <a:pPr marL="342900" indent="-342900" algn="l">
              <a:lnSpc>
                <a:spcPts val="1800"/>
              </a:lnSpc>
              <a:buSzPct val="100000"/>
              <a:buChar char="•"/>
            </a:pPr>
            <a:r>
              <a:rPr lang="en-US" sz="1200" b="1" dirty="0">
                <a:solidFill>
                  <a:srgbClr val="3D3838"/>
                </a:solidFill>
                <a:latin typeface="Source Sans Pro" pitchFamily="34" charset="0"/>
                <a:ea typeface="Source Sans Pro" pitchFamily="34" charset="-122"/>
                <a:cs typeface="Source Sans Pro" pitchFamily="34" charset="-120"/>
              </a:rPr>
              <a:t>Персоналізовані пропозиції та демонстрації продукту:</a:t>
            </a:r>
            <a:r>
              <a:rPr lang="en-US" sz="1200" dirty="0">
                <a:solidFill>
                  <a:srgbClr val="3D3838"/>
                </a:solidFill>
                <a:latin typeface="Source Sans Pro" pitchFamily="34" charset="0"/>
                <a:ea typeface="Source Sans Pro" pitchFamily="34" charset="-122"/>
                <a:cs typeface="Source Sans Pro" pitchFamily="34" charset="-120"/>
              </a:rPr>
              <a:t> На етапах "Намір" та "Замовлення" персоналізація має вирішальне значення. Пропонуйте клієнтам саме те, що їм потрібно, базуючись на їхніх попередніх діях та інтересах. Демонстрації продукту (вебінари, відео, тестові версії) допомагають клієнтам відчути цінність і функціональність вашої пропозиції.</a:t>
            </a:r>
            <a:endParaRPr lang="en-US" sz="1200" dirty="0"/>
          </a:p>
        </p:txBody>
      </p:sp>
      <p:sp>
        <p:nvSpPr>
          <p:cNvPr id="10" name="Text 4"/>
          <p:cNvSpPr/>
          <p:nvPr/>
        </p:nvSpPr>
        <p:spPr>
          <a:xfrm>
            <a:off x="625197" y="5971580"/>
            <a:ext cx="13380006" cy="468868"/>
          </a:xfrm>
          <a:prstGeom prst="rect">
            <a:avLst/>
          </a:prstGeom>
          <a:noFill/>
          <a:ln/>
        </p:spPr>
        <p:txBody>
          <a:bodyPr wrap="square" lIns="0" tIns="0" rIns="0" bIns="0" rtlCol="0" anchor="t"/>
          <a:lstStyle/>
          <a:p>
            <a:pPr marL="342900" indent="-342900" algn="l">
              <a:lnSpc>
                <a:spcPts val="1800"/>
              </a:lnSpc>
              <a:buSzPct val="100000"/>
              <a:buChar char="•"/>
            </a:pPr>
            <a:r>
              <a:rPr lang="en-US" sz="1200" b="1" dirty="0">
                <a:solidFill>
                  <a:srgbClr val="3D3838"/>
                </a:solidFill>
                <a:latin typeface="Source Sans Pro" pitchFamily="34" charset="0"/>
                <a:ea typeface="Source Sans Pro" pitchFamily="34" charset="-122"/>
                <a:cs typeface="Source Sans Pro" pitchFamily="34" charset="-120"/>
              </a:rPr>
              <a:t>Використання аналітики для виявлення «вузьких місць»:</a:t>
            </a:r>
            <a:r>
              <a:rPr lang="en-US" sz="1200" dirty="0">
                <a:solidFill>
                  <a:srgbClr val="3D3838"/>
                </a:solidFill>
                <a:latin typeface="Source Sans Pro" pitchFamily="34" charset="0"/>
                <a:ea typeface="Source Sans Pro" pitchFamily="34" charset="-122"/>
                <a:cs typeface="Source Sans Pro" pitchFamily="34" charset="-120"/>
              </a:rPr>
              <a:t> Без аналітики неможливо ефективно керувати воронкою. Використовуйте інструменти веб-аналітики, CRM-системи та спеціалізовані платформи для відстеження показників конверсії на кожному етапі. Це допоможе виявити, де клієнти "застрягають" або залишають воронку, і що потрібно оптимізувати.</a:t>
            </a:r>
            <a:endParaRPr lang="en-US" sz="1200" dirty="0"/>
          </a:p>
        </p:txBody>
      </p:sp>
      <p:sp>
        <p:nvSpPr>
          <p:cNvPr id="11" name="Text 5"/>
          <p:cNvSpPr/>
          <p:nvPr/>
        </p:nvSpPr>
        <p:spPr>
          <a:xfrm>
            <a:off x="625197" y="6495098"/>
            <a:ext cx="13380006" cy="468868"/>
          </a:xfrm>
          <a:prstGeom prst="rect">
            <a:avLst/>
          </a:prstGeom>
          <a:noFill/>
          <a:ln/>
        </p:spPr>
        <p:txBody>
          <a:bodyPr wrap="square" lIns="0" tIns="0" rIns="0" bIns="0" rtlCol="0" anchor="t"/>
          <a:lstStyle/>
          <a:p>
            <a:pPr marL="342900" indent="-342900" algn="l">
              <a:lnSpc>
                <a:spcPts val="1800"/>
              </a:lnSpc>
              <a:buSzPct val="100000"/>
              <a:buChar char="•"/>
            </a:pPr>
            <a:r>
              <a:rPr lang="en-US" sz="1200" b="1" dirty="0">
                <a:solidFill>
                  <a:srgbClr val="3D3838"/>
                </a:solidFill>
                <a:latin typeface="Source Sans Pro" pitchFamily="34" charset="0"/>
                <a:ea typeface="Source Sans Pro" pitchFamily="34" charset="-122"/>
                <a:cs typeface="Source Sans Pro" pitchFamily="34" charset="-120"/>
              </a:rPr>
              <a:t>Постійне навчання команди продажів і вдосконалення скриптів:</a:t>
            </a:r>
            <a:r>
              <a:rPr lang="en-US" sz="1200" dirty="0">
                <a:solidFill>
                  <a:srgbClr val="3D3838"/>
                </a:solidFill>
                <a:latin typeface="Source Sans Pro" pitchFamily="34" charset="0"/>
                <a:ea typeface="Source Sans Pro" pitchFamily="34" charset="-122"/>
                <a:cs typeface="Source Sans Pro" pitchFamily="34" charset="-120"/>
              </a:rPr>
              <a:t> Ваша команда продажів є обличчям компанії. Регулярні тренінги, навчання новим технікам продажу, відпрацювання навичок обробки заперечень та вдосконалення скриптів розмов допоможуть їм бути більш впевненими та ефективними у взаємодії з клієнтами.</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1929</Words>
  <Application>Microsoft Macintosh PowerPoint</Application>
  <PresentationFormat>Произвольный</PresentationFormat>
  <Paragraphs>94</Paragraphs>
  <Slides>10</Slides>
  <Notes>10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Montserrat Bold</vt:lpstr>
      <vt:lpstr>Arial</vt:lpstr>
      <vt:lpstr>Source Sans Pro</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Виктория Малтиз</cp:lastModifiedBy>
  <cp:revision>2</cp:revision>
  <dcterms:created xsi:type="dcterms:W3CDTF">2025-07-25T14:55:42Z</dcterms:created>
  <dcterms:modified xsi:type="dcterms:W3CDTF">2025-07-25T15:00:29Z</dcterms:modified>
</cp:coreProperties>
</file>