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7" r:id="rId3"/>
    <p:sldId id="260" r:id="rId4"/>
    <p:sldId id="257" r:id="rId5"/>
    <p:sldId id="262" r:id="rId6"/>
    <p:sldId id="271" r:id="rId7"/>
    <p:sldId id="293" r:id="rId8"/>
    <p:sldId id="279" r:id="rId9"/>
    <p:sldId id="283" r:id="rId10"/>
    <p:sldId id="289" r:id="rId11"/>
    <p:sldId id="291" r:id="rId12"/>
    <p:sldId id="292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30543-AAEA-4261-A238-9EAE0C1B7197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E078-A33B-4692-9D17-35EA0122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4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E078-A33B-4692-9D17-35EA0122AA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0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71600"/>
            <a:ext cx="9001000" cy="2777480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ПЛАНУВАННЯ </a:t>
            </a:r>
            <a:r>
              <a:rPr lang="uk-UA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ІнноваціЙНО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ІНВЕСТИЦІЙНОЇ </a:t>
            </a:r>
            <a:r>
              <a:rPr lang="uk-UA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35496" y="4758510"/>
            <a:ext cx="9144000" cy="6888410"/>
            <a:chOff x="0" y="422"/>
            <a:chExt cx="9144000" cy="68884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8" t="3889"/>
            <a:stretch/>
          </p:blipFill>
          <p:spPr>
            <a:xfrm>
              <a:off x="0" y="422"/>
              <a:ext cx="7340054" cy="65913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8" t="3889"/>
            <a:stretch/>
          </p:blipFill>
          <p:spPr>
            <a:xfrm rot="10800000">
              <a:off x="1803946" y="297532"/>
              <a:ext cx="7340054" cy="659130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9" r="3698"/>
            <a:stretch/>
          </p:blipFill>
          <p:spPr>
            <a:xfrm>
              <a:off x="1799729" y="14498"/>
              <a:ext cx="7343774" cy="6563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8441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904656" cy="5976337"/>
          </a:xfrm>
        </p:spPr>
      </p:pic>
      <p:pic>
        <p:nvPicPr>
          <p:cNvPr id="4098" name="Picture 2" descr="D:\Учоба\картінки\Ка-ртінки\jpg\unna00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82375"/>
            <a:ext cx="1298864" cy="8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Учоба\картінки\Ка-ртінки\jpg\unnп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96752"/>
            <a:ext cx="1171645" cy="16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884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16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Ієрархічна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04377"/>
            <a:ext cx="5458295" cy="5653623"/>
          </a:xfrm>
        </p:spPr>
      </p:pic>
      <p:pic>
        <p:nvPicPr>
          <p:cNvPr id="5122" name="Picture 2" descr="D:\Учоба\картінки\Ка-ртінки\jpg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175917" cy="21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Учоба\картінки\Ка-ртінки\jpg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63008"/>
            <a:ext cx="2175917" cy="21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87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16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1901"/>
            <a:ext cx="4934195" cy="5596099"/>
          </a:xfrm>
        </p:spPr>
      </p:pic>
      <p:pic>
        <p:nvPicPr>
          <p:cNvPr id="6146" name="Picture 2" descr="D:\Учоба\картінки\Ка-ртінки\jpg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8" y="3284984"/>
            <a:ext cx="2081173" cy="15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Учоба\картінки\Ка-ртінки\jpg\unn1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" y="2996952"/>
            <a:ext cx="1691624" cy="15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976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 інноваційної діяльності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err="1"/>
              <a:t>Отже</a:t>
            </a:r>
            <a:r>
              <a:rPr lang="ru-RU" sz="1800" dirty="0"/>
              <a:t>, </a:t>
            </a:r>
            <a:r>
              <a:rPr lang="ru-RU" sz="1800" b="1" i="1" dirty="0" err="1"/>
              <a:t>ефективність</a:t>
            </a:r>
            <a:r>
              <a:rPr lang="ru-RU" sz="1800" b="1" i="1" dirty="0"/>
              <a:t> </a:t>
            </a:r>
            <a:r>
              <a:rPr lang="ru-RU" sz="1800" b="1" i="1" dirty="0" err="1"/>
              <a:t>інноваційної</a:t>
            </a:r>
            <a:r>
              <a:rPr lang="ru-RU" sz="1800" b="1" i="1" dirty="0"/>
              <a:t> </a:t>
            </a:r>
            <a:r>
              <a:rPr lang="ru-RU" sz="1800" b="1" i="1" dirty="0" err="1"/>
              <a:t>діяльності</a:t>
            </a:r>
            <a:r>
              <a:rPr lang="ru-RU" sz="1800" b="1" i="1" dirty="0"/>
              <a:t> </a:t>
            </a:r>
            <a:r>
              <a:rPr lang="ru-RU" sz="1800" dirty="0"/>
              <a:t>– </a:t>
            </a:r>
            <a:r>
              <a:rPr lang="ru-RU" sz="1800" dirty="0" err="1"/>
              <a:t>це</a:t>
            </a:r>
            <a:r>
              <a:rPr lang="ru-RU" sz="1800" dirty="0"/>
              <a:t> стан </a:t>
            </a:r>
            <a:r>
              <a:rPr lang="ru-RU" sz="1800" dirty="0" err="1"/>
              <a:t>відповідності</a:t>
            </a:r>
            <a:r>
              <a:rPr lang="ru-RU" sz="1800" dirty="0"/>
              <a:t> </a:t>
            </a:r>
            <a:r>
              <a:rPr lang="ru-RU" sz="1800" dirty="0" err="1"/>
              <a:t>функціонування</a:t>
            </a:r>
            <a:r>
              <a:rPr lang="ru-RU" sz="1800" dirty="0"/>
              <a:t> </a:t>
            </a:r>
            <a:r>
              <a:rPr lang="ru-RU" sz="1800" dirty="0" err="1"/>
              <a:t>інноваційної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з </a:t>
            </a:r>
            <a:r>
              <a:rPr lang="ru-RU" sz="1800" dirty="0" err="1"/>
              <a:t>позиції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пропорцій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: </a:t>
            </a:r>
            <a:r>
              <a:rPr lang="ru-RU" sz="1800" dirty="0" err="1"/>
              <a:t>економічної</a:t>
            </a:r>
            <a:r>
              <a:rPr lang="ru-RU" sz="1800" dirty="0"/>
              <a:t>, </a:t>
            </a:r>
            <a:r>
              <a:rPr lang="ru-RU" sz="1800" dirty="0" err="1"/>
              <a:t>науково-технологічної</a:t>
            </a:r>
            <a:r>
              <a:rPr lang="ru-RU" sz="1800" dirty="0"/>
              <a:t>, </a:t>
            </a:r>
            <a:r>
              <a:rPr lang="ru-RU" sz="1800" dirty="0" err="1"/>
              <a:t>соціальної</a:t>
            </a:r>
            <a:r>
              <a:rPr lang="ru-RU" sz="1800" dirty="0"/>
              <a:t>, </a:t>
            </a:r>
            <a:r>
              <a:rPr lang="ru-RU" sz="1800" dirty="0" err="1"/>
              <a:t>екологічної</a:t>
            </a:r>
            <a:r>
              <a:rPr lang="ru-RU" sz="1800" dirty="0"/>
              <a:t>. </a:t>
            </a:r>
          </a:p>
        </p:txBody>
      </p:sp>
      <p:pic>
        <p:nvPicPr>
          <p:cNvPr id="7171" name="Picture 3" descr="D:\Учоба\картінки\Ка-ртінки\jpg\1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837511" cy="38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01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 поняття «інновація»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76800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err="1"/>
              <a:t>Інновації</a:t>
            </a:r>
            <a:r>
              <a:rPr lang="ru-RU" sz="1600" b="1" i="1" dirty="0"/>
              <a:t> </a:t>
            </a:r>
            <a:r>
              <a:rPr lang="ru-RU" sz="1600" dirty="0"/>
              <a:t>–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новостворені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вдосконалені</a:t>
            </a:r>
            <a:r>
              <a:rPr lang="ru-RU" sz="1600" dirty="0"/>
              <a:t> </a:t>
            </a:r>
            <a:r>
              <a:rPr lang="ru-RU" sz="1600" dirty="0" err="1"/>
              <a:t>конкурентоспроможні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, </a:t>
            </a:r>
            <a:r>
              <a:rPr lang="ru-RU" sz="1600" dirty="0" err="1"/>
              <a:t>продукція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послуги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організаційно-технічні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 </a:t>
            </a:r>
            <a:r>
              <a:rPr lang="ru-RU" sz="1600" dirty="0" err="1"/>
              <a:t>виробничого</a:t>
            </a:r>
            <a:r>
              <a:rPr lang="ru-RU" sz="1600" dirty="0"/>
              <a:t>, </a:t>
            </a:r>
            <a:r>
              <a:rPr lang="ru-RU" sz="1600" dirty="0" err="1"/>
              <a:t>адміністративного</a:t>
            </a:r>
            <a:r>
              <a:rPr lang="ru-RU" sz="1600" dirty="0"/>
              <a:t>, </a:t>
            </a:r>
            <a:r>
              <a:rPr lang="ru-RU" sz="1600" dirty="0" err="1"/>
              <a:t>комерційного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іншого</a:t>
            </a:r>
            <a:r>
              <a:rPr lang="ru-RU" sz="1600" dirty="0"/>
              <a:t> характеру,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істотно</a:t>
            </a:r>
            <a:r>
              <a:rPr lang="ru-RU" sz="1600" dirty="0"/>
              <a:t> </a:t>
            </a:r>
            <a:r>
              <a:rPr lang="ru-RU" sz="1600" dirty="0" err="1"/>
              <a:t>поліпшують</a:t>
            </a:r>
            <a:r>
              <a:rPr lang="ru-RU" sz="1600" dirty="0"/>
              <a:t> структуру та </a:t>
            </a:r>
            <a:r>
              <a:rPr lang="ru-RU" sz="1600" dirty="0" err="1"/>
              <a:t>якість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соціальної</a:t>
            </a:r>
            <a:r>
              <a:rPr lang="ru-RU" sz="1600" dirty="0"/>
              <a:t> </a:t>
            </a:r>
            <a:r>
              <a:rPr lang="ru-RU" sz="1600" dirty="0" err="1"/>
              <a:t>сфери</a:t>
            </a:r>
            <a:r>
              <a:rPr lang="ru-RU" sz="1600" dirty="0"/>
              <a:t>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err="1"/>
              <a:t>Процес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 </a:t>
            </a:r>
            <a:r>
              <a:rPr lang="ru-RU" sz="1600" dirty="0" err="1"/>
              <a:t>вперше</a:t>
            </a:r>
            <a:r>
              <a:rPr lang="ru-RU" sz="1600" dirty="0"/>
              <a:t> у </a:t>
            </a:r>
            <a:r>
              <a:rPr lang="ru-RU" sz="1600" dirty="0" err="1"/>
              <a:t>виробництві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здобутків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інновацій</a:t>
            </a:r>
            <a:r>
              <a:rPr lang="ru-RU" sz="1600" dirty="0"/>
              <a:t>, </a:t>
            </a:r>
            <a:r>
              <a:rPr lang="ru-RU" sz="1600" dirty="0" err="1"/>
              <a:t>започатковує</a:t>
            </a:r>
            <a:r>
              <a:rPr lang="ru-RU" sz="1600" dirty="0"/>
              <a:t> </a:t>
            </a:r>
            <a:r>
              <a:rPr lang="ru-RU" sz="1600" dirty="0" err="1"/>
              <a:t>інноваційну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D:\Учоба\картінки\Ка-ртінки\jpg\36678225-white-3d-man-jigsaw-puzzle-bridge-to-red-innovation-word-3d-render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445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Инвестиции в ICO - AvantBank">
            <a:extLst>
              <a:ext uri="{FF2B5EF4-FFF2-40B4-BE49-F238E27FC236}">
                <a16:creationId xmlns:a16="http://schemas.microsoft.com/office/drawing/2014/main" id="{5D9AD33F-02C1-D7E3-E4D3-11DFE519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990850"/>
            <a:ext cx="4465637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Інвестиції в АПК зросли на 65%">
            <a:extLst>
              <a:ext uri="{FF2B5EF4-FFF2-40B4-BE49-F238E27FC236}">
                <a16:creationId xmlns:a16="http://schemas.microsoft.com/office/drawing/2014/main" id="{6E124E8E-DE88-C45B-5E86-59DD2010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63"/>
            <a:ext cx="336073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787DC96E-BC5D-120E-75A0-C362183F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136525"/>
            <a:ext cx="662781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UA" b="1" i="1"/>
              <a:t>Інвестиції це:</a:t>
            </a:r>
          </a:p>
          <a:p>
            <a:pPr eaLnBrk="1" hangingPunct="1"/>
            <a:r>
              <a:rPr lang="uk-UA" altLang="ru-UA"/>
              <a:t>- об'єкт економічного управління.</a:t>
            </a:r>
          </a:p>
          <a:p>
            <a:pPr eaLnBrk="1" hangingPunct="1"/>
            <a:r>
              <a:rPr lang="uk-UA" altLang="ru-UA"/>
              <a:t>- найактивніша форма залучення нагромадженого капіталу в економічний процес.</a:t>
            </a:r>
          </a:p>
          <a:p>
            <a:pPr eaLnBrk="1" hangingPunct="1"/>
            <a:r>
              <a:rPr lang="uk-UA" altLang="ru-UA"/>
              <a:t>- можливість використання нагромадженого капіталу у всіх його альтернативних формах.</a:t>
            </a:r>
          </a:p>
          <a:p>
            <a:pPr eaLnBrk="1" hangingPunct="1"/>
            <a:r>
              <a:rPr lang="uk-UA" altLang="ru-UA"/>
              <a:t>- альтернативна можливість вкладення капіталу в будь-які об'єкти господарської діяльності.</a:t>
            </a:r>
          </a:p>
          <a:p>
            <a:pPr eaLnBrk="1" hangingPunct="1"/>
            <a:r>
              <a:rPr lang="uk-UA" altLang="ru-UA"/>
              <a:t>- джерело генерування ефекту підприємницької діяльності.</a:t>
            </a:r>
          </a:p>
          <a:p>
            <a:pPr eaLnBrk="1" hangingPunct="1"/>
            <a:r>
              <a:rPr lang="uk-UA" altLang="ru-UA"/>
              <a:t>- об'єкт ринкових відносин.</a:t>
            </a:r>
          </a:p>
          <a:p>
            <a:pPr eaLnBrk="1" hangingPunct="1"/>
            <a:r>
              <a:rPr lang="uk-UA" altLang="ru-UA"/>
              <a:t>- об'єкт власності і розпорядження.</a:t>
            </a:r>
          </a:p>
          <a:p>
            <a:pPr eaLnBrk="1" hangingPunct="1"/>
            <a:r>
              <a:rPr lang="uk-UA" altLang="ru-UA"/>
              <a:t>- об'єкт надання переваги в часі.</a:t>
            </a:r>
          </a:p>
          <a:p>
            <a:pPr eaLnBrk="1" hangingPunct="1"/>
            <a:r>
              <a:rPr lang="uk-UA" altLang="ru-UA"/>
              <a:t>- носій фактора ризику.</a:t>
            </a:r>
          </a:p>
          <a:p>
            <a:pPr eaLnBrk="1" hangingPunct="1"/>
            <a:r>
              <a:rPr lang="uk-UA" altLang="ru-UA"/>
              <a:t>- носій фактора ліквідності.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33400"/>
            <a:ext cx="9073008" cy="66335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інноваційної діяльності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2592288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err="1"/>
              <a:t>Інноваційна</a:t>
            </a:r>
            <a:r>
              <a:rPr lang="ru-RU" sz="1600" b="1" i="1" dirty="0"/>
              <a:t> </a:t>
            </a:r>
            <a:r>
              <a:rPr lang="ru-RU" sz="1600" b="1" i="1" dirty="0" err="1"/>
              <a:t>діяльність</a:t>
            </a:r>
            <a:r>
              <a:rPr lang="ru-RU" sz="1600" b="1" dirty="0"/>
              <a:t> </a:t>
            </a:r>
            <a:r>
              <a:rPr lang="ru-RU" sz="1600" dirty="0"/>
              <a:t> — вид </a:t>
            </a:r>
            <a:r>
              <a:rPr lang="ru-RU" sz="1600" dirty="0" err="1"/>
              <a:t>діяльності</a:t>
            </a:r>
            <a:r>
              <a:rPr lang="ru-RU" sz="1600" dirty="0"/>
              <a:t>, </a:t>
            </a:r>
            <a:r>
              <a:rPr lang="ru-RU" sz="1600" dirty="0" err="1"/>
              <a:t>пов'язаний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трансформацією</a:t>
            </a:r>
            <a:r>
              <a:rPr lang="ru-RU" sz="1600" dirty="0"/>
              <a:t>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досліджень</a:t>
            </a:r>
            <a:r>
              <a:rPr lang="ru-RU" sz="1600" dirty="0"/>
              <a:t> і </a:t>
            </a:r>
            <a:r>
              <a:rPr lang="ru-RU" sz="1600" dirty="0" err="1"/>
              <a:t>розробок</a:t>
            </a:r>
            <a:r>
              <a:rPr lang="ru-RU" sz="1600" dirty="0"/>
              <a:t>,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науково-технологічних</a:t>
            </a:r>
            <a:r>
              <a:rPr lang="ru-RU" sz="1600" dirty="0"/>
              <a:t> </a:t>
            </a:r>
            <a:r>
              <a:rPr lang="ru-RU" sz="1600" dirty="0" err="1"/>
              <a:t>досягнень</a:t>
            </a:r>
            <a:r>
              <a:rPr lang="ru-RU" sz="1600" dirty="0"/>
              <a:t> у </a:t>
            </a:r>
            <a:r>
              <a:rPr lang="ru-RU" sz="1600" dirty="0" err="1"/>
              <a:t>новий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покращений</a:t>
            </a:r>
            <a:r>
              <a:rPr lang="ru-RU" sz="1600" dirty="0"/>
              <a:t> продукт введений на </a:t>
            </a:r>
            <a:r>
              <a:rPr lang="ru-RU" sz="1600" dirty="0" err="1"/>
              <a:t>ринок</a:t>
            </a:r>
            <a:r>
              <a:rPr lang="ru-RU" sz="1600" dirty="0"/>
              <a:t>, в </a:t>
            </a:r>
            <a:r>
              <a:rPr lang="ru-RU" sz="1600" dirty="0" err="1"/>
              <a:t>оновлений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вдосконалений</a:t>
            </a:r>
            <a:r>
              <a:rPr lang="ru-RU" sz="1600" dirty="0"/>
              <a:t> </a:t>
            </a:r>
            <a:r>
              <a:rPr lang="ru-RU" sz="1600" dirty="0" err="1"/>
              <a:t>технологічний</a:t>
            </a:r>
            <a:r>
              <a:rPr lang="ru-RU" sz="1600" dirty="0"/>
              <a:t> </a:t>
            </a:r>
            <a:r>
              <a:rPr lang="ru-RU" sz="1600" dirty="0" err="1"/>
              <a:t>процес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у </a:t>
            </a:r>
            <a:r>
              <a:rPr lang="ru-RU" sz="1600" dirty="0" err="1"/>
              <a:t>практичній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новий</a:t>
            </a:r>
            <a:r>
              <a:rPr lang="ru-RU" sz="1600" dirty="0"/>
              <a:t> </a:t>
            </a:r>
            <a:r>
              <a:rPr lang="ru-RU" sz="1600" dirty="0" err="1"/>
              <a:t>підхід</a:t>
            </a:r>
            <a:r>
              <a:rPr lang="ru-RU" sz="1600" dirty="0"/>
              <a:t> до </a:t>
            </a:r>
            <a:r>
              <a:rPr lang="ru-RU" sz="1600" dirty="0" err="1"/>
              <a:t>реалізації</a:t>
            </a:r>
            <a:r>
              <a:rPr lang="ru-RU" sz="1600" dirty="0"/>
              <a:t> </a:t>
            </a:r>
            <a:r>
              <a:rPr lang="ru-RU" sz="1600" dirty="0" err="1"/>
              <a:t>соціальних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адаптацію</a:t>
            </a:r>
            <a:r>
              <a:rPr lang="ru-RU" sz="1600" dirty="0"/>
              <a:t> до </a:t>
            </a:r>
            <a:r>
              <a:rPr lang="ru-RU" sz="1600" dirty="0" err="1"/>
              <a:t>актуальних</a:t>
            </a:r>
            <a:r>
              <a:rPr lang="ru-RU" sz="1600" dirty="0"/>
              <a:t>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.</a:t>
            </a:r>
          </a:p>
          <a:p>
            <a:pPr algn="just"/>
            <a:endParaRPr lang="uk-UA" sz="1000" dirty="0"/>
          </a:p>
          <a:p>
            <a:pPr algn="just"/>
            <a:r>
              <a:rPr lang="ru-RU" sz="1600" b="1" i="1" dirty="0" err="1"/>
              <a:t>Інноваційною</a:t>
            </a:r>
            <a:r>
              <a:rPr lang="ru-RU" sz="1600" b="1" i="1" dirty="0"/>
              <a:t> </a:t>
            </a:r>
            <a:r>
              <a:rPr lang="ru-RU" sz="1600" b="1" i="1" dirty="0" err="1"/>
              <a:t>діяльністю</a:t>
            </a:r>
            <a:r>
              <a:rPr lang="ru-RU" sz="1600" b="1" i="1" dirty="0"/>
              <a:t> є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наукові</a:t>
            </a:r>
            <a:r>
              <a:rPr lang="ru-RU" sz="1600" dirty="0"/>
              <a:t>, </a:t>
            </a:r>
            <a:r>
              <a:rPr lang="ru-RU" sz="1600" dirty="0" err="1"/>
              <a:t>технологічні</a:t>
            </a:r>
            <a:r>
              <a:rPr lang="ru-RU" sz="1600" dirty="0"/>
              <a:t>, </a:t>
            </a:r>
            <a:r>
              <a:rPr lang="ru-RU" sz="1600" dirty="0" err="1"/>
              <a:t>організаційні</a:t>
            </a:r>
            <a:r>
              <a:rPr lang="ru-RU" sz="1600" dirty="0"/>
              <a:t>, </a:t>
            </a:r>
            <a:r>
              <a:rPr lang="ru-RU" sz="1600" dirty="0" err="1"/>
              <a:t>фінансові</a:t>
            </a:r>
            <a:r>
              <a:rPr lang="ru-RU" sz="1600" dirty="0"/>
              <a:t> та </a:t>
            </a:r>
            <a:r>
              <a:rPr lang="ru-RU" sz="1600" dirty="0" err="1"/>
              <a:t>комерційні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реально </a:t>
            </a:r>
            <a:r>
              <a:rPr lang="ru-RU" sz="1600" dirty="0" err="1"/>
              <a:t>приводять</a:t>
            </a:r>
            <a:r>
              <a:rPr lang="ru-RU" sz="1600" dirty="0"/>
              <a:t> до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інновацій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задумані</a:t>
            </a:r>
            <a:r>
              <a:rPr lang="ru-RU" sz="1600" dirty="0"/>
              <a:t> з </a:t>
            </a:r>
            <a:r>
              <a:rPr lang="ru-RU" sz="1600" dirty="0" err="1"/>
              <a:t>цією</a:t>
            </a:r>
            <a:r>
              <a:rPr lang="ru-RU" sz="1600" dirty="0"/>
              <a:t> метою. </a:t>
            </a: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інноваційної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є </a:t>
            </a:r>
            <a:r>
              <a:rPr lang="ru-RU" sz="1600" dirty="0" err="1"/>
              <a:t>інноваційними</a:t>
            </a:r>
            <a:r>
              <a:rPr lang="ru-RU" sz="1600" dirty="0"/>
              <a:t> </a:t>
            </a:r>
            <a:r>
              <a:rPr lang="ru-RU" sz="1600" dirty="0" err="1"/>
              <a:t>самі</a:t>
            </a:r>
            <a:r>
              <a:rPr lang="ru-RU" sz="1600" dirty="0"/>
              <a:t> по </a:t>
            </a:r>
            <a:r>
              <a:rPr lang="ru-RU" sz="1600" dirty="0" err="1"/>
              <a:t>собі</a:t>
            </a:r>
            <a:r>
              <a:rPr lang="ru-RU" sz="1600" dirty="0"/>
              <a:t>, </a:t>
            </a:r>
            <a:r>
              <a:rPr lang="ru-RU" sz="1600" dirty="0" err="1"/>
              <a:t>інші</a:t>
            </a:r>
            <a:r>
              <a:rPr lang="ru-RU" sz="1600" dirty="0"/>
              <a:t> не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властивості</a:t>
            </a:r>
            <a:r>
              <a:rPr lang="ru-RU" sz="1600" dirty="0"/>
              <a:t>, але </a:t>
            </a:r>
            <a:r>
              <a:rPr lang="ru-RU" sz="1600" dirty="0" err="1"/>
              <a:t>теж</a:t>
            </a:r>
            <a:r>
              <a:rPr lang="ru-RU" sz="1600" dirty="0"/>
              <a:t> </a:t>
            </a:r>
            <a:r>
              <a:rPr lang="ru-RU" sz="1600" dirty="0" err="1"/>
              <a:t>необхідні</a:t>
            </a:r>
            <a:r>
              <a:rPr lang="ru-RU" sz="1600" dirty="0"/>
              <a:t> для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інновацій</a:t>
            </a:r>
            <a:r>
              <a:rPr lang="ru-RU" sz="1600" dirty="0"/>
              <a:t>. </a:t>
            </a:r>
            <a:r>
              <a:rPr lang="ru-RU" sz="1600" dirty="0" err="1"/>
              <a:t>Інноваційна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включає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дослідження</a:t>
            </a:r>
            <a:r>
              <a:rPr lang="ru-RU" sz="1600" dirty="0"/>
              <a:t> і </a:t>
            </a:r>
            <a:r>
              <a:rPr lang="ru-RU" sz="1600" dirty="0" err="1"/>
              <a:t>розробки</a:t>
            </a:r>
            <a:r>
              <a:rPr lang="ru-RU" sz="1600" dirty="0"/>
              <a:t>, не </a:t>
            </a:r>
            <a:r>
              <a:rPr lang="ru-RU" sz="1600" dirty="0" err="1"/>
              <a:t>пов’язані</a:t>
            </a:r>
            <a:r>
              <a:rPr lang="ru-RU" sz="1600" dirty="0"/>
              <a:t> прямо з </a:t>
            </a:r>
            <a:r>
              <a:rPr lang="ru-RU" sz="1600" dirty="0" err="1"/>
              <a:t>підготовкою</a:t>
            </a:r>
            <a:r>
              <a:rPr lang="ru-RU" sz="1600" dirty="0"/>
              <a:t> </a:t>
            </a:r>
            <a:r>
              <a:rPr lang="ru-RU" sz="1600" dirty="0" err="1"/>
              <a:t>якої-небудь</a:t>
            </a:r>
            <a:r>
              <a:rPr lang="ru-RU" sz="1600" dirty="0"/>
              <a:t> </a:t>
            </a:r>
            <a:r>
              <a:rPr lang="ru-RU" sz="1600" dirty="0" err="1"/>
              <a:t>конкретної</a:t>
            </a:r>
            <a:r>
              <a:rPr lang="ru-RU" sz="1600" dirty="0"/>
              <a:t> </a:t>
            </a:r>
            <a:r>
              <a:rPr lang="ru-RU" sz="1600" dirty="0" err="1"/>
              <a:t>інновації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667"/>
          <a:stretch/>
        </p:blipFill>
        <p:spPr>
          <a:xfrm>
            <a:off x="2555776" y="4121093"/>
            <a:ext cx="4032448" cy="27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9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Новини / Інвестиційна діяльність буде зосереджена в Агенції ...">
            <a:extLst>
              <a:ext uri="{FF2B5EF4-FFF2-40B4-BE49-F238E27FC236}">
                <a16:creationId xmlns:a16="http://schemas.microsoft.com/office/drawing/2014/main" id="{BDA25A36-B742-6C83-D4B0-441281D7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176463"/>
            <a:ext cx="40528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>
            <a:extLst>
              <a:ext uri="{FF2B5EF4-FFF2-40B4-BE49-F238E27FC236}">
                <a16:creationId xmlns:a16="http://schemas.microsoft.com/office/drawing/2014/main" id="{7F1443E8-177A-9D6D-BBA3-2EFC24049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920750"/>
            <a:ext cx="8885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/>
              <a:t>Інвестиційна діяльність підприємства є одним із самостійних видів його господарської діяльності і найважливішою формою реалізації його економічних інтересів.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705536D1-EC36-332B-D35A-37D235446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2378075"/>
            <a:ext cx="53800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b="1"/>
              <a:t>Інвестиційна діяльність</a:t>
            </a:r>
            <a:r>
              <a:rPr lang="uk-UA" altLang="ru-UA"/>
              <a:t> підприємства це цілеспрямований процес формування необхідних інвестиційних ресурсів, збалансований відповідно до обраних параметрів інвестиційної програми (інвестиційного портфеля) на основі вибору ефективних об'єктів (інструментів) інвестування та забезпечення їх реалізації.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E2F9CCFD-A32C-CF48-B779-EEDCB2A9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625"/>
            <a:ext cx="9144000" cy="777875"/>
          </a:xfrm>
          <a:prstGeom prst="rect">
            <a:avLst/>
          </a:prstGeom>
          <a:solidFill>
            <a:srgbClr val="808000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sz="1500"/>
              <a:t>Інвестиційний клімат - це узагальнена характеристика сукупності соціальних, економічних, організаційних, правових, політичних, соціокультурних передумов, що зумовлює привабливість і доцільність інвестування в ту або іншу господарську систему (економіку країни, регіону, корпорації).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D31BE23C-37D6-E2D7-F5B2-BAE0578B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1513"/>
            <a:ext cx="9144000" cy="3749675"/>
          </a:xfrm>
          <a:prstGeom prst="rect">
            <a:avLst/>
          </a:prstGeom>
          <a:solidFill>
            <a:srgbClr val="FF6600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sz="1500"/>
              <a:t>Зауважимо, що по відношенню до територіальних економічних систем, якими країни, регіони, поняття "інвестиційний клімат" застосовується поряд з категорією "інвестиційна привабливість". Ці поняття подібні, оскільки вони враховують максимальну кількість факторів, що впливають на процес прийняття інвестиційних рішень та подальшу реалізацію інвестиційних проектів.</a:t>
            </a:r>
          </a:p>
          <a:p>
            <a:pPr eaLnBrk="1" hangingPunct="1"/>
            <a:r>
              <a:rPr lang="uk-UA" altLang="ru-UA" sz="1500"/>
              <a:t>- кожен рівень економіки, маючи свій інвестиційний клімат, чинить взаємний вплив на інвестиційний клімат один одного;</a:t>
            </a:r>
          </a:p>
          <a:p>
            <a:pPr eaLnBrk="1" hangingPunct="1"/>
            <a:r>
              <a:rPr lang="uk-UA" altLang="ru-UA" sz="1500"/>
              <a:t>- кожен структурний рівень економіки (країна, регіон, галузь, підприємство) має свій набір показників, що визначають умови формування інвестиційного клімату;</a:t>
            </a:r>
          </a:p>
          <a:p>
            <a:pPr eaLnBrk="1" hangingPunct="1"/>
            <a:r>
              <a:rPr lang="uk-UA" altLang="ru-UA" sz="1500"/>
              <a:t>- інвестиційний клімат регіону не є сукупністю інвестиційних кліматів галузей і сфер економіки регіону; в свою чергу, інвестиційний клімат країни не є сукупністю інвестиційних кліматів регіонів, галузей і сфер економіки; а інвестиційний клімат галузей і сфер економіки не є сукупністю інвестиційного клімату підприємств, що входять до їх складу. Відмітна особливість категорії "інвестиційна привабливість" полягає в тому, що вона містить суб'єктивну оцінку потенційним інвестором умов інвестиційного клімату. У свою чергу, інвестиційна активність є матеріалізацією інвестиційних рішень інвесторів як результат їх суб'єктивної оцінки привабливості умов інвестиційного клімату.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E2F9CCFD-A32C-CF48-B779-EEDCB2A9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1483"/>
            <a:ext cx="9144000" cy="1708160"/>
          </a:xfrm>
          <a:prstGeom prst="rect">
            <a:avLst/>
          </a:prstGeom>
          <a:solidFill>
            <a:srgbClr val="808000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sz="1500" dirty="0"/>
              <a:t>Інноваційний клімат - це сформовані за певний період часу умови в оточенні організації, що впливають на ефективність її інноваційної діяльності.</a:t>
            </a:r>
          </a:p>
          <a:p>
            <a:pPr eaLnBrk="1" hangingPunct="1"/>
            <a:endParaRPr lang="uk-UA" altLang="ru-UA" sz="1500" dirty="0"/>
          </a:p>
          <a:p>
            <a:pPr eaLnBrk="1" hangingPunct="1"/>
            <a:r>
              <a:rPr lang="uk-UA" altLang="ru-UA" sz="1500" dirty="0"/>
              <a:t>Інноваційний клімат - це стан зовнішнього середовища організації, яка сприятиме або протидіє досягненню інноваційної цілі. Виявляється він через вплив на інноваційний потенціал. Інноваційний клімат підрозділяється на мікроклімат і макрокліматом, тобто на складові мікросередовища і макросередовища підприємства.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D31BE23C-37D6-E2D7-F5B2-BAE0578B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1724"/>
            <a:ext cx="9144000" cy="3323987"/>
          </a:xfrm>
          <a:prstGeom prst="rect">
            <a:avLst/>
          </a:prstGeom>
          <a:solidFill>
            <a:srgbClr val="FF6600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sz="1500" dirty="0"/>
              <a:t>Складові інноваційного макроклімату підприємства поділяються на чотири основні сфери.</a:t>
            </a:r>
          </a:p>
          <a:p>
            <a:pPr eaLnBrk="1" hangingPunct="1"/>
            <a:endParaRPr lang="uk-UA" altLang="ru-UA" sz="1500" dirty="0"/>
          </a:p>
          <a:p>
            <a:pPr eaLnBrk="1" hangingPunct="1"/>
            <a:r>
              <a:rPr lang="uk-UA" altLang="ru-UA" sz="1500" dirty="0"/>
              <a:t>1. Соціальна, природно-географічна та комунікаційна сфера (соціальна напруженість, доступ до сировинних, паливних, енергетичних і матеріально-технічних ресурсів, транспорт, доступ до інформаційних ресурсів).</a:t>
            </a:r>
          </a:p>
          <a:p>
            <a:pPr eaLnBrk="1" hangingPunct="1"/>
            <a:endParaRPr lang="uk-UA" altLang="ru-UA" sz="1500" dirty="0"/>
          </a:p>
          <a:p>
            <a:pPr eaLnBrk="1" hangingPunct="1"/>
            <a:r>
              <a:rPr lang="uk-UA" altLang="ru-UA" sz="1500" dirty="0"/>
              <a:t>2. Технологічна і науково-технічна сфера (ринок технологій і науково-технічної інформації, наявність НДІ, консалтингових, інжинірингових, венчурних і інших фірм).</a:t>
            </a:r>
          </a:p>
          <a:p>
            <a:pPr eaLnBrk="1" hangingPunct="1"/>
            <a:endParaRPr lang="uk-UA" altLang="ru-UA" sz="1500" dirty="0"/>
          </a:p>
          <a:p>
            <a:pPr eaLnBrk="1" hangingPunct="1"/>
            <a:r>
              <a:rPr lang="uk-UA" altLang="ru-UA" sz="1500" dirty="0"/>
              <a:t>3. Економічна і фінансова сфера (податки, пільги на проведення НДДКР, інвестиційний клімат на федеральному рівні, наявність зацікавлених в інноваційних розробках інвесторів).</a:t>
            </a:r>
          </a:p>
          <a:p>
            <a:pPr eaLnBrk="1" hangingPunct="1"/>
            <a:endParaRPr lang="uk-UA" altLang="ru-UA" sz="1500" dirty="0"/>
          </a:p>
          <a:p>
            <a:pPr eaLnBrk="1" hangingPunct="1"/>
            <a:r>
              <a:rPr lang="uk-UA" altLang="ru-UA" sz="1500" dirty="0"/>
              <a:t>4. Політична і правова сфера (федеральні і регіональні плани і програми, законодавча база, що регулює проведення НДДКР).</a:t>
            </a:r>
          </a:p>
        </p:txBody>
      </p:sp>
    </p:spTree>
    <p:extLst>
      <p:ext uri="{BB962C8B-B14F-4D97-AF65-F5344CB8AC3E}">
        <p14:creationId xmlns:p14="http://schemas.microsoft.com/office/powerpoint/2010/main" val="14031627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Інноваційний продукт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i="1" dirty="0" err="1"/>
              <a:t>Інноваційний</a:t>
            </a:r>
            <a:r>
              <a:rPr lang="ru-RU" sz="1600" b="1" i="1" dirty="0"/>
              <a:t> продукт є </a:t>
            </a:r>
            <a:r>
              <a:rPr lang="ru-RU" sz="1600" dirty="0"/>
              <a:t>результатом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інноваційного</a:t>
            </a:r>
            <a:r>
              <a:rPr lang="ru-RU" sz="1600" dirty="0"/>
              <a:t> проекту і </a:t>
            </a:r>
            <a:r>
              <a:rPr lang="ru-RU" sz="1600" dirty="0" err="1"/>
              <a:t>науково-дослідною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дослідно-конструкторською</a:t>
            </a:r>
            <a:r>
              <a:rPr lang="ru-RU" sz="1600" dirty="0"/>
              <a:t> </a:t>
            </a:r>
            <a:r>
              <a:rPr lang="ru-RU" sz="1600" dirty="0" err="1"/>
              <a:t>розробкою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 (в тому </a:t>
            </a:r>
            <a:r>
              <a:rPr lang="ru-RU" sz="1600" dirty="0" err="1"/>
              <a:t>числі</a:t>
            </a:r>
            <a:r>
              <a:rPr lang="ru-RU" sz="1600" dirty="0"/>
              <a:t> - </a:t>
            </a:r>
            <a:r>
              <a:rPr lang="ru-RU" sz="1600" dirty="0" err="1"/>
              <a:t>інформаційної</a:t>
            </a:r>
            <a:r>
              <a:rPr lang="ru-RU" sz="1600" dirty="0"/>
              <a:t>)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 з </a:t>
            </a:r>
            <a:r>
              <a:rPr lang="ru-RU" sz="1600" dirty="0" err="1"/>
              <a:t>виготовленням</a:t>
            </a:r>
            <a:r>
              <a:rPr lang="ru-RU" sz="1600" dirty="0"/>
              <a:t> </a:t>
            </a:r>
            <a:r>
              <a:rPr lang="ru-RU" sz="1600" dirty="0" err="1"/>
              <a:t>експериментального</a:t>
            </a:r>
            <a:r>
              <a:rPr lang="ru-RU" sz="1600" dirty="0"/>
              <a:t> </a:t>
            </a:r>
            <a:r>
              <a:rPr lang="ru-RU" sz="1600" dirty="0" err="1"/>
              <a:t>зразка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дослідної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і </a:t>
            </a:r>
            <a:r>
              <a:rPr lang="ru-RU" sz="1600" b="1" i="1" dirty="0" err="1"/>
              <a:t>відповідає</a:t>
            </a:r>
            <a:r>
              <a:rPr lang="ru-RU" sz="1600" b="1" i="1" dirty="0"/>
              <a:t> таким </a:t>
            </a:r>
            <a:r>
              <a:rPr lang="ru-RU" sz="1600" b="1" i="1" dirty="0" err="1"/>
              <a:t>вимогам</a:t>
            </a:r>
            <a:r>
              <a:rPr lang="ru-RU" sz="1600" dirty="0"/>
              <a:t>:</a:t>
            </a:r>
          </a:p>
          <a:p>
            <a:pPr algn="just"/>
            <a:endParaRPr lang="ru-RU" sz="1000" dirty="0"/>
          </a:p>
          <a:p>
            <a:pPr marL="449263" indent="-182563" algn="just">
              <a:buFont typeface="Wingdings" pitchFamily="2" charset="2"/>
              <a:buChar char="ü"/>
            </a:pPr>
            <a:r>
              <a:rPr lang="ru-RU" sz="1600" dirty="0" err="1"/>
              <a:t>він</a:t>
            </a:r>
            <a:r>
              <a:rPr lang="ru-RU" sz="1600" dirty="0"/>
              <a:t> є </a:t>
            </a:r>
            <a:r>
              <a:rPr lang="ru-RU" sz="1600" dirty="0" err="1"/>
              <a:t>реалізацією</a:t>
            </a:r>
            <a:r>
              <a:rPr lang="ru-RU" sz="1600" dirty="0"/>
              <a:t> (</a:t>
            </a:r>
            <a:r>
              <a:rPr lang="ru-RU" sz="1600" dirty="0" err="1"/>
              <a:t>впровадженням</a:t>
            </a:r>
            <a:r>
              <a:rPr lang="ru-RU" sz="1600" dirty="0"/>
              <a:t>) </a:t>
            </a:r>
            <a:r>
              <a:rPr lang="ru-RU" sz="1600" dirty="0" err="1"/>
              <a:t>об'єкта</a:t>
            </a:r>
            <a:r>
              <a:rPr lang="ru-RU" sz="1600" dirty="0"/>
              <a:t> </a:t>
            </a:r>
            <a:r>
              <a:rPr lang="ru-RU" sz="1600" dirty="0" err="1"/>
              <a:t>інтелектуальної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(</a:t>
            </a:r>
            <a:r>
              <a:rPr lang="ru-RU" sz="1600" dirty="0" err="1"/>
              <a:t>винаходу</a:t>
            </a:r>
            <a:r>
              <a:rPr lang="ru-RU" sz="1600" dirty="0"/>
              <a:t>, </a:t>
            </a:r>
            <a:r>
              <a:rPr lang="ru-RU" sz="1600" dirty="0" err="1"/>
              <a:t>корисної</a:t>
            </a:r>
            <a:r>
              <a:rPr lang="ru-RU" sz="1600" dirty="0"/>
              <a:t> </a:t>
            </a:r>
            <a:r>
              <a:rPr lang="ru-RU" sz="1600" dirty="0" err="1"/>
              <a:t>моделі</a:t>
            </a:r>
            <a:r>
              <a:rPr lang="ru-RU" sz="1600" dirty="0"/>
              <a:t>, </a:t>
            </a:r>
            <a:r>
              <a:rPr lang="ru-RU" sz="1600" dirty="0" err="1"/>
              <a:t>промислового</a:t>
            </a:r>
            <a:r>
              <a:rPr lang="ru-RU" sz="1600" dirty="0"/>
              <a:t> </a:t>
            </a:r>
            <a:r>
              <a:rPr lang="ru-RU" sz="1600" dirty="0" err="1"/>
              <a:t>зразка</a:t>
            </a:r>
            <a:r>
              <a:rPr lang="ru-RU" sz="1600" dirty="0"/>
              <a:t>, </a:t>
            </a:r>
            <a:r>
              <a:rPr lang="ru-RU" sz="1600" dirty="0" err="1"/>
              <a:t>топографії</a:t>
            </a:r>
            <a:r>
              <a:rPr lang="ru-RU" sz="1600" dirty="0"/>
              <a:t> </a:t>
            </a:r>
            <a:r>
              <a:rPr lang="ru-RU" sz="1600" dirty="0" err="1"/>
              <a:t>інтегральної</a:t>
            </a:r>
            <a:r>
              <a:rPr lang="ru-RU" sz="1600" dirty="0"/>
              <a:t> </a:t>
            </a:r>
            <a:r>
              <a:rPr lang="ru-RU" sz="1600" dirty="0" err="1"/>
              <a:t>мікросхеми</a:t>
            </a:r>
            <a:r>
              <a:rPr lang="ru-RU" sz="1600" dirty="0"/>
              <a:t>, </a:t>
            </a:r>
            <a:r>
              <a:rPr lang="ru-RU" sz="1600" dirty="0" err="1"/>
              <a:t>селекційного</a:t>
            </a:r>
            <a:r>
              <a:rPr lang="ru-RU" sz="1600" dirty="0"/>
              <a:t> </a:t>
            </a:r>
            <a:r>
              <a:rPr lang="ru-RU" sz="1600" dirty="0" err="1"/>
              <a:t>досягнення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), на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виробник</a:t>
            </a:r>
            <a:r>
              <a:rPr lang="ru-RU" sz="1600" dirty="0"/>
              <a:t> продукту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державні</a:t>
            </a:r>
            <a:r>
              <a:rPr lang="ru-RU" sz="1600" dirty="0"/>
              <a:t> </a:t>
            </a:r>
            <a:r>
              <a:rPr lang="ru-RU" sz="1600" dirty="0" err="1"/>
              <a:t>охоронні</a:t>
            </a:r>
            <a:r>
              <a:rPr lang="ru-RU" sz="1600" dirty="0"/>
              <a:t> </a:t>
            </a:r>
            <a:r>
              <a:rPr lang="ru-RU" sz="1600" dirty="0" err="1"/>
              <a:t>документи</a:t>
            </a:r>
            <a:r>
              <a:rPr lang="ru-RU" sz="1600" dirty="0"/>
              <a:t> (</a:t>
            </a:r>
            <a:r>
              <a:rPr lang="ru-RU" sz="1600" dirty="0" err="1"/>
              <a:t>патенти</a:t>
            </a:r>
            <a:r>
              <a:rPr lang="ru-RU" sz="1600" dirty="0"/>
              <a:t>, </a:t>
            </a:r>
            <a:r>
              <a:rPr lang="ru-RU" sz="1600" dirty="0" err="1"/>
              <a:t>свідоцтва</a:t>
            </a:r>
            <a:r>
              <a:rPr lang="ru-RU" sz="1600" dirty="0"/>
              <a:t>)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одержані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власників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об'єктів</a:t>
            </a:r>
            <a:r>
              <a:rPr lang="ru-RU" sz="1600" dirty="0"/>
              <a:t> </a:t>
            </a:r>
            <a:r>
              <a:rPr lang="ru-RU" sz="1600" dirty="0" err="1"/>
              <a:t>інтелектуальної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ліцензії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реалізацією</a:t>
            </a:r>
            <a:r>
              <a:rPr lang="ru-RU" sz="1600" dirty="0"/>
              <a:t> (</a:t>
            </a:r>
            <a:r>
              <a:rPr lang="ru-RU" sz="1600" dirty="0" err="1"/>
              <a:t>впровадженням</a:t>
            </a:r>
            <a:r>
              <a:rPr lang="ru-RU" sz="1600" dirty="0"/>
              <a:t>) </a:t>
            </a:r>
            <a:r>
              <a:rPr lang="ru-RU" sz="1600" dirty="0" err="1"/>
              <a:t>відкриттів</a:t>
            </a:r>
            <a:r>
              <a:rPr lang="ru-RU" sz="1600" dirty="0"/>
              <a:t>.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використаний</a:t>
            </a:r>
            <a:r>
              <a:rPr lang="ru-RU" sz="1600" dirty="0"/>
              <a:t> </a:t>
            </a:r>
            <a:r>
              <a:rPr lang="ru-RU" sz="1600" dirty="0" err="1"/>
              <a:t>об'єкт</a:t>
            </a:r>
            <a:r>
              <a:rPr lang="ru-RU" sz="1600" dirty="0"/>
              <a:t> </a:t>
            </a:r>
            <a:r>
              <a:rPr lang="ru-RU" sz="1600" dirty="0" err="1"/>
              <a:t>інтелектуальної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бути </a:t>
            </a:r>
            <a:r>
              <a:rPr lang="ru-RU" sz="1600" dirty="0" err="1"/>
              <a:t>визначальним</a:t>
            </a:r>
            <a:r>
              <a:rPr lang="ru-RU" sz="1600" dirty="0"/>
              <a:t> для </a:t>
            </a:r>
            <a:r>
              <a:rPr lang="ru-RU" sz="1600" dirty="0" err="1"/>
              <a:t>даного</a:t>
            </a:r>
            <a:r>
              <a:rPr lang="ru-RU" sz="1600" dirty="0"/>
              <a:t> продукту;</a:t>
            </a:r>
          </a:p>
          <a:p>
            <a:pPr marL="449263" indent="-182563" algn="just">
              <a:buFont typeface="Wingdings" pitchFamily="2" charset="2"/>
              <a:buChar char="ü"/>
            </a:pPr>
            <a:r>
              <a:rPr lang="ru-RU" sz="1600" dirty="0" err="1"/>
              <a:t>розробка</a:t>
            </a:r>
            <a:r>
              <a:rPr lang="ru-RU" sz="1600" dirty="0"/>
              <a:t> продукту </a:t>
            </a:r>
            <a:r>
              <a:rPr lang="ru-RU" sz="1600" dirty="0" err="1"/>
              <a:t>підвищує</a:t>
            </a:r>
            <a:r>
              <a:rPr lang="ru-RU" sz="1600" dirty="0"/>
              <a:t> </a:t>
            </a:r>
            <a:r>
              <a:rPr lang="ru-RU" sz="1600" dirty="0" err="1"/>
              <a:t>вітчизняний</a:t>
            </a:r>
            <a:r>
              <a:rPr lang="ru-RU" sz="1600" dirty="0"/>
              <a:t> </a:t>
            </a:r>
            <a:r>
              <a:rPr lang="ru-RU" sz="1600" dirty="0" err="1"/>
              <a:t>науково-технічний</a:t>
            </a:r>
            <a:r>
              <a:rPr lang="ru-RU" sz="1600" dirty="0"/>
              <a:t> і </a:t>
            </a:r>
            <a:r>
              <a:rPr lang="ru-RU" sz="1600" dirty="0" err="1"/>
              <a:t>технологічний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;</a:t>
            </a:r>
          </a:p>
          <a:p>
            <a:pPr marL="449263" indent="-182563" algn="just">
              <a:buFont typeface="Wingdings" pitchFamily="2" charset="2"/>
              <a:buChar char="ü"/>
            </a:pPr>
            <a:r>
              <a:rPr lang="ru-RU" sz="1600" dirty="0" err="1"/>
              <a:t>цей</a:t>
            </a:r>
            <a:r>
              <a:rPr lang="ru-RU" sz="1600" dirty="0"/>
              <a:t> продукт </a:t>
            </a:r>
            <a:r>
              <a:rPr lang="ru-RU" sz="1600" dirty="0" err="1"/>
              <a:t>вироблено</a:t>
            </a:r>
            <a:r>
              <a:rPr lang="ru-RU" sz="1600" dirty="0"/>
              <a:t> (буде </a:t>
            </a:r>
            <a:r>
              <a:rPr lang="ru-RU" sz="1600" dirty="0" err="1"/>
              <a:t>вироблено</a:t>
            </a:r>
            <a:r>
              <a:rPr lang="ru-RU" sz="1600" dirty="0"/>
              <a:t>) </a:t>
            </a:r>
            <a:r>
              <a:rPr lang="ru-RU" sz="1600" dirty="0" err="1"/>
              <a:t>вперше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якщо</a:t>
            </a:r>
            <a:r>
              <a:rPr lang="ru-RU" sz="1600" dirty="0"/>
              <a:t> не </a:t>
            </a:r>
            <a:r>
              <a:rPr lang="ru-RU" sz="1600" dirty="0" err="1"/>
              <a:t>вперше</a:t>
            </a:r>
            <a:r>
              <a:rPr lang="ru-RU" sz="1600" dirty="0"/>
              <a:t>, то </a:t>
            </a:r>
            <a:r>
              <a:rPr lang="ru-RU" sz="1600" dirty="0" err="1"/>
              <a:t>порівняно</a:t>
            </a:r>
            <a:r>
              <a:rPr lang="ru-RU" sz="1600" dirty="0"/>
              <a:t> з </a:t>
            </a:r>
            <a:r>
              <a:rPr lang="ru-RU" sz="1600" dirty="0" err="1"/>
              <a:t>іншим</a:t>
            </a:r>
            <a:r>
              <a:rPr lang="ru-RU" sz="1600" dirty="0"/>
              <a:t> </a:t>
            </a:r>
            <a:r>
              <a:rPr lang="ru-RU" sz="1600" dirty="0" err="1"/>
              <a:t>аналогічним</a:t>
            </a:r>
            <a:r>
              <a:rPr lang="ru-RU" sz="1600" dirty="0"/>
              <a:t> продуктом, </a:t>
            </a:r>
            <a:r>
              <a:rPr lang="ru-RU" sz="1600" dirty="0" err="1"/>
              <a:t>представленим</a:t>
            </a:r>
            <a:r>
              <a:rPr lang="ru-RU" sz="1600" dirty="0"/>
              <a:t> на ринку, </a:t>
            </a:r>
            <a:r>
              <a:rPr lang="ru-RU" sz="1600" dirty="0" err="1"/>
              <a:t>він</a:t>
            </a:r>
            <a:r>
              <a:rPr lang="ru-RU" sz="1600" dirty="0"/>
              <a:t> є </a:t>
            </a:r>
            <a:r>
              <a:rPr lang="ru-RU" sz="1600" dirty="0" err="1"/>
              <a:t>конкурентоздатним</a:t>
            </a:r>
            <a:r>
              <a:rPr lang="ru-RU" sz="1600" dirty="0"/>
              <a:t> і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суттєво</a:t>
            </a:r>
            <a:r>
              <a:rPr lang="ru-RU" sz="1600" dirty="0"/>
              <a:t> </a:t>
            </a:r>
            <a:r>
              <a:rPr lang="ru-RU" sz="1600" dirty="0" err="1"/>
              <a:t>вищі</a:t>
            </a:r>
            <a:r>
              <a:rPr lang="ru-RU" sz="1600" dirty="0"/>
              <a:t> </a:t>
            </a:r>
            <a:r>
              <a:rPr lang="ru-RU" sz="1600" dirty="0" err="1"/>
              <a:t>техніко-економічні</a:t>
            </a:r>
            <a:r>
              <a:rPr lang="ru-RU" sz="1600" dirty="0"/>
              <a:t> </a:t>
            </a:r>
            <a:r>
              <a:rPr lang="ru-RU" sz="1600" dirty="0" err="1"/>
              <a:t>показники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664"/>
            <a:ext cx="897010" cy="12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58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b="1" i="1" dirty="0" err="1"/>
              <a:t>Багатоаспектність</a:t>
            </a:r>
            <a:r>
              <a:rPr lang="ru-RU" sz="1600" b="1" i="1" dirty="0"/>
              <a:t>.</a:t>
            </a:r>
            <a:r>
              <a:rPr lang="ru-RU" sz="1600" dirty="0"/>
              <a:t> 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критерій</a:t>
            </a:r>
            <a:r>
              <a:rPr lang="ru-RU" sz="1600" dirty="0"/>
              <a:t> </a:t>
            </a:r>
            <a:r>
              <a:rPr lang="ru-RU" sz="1600" dirty="0" err="1"/>
              <a:t>враховує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</a:t>
            </a:r>
            <a:r>
              <a:rPr lang="ru-RU" sz="1600" dirty="0" err="1"/>
              <a:t>інновації</a:t>
            </a:r>
            <a:r>
              <a:rPr lang="ru-RU" sz="1600" dirty="0"/>
              <a:t> на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аспекти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суб'єкта</a:t>
            </a:r>
            <a:r>
              <a:rPr lang="ru-RU" sz="1600" dirty="0"/>
              <a:t> </a:t>
            </a:r>
            <a:r>
              <a:rPr lang="ru-RU" sz="1600" dirty="0" err="1"/>
              <a:t>господарювання</a:t>
            </a:r>
            <a:r>
              <a:rPr lang="ru-RU" sz="1600" dirty="0"/>
              <a:t> та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оточення</a:t>
            </a:r>
            <a:r>
              <a:rPr lang="ru-RU" sz="1600" dirty="0"/>
              <a:t>. В силу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практичної</a:t>
            </a:r>
            <a:r>
              <a:rPr lang="ru-RU" sz="1600" dirty="0"/>
              <a:t> </a:t>
            </a:r>
            <a:r>
              <a:rPr lang="ru-RU" sz="1600" dirty="0" err="1"/>
              <a:t>спрямованості</a:t>
            </a:r>
            <a:r>
              <a:rPr lang="ru-RU" sz="1600" dirty="0"/>
              <a:t> </a:t>
            </a:r>
            <a:r>
              <a:rPr lang="ru-RU" sz="1600" dirty="0" err="1"/>
              <a:t>показники</a:t>
            </a:r>
            <a:r>
              <a:rPr lang="ru-RU" sz="1600" dirty="0"/>
              <a:t> </a:t>
            </a:r>
            <a:r>
              <a:rPr lang="ru-RU" sz="1600" dirty="0" err="1"/>
              <a:t>економічної</a:t>
            </a:r>
            <a:r>
              <a:rPr lang="ru-RU" sz="1600" dirty="0"/>
              <a:t> </a:t>
            </a:r>
            <a:r>
              <a:rPr lang="ru-RU" sz="1600" dirty="0" err="1"/>
              <a:t>ефективності</a:t>
            </a:r>
            <a:r>
              <a:rPr lang="ru-RU" sz="1600" dirty="0"/>
              <a:t> </a:t>
            </a:r>
            <a:r>
              <a:rPr lang="ru-RU" sz="1600" dirty="0" err="1"/>
              <a:t>повинні</a:t>
            </a:r>
            <a:r>
              <a:rPr lang="ru-RU" sz="1600" dirty="0"/>
              <a:t> бути такими, </a:t>
            </a:r>
            <a:r>
              <a:rPr lang="ru-RU" sz="1600" dirty="0" err="1"/>
              <a:t>щоб</a:t>
            </a:r>
            <a:r>
              <a:rPr lang="ru-RU" sz="1600" dirty="0"/>
              <a:t> за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допомогою</a:t>
            </a:r>
            <a:r>
              <a:rPr lang="ru-RU" sz="1600" dirty="0"/>
              <a:t> стало </a:t>
            </a:r>
            <a:r>
              <a:rPr lang="ru-RU" sz="1600" dirty="0" err="1"/>
              <a:t>можливо</a:t>
            </a:r>
            <a:r>
              <a:rPr lang="ru-RU" sz="1600" dirty="0"/>
              <a:t> </a:t>
            </a:r>
            <a:r>
              <a:rPr lang="ru-RU" sz="1600" dirty="0" err="1"/>
              <a:t>надати</a:t>
            </a:r>
            <a:r>
              <a:rPr lang="ru-RU" sz="1600" dirty="0"/>
              <a:t> </a:t>
            </a:r>
            <a:r>
              <a:rPr lang="ru-RU" sz="1600" dirty="0" err="1"/>
              <a:t>кількісну</a:t>
            </a:r>
            <a:r>
              <a:rPr lang="ru-RU" sz="1600" dirty="0"/>
              <a:t> </a:t>
            </a:r>
            <a:r>
              <a:rPr lang="ru-RU" sz="1600" dirty="0" err="1"/>
              <a:t>економічну</a:t>
            </a:r>
            <a:r>
              <a:rPr lang="ru-RU" sz="1600" dirty="0"/>
              <a:t> </a:t>
            </a:r>
            <a:r>
              <a:rPr lang="ru-RU" sz="1600" dirty="0" err="1"/>
              <a:t>оцінку</a:t>
            </a:r>
            <a:r>
              <a:rPr lang="ru-RU" sz="1600" dirty="0"/>
              <a:t> </a:t>
            </a:r>
            <a:r>
              <a:rPr lang="ru-RU" sz="1600" dirty="0" err="1"/>
              <a:t>різним</a:t>
            </a:r>
            <a:r>
              <a:rPr lang="ru-RU" sz="1600" dirty="0"/>
              <a:t> аспектам </a:t>
            </a:r>
            <a:r>
              <a:rPr lang="ru-RU" sz="1600" dirty="0" err="1"/>
              <a:t>інвестиційних</a:t>
            </a:r>
            <a:r>
              <a:rPr lang="ru-RU" sz="1600" dirty="0"/>
              <a:t> </a:t>
            </a:r>
            <a:r>
              <a:rPr lang="ru-RU" sz="1600" dirty="0" err="1"/>
              <a:t>процесів</a:t>
            </a:r>
            <a:r>
              <a:rPr lang="ru-RU" sz="1600" dirty="0"/>
              <a:t>. </a:t>
            </a:r>
            <a:r>
              <a:rPr lang="ru-RU" sz="1600" dirty="0" err="1"/>
              <a:t>Така</a:t>
            </a:r>
            <a:r>
              <a:rPr lang="ru-RU" sz="1600" dirty="0"/>
              <a:t> </a:t>
            </a:r>
            <a:r>
              <a:rPr lang="ru-RU" sz="1600" dirty="0" err="1"/>
              <a:t>вимога</a:t>
            </a:r>
            <a:r>
              <a:rPr lang="ru-RU" sz="1600" dirty="0"/>
              <a:t> </a:t>
            </a:r>
            <a:r>
              <a:rPr lang="ru-RU" sz="1600" dirty="0" err="1"/>
              <a:t>зумовлена</a:t>
            </a:r>
            <a:r>
              <a:rPr lang="ru-RU" sz="1600" dirty="0"/>
              <a:t> </a:t>
            </a:r>
            <a:r>
              <a:rPr lang="ru-RU" sz="1600" dirty="0" err="1"/>
              <a:t>багатогранністю</a:t>
            </a:r>
            <a:r>
              <a:rPr lang="ru-RU" sz="1600" dirty="0"/>
              <a:t> </a:t>
            </a:r>
            <a:r>
              <a:rPr lang="ru-RU" sz="1600" dirty="0" err="1"/>
              <a:t>інвестування</a:t>
            </a:r>
            <a:r>
              <a:rPr lang="ru-RU" sz="1600" dirty="0"/>
              <a:t> і </a:t>
            </a:r>
            <a:r>
              <a:rPr lang="ru-RU" sz="1600" dirty="0" err="1"/>
              <a:t>різноманіттям</a:t>
            </a:r>
            <a:r>
              <a:rPr lang="ru-RU" sz="1600" dirty="0"/>
              <a:t> </a:t>
            </a:r>
            <a:r>
              <a:rPr lang="ru-RU" sz="1600" dirty="0" err="1"/>
              <a:t>економічних</a:t>
            </a:r>
            <a:r>
              <a:rPr lang="ru-RU" sz="1600" dirty="0"/>
              <a:t> </a:t>
            </a:r>
            <a:r>
              <a:rPr lang="ru-RU" sz="1600" dirty="0" err="1"/>
              <a:t>мотивів</a:t>
            </a:r>
            <a:r>
              <a:rPr lang="ru-RU" sz="1600" dirty="0"/>
              <a:t> </a:t>
            </a:r>
            <a:r>
              <a:rPr lang="ru-RU" sz="1600" dirty="0" err="1"/>
              <a:t>інвесторів</a:t>
            </a:r>
            <a:r>
              <a:rPr lang="ru-RU" sz="1600" dirty="0"/>
              <a:t>. </a:t>
            </a:r>
            <a:r>
              <a:rPr lang="ru-RU" sz="1600" dirty="0" err="1"/>
              <a:t>Прагнення</a:t>
            </a:r>
            <a:r>
              <a:rPr lang="ru-RU" sz="1600" dirty="0"/>
              <a:t> до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прибутку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реалізовано</a:t>
            </a:r>
            <a:r>
              <a:rPr lang="ru-RU" sz="1600" dirty="0"/>
              <a:t> через </a:t>
            </a:r>
            <a:r>
              <a:rPr lang="ru-RU" sz="1600" dirty="0" err="1"/>
              <a:t>максимізацію</a:t>
            </a:r>
            <a:r>
              <a:rPr lang="ru-RU" sz="1600" dirty="0"/>
              <a:t> </a:t>
            </a:r>
            <a:r>
              <a:rPr lang="ru-RU" sz="1600" dirty="0" err="1"/>
              <a:t>поточних</a:t>
            </a:r>
            <a:r>
              <a:rPr lang="ru-RU" sz="1600" dirty="0"/>
              <a:t> </a:t>
            </a:r>
            <a:r>
              <a:rPr lang="ru-RU" sz="1600" dirty="0" err="1"/>
              <a:t>прибутків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максимізацію</a:t>
            </a:r>
            <a:r>
              <a:rPr lang="ru-RU" sz="1600" dirty="0"/>
              <a:t> в </a:t>
            </a:r>
            <a:r>
              <a:rPr lang="ru-RU" sz="1600" dirty="0" err="1"/>
              <a:t>капіталізованій</a:t>
            </a:r>
            <a:r>
              <a:rPr lang="ru-RU" sz="1600" dirty="0"/>
              <a:t> </a:t>
            </a:r>
            <a:r>
              <a:rPr lang="ru-RU" sz="1600" dirty="0" err="1"/>
              <a:t>формі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накопиченого</a:t>
            </a:r>
            <a:r>
              <a:rPr lang="ru-RU" sz="1600" dirty="0"/>
              <a:t> на </a:t>
            </a:r>
            <a:r>
              <a:rPr lang="ru-RU" sz="1600" dirty="0" err="1"/>
              <a:t>кінець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майна. </a:t>
            </a:r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оцінка</a:t>
            </a:r>
            <a:r>
              <a:rPr lang="ru-RU" sz="1600" dirty="0"/>
              <a:t> </a:t>
            </a:r>
            <a:r>
              <a:rPr lang="ru-RU" sz="1600" dirty="0" err="1"/>
              <a:t>ефективності</a:t>
            </a:r>
            <a:r>
              <a:rPr lang="ru-RU" sz="1600" dirty="0"/>
              <a:t> </a:t>
            </a:r>
            <a:r>
              <a:rPr lang="ru-RU" sz="1600" dirty="0" err="1"/>
              <a:t>ґрунтується</a:t>
            </a:r>
            <a:r>
              <a:rPr lang="ru-RU" sz="1600" dirty="0"/>
              <a:t> на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показниках</a:t>
            </a:r>
            <a:r>
              <a:rPr lang="ru-RU" sz="160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57819"/>
            <a:ext cx="4322254" cy="28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237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336</TotalTime>
  <Words>1018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Ясность</vt:lpstr>
      <vt:lpstr>ПЛАНУВАННЯ ІнноваціЙНО- ІНВЕСТИЦІЙНОЇ діяльнОсті</vt:lpstr>
      <vt:lpstr>Сутність поняття «інновація»</vt:lpstr>
      <vt:lpstr>Презентация PowerPoint</vt:lpstr>
      <vt:lpstr>Визначення інноваційної діяльності</vt:lpstr>
      <vt:lpstr>Презентация PowerPoint</vt:lpstr>
      <vt:lpstr>Презентация PowerPoint</vt:lpstr>
      <vt:lpstr>Презентация PowerPoint</vt:lpstr>
      <vt:lpstr>Інноваційний продукт</vt:lpstr>
      <vt:lpstr>Критерії оцінювання результатів інноваційної діяльності організації</vt:lpstr>
      <vt:lpstr>Критерії ефективності інноваційної діяльності</vt:lpstr>
      <vt:lpstr>Ієрархічна структура класифікації ефективності інноваційної діяльності </vt:lpstr>
      <vt:lpstr>Складові забезпечення ефективності інноваційного проекту</vt:lpstr>
      <vt:lpstr>Ефективність інноваційної діяльності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Legion</dc:creator>
  <cp:lastModifiedBy>legion noutbuk</cp:lastModifiedBy>
  <cp:revision>137</cp:revision>
  <dcterms:modified xsi:type="dcterms:W3CDTF">2022-11-11T05:34:09Z</dcterms:modified>
</cp:coreProperties>
</file>