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drawings/legacyDiagramText1.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rawings/legacyDiagramText3.bin" ContentType="application/vnd.ms-office.legacyDiagramText"/>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162"/>
  </p:notesMasterIdLst>
  <p:handoutMasterIdLst>
    <p:handoutMasterId r:id="rId163"/>
  </p:handoutMasterIdLst>
  <p:sldIdLst>
    <p:sldId id="260" r:id="rId2"/>
    <p:sldId id="436" r:id="rId3"/>
    <p:sldId id="437" r:id="rId4"/>
    <p:sldId id="438" r:id="rId5"/>
    <p:sldId id="439" r:id="rId6"/>
    <p:sldId id="440" r:id="rId7"/>
    <p:sldId id="441" r:id="rId8"/>
    <p:sldId id="256" r:id="rId9"/>
    <p:sldId id="257" r:id="rId10"/>
    <p:sldId id="269" r:id="rId11"/>
    <p:sldId id="290" r:id="rId12"/>
    <p:sldId id="291" r:id="rId13"/>
    <p:sldId id="272" r:id="rId14"/>
    <p:sldId id="273" r:id="rId15"/>
    <p:sldId id="286" r:id="rId16"/>
    <p:sldId id="355" r:id="rId17"/>
    <p:sldId id="356" r:id="rId18"/>
    <p:sldId id="357" r:id="rId19"/>
    <p:sldId id="358" r:id="rId20"/>
    <p:sldId id="359" r:id="rId21"/>
    <p:sldId id="287" r:id="rId22"/>
    <p:sldId id="288" r:id="rId23"/>
    <p:sldId id="289"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274" r:id="rId38"/>
    <p:sldId id="275" r:id="rId39"/>
    <p:sldId id="360" r:id="rId40"/>
    <p:sldId id="363" r:id="rId41"/>
    <p:sldId id="362" r:id="rId42"/>
    <p:sldId id="361" r:id="rId43"/>
    <p:sldId id="276" r:id="rId44"/>
    <p:sldId id="364" r:id="rId45"/>
    <p:sldId id="365" r:id="rId46"/>
    <p:sldId id="366" r:id="rId47"/>
    <p:sldId id="277" r:id="rId48"/>
    <p:sldId id="372" r:id="rId49"/>
    <p:sldId id="373" r:id="rId50"/>
    <p:sldId id="374" r:id="rId51"/>
    <p:sldId id="375" r:id="rId52"/>
    <p:sldId id="376" r:id="rId53"/>
    <p:sldId id="367" r:id="rId54"/>
    <p:sldId id="368" r:id="rId55"/>
    <p:sldId id="369" r:id="rId56"/>
    <p:sldId id="370" r:id="rId57"/>
    <p:sldId id="371" r:id="rId58"/>
    <p:sldId id="279"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95" r:id="rId78"/>
    <p:sldId id="396" r:id="rId79"/>
    <p:sldId id="397" r:id="rId80"/>
    <p:sldId id="398" r:id="rId81"/>
    <p:sldId id="399" r:id="rId82"/>
    <p:sldId id="400" r:id="rId83"/>
    <p:sldId id="401" r:id="rId84"/>
    <p:sldId id="402" r:id="rId85"/>
    <p:sldId id="403" r:id="rId86"/>
    <p:sldId id="404" r:id="rId87"/>
    <p:sldId id="405" r:id="rId88"/>
    <p:sldId id="406" r:id="rId89"/>
    <p:sldId id="407" r:id="rId90"/>
    <p:sldId id="408" r:id="rId91"/>
    <p:sldId id="409" r:id="rId92"/>
    <p:sldId id="410" r:id="rId93"/>
    <p:sldId id="411" r:id="rId94"/>
    <p:sldId id="412" r:id="rId95"/>
    <p:sldId id="413" r:id="rId96"/>
    <p:sldId id="414" r:id="rId97"/>
    <p:sldId id="415" r:id="rId98"/>
    <p:sldId id="416" r:id="rId99"/>
    <p:sldId id="417" r:id="rId100"/>
    <p:sldId id="418" r:id="rId101"/>
    <p:sldId id="419" r:id="rId102"/>
    <p:sldId id="420" r:id="rId103"/>
    <p:sldId id="421" r:id="rId104"/>
    <p:sldId id="422" r:id="rId105"/>
    <p:sldId id="292" r:id="rId106"/>
    <p:sldId id="294" r:id="rId107"/>
    <p:sldId id="295" r:id="rId108"/>
    <p:sldId id="296" r:id="rId109"/>
    <p:sldId id="297" r:id="rId110"/>
    <p:sldId id="298" r:id="rId111"/>
    <p:sldId id="299" r:id="rId112"/>
    <p:sldId id="300" r:id="rId113"/>
    <p:sldId id="301" r:id="rId114"/>
    <p:sldId id="302" r:id="rId115"/>
    <p:sldId id="303" r:id="rId116"/>
    <p:sldId id="304" r:id="rId117"/>
    <p:sldId id="305" r:id="rId118"/>
    <p:sldId id="306" r:id="rId119"/>
    <p:sldId id="307" r:id="rId120"/>
    <p:sldId id="308" r:id="rId121"/>
    <p:sldId id="309" r:id="rId122"/>
    <p:sldId id="310" r:id="rId123"/>
    <p:sldId id="311" r:id="rId124"/>
    <p:sldId id="312" r:id="rId125"/>
    <p:sldId id="313" r:id="rId126"/>
    <p:sldId id="314" r:id="rId127"/>
    <p:sldId id="315" r:id="rId128"/>
    <p:sldId id="316" r:id="rId129"/>
    <p:sldId id="317" r:id="rId130"/>
    <p:sldId id="318" r:id="rId131"/>
    <p:sldId id="319" r:id="rId132"/>
    <p:sldId id="320" r:id="rId133"/>
    <p:sldId id="321" r:id="rId134"/>
    <p:sldId id="322" r:id="rId135"/>
    <p:sldId id="323" r:id="rId136"/>
    <p:sldId id="324" r:id="rId137"/>
    <p:sldId id="325" r:id="rId138"/>
    <p:sldId id="326" r:id="rId139"/>
    <p:sldId id="327" r:id="rId140"/>
    <p:sldId id="328" r:id="rId141"/>
    <p:sldId id="329" r:id="rId142"/>
    <p:sldId id="330" r:id="rId143"/>
    <p:sldId id="331" r:id="rId144"/>
    <p:sldId id="332" r:id="rId145"/>
    <p:sldId id="333" r:id="rId146"/>
    <p:sldId id="334" r:id="rId147"/>
    <p:sldId id="335" r:id="rId148"/>
    <p:sldId id="336" r:id="rId149"/>
    <p:sldId id="337" r:id="rId150"/>
    <p:sldId id="338" r:id="rId151"/>
    <p:sldId id="339" r:id="rId152"/>
    <p:sldId id="340" r:id="rId153"/>
    <p:sldId id="341" r:id="rId154"/>
    <p:sldId id="342" r:id="rId155"/>
    <p:sldId id="343" r:id="rId156"/>
    <p:sldId id="344" r:id="rId157"/>
    <p:sldId id="345" r:id="rId158"/>
    <p:sldId id="346" r:id="rId159"/>
    <p:sldId id="347" r:id="rId160"/>
    <p:sldId id="348" r:id="rId16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4" autoAdjust="0"/>
    <p:restoredTop sz="94660" autoAdjust="0"/>
  </p:normalViewPr>
  <p:slideViewPr>
    <p:cSldViewPr snapToGrid="0">
      <p:cViewPr varScale="1">
        <p:scale>
          <a:sx n="89" d="100"/>
          <a:sy n="89" d="100"/>
        </p:scale>
        <p:origin x="-13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microsoft.com/office/2006/relationships/legacyDocTextInfo" Target="legacyDocTextInfo.bin"/><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5" Type="http://schemas.openxmlformats.org/officeDocument/2006/relationships/image" Target="../media/image43.emf"/><Relationship Id="rId4"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ru-RU" smtClean="0"/>
              <a:t>Курсы повышения квалификации</a:t>
            </a: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67F048B-0433-4B8E-B7A7-622438B7638C}" type="datetimeFigureOut">
              <a:rPr lang="ru-RU" smtClean="0"/>
              <a:pPr/>
              <a:t>04.04.2017</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8E524B9-AE43-4BA8-B6F8-9330DAD79EE9}" type="slidenum">
              <a:rPr lang="ru-RU" smtClean="0"/>
              <a:pPr/>
              <a:t>‹#›</a:t>
            </a:fld>
            <a:endParaRPr lang="ru-RU"/>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ru-RU" smtClean="0"/>
              <a:t>Курсы повышения квалификации</a:t>
            </a:r>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B9B509-A0E4-420C-8D56-37612ADBE476}" type="datetimeFigureOut">
              <a:rPr lang="ru-RU" smtClean="0"/>
              <a:pPr/>
              <a:t>04.04.2017</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073E6B-8CEB-4E7E-9F25-1339B71DD492}" type="slidenum">
              <a:rPr lang="ru-RU" smtClean="0"/>
              <a:pPr/>
              <a:t>‹#›</a:t>
            </a:fld>
            <a:endParaRPr lang="ru-RU"/>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p:spPr>
        <p:txBody>
          <a:bodyPr/>
          <a:lstStyle/>
          <a:p>
            <a:endParaRPr lang="ru-RU" smtClean="0">
              <a:latin typeface="Arial" pitchFamily="34" charset="0"/>
            </a:endParaRPr>
          </a:p>
        </p:txBody>
      </p:sp>
      <p:sp>
        <p:nvSpPr>
          <p:cNvPr id="55300" name="Номер слайда 3"/>
          <p:cNvSpPr>
            <a:spLocks noGrp="1"/>
          </p:cNvSpPr>
          <p:nvPr>
            <p:ph type="sldNum" sz="quarter" idx="5"/>
          </p:nvPr>
        </p:nvSpPr>
        <p:spPr>
          <a:noFill/>
          <a:ln>
            <a:miter lim="800000"/>
            <a:headEnd/>
            <a:tailEnd/>
          </a:ln>
        </p:spPr>
        <p:txBody>
          <a:bodyPr/>
          <a:lstStyle/>
          <a:p>
            <a:fld id="{87316FDE-0A55-4D27-AF6C-34FD2E2FFFA3}" type="slidenum">
              <a:rPr lang="ru-RU" altLang="ru-RU" smtClean="0">
                <a:latin typeface="Arial" pitchFamily="34" charset="0"/>
              </a:rPr>
              <a:pPr/>
              <a:t>74</a:t>
            </a:fld>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40FE3CA-712A-49FB-A7EB-0E0D08865021}"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711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D9BCEB-E5E6-43F5-9933-79E7AC094CC6}"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4044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A71C2FA-C109-4F85-997D-4DEF963022E7}"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28472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A232A2E-C388-42FC-B960-B5EB3A248DD3}"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0910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38EC38-FC34-4746-B0B6-7E807AB8D139}"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22652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F284A32-DAA8-48B1-9E23-ED4506A374EA}"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2222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21AD6C-8544-42EB-880F-278AD1B02E65}"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4488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82385E-79C4-41A5-A147-B3A2FB34BF6B}"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0257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AD460DF-7A13-4F18-81EE-98787FD33103}"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2428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ADA7777-1681-4BC7-8082-66F12E2095F5}" type="datetime1">
              <a:rPr lang="en-US" smtClean="0"/>
              <a:pPr/>
              <a:t>4/4/2017</a:t>
            </a:fld>
            <a:endParaRPr lang="en-US" dirty="0"/>
          </a:p>
        </p:txBody>
      </p:sp>
      <p:sp>
        <p:nvSpPr>
          <p:cNvPr id="5" name="Footer Placeholder 4"/>
          <p:cNvSpPr>
            <a:spLocks noGrp="1"/>
          </p:cNvSpPr>
          <p:nvPr>
            <p:ph type="ftr" sz="quarter" idx="11"/>
          </p:nvPr>
        </p:nvSpPr>
        <p:spPr/>
        <p:txBody>
          <a:bodyPr/>
          <a:lstStyle/>
          <a:p>
            <a:r>
              <a:rPr lang="ru-RU" smtClean="0"/>
              <a:t>Курсы повышения квалификации</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6635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9DBCFDD-3380-4EA1-BFD1-083F81439829}" type="datetime1">
              <a:rPr lang="en-US" smtClean="0"/>
              <a:pPr/>
              <a:t>4/4/2017</a:t>
            </a:fld>
            <a:endParaRPr lang="en-US" dirty="0"/>
          </a:p>
        </p:txBody>
      </p:sp>
      <p:sp>
        <p:nvSpPr>
          <p:cNvPr id="6" name="Footer Placeholder 5"/>
          <p:cNvSpPr>
            <a:spLocks noGrp="1"/>
          </p:cNvSpPr>
          <p:nvPr>
            <p:ph type="ftr" sz="quarter" idx="11"/>
          </p:nvPr>
        </p:nvSpPr>
        <p:spPr/>
        <p:txBody>
          <a:bodyPr/>
          <a:lstStyle/>
          <a:p>
            <a:r>
              <a:rPr lang="ru-RU" smtClean="0"/>
              <a:t>Курсы повышения квалификации</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0537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564D0CB-57D0-42DC-95C3-517B82B96A94}" type="datetime1">
              <a:rPr lang="en-US" smtClean="0"/>
              <a:pPr/>
              <a:t>4/4/2017</a:t>
            </a:fld>
            <a:endParaRPr lang="en-US" dirty="0"/>
          </a:p>
        </p:txBody>
      </p:sp>
      <p:sp>
        <p:nvSpPr>
          <p:cNvPr id="8" name="Footer Placeholder 7"/>
          <p:cNvSpPr>
            <a:spLocks noGrp="1"/>
          </p:cNvSpPr>
          <p:nvPr>
            <p:ph type="ftr" sz="quarter" idx="11"/>
          </p:nvPr>
        </p:nvSpPr>
        <p:spPr/>
        <p:txBody>
          <a:bodyPr/>
          <a:lstStyle/>
          <a:p>
            <a:r>
              <a:rPr lang="ru-RU" smtClean="0"/>
              <a:t>Курсы повышения квалификации</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8013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A5AB6FB-10EB-41D6-AFD4-BBFE444FE08B}" type="datetime1">
              <a:rPr lang="en-US" smtClean="0"/>
              <a:pPr/>
              <a:t>4/4/2017</a:t>
            </a:fld>
            <a:endParaRPr lang="en-US" dirty="0"/>
          </a:p>
        </p:txBody>
      </p:sp>
      <p:sp>
        <p:nvSpPr>
          <p:cNvPr id="4" name="Footer Placeholder 3"/>
          <p:cNvSpPr>
            <a:spLocks noGrp="1"/>
          </p:cNvSpPr>
          <p:nvPr>
            <p:ph type="ftr" sz="quarter" idx="11"/>
          </p:nvPr>
        </p:nvSpPr>
        <p:spPr/>
        <p:txBody>
          <a:bodyPr/>
          <a:lstStyle/>
          <a:p>
            <a:r>
              <a:rPr lang="ru-RU" smtClean="0"/>
              <a:t>Курсы повышения квалификации</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3392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4C668-093C-4888-A496-600EE16B79F0}" type="datetime1">
              <a:rPr lang="en-US" smtClean="0"/>
              <a:pPr/>
              <a:t>4/4/2017</a:t>
            </a:fld>
            <a:endParaRPr lang="en-US" dirty="0"/>
          </a:p>
        </p:txBody>
      </p:sp>
      <p:sp>
        <p:nvSpPr>
          <p:cNvPr id="3" name="Footer Placeholder 2"/>
          <p:cNvSpPr>
            <a:spLocks noGrp="1"/>
          </p:cNvSpPr>
          <p:nvPr>
            <p:ph type="ftr" sz="quarter" idx="11"/>
          </p:nvPr>
        </p:nvSpPr>
        <p:spPr/>
        <p:txBody>
          <a:bodyPr/>
          <a:lstStyle/>
          <a:p>
            <a:r>
              <a:rPr lang="ru-RU" smtClean="0"/>
              <a:t>Курсы повышения квалификации</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4452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F88B599-E46C-4E2D-AD7A-C5C43FB3099A}" type="datetime1">
              <a:rPr lang="en-US" smtClean="0"/>
              <a:pPr/>
              <a:t>4/4/2017</a:t>
            </a:fld>
            <a:endParaRPr lang="en-US" dirty="0"/>
          </a:p>
        </p:txBody>
      </p:sp>
      <p:sp>
        <p:nvSpPr>
          <p:cNvPr id="6" name="Footer Placeholder 5"/>
          <p:cNvSpPr>
            <a:spLocks noGrp="1"/>
          </p:cNvSpPr>
          <p:nvPr>
            <p:ph type="ftr" sz="quarter" idx="11"/>
          </p:nvPr>
        </p:nvSpPr>
        <p:spPr/>
        <p:txBody>
          <a:bodyPr/>
          <a:lstStyle/>
          <a:p>
            <a:r>
              <a:rPr lang="ru-RU" smtClean="0"/>
              <a:t>Курсы повышения квалификации</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96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r>
              <a:rPr lang="ru-RU" smtClean="0"/>
              <a:t>Курсы повышения квалификации</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D7A5567-8988-47E2-9859-E0FBA57D4909}" type="datetime1">
              <a:rPr lang="en-US" smtClean="0"/>
              <a:pPr/>
              <a:t>4/4/2017</a:t>
            </a:fld>
            <a:endParaRPr lang="en-US" dirty="0"/>
          </a:p>
        </p:txBody>
      </p:sp>
    </p:spTree>
    <p:extLst>
      <p:ext uri="{BB962C8B-B14F-4D97-AF65-F5344CB8AC3E}">
        <p14:creationId xmlns:p14="http://schemas.microsoft.com/office/powerpoint/2010/main" xmlns="" val="424165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9406FB-0EA5-4672-9405-38E45AAB99FA}" type="datetime1">
              <a:rPr lang="en-US" smtClean="0"/>
              <a:pPr/>
              <a:t>4/4/2017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ru-RU" smtClean="0"/>
              <a:t>Курсы повышения квалификации</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947049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lantmaintenance.ru/theory-from-maintenance-practice/t-7-organizatsionny-j-e-tap-planirovaniya-rabot-po-toir-planning/" TargetMode="External"/><Relationship Id="rId2" Type="http://schemas.openxmlformats.org/officeDocument/2006/relationships/hyperlink" Target="http://plantmaintenance.ru/theory-from-maintenance-practice/vremya-razvitiya-neispravnosti/" TargetMode="External"/><Relationship Id="rId1" Type="http://schemas.openxmlformats.org/officeDocument/2006/relationships/slideLayout" Target="../slideLayouts/slideLayout2.xml"/><Relationship Id="rId4" Type="http://schemas.openxmlformats.org/officeDocument/2006/relationships/hyperlink" Target="http://plantmaintenance.ru/theory-from-maintenance-practice/kontrol-sostoyaniya-inspektsiya-predictive/"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lantmaintenance.ru/theory-from-maintenance-practice/strategii-toir-tehnicheskoe-obsluzhivanie-i-remont/" TargetMode="External"/><Relationship Id="rId2" Type="http://schemas.openxmlformats.org/officeDocument/2006/relationships/hyperlink" Target="http://plantmaintenance.ru/theory-from-maintenance-practice/opredelenia/chto-takoe-tehnicheskoe-obsluzhivanie-i-remont/" TargetMode="External"/><Relationship Id="rId1" Type="http://schemas.openxmlformats.org/officeDocument/2006/relationships/slideLayout" Target="../slideLayouts/slideLayout2.xml"/><Relationship Id="rId6" Type="http://schemas.openxmlformats.org/officeDocument/2006/relationships/hyperlink" Target="http://plantmaintenance.ru/theory-from-maintenance-practice/nesootvetstvie-i-sistema-tehnicheskogo-obsluzhivaniya-i-remonta-toir/" TargetMode="External"/><Relationship Id="rId5" Type="http://schemas.openxmlformats.org/officeDocument/2006/relationships/hyperlink" Target="http://plantmaintenance.ru/theory-from-maintenance-practice/uchet-ogranichennosti-cheloveka-pri-formirovanii-protsessov-toir/" TargetMode="External"/><Relationship Id="rId4" Type="http://schemas.openxmlformats.org/officeDocument/2006/relationships/hyperlink" Target="http://plantmaintenance.ru/theory-from-maintenance-practice/remont-correctiv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lantmaintenance.ru/theory-from-maintenance-practice/remont-corrective/" TargetMode="External"/><Relationship Id="rId2" Type="http://schemas.openxmlformats.org/officeDocument/2006/relationships/hyperlink" Target="http://plantmaintenance.ru/theory-from-maintenance-practice/t-8-otkaz-neispravnost/"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plantmaintenance.ru/theory-from-maintenance-practice/t-12-zadaniya-i-zadachi-po-toir-standartny-e-i-nestandartny-e/" TargetMode="External"/><Relationship Id="rId4" Type="http://schemas.openxmlformats.org/officeDocument/2006/relationships/hyperlink" Target="http://plantmaintenance.ru/theory-from-maintenance-practice/uchet-ogranichennosti-cheloveka-pri-formirovanii-protsessov-toi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lantmaintenance.ru/theory-from-maintenance-practice/profilakticheskie-raboty-po-toir-preventiv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lantmaintenance.ru/theory-from-maintenance-practice/obshhij-obzor-byudzheta-toir-tehnicheskogo-obsluzhivaniya-i-remonta-zavoda/" TargetMode="External"/><Relationship Id="rId2" Type="http://schemas.openxmlformats.org/officeDocument/2006/relationships/hyperlink" Target="http://plantmaintenance.ru/theory-from-maintenance-practice/t-8-otkaz-neispravnost/"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lantmaintenance.ru/theory-from-maintenance-practice/profilakticheskie-raboty-po-toir-preventiv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_Toc149988180"/><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docload.ru/Basesdoc/4/4599/index.htm#i91983"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4.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9421" y="1658883"/>
            <a:ext cx="6474138" cy="2385391"/>
          </a:xfrm>
        </p:spPr>
        <p:txBody>
          <a:bodyPr>
            <a:noAutofit/>
          </a:bodyPr>
          <a:lstStyle/>
          <a:p>
            <a:pPr algn="ct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a:t>
            </a:r>
            <a:r>
              <a:rPr lang="ru-RU" sz="4000" dirty="0" smtClean="0">
                <a:solidFill>
                  <a:srgbClr val="FF0000"/>
                </a:solidFill>
                <a:latin typeface="Times New Roman" panose="02020603050405020304" pitchFamily="18" charset="0"/>
                <a:cs typeface="Times New Roman" panose="02020603050405020304" pitchFamily="18" charset="0"/>
              </a:rPr>
              <a:t>Организация и планирование технического обслуживания и ремонтов». </a:t>
            </a:r>
            <a:br>
              <a:rPr lang="ru-RU" sz="4000" dirty="0" smtClean="0">
                <a:solidFill>
                  <a:srgbClr val="FF0000"/>
                </a:solidFill>
                <a:latin typeface="Times New Roman" panose="02020603050405020304" pitchFamily="18" charset="0"/>
                <a:cs typeface="Times New Roman" panose="02020603050405020304" pitchFamily="18" charset="0"/>
              </a:rPr>
            </a:br>
            <a:r>
              <a:rPr lang="ru-RU" sz="4000" dirty="0" smtClean="0">
                <a:solidFill>
                  <a:srgbClr val="FF0000"/>
                </a:solidFill>
                <a:latin typeface="Times New Roman" panose="02020603050405020304" pitchFamily="18" charset="0"/>
                <a:cs typeface="Times New Roman" panose="02020603050405020304" pitchFamily="18" charset="0"/>
              </a:rPr>
              <a:t/>
            </a:r>
            <a:br>
              <a:rPr lang="ru-RU" sz="4000" dirty="0" smtClean="0">
                <a:solidFill>
                  <a:srgbClr val="FF0000"/>
                </a:solidFill>
                <a:latin typeface="Times New Roman" panose="02020603050405020304" pitchFamily="18" charset="0"/>
                <a:cs typeface="Times New Roman" panose="02020603050405020304" pitchFamily="18" charset="0"/>
              </a:rPr>
            </a:br>
            <a:endParaRPr lang="ru-RU" sz="40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stretch>
            <a:fillRect/>
          </a:stretch>
        </p:blipFill>
        <p:spPr>
          <a:xfrm>
            <a:off x="8913648" y="273269"/>
            <a:ext cx="2921000" cy="2527300"/>
          </a:xfrm>
        </p:spPr>
      </p:pic>
      <p:sp>
        <p:nvSpPr>
          <p:cNvPr id="3" name="TextBox 2"/>
          <p:cNvSpPr txBox="1"/>
          <p:nvPr/>
        </p:nvSpPr>
        <p:spPr>
          <a:xfrm>
            <a:off x="1399248" y="4890967"/>
            <a:ext cx="9581321" cy="461665"/>
          </a:xfrm>
          <a:prstGeom prst="rect">
            <a:avLst/>
          </a:prstGeom>
          <a:noFill/>
        </p:spPr>
        <p:txBody>
          <a:bodyPr wrap="square" rtlCol="0">
            <a:spAutoFit/>
          </a:bodyPr>
          <a:lstStyle/>
          <a:p>
            <a:r>
              <a:rPr lang="ru-RU" sz="2400" dirty="0" smtClean="0">
                <a:solidFill>
                  <a:srgbClr val="FF0000"/>
                </a:solidFill>
                <a:latin typeface="Times New Roman" panose="02020603050405020304" pitchFamily="18" charset="0"/>
                <a:cs typeface="Times New Roman" panose="02020603050405020304" pitchFamily="18" charset="0"/>
              </a:rPr>
              <a:t>Лектор:      </a:t>
            </a:r>
            <a:r>
              <a:rPr lang="ru-RU" sz="2400" dirty="0">
                <a:solidFill>
                  <a:srgbClr val="FF0000"/>
                </a:solidFill>
                <a:latin typeface="Times New Roman" panose="02020603050405020304" pitchFamily="18" charset="0"/>
                <a:cs typeface="Times New Roman" panose="02020603050405020304" pitchFamily="18" charset="0"/>
              </a:rPr>
              <a:t>доцент, к.т.н., Таратута К.В</a:t>
            </a:r>
            <a:r>
              <a:rPr lang="ru-RU" sz="2400" dirty="0" smtClean="0">
                <a:solidFill>
                  <a:srgbClr val="FF0000"/>
                </a:solidFill>
                <a:latin typeface="Times New Roman" panose="02020603050405020304" pitchFamily="18" charset="0"/>
                <a:cs typeface="Times New Roman" panose="02020603050405020304" pitchFamily="18" charset="0"/>
              </a:rPr>
              <a:t>.</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descr="Логотип.bmp"/>
          <p:cNvPicPr>
            <a:picLocks noChangeAspect="1"/>
          </p:cNvPicPr>
          <p:nvPr/>
        </p:nvPicPr>
        <p:blipFill>
          <a:blip r:embed="rId4"/>
          <a:stretch>
            <a:fillRect/>
          </a:stretch>
        </p:blipFill>
        <p:spPr>
          <a:xfrm>
            <a:off x="378373" y="336331"/>
            <a:ext cx="2154620" cy="2566046"/>
          </a:xfrm>
          <a:prstGeom prst="rect">
            <a:avLst/>
          </a:prstGeom>
        </p:spPr>
      </p:pic>
      <p:sp>
        <p:nvSpPr>
          <p:cNvPr id="10" name="Номер слайда 9"/>
          <p:cNvSpPr>
            <a:spLocks noGrp="1"/>
          </p:cNvSpPr>
          <p:nvPr>
            <p:ph type="sldNum" sz="quarter" idx="12"/>
          </p:nvPr>
        </p:nvSpPr>
        <p:spPr/>
        <p:txBody>
          <a:bodyPr/>
          <a:lstStyle/>
          <a:p>
            <a:fld id="{D57F1E4F-1CFF-5643-939E-217C01CDF565}" type="slidenum">
              <a:rPr lang="en-US" sz="2000" smtClean="0"/>
              <a:pPr/>
              <a:t>1</a:t>
            </a:fld>
            <a:endParaRPr lang="en-US" sz="2000" dirty="0"/>
          </a:p>
        </p:txBody>
      </p:sp>
      <p:sp>
        <p:nvSpPr>
          <p:cNvPr id="11" name="Нижний колонтитул 10"/>
          <p:cNvSpPr>
            <a:spLocks noGrp="1"/>
          </p:cNvSpPr>
          <p:nvPr>
            <p:ph type="ftr" sz="quarter" idx="11"/>
          </p:nvPr>
        </p:nvSpPr>
        <p:spPr/>
        <p:txBody>
          <a:bodyPr/>
          <a:lstStyle/>
          <a:p>
            <a:r>
              <a:rPr lang="ru-RU" sz="1600" dirty="0" smtClean="0"/>
              <a:t>Курсы повышения квалификации</a:t>
            </a:r>
            <a:endParaRPr lang="en-US" sz="1600" dirty="0"/>
          </a:p>
        </p:txBody>
      </p:sp>
    </p:spTree>
    <p:extLst>
      <p:ext uri="{BB962C8B-B14F-4D97-AF65-F5344CB8AC3E}">
        <p14:creationId xmlns:p14="http://schemas.microsoft.com/office/powerpoint/2010/main" xmlns="" val="301173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499861" cy="775855"/>
          </a:xfrm>
        </p:spPr>
        <p:txBody>
          <a:bodyPr>
            <a:normAutofit fontScale="90000"/>
          </a:bodyPr>
          <a:lstStyle/>
          <a:p>
            <a:pPr marL="457200" indent="-457200"/>
            <a:r>
              <a:rPr lang="ru-RU" sz="3200" dirty="0" smtClean="0">
                <a:solidFill>
                  <a:srgbClr val="FF0000"/>
                </a:solidFill>
                <a:latin typeface="Times New Roman" panose="02020603050405020304" pitchFamily="18" charset="0"/>
                <a:cs typeface="Times New Roman" panose="02020603050405020304" pitchFamily="18" charset="0"/>
              </a:rPr>
              <a:t>2. Нормативная литература используемая при организации </a:t>
            </a:r>
            <a:r>
              <a:rPr lang="ru-RU" sz="3200" dirty="0" err="1" smtClean="0">
                <a:solidFill>
                  <a:srgbClr val="FF0000"/>
                </a:solidFill>
                <a:latin typeface="Times New Roman" panose="02020603050405020304" pitchFamily="18" charset="0"/>
                <a:cs typeface="Times New Roman" panose="02020603050405020304" pitchFamily="18" charset="0"/>
              </a:rPr>
              <a:t>ТОиР</a:t>
            </a:r>
            <a:endParaRPr lang="ru-RU" sz="3200" dirty="0" smtClean="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3036" y="1261347"/>
            <a:ext cx="10309322" cy="4060102"/>
          </a:xfrm>
        </p:spPr>
        <p:txBody>
          <a:bodyPr>
            <a:normAutofit/>
          </a:bodyPr>
          <a:lstStyle/>
          <a:p>
            <a:endParaRPr lang="ru-RU" sz="1700" dirty="0" smtClean="0">
              <a:solidFill>
                <a:srgbClr val="C00000"/>
              </a:solidFill>
              <a:latin typeface="Arial" pitchFamily="34" charset="0"/>
              <a:cs typeface="Arial" pitchFamily="34" charset="0"/>
            </a:endParaRPr>
          </a:p>
          <a:p>
            <a:r>
              <a:rPr lang="uk-UA" sz="1700" dirty="0" err="1" smtClean="0">
                <a:solidFill>
                  <a:srgbClr val="C00000"/>
                </a:solidFill>
                <a:latin typeface="Arial" pitchFamily="34" charset="0"/>
                <a:cs typeface="Arial" pitchFamily="34" charset="0"/>
              </a:rPr>
              <a:t>Межгосударственный</a:t>
            </a:r>
            <a:r>
              <a:rPr lang="uk-UA" sz="1700" dirty="0" smtClean="0">
                <a:solidFill>
                  <a:srgbClr val="C00000"/>
                </a:solidFill>
                <a:latin typeface="Arial" pitchFamily="34" charset="0"/>
                <a:cs typeface="Arial" pitchFamily="34" charset="0"/>
              </a:rPr>
              <a:t> стандарт </a:t>
            </a:r>
            <a:r>
              <a:rPr lang="ru-RU" sz="1600" dirty="0" smtClean="0">
                <a:solidFill>
                  <a:schemeClr val="tx1"/>
                </a:solidFill>
                <a:latin typeface="Arial" pitchFamily="34" charset="0"/>
                <a:cs typeface="Arial" pitchFamily="34" charset="0"/>
              </a:rPr>
              <a:t>ГОСТ 18322-78 Система технического обслуживания и ремонта техники. Термины и определения.</a:t>
            </a:r>
          </a:p>
          <a:p>
            <a:r>
              <a:rPr lang="ru-RU" sz="1600" dirty="0" smtClean="0"/>
              <a:t>ГОСТ 2.602</a:t>
            </a:r>
            <a:r>
              <a:rPr lang="uk-UA" sz="1600" dirty="0" smtClean="0"/>
              <a:t> ‑</a:t>
            </a:r>
            <a:r>
              <a:rPr lang="ru-RU" sz="1600" dirty="0" smtClean="0"/>
              <a:t>95 Единая система конструкторской документации. Ремонтные документы.</a:t>
            </a:r>
          </a:p>
          <a:p>
            <a:r>
              <a:rPr lang="ru-RU" sz="1700" dirty="0" err="1" smtClean="0">
                <a:solidFill>
                  <a:srgbClr val="C00000"/>
                </a:solidFill>
                <a:latin typeface="Arial" pitchFamily="34" charset="0"/>
                <a:cs typeface="Arial" pitchFamily="34" charset="0"/>
              </a:rPr>
              <a:t>Положення</a:t>
            </a:r>
            <a:r>
              <a:rPr lang="ru-RU" sz="1700" dirty="0" smtClean="0">
                <a:solidFill>
                  <a:srgbClr val="C00000"/>
                </a:solidFill>
                <a:latin typeface="Arial" pitchFamily="34" charset="0"/>
                <a:cs typeface="Arial" pitchFamily="34" charset="0"/>
              </a:rPr>
              <a:t> про </a:t>
            </a:r>
            <a:r>
              <a:rPr lang="ru-RU" sz="1700" dirty="0" err="1" smtClean="0">
                <a:solidFill>
                  <a:srgbClr val="C00000"/>
                </a:solidFill>
                <a:latin typeface="Arial" pitchFamily="34" charset="0"/>
                <a:cs typeface="Arial" pitchFamily="34" charset="0"/>
              </a:rPr>
              <a:t>технічне</a:t>
            </a:r>
            <a:r>
              <a:rPr lang="ru-RU" sz="1700" dirty="0" smtClean="0">
                <a:solidFill>
                  <a:srgbClr val="C00000"/>
                </a:solidFill>
                <a:latin typeface="Arial" pitchFamily="34" charset="0"/>
                <a:cs typeface="Arial" pitchFamily="34" charset="0"/>
              </a:rPr>
              <a:t> </a:t>
            </a:r>
            <a:r>
              <a:rPr lang="ru-RU" sz="1700" dirty="0" err="1" smtClean="0">
                <a:solidFill>
                  <a:srgbClr val="C00000"/>
                </a:solidFill>
                <a:latin typeface="Arial" pitchFamily="34" charset="0"/>
                <a:cs typeface="Arial" pitchFamily="34" charset="0"/>
              </a:rPr>
              <a:t>обслуговування</a:t>
            </a:r>
            <a:r>
              <a:rPr lang="ru-RU" sz="1700" dirty="0" smtClean="0">
                <a:solidFill>
                  <a:srgbClr val="C00000"/>
                </a:solidFill>
                <a:latin typeface="Arial" pitchFamily="34" charset="0"/>
                <a:cs typeface="Arial" pitchFamily="34" charset="0"/>
              </a:rPr>
              <a:t> </a:t>
            </a:r>
            <a:r>
              <a:rPr lang="ru-RU" sz="1700" dirty="0" err="1" smtClean="0">
                <a:solidFill>
                  <a:srgbClr val="C00000"/>
                </a:solidFill>
                <a:latin typeface="Arial" pitchFamily="34" charset="0"/>
                <a:cs typeface="Arial" pitchFamily="34" charset="0"/>
              </a:rPr>
              <a:t>устаткування</a:t>
            </a:r>
            <a:r>
              <a:rPr lang="ru-RU" sz="1700" dirty="0" smtClean="0">
                <a:solidFill>
                  <a:srgbClr val="C00000"/>
                </a:solidFill>
                <a:latin typeface="Arial" pitchFamily="34" charset="0"/>
                <a:cs typeface="Arial" pitchFamily="34" charset="0"/>
              </a:rPr>
              <a:t> </a:t>
            </a:r>
            <a:r>
              <a:rPr lang="ru-RU" sz="1700" dirty="0" err="1" smtClean="0">
                <a:solidFill>
                  <a:srgbClr val="C00000"/>
                </a:solidFill>
                <a:latin typeface="Arial" pitchFamily="34" charset="0"/>
                <a:cs typeface="Arial" pitchFamily="34" charset="0"/>
              </a:rPr>
              <a:t>підприємств</a:t>
            </a:r>
            <a:r>
              <a:rPr lang="ru-RU" sz="1700" dirty="0" smtClean="0">
                <a:solidFill>
                  <a:srgbClr val="C00000"/>
                </a:solidFill>
                <a:latin typeface="Arial" pitchFamily="34" charset="0"/>
                <a:cs typeface="Arial" pitchFamily="34" charset="0"/>
              </a:rPr>
              <a:t> </a:t>
            </a:r>
            <a:r>
              <a:rPr lang="ru-RU" sz="1700" dirty="0" err="1" smtClean="0">
                <a:solidFill>
                  <a:srgbClr val="C00000"/>
                </a:solidFill>
                <a:latin typeface="Arial" pitchFamily="34" charset="0"/>
                <a:cs typeface="Arial" pitchFamily="34" charset="0"/>
              </a:rPr>
              <a:t>гірничо</a:t>
            </a:r>
            <a:r>
              <a:rPr lang="ru-RU" sz="1700" dirty="0" smtClean="0">
                <a:solidFill>
                  <a:srgbClr val="C00000"/>
                </a:solidFill>
                <a:latin typeface="Arial" pitchFamily="34" charset="0"/>
                <a:cs typeface="Arial" pitchFamily="34" charset="0"/>
              </a:rPr>
              <a:t> – </a:t>
            </a:r>
            <a:r>
              <a:rPr lang="ru-RU" sz="1700" dirty="0" err="1" smtClean="0">
                <a:solidFill>
                  <a:srgbClr val="C00000"/>
                </a:solidFill>
                <a:latin typeface="Arial" pitchFamily="34" charset="0"/>
                <a:cs typeface="Arial" pitchFamily="34" charset="0"/>
              </a:rPr>
              <a:t>металургійного</a:t>
            </a:r>
            <a:r>
              <a:rPr lang="ru-RU" sz="1700" dirty="0" smtClean="0">
                <a:solidFill>
                  <a:srgbClr val="C00000"/>
                </a:solidFill>
                <a:latin typeface="Arial" pitchFamily="34" charset="0"/>
                <a:cs typeface="Arial" pitchFamily="34" charset="0"/>
              </a:rPr>
              <a:t> комплексу. </a:t>
            </a:r>
            <a:r>
              <a:rPr lang="uk-UA" sz="1200" dirty="0" smtClean="0">
                <a:solidFill>
                  <a:srgbClr val="C00000"/>
                </a:solidFill>
                <a:latin typeface="Arial" pitchFamily="34" charset="0"/>
                <a:cs typeface="Arial" pitchFamily="34" charset="0"/>
              </a:rPr>
              <a:t>Наказ Міністерства промислової політики України 15.06.2004р. зі змінами від 06.06.2005р та 07.10.2009р. </a:t>
            </a:r>
          </a:p>
          <a:p>
            <a:r>
              <a:rPr lang="ru-RU" dirty="0" err="1" smtClean="0"/>
              <a:t>Положення</a:t>
            </a:r>
            <a:r>
              <a:rPr lang="ru-RU" dirty="0" smtClean="0"/>
              <a:t> про </a:t>
            </a:r>
            <a:r>
              <a:rPr lang="ru-RU" dirty="0" err="1" smtClean="0"/>
              <a:t>технічне</a:t>
            </a:r>
            <a:r>
              <a:rPr lang="ru-RU" dirty="0" smtClean="0"/>
              <a:t> </a:t>
            </a:r>
            <a:r>
              <a:rPr lang="ru-RU" dirty="0" err="1" smtClean="0"/>
              <a:t>обслуговування</a:t>
            </a:r>
            <a:r>
              <a:rPr lang="ru-RU" dirty="0" smtClean="0"/>
              <a:t> </a:t>
            </a:r>
            <a:r>
              <a:rPr lang="ru-RU" dirty="0" err="1" smtClean="0"/>
              <a:t>устатковання</a:t>
            </a:r>
            <a:r>
              <a:rPr lang="ru-RU" dirty="0" smtClean="0"/>
              <a:t> </a:t>
            </a:r>
            <a:r>
              <a:rPr lang="ru-RU" dirty="0" err="1" smtClean="0"/>
              <a:t>коксохімічних</a:t>
            </a:r>
            <a:r>
              <a:rPr lang="ru-RU" dirty="0" smtClean="0"/>
              <a:t> </a:t>
            </a:r>
            <a:r>
              <a:rPr lang="ru-RU" dirty="0" err="1" smtClean="0"/>
              <a:t>підприємств</a:t>
            </a:r>
            <a:r>
              <a:rPr lang="ru-RU" dirty="0" smtClean="0"/>
              <a:t> Наказ </a:t>
            </a:r>
            <a:r>
              <a:rPr lang="uk-UA" dirty="0" smtClean="0">
                <a:solidFill>
                  <a:srgbClr val="C00000"/>
                </a:solidFill>
                <a:latin typeface="Arial" pitchFamily="34" charset="0"/>
                <a:cs typeface="Arial" pitchFamily="34" charset="0"/>
              </a:rPr>
              <a:t>Міністерства промислової політики України </a:t>
            </a:r>
            <a:r>
              <a:rPr lang="ru-RU" dirty="0" smtClean="0"/>
              <a:t>14.10.2005р  </a:t>
            </a:r>
            <a:r>
              <a:rPr lang="ru-RU" dirty="0" err="1" smtClean="0"/>
              <a:t>N</a:t>
            </a:r>
            <a:r>
              <a:rPr lang="ru-RU" dirty="0" smtClean="0"/>
              <a:t> 387.</a:t>
            </a:r>
          </a:p>
          <a:p>
            <a:r>
              <a:rPr lang="ru-RU" dirty="0" smtClean="0"/>
              <a:t>Положение о техническом обслуживании и ремонте механического оборудования коксохимических предприятий. </a:t>
            </a:r>
            <a:r>
              <a:rPr lang="ru-RU" sz="1200" dirty="0" smtClean="0"/>
              <a:t>Украинский государственный научно-исследовательский углехимический институт (</a:t>
            </a:r>
            <a:r>
              <a:rPr lang="ru-RU" sz="1200" dirty="0" err="1" smtClean="0"/>
              <a:t>УХИН</a:t>
            </a:r>
            <a:r>
              <a:rPr lang="ru-RU" sz="1200" dirty="0" smtClean="0"/>
              <a:t>), Украинская научно-промышленная ассоциация «</a:t>
            </a:r>
            <a:r>
              <a:rPr lang="ru-RU" sz="1200" dirty="0" err="1" smtClean="0"/>
              <a:t>Укркокс</a:t>
            </a:r>
            <a:r>
              <a:rPr lang="ru-RU" sz="1200" dirty="0" smtClean="0"/>
              <a:t>» 2006г.</a:t>
            </a:r>
          </a:p>
          <a:p>
            <a:r>
              <a:rPr lang="ru-RU" sz="2000" dirty="0" smtClean="0"/>
              <a:t>Внутрифирменные (производственные) стандарты</a:t>
            </a:r>
          </a:p>
          <a:p>
            <a:endParaRPr lang="ru-RU" sz="1200" dirty="0" smtClean="0"/>
          </a:p>
          <a:p>
            <a:endParaRPr lang="ru-RU" sz="2400" dirty="0">
              <a:solidFill>
                <a:srgbClr val="FF0000"/>
              </a:solidFill>
              <a:latin typeface="Times New Roman" panose="02020603050405020304" pitchFamily="18" charset="0"/>
              <a:cs typeface="Times New Roman" panose="02020603050405020304" pitchFamily="18" charset="0"/>
            </a:endParaRPr>
          </a:p>
          <a:p>
            <a:endParaRPr lang="ru-RU"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p:txBody>
          <a:bodyPr/>
          <a:lstStyle/>
          <a:p>
            <a:fld id="{D57F1E4F-1CFF-5643-939E-217C01CDF565}" type="slidenum">
              <a:rPr lang="en-US" sz="1800" smtClean="0"/>
              <a:pPr/>
              <a:t>10</a:t>
            </a:fld>
            <a:endParaRPr lang="en-US" sz="1800" dirty="0"/>
          </a:p>
        </p:txBody>
      </p:sp>
      <p:sp>
        <p:nvSpPr>
          <p:cNvPr id="10" name="Нижний колонтитул 9"/>
          <p:cNvSpPr>
            <a:spLocks noGrp="1"/>
          </p:cNvSpPr>
          <p:nvPr>
            <p:ph type="ftr" sz="quarter" idx="11"/>
          </p:nvPr>
        </p:nvSpPr>
        <p:spPr/>
        <p:txBody>
          <a:bodyPr/>
          <a:lstStyle/>
          <a:p>
            <a:r>
              <a:rPr lang="ru-RU" sz="1600" dirty="0" smtClean="0"/>
              <a:t>Курсы повышения квалификации</a:t>
            </a:r>
            <a:endParaRPr lang="en-US" sz="1600" dirty="0"/>
          </a:p>
        </p:txBody>
      </p:sp>
    </p:spTree>
    <p:extLst>
      <p:ext uri="{BB962C8B-B14F-4D97-AF65-F5344CB8AC3E}">
        <p14:creationId xmlns:p14="http://schemas.microsoft.com/office/powerpoint/2010/main" xmlns="" val="21638195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46129" y="2090172"/>
            <a:ext cx="8931611"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Автоматизированная система </a:t>
            </a:r>
          </a:p>
          <a:p>
            <a:pPr algn="ctr">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управления техническим состоянием </a:t>
            </a:r>
          </a:p>
          <a:p>
            <a:pPr algn="ctr">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и ремонтами на базе SAP (АСУ ТСР)</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9708" y="836614"/>
            <a:ext cx="10900507" cy="1323975"/>
          </a:xfrm>
          <a:prstGeom prst="rect">
            <a:avLst/>
          </a:prstGeom>
        </p:spPr>
        <p:txBody>
          <a:bodyPr>
            <a:spAutoFit/>
          </a:bodyPr>
          <a:lstStyle/>
          <a:p>
            <a:pPr>
              <a:defRPr/>
            </a:pPr>
            <a:r>
              <a:rPr lang="ru-RU" sz="1600" i="1" dirty="0">
                <a:solidFill>
                  <a:schemeClr val="accent2">
                    <a:lumMod val="75000"/>
                  </a:schemeClr>
                </a:solidFill>
                <a:latin typeface="Arial" charset="0"/>
              </a:rPr>
              <a:t>Одним из инструментов мониторинга технического состояния основного технологического оборудования предприятий является "Автоматизированная система управления техническим состоянием и ремонтами на базе SAP" (АСУ ТСР).</a:t>
            </a:r>
          </a:p>
          <a:p>
            <a:pPr>
              <a:defRPr/>
            </a:pPr>
            <a:r>
              <a:rPr lang="uk-UA" sz="1600" i="1" dirty="0">
                <a:solidFill>
                  <a:schemeClr val="accent2">
                    <a:lumMod val="75000"/>
                  </a:schemeClr>
                </a:solidFill>
                <a:latin typeface="Arial" charset="0"/>
              </a:rPr>
              <a:t>Система </a:t>
            </a:r>
            <a:r>
              <a:rPr lang="uk-UA" sz="1600" i="1" dirty="0" err="1">
                <a:solidFill>
                  <a:schemeClr val="accent2">
                    <a:lumMod val="75000"/>
                  </a:schemeClr>
                </a:solidFill>
                <a:latin typeface="Arial" charset="0"/>
              </a:rPr>
              <a:t>частично</a:t>
            </a:r>
            <a:r>
              <a:rPr lang="uk-UA" sz="1600" i="1" dirty="0">
                <a:solidFill>
                  <a:schemeClr val="accent2">
                    <a:lumMod val="75000"/>
                  </a:schemeClr>
                </a:solidFill>
                <a:latin typeface="Arial" charset="0"/>
              </a:rPr>
              <a:t> </a:t>
            </a:r>
            <a:r>
              <a:rPr lang="ru-RU" sz="1600" i="1" dirty="0">
                <a:solidFill>
                  <a:schemeClr val="accent2">
                    <a:lumMod val="75000"/>
                  </a:schemeClr>
                </a:solidFill>
                <a:latin typeface="Arial" charset="0"/>
              </a:rPr>
              <a:t>эксплуатируется на ЕМЗ, ХТЗ, </a:t>
            </a:r>
            <a:r>
              <a:rPr lang="ru-RU" sz="1600" i="1" dirty="0" err="1">
                <a:solidFill>
                  <a:schemeClr val="accent2">
                    <a:lumMod val="75000"/>
                  </a:schemeClr>
                </a:solidFill>
                <a:latin typeface="Arial" charset="0"/>
              </a:rPr>
              <a:t>ММКиИ</a:t>
            </a:r>
            <a:r>
              <a:rPr lang="ru-RU" sz="1600" i="1" dirty="0">
                <a:solidFill>
                  <a:schemeClr val="accent2">
                    <a:lumMod val="75000"/>
                  </a:schemeClr>
                </a:solidFill>
                <a:latin typeface="Arial" charset="0"/>
              </a:rPr>
              <a:t> и МК "Азовсталь" .</a:t>
            </a:r>
          </a:p>
          <a:p>
            <a:pPr>
              <a:defRPr/>
            </a:pPr>
            <a:r>
              <a:rPr lang="ru-RU" sz="1600" i="1" dirty="0">
                <a:solidFill>
                  <a:schemeClr val="accent2">
                    <a:lumMod val="75000"/>
                  </a:schemeClr>
                </a:solidFill>
                <a:latin typeface="Arial" charset="0"/>
              </a:rPr>
              <a:t>На комбинате «Запорожсталь» внедрен пилотный проект в обжимном, ЦГПТЛ, ТЭЦ </a:t>
            </a:r>
          </a:p>
        </p:txBody>
      </p:sp>
      <p:sp>
        <p:nvSpPr>
          <p:cNvPr id="6" name="Прямоугольник 5"/>
          <p:cNvSpPr/>
          <p:nvPr/>
        </p:nvSpPr>
        <p:spPr>
          <a:xfrm>
            <a:off x="644769" y="2060576"/>
            <a:ext cx="10990385" cy="3816429"/>
          </a:xfrm>
          <a:prstGeom prst="rect">
            <a:avLst/>
          </a:prstGeom>
        </p:spPr>
        <p:txBody>
          <a:bodyPr>
            <a:spAutoFit/>
          </a:bodyPr>
          <a:lstStyle/>
          <a:p>
            <a:pPr>
              <a:defRPr/>
            </a:pPr>
            <a:endParaRPr lang="ru-RU" sz="1600" b="1" i="1" dirty="0">
              <a:solidFill>
                <a:srgbClr val="FF0000"/>
              </a:solidFill>
              <a:effectLst>
                <a:outerShdw blurRad="38100" dist="38100" dir="2700000" algn="tl">
                  <a:srgbClr val="000000">
                    <a:alpha val="43137"/>
                  </a:srgbClr>
                </a:outerShdw>
              </a:effectLst>
              <a:latin typeface="Arial" charset="0"/>
            </a:endParaRPr>
          </a:p>
          <a:p>
            <a:pPr>
              <a:defRPr/>
            </a:pPr>
            <a:r>
              <a:rPr lang="ru-RU" sz="1600" b="1" i="1" dirty="0">
                <a:solidFill>
                  <a:srgbClr val="FF0000"/>
                </a:solidFill>
                <a:effectLst>
                  <a:outerShdw blurRad="38100" dist="38100" dir="2700000" algn="tl">
                    <a:srgbClr val="000000">
                      <a:alpha val="43137"/>
                    </a:srgbClr>
                  </a:outerShdw>
                </a:effectLst>
                <a:latin typeface="Arial" charset="0"/>
              </a:rPr>
              <a:t>Принцип работы Системы в следующем:</a:t>
            </a:r>
            <a:endParaRPr lang="ru-RU" sz="1600" b="1" dirty="0">
              <a:latin typeface="Arial" charset="0"/>
            </a:endParaRPr>
          </a:p>
          <a:p>
            <a:pPr marL="285750" indent="-285750">
              <a:buFont typeface="Arial" pitchFamily="34" charset="0"/>
              <a:buChar char="•"/>
              <a:defRPr/>
            </a:pPr>
            <a:r>
              <a:rPr lang="ru-RU" sz="1600" b="1" dirty="0">
                <a:latin typeface="Arial" charset="0"/>
              </a:rPr>
              <a:t>выдача сменных заданий на мониторинг технического состояния оборудования технологическому и ремонтному персоналу цеха;</a:t>
            </a:r>
          </a:p>
          <a:p>
            <a:pPr marL="285750" indent="-285750">
              <a:buFont typeface="Arial" pitchFamily="34" charset="0"/>
              <a:buChar char="•"/>
              <a:defRPr/>
            </a:pPr>
            <a:r>
              <a:rPr lang="ru-RU" sz="1600" b="1" dirty="0">
                <a:latin typeface="Arial" charset="0"/>
              </a:rPr>
              <a:t>внесение в Систему результатов мониторинга технологическим и ремонтным персоналом цеха.</a:t>
            </a:r>
          </a:p>
          <a:p>
            <a:pPr>
              <a:defRPr/>
            </a:pPr>
            <a:endParaRPr lang="ru-RU" sz="1600" b="1" i="1" dirty="0">
              <a:latin typeface="Arial" charset="0"/>
            </a:endParaRPr>
          </a:p>
          <a:p>
            <a:pPr eaLnBrk="1" hangingPunct="1">
              <a:defRPr/>
            </a:pPr>
            <a:r>
              <a:rPr lang="ru-RU" sz="1600" b="1" i="1" dirty="0">
                <a:latin typeface="Arial" charset="0"/>
              </a:rPr>
              <a:t>Для реализации проекта   разработаны этапы и подготовлены к внедрению следующие модули:</a:t>
            </a:r>
          </a:p>
          <a:p>
            <a:pPr eaLnBrk="1" hangingPunct="1">
              <a:defRPr/>
            </a:pPr>
            <a:endParaRPr lang="ru-RU" sz="1600" b="1" i="1" dirty="0">
              <a:latin typeface="Arial" charset="0"/>
            </a:endParaRPr>
          </a:p>
          <a:p>
            <a:pPr marL="177800" indent="-177800" eaLnBrk="1" hangingPunct="1">
              <a:buFontTx/>
              <a:buAutoNum type="arabicPeriod"/>
              <a:defRPr/>
            </a:pPr>
            <a:r>
              <a:rPr lang="ru-RU" sz="1600" b="1" dirty="0">
                <a:solidFill>
                  <a:srgbClr val="00B0F0"/>
                </a:solidFill>
                <a:latin typeface="Arial" charset="0"/>
              </a:rPr>
              <a:t>Каталог основного технологического оборудования, подлежащего мониторингу.</a:t>
            </a:r>
          </a:p>
          <a:p>
            <a:pPr marL="177800" indent="-177800" eaLnBrk="1" hangingPunct="1">
              <a:buFontTx/>
              <a:buAutoNum type="arabicPeriod"/>
              <a:defRPr/>
            </a:pPr>
            <a:r>
              <a:rPr lang="ru-RU" sz="1600" b="1" dirty="0">
                <a:solidFill>
                  <a:srgbClr val="00B0F0"/>
                </a:solidFill>
                <a:latin typeface="Arial" charset="0"/>
              </a:rPr>
              <a:t>Критерии оценки технического состояния оборудования (светофор). </a:t>
            </a:r>
          </a:p>
          <a:p>
            <a:pPr marL="177800" indent="-177800" eaLnBrk="1" hangingPunct="1">
              <a:buFontTx/>
              <a:buAutoNum type="arabicPeriod"/>
              <a:defRPr/>
            </a:pPr>
            <a:r>
              <a:rPr lang="ru-RU" sz="1600" b="1" dirty="0">
                <a:solidFill>
                  <a:srgbClr val="00B0F0"/>
                </a:solidFill>
                <a:latin typeface="Arial" charset="0"/>
              </a:rPr>
              <a:t>Точки контроля, методы контроля точек, периодичность контроля точек. </a:t>
            </a:r>
          </a:p>
          <a:p>
            <a:pPr marL="177800" indent="-177800" eaLnBrk="1" hangingPunct="1">
              <a:buFontTx/>
              <a:buAutoNum type="arabicPeriod"/>
              <a:defRPr/>
            </a:pPr>
            <a:r>
              <a:rPr lang="ru-RU" sz="1600" b="1" dirty="0">
                <a:solidFill>
                  <a:srgbClr val="00B0F0"/>
                </a:solidFill>
                <a:latin typeface="Arial" charset="0"/>
              </a:rPr>
              <a:t>Сменные задания для персонала.</a:t>
            </a:r>
          </a:p>
          <a:p>
            <a:pPr marL="177800" indent="-177800" eaLnBrk="1" hangingPunct="1">
              <a:buFontTx/>
              <a:buAutoNum type="arabicPeriod"/>
              <a:defRPr/>
            </a:pPr>
            <a:r>
              <a:rPr lang="ru-RU" sz="1600" b="1" dirty="0">
                <a:solidFill>
                  <a:srgbClr val="00B0F0"/>
                </a:solidFill>
                <a:latin typeface="Arial" charset="0"/>
              </a:rPr>
              <a:t>«Отчет о техническом состоянии оборудования».</a:t>
            </a:r>
          </a:p>
          <a:p>
            <a:pPr marL="177800" indent="-177800" eaLnBrk="1" hangingPunct="1">
              <a:buFontTx/>
              <a:buAutoNum type="arabicPeriod"/>
              <a:defRPr/>
            </a:pPr>
            <a:r>
              <a:rPr lang="ru-RU" sz="1600" b="1" dirty="0">
                <a:solidFill>
                  <a:srgbClr val="00B0F0"/>
                </a:solidFill>
                <a:latin typeface="Arial" charset="0"/>
              </a:rPr>
              <a:t>«Карта ремонтных  воздействий».</a:t>
            </a:r>
          </a:p>
          <a:p>
            <a:pPr>
              <a:defRPr/>
            </a:pPr>
            <a:endParaRPr lang="ru-RU" dirty="0">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77985" y="836614"/>
            <a:ext cx="10722708" cy="2308225"/>
          </a:xfrm>
          <a:prstGeom prst="rect">
            <a:avLst/>
          </a:prstGeom>
        </p:spPr>
        <p:txBody>
          <a:bodyPr>
            <a:spAutoFit/>
          </a:bodyPr>
          <a:lstStyle/>
          <a:p>
            <a:pPr eaLnBrk="1" hangingPunct="1">
              <a:defRPr/>
            </a:pPr>
            <a:r>
              <a:rPr lang="ru-RU" b="1" dirty="0">
                <a:solidFill>
                  <a:srgbClr val="FF0000"/>
                </a:solidFill>
                <a:latin typeface="Arial" charset="0"/>
              </a:rPr>
              <a:t>Развитие системы будет направлено на:</a:t>
            </a:r>
          </a:p>
          <a:p>
            <a:pPr marL="228600" indent="-228600" eaLnBrk="1" hangingPunct="1">
              <a:buFont typeface="Arial" panose="020B0604020202020204" pitchFamily="34" charset="0"/>
              <a:buChar char="•"/>
              <a:defRPr/>
            </a:pPr>
            <a:endParaRPr lang="ru-RU" dirty="0">
              <a:solidFill>
                <a:srgbClr val="000000"/>
              </a:solidFill>
              <a:latin typeface="Arial" charset="0"/>
            </a:endParaRPr>
          </a:p>
          <a:p>
            <a:pPr marL="228600" indent="-228600" eaLnBrk="1" hangingPunct="1">
              <a:buFont typeface="Arial" panose="020B0604020202020204" pitchFamily="34" charset="0"/>
              <a:buChar char="•"/>
              <a:defRPr/>
            </a:pPr>
            <a:r>
              <a:rPr lang="ru-RU" dirty="0">
                <a:solidFill>
                  <a:srgbClr val="000000"/>
                </a:solidFill>
                <a:latin typeface="Arial" charset="0"/>
              </a:rPr>
              <a:t>Увеличение количества цехов и агрегатов охваченных системой (внесение в систему новых объектов и точек измерения).</a:t>
            </a:r>
          </a:p>
          <a:p>
            <a:pPr marL="228600" indent="-228600" eaLnBrk="1" hangingPunct="1">
              <a:buFont typeface="Arial" panose="020B0604020202020204" pitchFamily="34" charset="0"/>
              <a:buChar char="•"/>
              <a:defRPr/>
            </a:pPr>
            <a:r>
              <a:rPr lang="ru-RU" dirty="0">
                <a:solidFill>
                  <a:srgbClr val="000000"/>
                </a:solidFill>
                <a:latin typeface="Arial" charset="0"/>
              </a:rPr>
              <a:t>Пересмотр и изменение существующих в системе критериев оценки технического состояния оборудования.</a:t>
            </a:r>
          </a:p>
          <a:p>
            <a:pPr marL="228600" indent="-228600" eaLnBrk="1" hangingPunct="1">
              <a:buFont typeface="Arial" panose="020B0604020202020204" pitchFamily="34" charset="0"/>
              <a:buChar char="•"/>
              <a:defRPr/>
            </a:pPr>
            <a:r>
              <a:rPr lang="ru-RU" dirty="0">
                <a:solidFill>
                  <a:srgbClr val="000000"/>
                </a:solidFill>
                <a:latin typeface="Arial" charset="0"/>
              </a:rPr>
              <a:t>Пересмотр и изменение существующих в системе  точек контроля, методов контроля точек, периодичности контроля точек.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336062" y="620713"/>
            <a:ext cx="5672016" cy="2406650"/>
          </a:xfrm>
          <a:prstGeom prst="rect">
            <a:avLst/>
          </a:prstGeom>
          <a:noFill/>
          <a:ln w="9525">
            <a:noFill/>
            <a:miter lim="800000"/>
            <a:headEnd/>
            <a:tailEnd/>
          </a:ln>
          <a:effectLst/>
        </p:spPr>
      </p:pic>
      <p:pic>
        <p:nvPicPr>
          <p:cNvPr id="52227" name="Picture 4"/>
          <p:cNvPicPr>
            <a:picLocks noChangeAspect="1" noChangeArrowheads="1"/>
          </p:cNvPicPr>
          <p:nvPr/>
        </p:nvPicPr>
        <p:blipFill>
          <a:blip r:embed="rId3"/>
          <a:srcRect/>
          <a:stretch>
            <a:fillRect/>
          </a:stretch>
        </p:blipFill>
        <p:spPr bwMode="auto">
          <a:xfrm>
            <a:off x="777631" y="2852739"/>
            <a:ext cx="5705231" cy="3500437"/>
          </a:xfrm>
          <a:prstGeom prst="rect">
            <a:avLst/>
          </a:prstGeom>
          <a:noFill/>
          <a:ln w="9525">
            <a:noFill/>
            <a:miter lim="800000"/>
            <a:headEnd/>
            <a:tailEnd/>
          </a:ln>
          <a:effectLst/>
        </p:spPr>
      </p:pic>
      <p:sp>
        <p:nvSpPr>
          <p:cNvPr id="5" name="Прямоугольник 4"/>
          <p:cNvSpPr/>
          <p:nvPr/>
        </p:nvSpPr>
        <p:spPr>
          <a:xfrm>
            <a:off x="6508263" y="981075"/>
            <a:ext cx="5474677" cy="4154984"/>
          </a:xfrm>
          <a:prstGeom prst="rect">
            <a:avLst/>
          </a:prstGeom>
        </p:spPr>
        <p:txBody>
          <a:bodyPr>
            <a:spAutoFit/>
          </a:bodyPr>
          <a:lstStyle/>
          <a:p>
            <a:pPr marL="171450" indent="-171450" eaLnBrk="1" hangingPunct="1">
              <a:buFont typeface="Wingdings" panose="05000000000000000000" pitchFamily="2" charset="2"/>
              <a:buChar char="v"/>
              <a:defRPr/>
            </a:pPr>
            <a:r>
              <a:rPr lang="ru-RU" sz="1100" b="1" dirty="0">
                <a:solidFill>
                  <a:srgbClr val="000000"/>
                </a:solidFill>
                <a:latin typeface="Arial" charset="0"/>
              </a:rPr>
              <a:t>Принципы работы с «Отчетом о техническом состоянии оборудования» и методология:</a:t>
            </a:r>
            <a:endParaRPr lang="ru-RU" sz="1100" dirty="0">
              <a:solidFill>
                <a:srgbClr val="000000"/>
              </a:solidFill>
              <a:latin typeface="Arial" charset="0"/>
            </a:endParaRPr>
          </a:p>
          <a:p>
            <a:pPr marL="171450" indent="-171450" eaLnBrk="1" hangingPunct="1">
              <a:buFont typeface="Wingdings" panose="05000000000000000000" pitchFamily="2" charset="2"/>
              <a:buChar char="v"/>
              <a:defRPr/>
            </a:pPr>
            <a:endParaRPr lang="ru-RU" sz="1100" dirty="0">
              <a:solidFill>
                <a:srgbClr val="000000"/>
              </a:solidFill>
              <a:latin typeface="Arial" charset="0"/>
            </a:endParaRPr>
          </a:p>
          <a:p>
            <a:pPr marL="171450" indent="-171450" eaLnBrk="1" hangingPunct="1">
              <a:buFont typeface="Arial" panose="020B0604020202020204" pitchFamily="34" charset="0"/>
              <a:buChar char="•"/>
              <a:defRPr/>
            </a:pPr>
            <a:r>
              <a:rPr lang="ru-RU" sz="1100" dirty="0">
                <a:solidFill>
                  <a:srgbClr val="000000"/>
                </a:solidFill>
                <a:latin typeface="Arial" charset="0"/>
              </a:rPr>
              <a:t>Формирование «Отчета о техническом состоянии оборудования» (далее «Отчета…») основано на данных системы о техническом состоянии оборудования, внесенных персоналом при выполнении сменных заданий.</a:t>
            </a:r>
          </a:p>
          <a:p>
            <a:pPr marL="171450" indent="-171450" eaLnBrk="1" hangingPunct="1">
              <a:buFont typeface="Arial" panose="020B0604020202020204" pitchFamily="34" charset="0"/>
              <a:buChar char="•"/>
              <a:defRPr/>
            </a:pPr>
            <a:endParaRPr lang="ru-RU" sz="1100" dirty="0">
              <a:solidFill>
                <a:srgbClr val="000000"/>
              </a:solidFill>
              <a:latin typeface="Arial" charset="0"/>
            </a:endParaRPr>
          </a:p>
          <a:p>
            <a:pPr marL="171450" indent="-171450" eaLnBrk="1" hangingPunct="1">
              <a:buFont typeface="Arial" panose="020B0604020202020204" pitchFamily="34" charset="0"/>
              <a:buChar char="•"/>
              <a:defRPr/>
            </a:pPr>
            <a:r>
              <a:rPr lang="ru-RU" sz="1100" dirty="0">
                <a:solidFill>
                  <a:srgbClr val="000000"/>
                </a:solidFill>
                <a:latin typeface="Arial" charset="0"/>
              </a:rPr>
              <a:t>Формирование «Отчета…» производится ежедневно (возможно формирование его в системе автоматом (при помощи экстракта) «на время» - начало смены с 7:00 и т.д. и вызывается из системы.</a:t>
            </a:r>
          </a:p>
          <a:p>
            <a:pPr marL="171450" indent="-171450" eaLnBrk="1" hangingPunct="1">
              <a:buFont typeface="Arial" panose="020B0604020202020204" pitchFamily="34" charset="0"/>
              <a:buChar char="•"/>
              <a:defRPr/>
            </a:pPr>
            <a:endParaRPr lang="ru-RU" sz="1100" dirty="0">
              <a:solidFill>
                <a:srgbClr val="000000"/>
              </a:solidFill>
              <a:latin typeface="Arial" charset="0"/>
            </a:endParaRPr>
          </a:p>
          <a:p>
            <a:pPr marL="171450" indent="-171450" eaLnBrk="1" hangingPunct="1">
              <a:buFont typeface="Arial" panose="020B0604020202020204" pitchFamily="34" charset="0"/>
              <a:buChar char="•"/>
              <a:defRPr/>
            </a:pPr>
            <a:r>
              <a:rPr lang="ru-RU" sz="1100" dirty="0">
                <a:solidFill>
                  <a:srgbClr val="000000"/>
                </a:solidFill>
                <a:latin typeface="Arial" charset="0"/>
              </a:rPr>
              <a:t>Система позволяет проводить настройку «Отчета…» под требования конкретного пользователя:</a:t>
            </a:r>
          </a:p>
          <a:p>
            <a:pPr marL="180000" eaLnBrk="1" hangingPunct="1">
              <a:defRPr/>
            </a:pPr>
            <a:r>
              <a:rPr lang="ru-RU" sz="1100" dirty="0">
                <a:solidFill>
                  <a:srgbClr val="000000"/>
                </a:solidFill>
                <a:latin typeface="Arial" charset="0"/>
              </a:rPr>
              <a:t>- по контролируемым параметрам;</a:t>
            </a:r>
          </a:p>
          <a:p>
            <a:pPr marL="180000" eaLnBrk="1" hangingPunct="1">
              <a:defRPr/>
            </a:pPr>
            <a:r>
              <a:rPr lang="ru-RU" sz="1100" dirty="0">
                <a:solidFill>
                  <a:srgbClr val="000000"/>
                </a:solidFill>
                <a:latin typeface="Arial" charset="0"/>
              </a:rPr>
              <a:t>- по определенному оборудованию (техническим местам (далее – ТМ) и точкам контроля (измерения), далее – ТИ));</a:t>
            </a:r>
          </a:p>
          <a:p>
            <a:pPr marL="180000" eaLnBrk="1" hangingPunct="1">
              <a:defRPr/>
            </a:pPr>
            <a:r>
              <a:rPr lang="ru-RU" sz="1100" dirty="0">
                <a:solidFill>
                  <a:srgbClr val="000000"/>
                </a:solidFill>
                <a:latin typeface="Arial" charset="0"/>
              </a:rPr>
              <a:t>- по службе;</a:t>
            </a:r>
          </a:p>
          <a:p>
            <a:pPr marL="351450" indent="-171450" eaLnBrk="1" hangingPunct="1">
              <a:buFontTx/>
              <a:buChar char="-"/>
              <a:defRPr/>
            </a:pPr>
            <a:r>
              <a:rPr lang="ru-RU" sz="1100" dirty="0">
                <a:solidFill>
                  <a:srgbClr val="000000"/>
                </a:solidFill>
                <a:latin typeface="Arial" charset="0"/>
              </a:rPr>
              <a:t>по планируемым и фактически выполненным измерениям  и т.д.</a:t>
            </a:r>
          </a:p>
          <a:p>
            <a:pPr marL="351450" indent="-171450" eaLnBrk="1" hangingPunct="1">
              <a:buFontTx/>
              <a:buChar char="-"/>
              <a:defRPr/>
            </a:pPr>
            <a:endParaRPr lang="ru-RU" sz="1100" dirty="0">
              <a:solidFill>
                <a:srgbClr val="000000"/>
              </a:solidFill>
              <a:latin typeface="Arial" charset="0"/>
            </a:endParaRPr>
          </a:p>
          <a:p>
            <a:pPr marL="180000" indent="-171450" eaLnBrk="1" hangingPunct="1">
              <a:buFont typeface="Arial" panose="020B0604020202020204" pitchFamily="34" charset="0"/>
              <a:buChar char="•"/>
              <a:defRPr/>
            </a:pPr>
            <a:r>
              <a:rPr lang="ru-RU" sz="1100" dirty="0">
                <a:solidFill>
                  <a:srgbClr val="000000"/>
                </a:solidFill>
                <a:latin typeface="Arial" charset="0"/>
              </a:rPr>
              <a:t>С целью проведения соответствующего анализа по    правильности и достаточности операций технического обслуживания и ремонтных воздействий пользователь имеет возможность просмотра технического состояния  по агрегату (техническому месту) за все время промышленной эксплуатации системы</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246185" y="692150"/>
            <a:ext cx="5959231" cy="4681538"/>
          </a:xfrm>
          <a:prstGeom prst="rect">
            <a:avLst/>
          </a:prstGeom>
          <a:noFill/>
          <a:ln w="9525">
            <a:noFill/>
            <a:miter lim="800000"/>
            <a:headEnd/>
            <a:tailEnd/>
          </a:ln>
          <a:effectLst/>
        </p:spPr>
      </p:pic>
      <p:sp>
        <p:nvSpPr>
          <p:cNvPr id="5" name="Прямоугольник 4"/>
          <p:cNvSpPr/>
          <p:nvPr/>
        </p:nvSpPr>
        <p:spPr>
          <a:xfrm>
            <a:off x="6449647" y="765175"/>
            <a:ext cx="5406292" cy="3677930"/>
          </a:xfrm>
          <a:prstGeom prst="rect">
            <a:avLst/>
          </a:prstGeom>
        </p:spPr>
        <p:txBody>
          <a:bodyPr>
            <a:spAutoFit/>
          </a:bodyPr>
          <a:lstStyle/>
          <a:p>
            <a:pPr eaLnBrk="1" hangingPunct="1">
              <a:defRPr/>
            </a:pPr>
            <a:r>
              <a:rPr lang="ru-RU" sz="1000" b="1" dirty="0">
                <a:solidFill>
                  <a:srgbClr val="000000"/>
                </a:solidFill>
                <a:latin typeface="Arial" charset="0"/>
              </a:rPr>
              <a:t>Принципы работы с «КРВ» и методология:</a:t>
            </a:r>
          </a:p>
          <a:p>
            <a:pPr eaLnBrk="1" hangingPunct="1">
              <a:defRPr/>
            </a:pPr>
            <a:endParaRPr lang="ru-RU" sz="1000" dirty="0">
              <a:solidFill>
                <a:srgbClr val="000000"/>
              </a:solidFill>
              <a:latin typeface="Arial" charset="0"/>
            </a:endParaRPr>
          </a:p>
          <a:p>
            <a:pPr marL="171450" indent="-171450" eaLnBrk="1" hangingPunct="1">
              <a:buFont typeface="Wingdings" panose="05000000000000000000" pitchFamily="2" charset="2"/>
              <a:buChar char="v"/>
              <a:defRPr/>
            </a:pPr>
            <a:r>
              <a:rPr lang="ru-RU" sz="1000" dirty="0">
                <a:solidFill>
                  <a:srgbClr val="000000"/>
                </a:solidFill>
                <a:latin typeface="Arial" charset="0"/>
              </a:rPr>
              <a:t>Формирование заданий на проведение определенной* части </a:t>
            </a:r>
            <a:r>
              <a:rPr lang="ru-RU" sz="1000" dirty="0" err="1">
                <a:solidFill>
                  <a:srgbClr val="000000"/>
                </a:solidFill>
                <a:latin typeface="Arial" charset="0"/>
              </a:rPr>
              <a:t>ТОиР</a:t>
            </a:r>
            <a:r>
              <a:rPr lang="ru-RU" sz="1000" dirty="0">
                <a:solidFill>
                  <a:srgbClr val="000000"/>
                </a:solidFill>
                <a:latin typeface="Arial" charset="0"/>
              </a:rPr>
              <a:t> производится в системе и основан на данных системы о техническом состоянии агрегатов, состоит из  этапов:</a:t>
            </a:r>
          </a:p>
          <a:p>
            <a:pPr marL="216000" eaLnBrk="1" hangingPunct="1">
              <a:defRPr/>
            </a:pPr>
            <a:r>
              <a:rPr lang="ru-RU" sz="900" i="1" dirty="0">
                <a:solidFill>
                  <a:srgbClr val="000000"/>
                </a:solidFill>
                <a:latin typeface="Arial" charset="0"/>
              </a:rPr>
              <a:t>1–й:</a:t>
            </a:r>
            <a:r>
              <a:rPr lang="ru-RU" sz="900" dirty="0">
                <a:solidFill>
                  <a:srgbClr val="000000"/>
                </a:solidFill>
                <a:latin typeface="Arial" charset="0"/>
              </a:rPr>
              <a:t> получение из системы  замечаний по техническому состоянию агрегатов (или «ведомости замечаний»); </a:t>
            </a:r>
          </a:p>
          <a:p>
            <a:pPr marL="216000" eaLnBrk="1" hangingPunct="1">
              <a:defRPr/>
            </a:pPr>
            <a:r>
              <a:rPr lang="ru-RU" sz="900" i="1" dirty="0">
                <a:solidFill>
                  <a:srgbClr val="000000"/>
                </a:solidFill>
                <a:latin typeface="Arial" charset="0"/>
              </a:rPr>
              <a:t>2-й:</a:t>
            </a:r>
            <a:r>
              <a:rPr lang="ru-RU" sz="900" dirty="0">
                <a:solidFill>
                  <a:srgbClr val="000000"/>
                </a:solidFill>
                <a:latin typeface="Arial" charset="0"/>
              </a:rPr>
              <a:t> определение и планирование ремонтных воздействий  на основе полученной из системы информации;</a:t>
            </a:r>
          </a:p>
          <a:p>
            <a:pPr marL="216000" eaLnBrk="1" hangingPunct="1">
              <a:defRPr/>
            </a:pPr>
            <a:r>
              <a:rPr lang="ru-RU" sz="900" i="1" dirty="0">
                <a:solidFill>
                  <a:srgbClr val="000000"/>
                </a:solidFill>
                <a:latin typeface="Arial" charset="0"/>
              </a:rPr>
              <a:t>3-й: к</a:t>
            </a:r>
            <a:r>
              <a:rPr lang="ru-RU" sz="900" dirty="0">
                <a:solidFill>
                  <a:srgbClr val="000000"/>
                </a:solidFill>
                <a:latin typeface="Arial" charset="0"/>
              </a:rPr>
              <a:t>онтроль выполнения ремонтных воздействий</a:t>
            </a:r>
            <a:r>
              <a:rPr lang="ru-RU" sz="1000" dirty="0">
                <a:solidFill>
                  <a:srgbClr val="000000"/>
                </a:solidFill>
                <a:latin typeface="Arial" charset="0"/>
              </a:rPr>
              <a:t>.</a:t>
            </a:r>
          </a:p>
          <a:p>
            <a:pPr marL="171450" indent="-171450" eaLnBrk="1" hangingPunct="1">
              <a:buFont typeface="Wingdings" panose="05000000000000000000" pitchFamily="2" charset="2"/>
              <a:buChar char="v"/>
              <a:defRPr/>
            </a:pPr>
            <a:r>
              <a:rPr lang="ru-RU" sz="1000" dirty="0">
                <a:solidFill>
                  <a:srgbClr val="000000"/>
                </a:solidFill>
                <a:latin typeface="Arial" charset="0"/>
              </a:rPr>
              <a:t>Замечания в «КРВ» привязываются к агрегату согласно структуры. </a:t>
            </a:r>
          </a:p>
          <a:p>
            <a:pPr marL="171450" indent="-171450" eaLnBrk="1" hangingPunct="1">
              <a:buFont typeface="Wingdings" panose="05000000000000000000" pitchFamily="2" charset="2"/>
              <a:buChar char="v"/>
              <a:defRPr/>
            </a:pPr>
            <a:r>
              <a:rPr lang="ru-RU" sz="1000" dirty="0">
                <a:solidFill>
                  <a:srgbClr val="000000"/>
                </a:solidFill>
                <a:latin typeface="Arial" charset="0"/>
              </a:rPr>
              <a:t>В замечания попадают:</a:t>
            </a:r>
          </a:p>
          <a:p>
            <a:pPr marL="171450" indent="-171450" eaLnBrk="1" hangingPunct="1">
              <a:buFont typeface="Arial" panose="020B0604020202020204" pitchFamily="34" charset="0"/>
              <a:buChar char="•"/>
              <a:defRPr/>
            </a:pPr>
            <a:r>
              <a:rPr lang="ru-RU" sz="900" dirty="0">
                <a:solidFill>
                  <a:srgbClr val="000000"/>
                </a:solidFill>
                <a:latin typeface="Arial" charset="0"/>
              </a:rPr>
              <a:t>"тревожные" и "стоповые" ситуации по текущему состоянию агрегата (оборудования);</a:t>
            </a:r>
          </a:p>
          <a:p>
            <a:pPr marL="171450" indent="-171450" eaLnBrk="1" hangingPunct="1">
              <a:buFont typeface="Arial" panose="020B0604020202020204" pitchFamily="34" charset="0"/>
              <a:buChar char="•"/>
              <a:defRPr/>
            </a:pPr>
            <a:r>
              <a:rPr lang="ru-RU" sz="900" dirty="0">
                <a:solidFill>
                  <a:srgbClr val="000000"/>
                </a:solidFill>
                <a:latin typeface="Arial" charset="0"/>
              </a:rPr>
              <a:t>любые изменения состояния агрегатов в течении прошедших суток («норма» → «тревога» → «норма»; «норма» → «тревога» → и т.д.).</a:t>
            </a:r>
          </a:p>
          <a:p>
            <a:pPr marL="171450" indent="-171450" eaLnBrk="1" hangingPunct="1">
              <a:buFont typeface="Wingdings" panose="05000000000000000000" pitchFamily="2" charset="2"/>
              <a:buChar char="v"/>
              <a:defRPr/>
            </a:pPr>
            <a:r>
              <a:rPr lang="ru-RU" sz="1000" dirty="0">
                <a:solidFill>
                  <a:srgbClr val="000000"/>
                </a:solidFill>
                <a:latin typeface="Arial" charset="0"/>
              </a:rPr>
              <a:t>Замечания формируются системой за прошедшие сутки (возможно формирование их автоматом «на время») и вызываются пользователем из системы.</a:t>
            </a:r>
          </a:p>
          <a:p>
            <a:pPr marL="171450" indent="-171450" eaLnBrk="1" hangingPunct="1">
              <a:buFont typeface="Wingdings" panose="05000000000000000000" pitchFamily="2" charset="2"/>
              <a:buChar char="v"/>
              <a:defRPr/>
            </a:pPr>
            <a:r>
              <a:rPr lang="ru-RU" sz="1000" dirty="0">
                <a:solidFill>
                  <a:srgbClr val="000000"/>
                </a:solidFill>
                <a:latin typeface="Arial" charset="0"/>
              </a:rPr>
              <a:t>«Ведомость замечаний" настраивается под конкретного пользователя.</a:t>
            </a:r>
          </a:p>
          <a:p>
            <a:pPr marL="171450" indent="-171450" eaLnBrk="1" hangingPunct="1">
              <a:buFont typeface="Wingdings" panose="05000000000000000000" pitchFamily="2" charset="2"/>
              <a:buChar char="v"/>
              <a:defRPr/>
            </a:pPr>
            <a:r>
              <a:rPr lang="ru-RU" sz="1000" dirty="0">
                <a:solidFill>
                  <a:srgbClr val="000000"/>
                </a:solidFill>
                <a:latin typeface="Arial" charset="0"/>
              </a:rPr>
              <a:t>Устраненные замечания скрываются по умолчанию, не устраненные находятся в «КРВ».</a:t>
            </a:r>
          </a:p>
          <a:p>
            <a:pPr marL="171450" indent="-171450" eaLnBrk="1" hangingPunct="1">
              <a:buFont typeface="Wingdings" panose="05000000000000000000" pitchFamily="2" charset="2"/>
              <a:buChar char="v"/>
              <a:defRPr/>
            </a:pPr>
            <a:r>
              <a:rPr lang="ru-RU" sz="1000" dirty="0">
                <a:solidFill>
                  <a:srgbClr val="000000"/>
                </a:solidFill>
                <a:latin typeface="Arial" charset="0"/>
              </a:rPr>
              <a:t>Для анализа правильности и достаточности ремонтных воздействий пользователь имеет возможность просмотра выполненных замечаний по агрегату (техническому месту) за указанный им период и  фильтрации данной карты по планируемым работам на ППР и КР агрегатов и т.д. в существующих в карте форматах.</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Заголовок 1"/>
          <p:cNvSpPr>
            <a:spLocks noGrp="1"/>
          </p:cNvSpPr>
          <p:nvPr>
            <p:ph type="title"/>
          </p:nvPr>
        </p:nvSpPr>
        <p:spPr>
          <a:xfrm>
            <a:off x="0" y="387276"/>
            <a:ext cx="12192000" cy="836613"/>
          </a:xfrm>
        </p:spPr>
        <p:txBody>
          <a:bodyPr/>
          <a:lstStyle/>
          <a:p>
            <a:pPr algn="ctr"/>
            <a:r>
              <a:rPr lang="ru-RU" b="1" dirty="0" smtClean="0">
                <a:solidFill>
                  <a:srgbClr val="C00000"/>
                </a:solidFill>
              </a:rPr>
              <a:t>Пути повышения надежности</a:t>
            </a:r>
            <a:endParaRPr lang="ru-RU" dirty="0" smtClean="0">
              <a:solidFill>
                <a:srgbClr val="C00000"/>
              </a:solidFill>
            </a:endParaRPr>
          </a:p>
        </p:txBody>
      </p:sp>
      <p:sp>
        <p:nvSpPr>
          <p:cNvPr id="268291" name="Содержимое 2"/>
          <p:cNvSpPr>
            <a:spLocks noGrp="1"/>
          </p:cNvSpPr>
          <p:nvPr>
            <p:ph idx="1"/>
          </p:nvPr>
        </p:nvSpPr>
        <p:spPr>
          <a:xfrm>
            <a:off x="1023256" y="1463041"/>
            <a:ext cx="9024257" cy="4415245"/>
          </a:xfrm>
        </p:spPr>
        <p:txBody>
          <a:bodyPr/>
          <a:lstStyle/>
          <a:p>
            <a:pPr marL="0" indent="0">
              <a:spcBef>
                <a:spcPct val="0"/>
              </a:spcBef>
              <a:buNone/>
            </a:pPr>
            <a:r>
              <a:rPr lang="ru-RU" sz="3000" dirty="0" smtClean="0"/>
              <a:t>Мероприятия, проводимые по обеспечению высокого качества и надежности оборудования, затрагивают все стадии его создания и реализации, включая этапы</a:t>
            </a:r>
          </a:p>
          <a:p>
            <a:pPr marL="0" indent="0">
              <a:spcBef>
                <a:spcPct val="0"/>
              </a:spcBef>
            </a:pPr>
            <a:r>
              <a:rPr lang="ru-RU" sz="2800" dirty="0" smtClean="0"/>
              <a:t> </a:t>
            </a:r>
            <a:r>
              <a:rPr lang="ru-RU" sz="2500" i="1" dirty="0" smtClean="0"/>
              <a:t>проектирования</a:t>
            </a:r>
          </a:p>
          <a:p>
            <a:pPr marL="0" indent="0">
              <a:spcBef>
                <a:spcPct val="0"/>
              </a:spcBef>
            </a:pPr>
            <a:r>
              <a:rPr lang="ru-RU" sz="2500" i="1" dirty="0" smtClean="0"/>
              <a:t> изготовления</a:t>
            </a:r>
          </a:p>
          <a:p>
            <a:pPr marL="0" indent="0">
              <a:spcBef>
                <a:spcPct val="0"/>
              </a:spcBef>
            </a:pPr>
            <a:r>
              <a:rPr lang="ru-RU" sz="2500" i="1" dirty="0" smtClean="0"/>
              <a:t> испытания</a:t>
            </a:r>
          </a:p>
          <a:p>
            <a:pPr marL="0" indent="0">
              <a:spcBef>
                <a:spcPct val="0"/>
              </a:spcBef>
            </a:pPr>
            <a:r>
              <a:rPr lang="ru-RU" sz="2500" i="1" dirty="0" smtClean="0"/>
              <a:t> хранения</a:t>
            </a:r>
          </a:p>
          <a:p>
            <a:pPr marL="0" indent="0">
              <a:spcBef>
                <a:spcPct val="0"/>
              </a:spcBef>
            </a:pPr>
            <a:r>
              <a:rPr lang="ru-RU" sz="2500" i="1" dirty="0" smtClean="0"/>
              <a:t> эксплуатации.</a:t>
            </a:r>
            <a:r>
              <a:rPr lang="ru-RU" sz="2500" dirty="0" smtClean="0"/>
              <a:t> </a:t>
            </a:r>
          </a:p>
          <a:p>
            <a:pPr marL="0" indent="0">
              <a:spcBef>
                <a:spcPct val="0"/>
              </a:spcBef>
            </a:pPr>
            <a:endParaRPr lang="ru-RU" sz="2800"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Заголовок 1"/>
          <p:cNvSpPr>
            <a:spLocks noGrp="1"/>
          </p:cNvSpPr>
          <p:nvPr>
            <p:ph type="title"/>
          </p:nvPr>
        </p:nvSpPr>
        <p:spPr>
          <a:xfrm>
            <a:off x="489856" y="206830"/>
            <a:ext cx="11461890" cy="685799"/>
          </a:xfrm>
        </p:spPr>
        <p:txBody>
          <a:bodyPr>
            <a:normAutofit fontScale="90000"/>
          </a:bodyPr>
          <a:lstStyle/>
          <a:p>
            <a:r>
              <a:rPr lang="ru-RU" sz="4000" b="1" dirty="0" smtClean="0">
                <a:solidFill>
                  <a:srgbClr val="C00000"/>
                </a:solidFill>
              </a:rPr>
              <a:t>Повышение надежности на этапе проектирования</a:t>
            </a:r>
            <a:endParaRPr lang="ru-RU" sz="4000" dirty="0" smtClean="0">
              <a:solidFill>
                <a:srgbClr val="C00000"/>
              </a:solidFill>
            </a:endParaRPr>
          </a:p>
        </p:txBody>
      </p:sp>
      <p:sp>
        <p:nvSpPr>
          <p:cNvPr id="3" name="Содержимое 2"/>
          <p:cNvSpPr>
            <a:spLocks noGrp="1"/>
          </p:cNvSpPr>
          <p:nvPr>
            <p:ph idx="1"/>
          </p:nvPr>
        </p:nvSpPr>
        <p:spPr>
          <a:xfrm>
            <a:off x="272143" y="1169988"/>
            <a:ext cx="10613572" cy="5427662"/>
          </a:xfrm>
        </p:spPr>
        <p:txBody>
          <a:bodyPr/>
          <a:lstStyle/>
          <a:p>
            <a:pPr marL="0" indent="0">
              <a:spcBef>
                <a:spcPts val="0"/>
              </a:spcBef>
              <a:defRPr/>
            </a:pPr>
            <a:r>
              <a:rPr lang="ru-RU" sz="2800" dirty="0" smtClean="0"/>
              <a:t>Особое значение для создания высоконадежных машин и агрегатов имеет </a:t>
            </a:r>
            <a:r>
              <a:rPr lang="ru-RU" sz="2800" b="1" i="1" dirty="0" smtClean="0"/>
              <a:t>этап их расчета и проектирования</a:t>
            </a:r>
            <a:r>
              <a:rPr lang="ru-RU" sz="2800" dirty="0" smtClean="0"/>
              <a:t>, когда закладываются их основные технические характеристики. При проектировании оборудования устанавливаются и обосновываются </a:t>
            </a:r>
            <a:r>
              <a:rPr lang="ru-RU" sz="2800" b="1" i="1" dirty="0" smtClean="0"/>
              <a:t>необходимые требования к надежности</a:t>
            </a:r>
            <a:r>
              <a:rPr lang="ru-RU" sz="2800" i="1" dirty="0" smtClean="0"/>
              <a:t>, </a:t>
            </a:r>
            <a:r>
              <a:rPr lang="ru-RU" sz="2800" dirty="0" smtClean="0"/>
              <a:t>что обеспечивается за счет конструкции и применяемых материалов. На этом этапе разрабатываются </a:t>
            </a:r>
            <a:r>
              <a:rPr lang="ru-RU" sz="2800" b="1" i="1" dirty="0" smtClean="0"/>
              <a:t>методы защиты оборудования от вредных воздействий</a:t>
            </a:r>
            <a:r>
              <a:rPr lang="ru-RU" sz="2800" i="1" dirty="0" smtClean="0"/>
              <a:t>,</a:t>
            </a:r>
            <a:r>
              <a:rPr lang="ru-RU" sz="2800" dirty="0" smtClean="0"/>
              <a:t> рассматриваются возможности </a:t>
            </a:r>
            <a:r>
              <a:rPr lang="ru-RU" sz="2800" b="1" i="1" dirty="0" smtClean="0"/>
              <a:t>автоматически восстанавливать </a:t>
            </a:r>
            <a:r>
              <a:rPr lang="ru-RU" sz="2800" dirty="0" smtClean="0"/>
              <a:t>утраченную работоспособность, оценивается </a:t>
            </a:r>
            <a:r>
              <a:rPr lang="ru-RU" sz="2800" b="1" i="1" dirty="0" smtClean="0"/>
              <a:t>приспособленность к ремонту и техническому обслуживанию. </a:t>
            </a:r>
          </a:p>
          <a:p>
            <a:pPr>
              <a:defRPr/>
            </a:pPr>
            <a:endParaRPr lang="ru-RU" sz="2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Заголовок 1"/>
          <p:cNvSpPr>
            <a:spLocks noGrp="1"/>
          </p:cNvSpPr>
          <p:nvPr>
            <p:ph type="title"/>
          </p:nvPr>
        </p:nvSpPr>
        <p:spPr>
          <a:xfrm>
            <a:off x="0" y="1"/>
            <a:ext cx="10359614" cy="1196975"/>
          </a:xfrm>
        </p:spPr>
        <p:txBody>
          <a:bodyPr>
            <a:normAutofit fontScale="90000"/>
          </a:bodyPr>
          <a:lstStyle/>
          <a:p>
            <a:pPr algn="ctr"/>
            <a:r>
              <a:rPr lang="ru-RU" sz="4000" b="1" dirty="0" smtClean="0">
                <a:solidFill>
                  <a:srgbClr val="C00000"/>
                </a:solidFill>
              </a:rPr>
              <a:t>Повышение надежности на этапе</a:t>
            </a:r>
            <a:br>
              <a:rPr lang="ru-RU" sz="4000" b="1" dirty="0" smtClean="0">
                <a:solidFill>
                  <a:srgbClr val="C00000"/>
                </a:solidFill>
              </a:rPr>
            </a:br>
            <a:r>
              <a:rPr lang="ru-RU" sz="4000" b="1" dirty="0" smtClean="0">
                <a:solidFill>
                  <a:srgbClr val="C00000"/>
                </a:solidFill>
              </a:rPr>
              <a:t> изготовления</a:t>
            </a:r>
            <a:endParaRPr lang="ru-RU" sz="4000" dirty="0" smtClean="0">
              <a:solidFill>
                <a:srgbClr val="C00000"/>
              </a:solidFill>
            </a:endParaRPr>
          </a:p>
        </p:txBody>
      </p:sp>
      <p:sp>
        <p:nvSpPr>
          <p:cNvPr id="271363" name="Содержимое 2"/>
          <p:cNvSpPr>
            <a:spLocks noGrp="1"/>
          </p:cNvSpPr>
          <p:nvPr>
            <p:ph idx="1"/>
          </p:nvPr>
        </p:nvSpPr>
        <p:spPr>
          <a:xfrm>
            <a:off x="505609" y="1764254"/>
            <a:ext cx="9735672" cy="4249272"/>
          </a:xfrm>
        </p:spPr>
        <p:txBody>
          <a:bodyPr/>
          <a:lstStyle/>
          <a:p>
            <a:r>
              <a:rPr lang="ru-RU" dirty="0" smtClean="0"/>
              <a:t>При изготовлении (производстве) оборудования его надежность зависит от: </a:t>
            </a:r>
          </a:p>
          <a:p>
            <a:r>
              <a:rPr lang="ru-RU" b="1" i="1" dirty="0" smtClean="0"/>
              <a:t>1)</a:t>
            </a:r>
            <a:r>
              <a:rPr lang="ru-RU" dirty="0" smtClean="0"/>
              <a:t> </a:t>
            </a:r>
            <a:r>
              <a:rPr lang="ru-RU" b="1" i="1" dirty="0" smtClean="0"/>
              <a:t>качества изготовления деталей и сборочных единиц;</a:t>
            </a:r>
          </a:p>
          <a:p>
            <a:r>
              <a:rPr lang="ru-RU" b="1" i="1" dirty="0" smtClean="0"/>
              <a:t> 2) методов их контроля; </a:t>
            </a:r>
          </a:p>
          <a:p>
            <a:r>
              <a:rPr lang="ru-RU" b="1" i="1" dirty="0" smtClean="0"/>
              <a:t>3)</a:t>
            </a:r>
            <a:r>
              <a:rPr lang="ru-RU" dirty="0" smtClean="0"/>
              <a:t> </a:t>
            </a:r>
            <a:r>
              <a:rPr lang="ru-RU" b="1" i="1" dirty="0" smtClean="0"/>
              <a:t>возможностей управления ходом технологического процесса;</a:t>
            </a:r>
            <a:r>
              <a:rPr lang="ru-RU" dirty="0" smtClean="0"/>
              <a:t> </a:t>
            </a:r>
          </a:p>
          <a:p>
            <a:r>
              <a:rPr lang="ru-RU" b="1" i="1" dirty="0" smtClean="0"/>
              <a:t>4) качества сборки оборудования в целом и его узлов; </a:t>
            </a:r>
          </a:p>
          <a:p>
            <a:r>
              <a:rPr lang="ru-RU" b="1" i="1" dirty="0" smtClean="0"/>
              <a:t>5) методов испытания и доводки и других показателей технологического процесса.</a:t>
            </a:r>
          </a:p>
          <a:p>
            <a:endParaRPr lang="ru-RU"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Заголовок 1"/>
          <p:cNvSpPr>
            <a:spLocks noGrp="1"/>
          </p:cNvSpPr>
          <p:nvPr>
            <p:ph type="title"/>
          </p:nvPr>
        </p:nvSpPr>
        <p:spPr>
          <a:xfrm>
            <a:off x="0" y="1"/>
            <a:ext cx="9644743" cy="1052513"/>
          </a:xfrm>
        </p:spPr>
        <p:txBody>
          <a:bodyPr>
            <a:normAutofit fontScale="90000"/>
          </a:bodyPr>
          <a:lstStyle/>
          <a:p>
            <a:pPr algn="ctr"/>
            <a:r>
              <a:rPr lang="ru-RU" sz="4000" b="1" dirty="0" smtClean="0">
                <a:solidFill>
                  <a:srgbClr val="C00000"/>
                </a:solidFill>
              </a:rPr>
              <a:t>Обеспечение надежности </a:t>
            </a:r>
            <a:br>
              <a:rPr lang="ru-RU" sz="4000" b="1" dirty="0" smtClean="0">
                <a:solidFill>
                  <a:srgbClr val="C00000"/>
                </a:solidFill>
              </a:rPr>
            </a:br>
            <a:r>
              <a:rPr lang="ru-RU" sz="4000" b="1" dirty="0" smtClean="0">
                <a:solidFill>
                  <a:srgbClr val="C00000"/>
                </a:solidFill>
              </a:rPr>
              <a:t>на этапе эксплуатации</a:t>
            </a:r>
            <a:endParaRPr lang="ru-RU" sz="4000" dirty="0" smtClean="0">
              <a:solidFill>
                <a:srgbClr val="C00000"/>
              </a:solidFill>
            </a:endParaRPr>
          </a:p>
        </p:txBody>
      </p:sp>
      <p:sp>
        <p:nvSpPr>
          <p:cNvPr id="272387" name="Содержимое 2"/>
          <p:cNvSpPr>
            <a:spLocks noGrp="1"/>
          </p:cNvSpPr>
          <p:nvPr>
            <p:ph idx="1"/>
          </p:nvPr>
        </p:nvSpPr>
        <p:spPr>
          <a:xfrm>
            <a:off x="631371" y="1491343"/>
            <a:ext cx="10570030" cy="4844144"/>
          </a:xfrm>
        </p:spPr>
        <p:txBody>
          <a:bodyPr/>
          <a:lstStyle/>
          <a:p>
            <a:pPr marL="0" indent="0">
              <a:spcBef>
                <a:spcPct val="0"/>
              </a:spcBef>
              <a:buNone/>
            </a:pPr>
            <a:r>
              <a:rPr lang="ru-RU" dirty="0" smtClean="0"/>
              <a:t>При эксплуатации оборудования реализуется его надежность, при этом она зависит от: </a:t>
            </a:r>
          </a:p>
          <a:p>
            <a:pPr marL="0" indent="0">
              <a:spcBef>
                <a:spcPct val="0"/>
              </a:spcBef>
            </a:pPr>
            <a:r>
              <a:rPr lang="ru-RU" b="1" i="1" dirty="0" smtClean="0"/>
              <a:t>1) условий эксплуатации; </a:t>
            </a:r>
          </a:p>
          <a:p>
            <a:pPr marL="0" indent="0">
              <a:spcBef>
                <a:spcPct val="0"/>
              </a:spcBef>
            </a:pPr>
            <a:r>
              <a:rPr lang="ru-RU" b="1" i="1" dirty="0" smtClean="0"/>
              <a:t>2)  принятой системы технического обслуживания и ремонта (</a:t>
            </a:r>
            <a:r>
              <a:rPr lang="ru-RU" b="1" i="1" dirty="0" err="1" smtClean="0"/>
              <a:t>ТОиР</a:t>
            </a:r>
            <a:r>
              <a:rPr lang="ru-RU" b="1" i="1" dirty="0" smtClean="0"/>
              <a:t>), </a:t>
            </a:r>
          </a:p>
          <a:p>
            <a:pPr marL="0" indent="0">
              <a:spcBef>
                <a:spcPct val="0"/>
              </a:spcBef>
            </a:pPr>
            <a:r>
              <a:rPr lang="ru-RU" b="1" i="1" dirty="0" smtClean="0"/>
              <a:t>3) режимов работы и других факторов.</a:t>
            </a:r>
          </a:p>
          <a:p>
            <a:pPr marL="0" indent="0">
              <a:spcBef>
                <a:spcPct val="0"/>
              </a:spcBef>
              <a:buNone/>
            </a:pPr>
            <a:r>
              <a:rPr lang="ru-RU" sz="2800" dirty="0" smtClean="0"/>
              <a:t>Уровень надежности машины должен быть таким, чтобы при ее использовании в оговоренных техническими условиями (ТУ) ситуациях не возникали отказы, т.е. не нарушалась ее работоспособность. Кроме того, желательно, чтобы оборудование имело </a:t>
            </a:r>
            <a:r>
              <a:rPr lang="ru-RU" sz="2800" b="1" i="1" dirty="0" smtClean="0"/>
              <a:t>запас надежности </a:t>
            </a:r>
            <a:r>
              <a:rPr lang="ru-RU" sz="2800" dirty="0" smtClean="0"/>
              <a:t>для повышения сопротивляемости экстремальным воздействиям, когда машина попадает в условия, не предусмотренные ТУ.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Заголовок 1"/>
          <p:cNvSpPr>
            <a:spLocks noGrp="1"/>
          </p:cNvSpPr>
          <p:nvPr>
            <p:ph type="title"/>
          </p:nvPr>
        </p:nvSpPr>
        <p:spPr>
          <a:xfrm>
            <a:off x="0" y="1"/>
            <a:ext cx="9666514" cy="1052513"/>
          </a:xfrm>
        </p:spPr>
        <p:txBody>
          <a:bodyPr>
            <a:normAutofit fontScale="90000"/>
          </a:bodyPr>
          <a:lstStyle/>
          <a:p>
            <a:pPr algn="ctr"/>
            <a:r>
              <a:rPr lang="ru-RU" sz="4000" b="1" dirty="0" smtClean="0">
                <a:solidFill>
                  <a:srgbClr val="C00000"/>
                </a:solidFill>
              </a:rPr>
              <a:t>Обеспечение надежности </a:t>
            </a:r>
            <a:br>
              <a:rPr lang="ru-RU" sz="4000" b="1" dirty="0" smtClean="0">
                <a:solidFill>
                  <a:srgbClr val="C00000"/>
                </a:solidFill>
              </a:rPr>
            </a:br>
            <a:r>
              <a:rPr lang="ru-RU" sz="4000" b="1" dirty="0" smtClean="0">
                <a:solidFill>
                  <a:srgbClr val="C00000"/>
                </a:solidFill>
              </a:rPr>
              <a:t>на этапе эксплуатации</a:t>
            </a:r>
            <a:endParaRPr lang="ru-RU" sz="4000" dirty="0" smtClean="0">
              <a:solidFill>
                <a:srgbClr val="C00000"/>
              </a:solidFill>
            </a:endParaRPr>
          </a:p>
        </p:txBody>
      </p:sp>
      <p:sp>
        <p:nvSpPr>
          <p:cNvPr id="273411" name="Содержимое 2"/>
          <p:cNvSpPr>
            <a:spLocks noGrp="1"/>
          </p:cNvSpPr>
          <p:nvPr>
            <p:ph idx="1"/>
          </p:nvPr>
        </p:nvSpPr>
        <p:spPr>
          <a:xfrm>
            <a:off x="370114" y="1196977"/>
            <a:ext cx="11310257" cy="5367110"/>
          </a:xfrm>
        </p:spPr>
        <p:txBody>
          <a:bodyPr/>
          <a:lstStyle/>
          <a:p>
            <a:pPr marL="0" indent="0">
              <a:spcBef>
                <a:spcPct val="0"/>
              </a:spcBef>
            </a:pPr>
            <a:r>
              <a:rPr lang="ru-RU" sz="2800" b="1" i="1" dirty="0" smtClean="0"/>
              <a:t>Запас надежности </a:t>
            </a:r>
            <a:r>
              <a:rPr lang="ru-RU" sz="2800" dirty="0" smtClean="0"/>
              <a:t>также необходим для обеспечения работоспособности оборудования при его износе, который приводит к постепенному ухудшению технических характеристик машины. Поэтому, чем выше запас надежности, тем дольше при прочих равных условиях, машина будет находиться в работоспособном состоянии.</a:t>
            </a:r>
          </a:p>
          <a:p>
            <a:pPr marL="0" indent="0">
              <a:spcBef>
                <a:spcPct val="0"/>
              </a:spcBef>
            </a:pPr>
            <a:r>
              <a:rPr lang="ru-RU" sz="2800" dirty="0" smtClean="0"/>
              <a:t>Современный уровень развития техники позволяет достичь практически любых показателей качества и надежности изделия. Однако сделанные затраты на эти мероприятия могут быть столь высоки, что эффект от повышенной надежности объекта не возместит их, и суммарный результат от проведенных мероприятий будет отрицательным.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99652"/>
          </a:xfrm>
        </p:spPr>
        <p:txBody>
          <a:bodyPr>
            <a:normAutofit fontScale="90000"/>
          </a:bodyPr>
          <a:lstStyle/>
          <a:p>
            <a:pPr algn="ctr"/>
            <a:r>
              <a:rPr lang="ru-RU" dirty="0" smtClean="0">
                <a:solidFill>
                  <a:srgbClr val="FF0000"/>
                </a:solidFill>
                <a:latin typeface="Times New Roman" panose="02020603050405020304" pitchFamily="18" charset="0"/>
                <a:cs typeface="Times New Roman" panose="02020603050405020304" pitchFamily="18" charset="0"/>
              </a:rPr>
              <a:t>3</a:t>
            </a:r>
            <a:r>
              <a:rPr lang="ru-RU"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Структура системы </a:t>
            </a:r>
            <a:r>
              <a:rPr lang="ru-RU" dirty="0" err="1" smtClean="0">
                <a:solidFill>
                  <a:srgbClr val="FF0000"/>
                </a:solidFill>
                <a:latin typeface="Times New Roman" panose="02020603050405020304" pitchFamily="18" charset="0"/>
                <a:cs typeface="Times New Roman" panose="02020603050405020304" pitchFamily="18" charset="0"/>
              </a:rPr>
              <a:t>ППР</a:t>
            </a:r>
            <a:r>
              <a:rPr lang="ru-RU" dirty="0" smtClean="0">
                <a:solidFill>
                  <a:srgbClr val="FF0000"/>
                </a:solidFill>
                <a:latin typeface="Times New Roman" panose="02020603050405020304" pitchFamily="18" charset="0"/>
                <a:cs typeface="Times New Roman" panose="02020603050405020304" pitchFamily="18" charset="0"/>
              </a:rPr>
              <a:t> и </a:t>
            </a:r>
            <a:r>
              <a:rPr lang="ru-RU" dirty="0" err="1" smtClean="0">
                <a:solidFill>
                  <a:srgbClr val="FF0000"/>
                </a:solidFill>
                <a:latin typeface="Times New Roman" panose="02020603050405020304" pitchFamily="18" charset="0"/>
                <a:cs typeface="Times New Roman" panose="02020603050405020304" pitchFamily="18" charset="0"/>
              </a:rPr>
              <a:t>ТОиР</a:t>
            </a:r>
            <a:r>
              <a:rPr lang="ru-RU"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Система </a:t>
            </a:r>
            <a:r>
              <a:rPr lang="ru-RU" dirty="0" err="1" smtClean="0">
                <a:solidFill>
                  <a:srgbClr val="C00000"/>
                </a:solidFill>
              </a:rPr>
              <a:t>ППР</a:t>
            </a:r>
            <a:endParaRPr lang="ru-RU" dirty="0">
              <a:solidFill>
                <a:srgbClr val="C00000"/>
              </a:solidFill>
            </a:endParaRPr>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11</a:t>
            </a:fld>
            <a:endParaRPr lang="en-US" sz="2000" dirty="0"/>
          </a:p>
        </p:txBody>
      </p:sp>
      <p:sp>
        <p:nvSpPr>
          <p:cNvPr id="9" name="Заголовок 1"/>
          <p:cNvSpPr txBox="1">
            <a:spLocks/>
          </p:cNvSpPr>
          <p:nvPr/>
        </p:nvSpPr>
        <p:spPr>
          <a:xfrm>
            <a:off x="645060" y="2061883"/>
            <a:ext cx="10220163" cy="638288"/>
          </a:xfrm>
          <a:prstGeom prst="rect">
            <a:avLst/>
          </a:prstGeom>
        </p:spPr>
        <p:txBody>
          <a:bodyPr vert="horz" lIns="91440" tIns="45720" rIns="91440" bIns="45720" rtlCol="0" anchor="t">
            <a:normAutofit/>
          </a:bodyPr>
          <a:lstStyle/>
          <a:p>
            <a:r>
              <a:rPr lang="ru-RU" sz="1700" dirty="0" smtClean="0"/>
              <a:t>В основе теории </a:t>
            </a:r>
            <a:r>
              <a:rPr lang="ru-RU" sz="1700" dirty="0" err="1" smtClean="0"/>
              <a:t>ППР</a:t>
            </a:r>
            <a:r>
              <a:rPr lang="ru-RU" sz="1700" dirty="0" smtClean="0"/>
              <a:t> лежит предположение, что чем старше оборудование, тем выше вероятность появления дефекта. </a:t>
            </a:r>
            <a:endParaRPr lang="ru-RU" sz="1700" dirty="0"/>
          </a:p>
        </p:txBody>
      </p:sp>
      <p:sp>
        <p:nvSpPr>
          <p:cNvPr id="10" name="Заголовок 1"/>
          <p:cNvSpPr txBox="1">
            <a:spLocks/>
          </p:cNvSpPr>
          <p:nvPr/>
        </p:nvSpPr>
        <p:spPr>
          <a:xfrm>
            <a:off x="688091" y="4901900"/>
            <a:ext cx="10220163" cy="1455869"/>
          </a:xfrm>
          <a:prstGeom prst="rect">
            <a:avLst/>
          </a:prstGeom>
        </p:spPr>
        <p:txBody>
          <a:bodyPr vert="horz" lIns="91440" tIns="45720" rIns="91440" bIns="45720" rtlCol="0" anchor="t">
            <a:normAutofit fontScale="47500" lnSpcReduction="20000"/>
          </a:bodyPr>
          <a:lstStyle/>
          <a:p>
            <a:r>
              <a:rPr lang="ru-RU" sz="800" dirty="0" smtClean="0"/>
              <a:t> </a:t>
            </a:r>
            <a:br>
              <a:rPr lang="ru-RU" sz="800" dirty="0" smtClean="0"/>
            </a:br>
            <a:r>
              <a:rPr lang="ru-RU" sz="3400" dirty="0" smtClean="0"/>
              <a:t>Рисунок 1 . Традиционное видение дефектов</a:t>
            </a:r>
          </a:p>
          <a:p>
            <a:endParaRPr lang="ru-RU" sz="3400" dirty="0" smtClean="0"/>
          </a:p>
          <a:p>
            <a:r>
              <a:rPr lang="ru-RU" sz="3400" dirty="0" smtClean="0"/>
              <a:t>Рисунок</a:t>
            </a:r>
            <a:r>
              <a:rPr lang="ru-RU" sz="3600" dirty="0" smtClean="0"/>
              <a:t>  демонстрирует, что в течение какого-то периода времени нормативной эксплуатации оборудование работает безотказно и дефекты практически не возникают, но затем оборудование  начинает стареть и вероятность отказа резко возрастает.</a:t>
            </a:r>
            <a:endParaRPr lang="ru-RU" sz="3600" dirty="0"/>
          </a:p>
        </p:txBody>
      </p:sp>
      <p:pic>
        <p:nvPicPr>
          <p:cNvPr id="12" name="Содержимое 11" descr="Безымянный.JPG"/>
          <p:cNvPicPr>
            <a:picLocks noGrp="1" noChangeAspect="1"/>
          </p:cNvPicPr>
          <p:nvPr>
            <p:ph idx="1"/>
          </p:nvPr>
        </p:nvPicPr>
        <p:blipFill>
          <a:blip r:embed="rId2"/>
          <a:stretch>
            <a:fillRect/>
          </a:stretch>
        </p:blipFill>
        <p:spPr>
          <a:xfrm>
            <a:off x="978992" y="2707183"/>
            <a:ext cx="8553450" cy="2228850"/>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Заголовок 1"/>
          <p:cNvSpPr>
            <a:spLocks noGrp="1"/>
          </p:cNvSpPr>
          <p:nvPr>
            <p:ph type="title"/>
          </p:nvPr>
        </p:nvSpPr>
        <p:spPr>
          <a:xfrm>
            <a:off x="860612" y="1"/>
            <a:ext cx="10058400" cy="1196975"/>
          </a:xfrm>
        </p:spPr>
        <p:txBody>
          <a:bodyPr>
            <a:normAutofit fontScale="90000"/>
          </a:bodyPr>
          <a:lstStyle/>
          <a:p>
            <a:pPr algn="ctr"/>
            <a:r>
              <a:rPr lang="ru-RU" sz="4000" b="1" dirty="0" smtClean="0">
                <a:solidFill>
                  <a:srgbClr val="C00000"/>
                </a:solidFill>
              </a:rPr>
              <a:t>Экономическая эффективность от использования оборудования</a:t>
            </a:r>
          </a:p>
        </p:txBody>
      </p:sp>
      <p:sp>
        <p:nvSpPr>
          <p:cNvPr id="274435" name="Содержимое 2"/>
          <p:cNvSpPr>
            <a:spLocks noGrp="1"/>
          </p:cNvSpPr>
          <p:nvPr>
            <p:ph idx="1"/>
          </p:nvPr>
        </p:nvSpPr>
        <p:spPr>
          <a:xfrm>
            <a:off x="892886" y="1688951"/>
            <a:ext cx="9552790" cy="4184724"/>
          </a:xfrm>
        </p:spPr>
        <p:txBody>
          <a:bodyPr>
            <a:normAutofit/>
          </a:bodyPr>
          <a:lstStyle/>
          <a:p>
            <a:pPr marL="0" indent="0">
              <a:spcBef>
                <a:spcPct val="0"/>
              </a:spcBef>
            </a:pPr>
            <a:r>
              <a:rPr lang="ru-RU" sz="2500" dirty="0" smtClean="0"/>
              <a:t>Высоконадежную машину целесообразно создавать не только по требованиям безотказности и престижности, но и с позиции экономической эффективности.</a:t>
            </a:r>
          </a:p>
          <a:p>
            <a:pPr marL="0" indent="0">
              <a:spcBef>
                <a:spcPct val="0"/>
              </a:spcBef>
            </a:pPr>
            <a:endParaRPr lang="ru-RU" sz="2500" dirty="0" smtClean="0"/>
          </a:p>
          <a:p>
            <a:pPr marL="0" indent="0">
              <a:spcBef>
                <a:spcPct val="0"/>
              </a:spcBef>
            </a:pPr>
            <a:r>
              <a:rPr lang="ru-RU" sz="2500" dirty="0" smtClean="0"/>
              <a:t>В общем случае, суммарный экономический эффект (прибыль) </a:t>
            </a:r>
            <a:r>
              <a:rPr lang="ru-RU" sz="2500" b="1" i="1" dirty="0" err="1" smtClean="0"/>
              <a:t>Сэфф</a:t>
            </a:r>
            <a:r>
              <a:rPr lang="ru-RU" sz="2500" dirty="0" smtClean="0"/>
              <a:t> от использования оборудования определяется разницей между доходом </a:t>
            </a:r>
            <a:r>
              <a:rPr lang="ru-RU" sz="2500" b="1" i="1" dirty="0" err="1" smtClean="0"/>
              <a:t>С</a:t>
            </a:r>
            <a:r>
              <a:rPr lang="ru-RU" sz="2500" b="1" i="1" baseline="-25000" dirty="0" err="1" smtClean="0"/>
              <a:t>дох</a:t>
            </a:r>
            <a:r>
              <a:rPr lang="ru-RU" sz="2500" dirty="0" smtClean="0"/>
              <a:t>, который обеспечивает применение данного оборудования, и затратами на создание и эксплуатацию оборудования </a:t>
            </a:r>
            <a:r>
              <a:rPr lang="ru-RU" sz="2500" b="1" i="1" dirty="0" err="1" smtClean="0"/>
              <a:t>С</a:t>
            </a:r>
            <a:r>
              <a:rPr lang="ru-RU" sz="2500" b="1" i="1" baseline="-25000" dirty="0" err="1" smtClean="0"/>
              <a:t>зат</a:t>
            </a:r>
            <a:r>
              <a:rPr lang="ru-RU" sz="2500" b="1" i="1" dirty="0" smtClean="0"/>
              <a:t> = </a:t>
            </a:r>
            <a:r>
              <a:rPr lang="ru-RU" sz="2500" b="1" i="1" dirty="0" err="1" smtClean="0"/>
              <a:t>С</a:t>
            </a:r>
            <a:r>
              <a:rPr lang="ru-RU" sz="2500" b="1" i="1" baseline="-25000" dirty="0" err="1" smtClean="0"/>
              <a:t>изг</a:t>
            </a:r>
            <a:r>
              <a:rPr lang="ru-RU" sz="2500" b="1" i="1" dirty="0" smtClean="0"/>
              <a:t> + </a:t>
            </a:r>
            <a:r>
              <a:rPr lang="ru-RU" sz="2500" b="1" i="1" dirty="0" err="1" smtClean="0"/>
              <a:t>С</a:t>
            </a:r>
            <a:r>
              <a:rPr lang="ru-RU" sz="2500" b="1" i="1" baseline="-25000" dirty="0" err="1" smtClean="0"/>
              <a:t>экс</a:t>
            </a:r>
            <a:r>
              <a:rPr lang="ru-RU" sz="2500" b="1" i="1" dirty="0" smtClean="0"/>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Заголовок 1"/>
          <p:cNvSpPr>
            <a:spLocks noGrp="1"/>
          </p:cNvSpPr>
          <p:nvPr>
            <p:ph type="title"/>
          </p:nvPr>
        </p:nvSpPr>
        <p:spPr>
          <a:xfrm>
            <a:off x="0" y="1"/>
            <a:ext cx="10908254" cy="1196975"/>
          </a:xfrm>
        </p:spPr>
        <p:txBody>
          <a:bodyPr>
            <a:normAutofit fontScale="90000"/>
          </a:bodyPr>
          <a:lstStyle/>
          <a:p>
            <a:pPr algn="ctr"/>
            <a:r>
              <a:rPr lang="ru-RU" sz="4000" b="1" dirty="0" smtClean="0">
                <a:solidFill>
                  <a:srgbClr val="C00000"/>
                </a:solidFill>
              </a:rPr>
              <a:t>Экономическая эффективность от использования оборудования</a:t>
            </a:r>
            <a:endParaRPr lang="ru-RU" sz="4000" dirty="0" smtClean="0">
              <a:solidFill>
                <a:srgbClr val="C00000"/>
              </a:solidFill>
            </a:endParaRPr>
          </a:p>
        </p:txBody>
      </p:sp>
      <p:pic>
        <p:nvPicPr>
          <p:cNvPr id="275460" name="Picture 2"/>
          <p:cNvPicPr>
            <a:picLocks noChangeAspect="1" noChangeArrowheads="1"/>
          </p:cNvPicPr>
          <p:nvPr/>
        </p:nvPicPr>
        <p:blipFill>
          <a:blip r:embed="rId2"/>
          <a:srcRect/>
          <a:stretch>
            <a:fillRect/>
          </a:stretch>
        </p:blipFill>
        <p:spPr bwMode="auto">
          <a:xfrm>
            <a:off x="1102786" y="1284514"/>
            <a:ext cx="9215792" cy="5156781"/>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Заголовок 1"/>
          <p:cNvSpPr>
            <a:spLocks noGrp="1"/>
          </p:cNvSpPr>
          <p:nvPr>
            <p:ph type="title"/>
          </p:nvPr>
        </p:nvSpPr>
        <p:spPr>
          <a:xfrm>
            <a:off x="1001486" y="215152"/>
            <a:ext cx="10412378" cy="1342185"/>
          </a:xfrm>
        </p:spPr>
        <p:txBody>
          <a:bodyPr/>
          <a:lstStyle/>
          <a:p>
            <a:r>
              <a:rPr lang="ru-RU" sz="3600" b="1" dirty="0" smtClean="0">
                <a:solidFill>
                  <a:schemeClr val="tx1"/>
                </a:solidFill>
              </a:rPr>
              <a:t>Изменение экономической эффективности</a:t>
            </a:r>
            <a:r>
              <a:rPr lang="ru-RU" sz="3600" b="1" i="1" dirty="0" smtClean="0">
                <a:solidFill>
                  <a:schemeClr val="tx1"/>
                </a:solidFill>
              </a:rPr>
              <a:t>  </a:t>
            </a:r>
            <a:r>
              <a:rPr lang="ru-RU" sz="3600" b="1" dirty="0" smtClean="0">
                <a:solidFill>
                  <a:schemeClr val="tx1"/>
                </a:solidFill>
              </a:rPr>
              <a:t>технологического оборудования во времени</a:t>
            </a:r>
            <a:endParaRPr lang="ru-RU" sz="3600" b="1" dirty="0" smtClean="0"/>
          </a:p>
        </p:txBody>
      </p:sp>
      <p:sp>
        <p:nvSpPr>
          <p:cNvPr id="276483" name="Содержимое 2"/>
          <p:cNvSpPr>
            <a:spLocks noGrp="1"/>
          </p:cNvSpPr>
          <p:nvPr>
            <p:ph idx="1"/>
          </p:nvPr>
        </p:nvSpPr>
        <p:spPr>
          <a:xfrm>
            <a:off x="1151068" y="1700215"/>
            <a:ext cx="9165516" cy="4033612"/>
          </a:xfrm>
        </p:spPr>
        <p:txBody>
          <a:bodyPr>
            <a:normAutofit fontScale="92500" lnSpcReduction="10000"/>
          </a:bodyPr>
          <a:lstStyle/>
          <a:p>
            <a:r>
              <a:rPr lang="ru-RU" sz="2500" b="1" dirty="0" err="1" smtClean="0"/>
              <a:t>Сизг</a:t>
            </a:r>
            <a:r>
              <a:rPr lang="ru-RU" sz="2500" i="1" dirty="0" smtClean="0"/>
              <a:t> -</a:t>
            </a:r>
            <a:r>
              <a:rPr lang="ru-RU" sz="2500" dirty="0" smtClean="0"/>
              <a:t> начальная стоимость; </a:t>
            </a:r>
          </a:p>
          <a:p>
            <a:r>
              <a:rPr lang="ru-RU" sz="2500" b="1" i="1" dirty="0" err="1" smtClean="0"/>
              <a:t>С</a:t>
            </a:r>
            <a:r>
              <a:rPr lang="ru-RU" sz="2500" b="1" i="1" baseline="-25000" dirty="0" err="1" smtClean="0"/>
              <a:t>экс</a:t>
            </a:r>
            <a:r>
              <a:rPr lang="ru-RU" sz="2500" dirty="0" smtClean="0"/>
              <a:t> - эксплуатационные расходы;</a:t>
            </a:r>
          </a:p>
          <a:p>
            <a:r>
              <a:rPr lang="ru-RU" sz="2500" dirty="0" smtClean="0"/>
              <a:t> </a:t>
            </a:r>
            <a:r>
              <a:rPr lang="ru-RU" sz="2500" b="1" i="1" dirty="0" err="1" smtClean="0"/>
              <a:t>Сзат</a:t>
            </a:r>
            <a:r>
              <a:rPr lang="ru-RU" sz="2500" b="1" i="1" dirty="0" smtClean="0"/>
              <a:t> - </a:t>
            </a:r>
            <a:r>
              <a:rPr lang="ru-RU" sz="2500" dirty="0" smtClean="0"/>
              <a:t>суммарные затраты; </a:t>
            </a:r>
          </a:p>
          <a:p>
            <a:r>
              <a:rPr lang="ru-RU" sz="2500" b="1" i="1" dirty="0" err="1" smtClean="0"/>
              <a:t>С</a:t>
            </a:r>
            <a:r>
              <a:rPr lang="ru-RU" sz="2500" b="1" i="1" baseline="-25000" dirty="0" err="1" smtClean="0"/>
              <a:t>дох</a:t>
            </a:r>
            <a:r>
              <a:rPr lang="ru-RU" sz="2500" dirty="0" smtClean="0"/>
              <a:t> - доходы от применения; </a:t>
            </a:r>
          </a:p>
          <a:p>
            <a:r>
              <a:rPr lang="ru-RU" sz="2500" b="1" i="1" dirty="0" err="1" smtClean="0"/>
              <a:t>Сэфф</a:t>
            </a:r>
            <a:r>
              <a:rPr lang="ru-RU" sz="2500" b="1" i="1" dirty="0" smtClean="0"/>
              <a:t> </a:t>
            </a:r>
            <a:r>
              <a:rPr lang="ru-RU" sz="2500" dirty="0" smtClean="0"/>
              <a:t>- положительный эффект от применения;</a:t>
            </a:r>
            <a:r>
              <a:rPr lang="ru-RU" sz="2500" i="1" dirty="0" smtClean="0"/>
              <a:t> </a:t>
            </a:r>
          </a:p>
          <a:p>
            <a:r>
              <a:rPr lang="ru-RU" sz="2500" b="1" i="1" dirty="0" smtClean="0"/>
              <a:t>Т</a:t>
            </a:r>
            <a:r>
              <a:rPr lang="ru-RU" sz="2500" b="1" i="1" baseline="-25000" dirty="0" smtClean="0"/>
              <a:t>ок</a:t>
            </a:r>
            <a:r>
              <a:rPr lang="ru-RU" sz="2500" dirty="0" smtClean="0"/>
              <a:t> — срок окупаемости; </a:t>
            </a:r>
          </a:p>
          <a:p>
            <a:r>
              <a:rPr lang="en-US" sz="2500" b="1" i="1" dirty="0" err="1" smtClean="0"/>
              <a:t>Tlim</a:t>
            </a:r>
            <a:r>
              <a:rPr lang="ru-RU" sz="2500" dirty="0" smtClean="0"/>
              <a:t> - предельный срок, соответствующий нулевой прибыли; </a:t>
            </a:r>
          </a:p>
          <a:p>
            <a:r>
              <a:rPr lang="ru-RU" sz="2500" b="1" i="1" dirty="0" smtClean="0"/>
              <a:t>Т</a:t>
            </a:r>
            <a:r>
              <a:rPr lang="en-US" sz="2500" b="1" i="1" baseline="-25000" dirty="0" smtClean="0"/>
              <a:t>m</a:t>
            </a:r>
            <a:r>
              <a:rPr lang="ru-RU" sz="2500" b="1" i="1" baseline="-25000" dirty="0" smtClean="0"/>
              <a:t>ах</a:t>
            </a:r>
            <a:r>
              <a:rPr lang="ru-RU" sz="2500" b="1" i="1" dirty="0" smtClean="0"/>
              <a:t> </a:t>
            </a:r>
            <a:r>
              <a:rPr lang="ru-RU" sz="2500" dirty="0" smtClean="0"/>
              <a:t>— срок эксплуатации, соответствующий максимальной прибыли</a:t>
            </a:r>
          </a:p>
          <a:p>
            <a:endParaRPr lang="ru-RU"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Заголовок 1"/>
          <p:cNvSpPr>
            <a:spLocks noGrp="1"/>
          </p:cNvSpPr>
          <p:nvPr>
            <p:ph type="title"/>
          </p:nvPr>
        </p:nvSpPr>
        <p:spPr>
          <a:xfrm>
            <a:off x="587829" y="359229"/>
            <a:ext cx="9720943" cy="1175657"/>
          </a:xfrm>
        </p:spPr>
        <p:txBody>
          <a:bodyPr>
            <a:normAutofit fontScale="90000"/>
          </a:bodyPr>
          <a:lstStyle/>
          <a:p>
            <a:pPr algn="ctr"/>
            <a:r>
              <a:rPr lang="ru-RU" b="1" dirty="0" smtClean="0">
                <a:solidFill>
                  <a:srgbClr val="C00000"/>
                </a:solidFill>
              </a:rPr>
              <a:t>Экономическая эффективность от использования оборудования</a:t>
            </a:r>
            <a:endParaRPr lang="ru-RU" dirty="0" smtClean="0">
              <a:solidFill>
                <a:srgbClr val="C00000"/>
              </a:solidFill>
            </a:endParaRPr>
          </a:p>
        </p:txBody>
      </p:sp>
      <p:sp>
        <p:nvSpPr>
          <p:cNvPr id="3" name="Содержимое 2"/>
          <p:cNvSpPr>
            <a:spLocks noGrp="1"/>
          </p:cNvSpPr>
          <p:nvPr>
            <p:ph idx="1"/>
          </p:nvPr>
        </p:nvSpPr>
        <p:spPr>
          <a:xfrm>
            <a:off x="685800" y="1639662"/>
            <a:ext cx="10069286" cy="4140653"/>
          </a:xfrm>
        </p:spPr>
        <p:txBody>
          <a:bodyPr>
            <a:normAutofit fontScale="92500"/>
          </a:bodyPr>
          <a:lstStyle/>
          <a:p>
            <a:pPr marL="0" indent="0" algn="just">
              <a:spcBef>
                <a:spcPts val="0"/>
              </a:spcBef>
              <a:defRPr/>
            </a:pPr>
            <a:r>
              <a:rPr lang="ru-RU" sz="3600" b="1" i="1" dirty="0" smtClean="0"/>
              <a:t>Затраты на создание оборудования С</a:t>
            </a:r>
            <a:r>
              <a:rPr lang="ru-RU" sz="3600" b="1" i="1" baseline="-25000" dirty="0" smtClean="0"/>
              <a:t>ИЗГ</a:t>
            </a:r>
            <a:r>
              <a:rPr lang="ru-RU" sz="3600" i="1" dirty="0" smtClean="0"/>
              <a:t> </a:t>
            </a:r>
            <a:r>
              <a:rPr lang="ru-RU" sz="3600" dirty="0" smtClean="0"/>
              <a:t>включают все этапы от его проектирования и изготовления до пуска в эксплуатацию. Они отражают начальную стоимость оборудования в зависимости от его конструкции, технологии изготовления, выбранных материалов и др.; их можно рассматривать как условно постоянные в процессе эксплуатации. </a:t>
            </a:r>
          </a:p>
          <a:p>
            <a:pPr>
              <a:defRPr/>
            </a:pPr>
            <a:endParaRPr lang="ru-RU" sz="2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Заголовок 1"/>
          <p:cNvSpPr>
            <a:spLocks noGrp="1"/>
          </p:cNvSpPr>
          <p:nvPr>
            <p:ph type="title"/>
          </p:nvPr>
        </p:nvSpPr>
        <p:spPr>
          <a:xfrm>
            <a:off x="849086" y="337457"/>
            <a:ext cx="8828314" cy="1230086"/>
          </a:xfrm>
        </p:spPr>
        <p:txBody>
          <a:bodyPr/>
          <a:lstStyle/>
          <a:p>
            <a:pPr algn="ctr"/>
            <a:r>
              <a:rPr lang="ru-RU" b="1" dirty="0" smtClean="0">
                <a:solidFill>
                  <a:srgbClr val="C00000"/>
                </a:solidFill>
              </a:rPr>
              <a:t>Экономическая эффективность от использования оборудования</a:t>
            </a:r>
            <a:endParaRPr lang="ru-RU" dirty="0" smtClean="0">
              <a:solidFill>
                <a:srgbClr val="C00000"/>
              </a:solidFill>
            </a:endParaRPr>
          </a:p>
        </p:txBody>
      </p:sp>
      <p:sp>
        <p:nvSpPr>
          <p:cNvPr id="278531" name="Содержимое 2"/>
          <p:cNvSpPr>
            <a:spLocks noGrp="1"/>
          </p:cNvSpPr>
          <p:nvPr>
            <p:ph idx="1"/>
          </p:nvPr>
        </p:nvSpPr>
        <p:spPr>
          <a:xfrm>
            <a:off x="783771" y="1628776"/>
            <a:ext cx="10123716" cy="4423681"/>
          </a:xfrm>
        </p:spPr>
        <p:txBody>
          <a:bodyPr>
            <a:normAutofit lnSpcReduction="10000"/>
          </a:bodyPr>
          <a:lstStyle/>
          <a:p>
            <a:pPr marL="0" indent="0" algn="just">
              <a:spcBef>
                <a:spcPct val="0"/>
              </a:spcBef>
            </a:pPr>
            <a:r>
              <a:rPr lang="ru-RU" sz="3400" b="1" i="1" dirty="0" smtClean="0"/>
              <a:t>Затраты на эксплуатацию </a:t>
            </a:r>
            <a:r>
              <a:rPr lang="ru-RU" sz="3400" b="1" i="1" dirty="0" err="1" smtClean="0"/>
              <a:t>С</a:t>
            </a:r>
            <a:r>
              <a:rPr lang="ru-RU" sz="3400" b="1" i="1" baseline="-25000" dirty="0" err="1" smtClean="0"/>
              <a:t>экс</a:t>
            </a:r>
            <a:r>
              <a:rPr lang="ru-RU" sz="3400" i="1" dirty="0" smtClean="0"/>
              <a:t> </a:t>
            </a:r>
            <a:r>
              <a:rPr lang="ru-RU" sz="3400" dirty="0" smtClean="0"/>
              <a:t>связаны с расходами, по поддержанию и восстановлению работоспособности оборудования; они включают затраты на техническое обслуживание и ремонт. Эти затраты, как правило, возрастают с течением времени вследствие старения элементов оборудования и ухудшения ее технических характеристик, что приводит к увеличению средств на проведение </a:t>
            </a:r>
            <a:r>
              <a:rPr lang="ru-RU" sz="3400" dirty="0" err="1" smtClean="0"/>
              <a:t>ТОиР</a:t>
            </a:r>
            <a:r>
              <a:rPr lang="ru-RU" sz="3400" dirty="0" smtClean="0"/>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Заголовок 1"/>
          <p:cNvSpPr>
            <a:spLocks noGrp="1"/>
          </p:cNvSpPr>
          <p:nvPr>
            <p:ph type="title"/>
          </p:nvPr>
        </p:nvSpPr>
        <p:spPr>
          <a:xfrm>
            <a:off x="1143000" y="370115"/>
            <a:ext cx="9579429" cy="1052513"/>
          </a:xfrm>
        </p:spPr>
        <p:txBody>
          <a:bodyPr>
            <a:normAutofit fontScale="90000"/>
          </a:bodyPr>
          <a:lstStyle/>
          <a:p>
            <a:pPr algn="ctr"/>
            <a:r>
              <a:rPr lang="ru-RU" sz="4000" b="1" dirty="0" smtClean="0">
                <a:solidFill>
                  <a:srgbClr val="C00000"/>
                </a:solidFill>
              </a:rPr>
              <a:t>Экономическая эффективность от использования оборудования</a:t>
            </a:r>
            <a:endParaRPr lang="ru-RU" sz="4000" dirty="0" smtClean="0">
              <a:solidFill>
                <a:srgbClr val="C00000"/>
              </a:solidFill>
            </a:endParaRPr>
          </a:p>
        </p:txBody>
      </p:sp>
      <p:sp>
        <p:nvSpPr>
          <p:cNvPr id="3" name="Содержимое 2"/>
          <p:cNvSpPr>
            <a:spLocks noGrp="1"/>
          </p:cNvSpPr>
          <p:nvPr>
            <p:ph idx="1"/>
          </p:nvPr>
        </p:nvSpPr>
        <p:spPr>
          <a:xfrm>
            <a:off x="783771" y="1513114"/>
            <a:ext cx="10341430" cy="4691743"/>
          </a:xfrm>
        </p:spPr>
        <p:txBody>
          <a:bodyPr>
            <a:normAutofit fontScale="92500" lnSpcReduction="20000"/>
          </a:bodyPr>
          <a:lstStyle/>
          <a:p>
            <a:pPr marL="0" indent="0">
              <a:spcBef>
                <a:spcPts val="0"/>
              </a:spcBef>
              <a:defRPr/>
            </a:pPr>
            <a:r>
              <a:rPr lang="ru-RU" sz="3000" dirty="0" smtClean="0"/>
              <a:t>Применение оборудования дает положительный экономический эффект (доход)</a:t>
            </a:r>
            <a:r>
              <a:rPr lang="ru-RU" sz="3000" b="1" dirty="0" smtClean="0"/>
              <a:t> </a:t>
            </a:r>
            <a:r>
              <a:rPr lang="ru-RU" sz="3000" b="1" dirty="0" err="1" smtClean="0"/>
              <a:t>С</a:t>
            </a:r>
            <a:r>
              <a:rPr lang="ru-RU" sz="3000" b="1" baseline="-25000" dirty="0" err="1" smtClean="0"/>
              <a:t>дох</a:t>
            </a:r>
            <a:r>
              <a:rPr lang="ru-RU" sz="3000" b="1" dirty="0" smtClean="0"/>
              <a:t>,</a:t>
            </a:r>
            <a:r>
              <a:rPr lang="ru-RU" sz="3000" dirty="0" smtClean="0"/>
              <a:t> который для технологического оборудования обусловлен выпуском продукции, повышения ее качества и т.п. Интенсивность роста величины</a:t>
            </a:r>
            <a:r>
              <a:rPr lang="ru-RU" sz="3000" b="1" dirty="0" smtClean="0"/>
              <a:t> </a:t>
            </a:r>
            <a:r>
              <a:rPr lang="ru-RU" sz="3000" b="1" dirty="0" err="1" smtClean="0"/>
              <a:t>С</a:t>
            </a:r>
            <a:r>
              <a:rPr lang="ru-RU" sz="3000" b="1" baseline="-25000" dirty="0" err="1" smtClean="0"/>
              <a:t>дох</a:t>
            </a:r>
            <a:r>
              <a:rPr lang="ru-RU" sz="3000" dirty="0" smtClean="0"/>
              <a:t> во времени имеет тенденцию к снижению, так как в процессе работы оборудования увеличивается продолжительность и частота ремонтов и технического обслуживания.</a:t>
            </a:r>
          </a:p>
          <a:p>
            <a:pPr marL="0" indent="0">
              <a:spcBef>
                <a:spcPts val="0"/>
              </a:spcBef>
              <a:defRPr/>
            </a:pPr>
            <a:r>
              <a:rPr lang="ru-RU" sz="3000" dirty="0" smtClean="0"/>
              <a:t>Кривая </a:t>
            </a:r>
            <a:r>
              <a:rPr lang="ru-RU" sz="3000" b="1" dirty="0" err="1" smtClean="0"/>
              <a:t>С</a:t>
            </a:r>
            <a:r>
              <a:rPr lang="ru-RU" sz="2000" b="1" dirty="0" err="1" smtClean="0"/>
              <a:t>дох</a:t>
            </a:r>
            <a:r>
              <a:rPr lang="ru-RU" sz="3000" dirty="0" smtClean="0"/>
              <a:t> два раза пересекает кривую суммарных </a:t>
            </a:r>
            <a:r>
              <a:rPr lang="ru-RU" sz="3000" b="1" dirty="0" err="1" smtClean="0"/>
              <a:t>С</a:t>
            </a:r>
            <a:r>
              <a:rPr lang="ru-RU" sz="3000" b="1" baseline="-25000" dirty="0" err="1" smtClean="0"/>
              <a:t>зат</a:t>
            </a:r>
            <a:r>
              <a:rPr lang="ru-RU" sz="3000" dirty="0" smtClean="0"/>
              <a:t>; разница между ними показывает, какая прибыль получена в каждый период времени при использовании оборудования по назначению.</a:t>
            </a:r>
          </a:p>
          <a:p>
            <a:pPr>
              <a:defRPr/>
            </a:pPr>
            <a:endParaRPr lang="ru-RU"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Заголовок 1"/>
          <p:cNvSpPr>
            <a:spLocks noGrp="1"/>
          </p:cNvSpPr>
          <p:nvPr>
            <p:ph type="title"/>
          </p:nvPr>
        </p:nvSpPr>
        <p:spPr>
          <a:xfrm>
            <a:off x="1183341" y="408792"/>
            <a:ext cx="8645946" cy="1268413"/>
          </a:xfrm>
        </p:spPr>
        <p:txBody>
          <a:bodyPr>
            <a:normAutofit fontScale="90000"/>
          </a:bodyPr>
          <a:lstStyle/>
          <a:p>
            <a:pPr algn="ctr"/>
            <a:r>
              <a:rPr lang="ru-RU" sz="4000" b="1" dirty="0" smtClean="0">
                <a:solidFill>
                  <a:srgbClr val="C00000"/>
                </a:solidFill>
              </a:rPr>
              <a:t>Экономическая эффективность от использования оборудования</a:t>
            </a:r>
            <a:endParaRPr lang="ru-RU" sz="4000" dirty="0" smtClean="0">
              <a:solidFill>
                <a:srgbClr val="C00000"/>
              </a:solidFill>
            </a:endParaRPr>
          </a:p>
        </p:txBody>
      </p:sp>
      <p:sp>
        <p:nvSpPr>
          <p:cNvPr id="280579" name="Содержимое 2"/>
          <p:cNvSpPr>
            <a:spLocks noGrp="1"/>
          </p:cNvSpPr>
          <p:nvPr>
            <p:ph idx="1"/>
          </p:nvPr>
        </p:nvSpPr>
        <p:spPr>
          <a:xfrm>
            <a:off x="1108038" y="2191293"/>
            <a:ext cx="9585063" cy="3768443"/>
          </a:xfrm>
        </p:spPr>
        <p:txBody>
          <a:bodyPr/>
          <a:lstStyle/>
          <a:p>
            <a:r>
              <a:rPr lang="ru-RU" sz="2500" dirty="0" smtClean="0"/>
              <a:t>Период времени до первой точки пересечения соответствует сроку окупаемости</a:t>
            </a:r>
            <a:r>
              <a:rPr lang="ru-RU" sz="2500" i="1" dirty="0" smtClean="0"/>
              <a:t> </a:t>
            </a:r>
            <a:r>
              <a:rPr lang="en-US" sz="2500" i="1" dirty="0" smtClean="0"/>
              <a:t>t </a:t>
            </a:r>
            <a:r>
              <a:rPr lang="ru-RU" sz="2500" i="1" dirty="0" smtClean="0"/>
              <a:t>= Т</a:t>
            </a:r>
            <a:r>
              <a:rPr lang="ru-RU" sz="2500" i="1" baseline="-25000" dirty="0" smtClean="0"/>
              <a:t>ок</a:t>
            </a:r>
            <a:r>
              <a:rPr lang="ru-RU" sz="2500" i="1" dirty="0" smtClean="0"/>
              <a:t>, к</a:t>
            </a:r>
            <a:r>
              <a:rPr lang="ru-RU" sz="2500" dirty="0" smtClean="0"/>
              <a:t> этому времени оборудование окупило средства, вложенные при его приобретении. Начиная с этого момента, т.е. при</a:t>
            </a:r>
            <a:r>
              <a:rPr lang="ru-RU" sz="2500" i="1" dirty="0" smtClean="0"/>
              <a:t> </a:t>
            </a:r>
            <a:r>
              <a:rPr lang="en-US" sz="2500" i="1" dirty="0" smtClean="0"/>
              <a:t>t </a:t>
            </a:r>
            <a:r>
              <a:rPr lang="ru-RU" sz="2500" i="1" dirty="0" smtClean="0"/>
              <a:t>&gt; Т</a:t>
            </a:r>
            <a:r>
              <a:rPr lang="ru-RU" sz="2500" i="1" baseline="-25000" dirty="0" smtClean="0"/>
              <a:t>ок</a:t>
            </a:r>
            <a:r>
              <a:rPr lang="ru-RU" sz="2500" i="1" dirty="0" smtClean="0"/>
              <a:t>,</a:t>
            </a:r>
            <a:r>
              <a:rPr lang="ru-RU" sz="2500" dirty="0" smtClean="0"/>
              <a:t> оборудование дает прибыль </a:t>
            </a:r>
            <a:r>
              <a:rPr lang="ru-RU" sz="2500" b="1" dirty="0" err="1" smtClean="0"/>
              <a:t>Сэфф</a:t>
            </a:r>
            <a:r>
              <a:rPr lang="ru-RU" sz="2500" dirty="0" smtClean="0"/>
              <a:t>.</a:t>
            </a:r>
          </a:p>
          <a:p>
            <a:r>
              <a:rPr lang="ru-RU" sz="2500" dirty="0" smtClean="0"/>
              <a:t>При некотором значении Т</a:t>
            </a:r>
            <a:r>
              <a:rPr lang="en-US" sz="2500" baseline="-25000" dirty="0" smtClean="0"/>
              <a:t>m</a:t>
            </a:r>
            <a:r>
              <a:rPr lang="ru-RU" sz="2500" baseline="-25000" dirty="0" smtClean="0"/>
              <a:t>ах</a:t>
            </a:r>
            <a:r>
              <a:rPr lang="ru-RU" sz="2500" dirty="0" smtClean="0"/>
              <a:t> значение прибыли достигает максимального значения</a:t>
            </a:r>
            <a:r>
              <a:rPr lang="ru-RU" sz="2500" b="1" dirty="0" smtClean="0"/>
              <a:t> (</a:t>
            </a:r>
            <a:r>
              <a:rPr lang="ru-RU" sz="2500" b="1" dirty="0" err="1" smtClean="0"/>
              <a:t>С</a:t>
            </a:r>
            <a:r>
              <a:rPr lang="ru-RU" sz="2500" b="1" baseline="-25000" dirty="0" err="1" smtClean="0"/>
              <a:t>Эфф</a:t>
            </a:r>
            <a:r>
              <a:rPr lang="ru-RU" sz="2500" b="1" dirty="0" smtClean="0"/>
              <a:t>)</a:t>
            </a:r>
            <a:r>
              <a:rPr lang="en-US" sz="2500" b="1" baseline="-25000" dirty="0" smtClean="0"/>
              <a:t>m</a:t>
            </a:r>
            <a:r>
              <a:rPr lang="ru-RU" sz="2500" b="1" baseline="-25000" dirty="0" smtClean="0"/>
              <a:t>ах</a:t>
            </a:r>
            <a:r>
              <a:rPr lang="ru-RU" sz="2500" b="1" dirty="0" smtClean="0"/>
              <a:t>,</a:t>
            </a:r>
            <a:r>
              <a:rPr lang="ru-RU" sz="2500" dirty="0" smtClean="0"/>
              <a:t> после чего постепенно снижается из-за роста эксплуатационных затрат</a:t>
            </a:r>
            <a:r>
              <a:rPr lang="ru-RU" sz="2500" b="1" dirty="0" smtClean="0"/>
              <a:t> </a:t>
            </a:r>
            <a:r>
              <a:rPr lang="ru-RU" sz="2500" b="1" dirty="0" err="1" smtClean="0"/>
              <a:t>С</a:t>
            </a:r>
            <a:r>
              <a:rPr lang="ru-RU" sz="2500" b="1" baseline="-25000" dirty="0" err="1" smtClean="0"/>
              <a:t>экс</a:t>
            </a:r>
            <a:r>
              <a:rPr lang="ru-RU" sz="2500" b="1" dirty="0" smtClean="0"/>
              <a:t>.</a:t>
            </a:r>
            <a:endParaRPr lang="ru-RU" sz="2500" dirty="0" smtClean="0"/>
          </a:p>
          <a:p>
            <a:endParaRPr lang="ru-RU" dirty="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Заголовок 1"/>
          <p:cNvSpPr>
            <a:spLocks noGrp="1"/>
          </p:cNvSpPr>
          <p:nvPr>
            <p:ph type="title"/>
          </p:nvPr>
        </p:nvSpPr>
        <p:spPr>
          <a:xfrm>
            <a:off x="1280160" y="322729"/>
            <a:ext cx="8939605" cy="1125538"/>
          </a:xfrm>
        </p:spPr>
        <p:txBody>
          <a:bodyPr>
            <a:normAutofit fontScale="90000"/>
          </a:bodyPr>
          <a:lstStyle/>
          <a:p>
            <a:pPr algn="ctr"/>
            <a:r>
              <a:rPr lang="ru-RU" sz="4000" b="1" dirty="0" smtClean="0">
                <a:solidFill>
                  <a:srgbClr val="C00000"/>
                </a:solidFill>
              </a:rPr>
              <a:t>Экономическая эффективность от использования оборудования</a:t>
            </a:r>
            <a:endParaRPr lang="ru-RU" sz="4000" dirty="0" smtClean="0">
              <a:solidFill>
                <a:srgbClr val="C00000"/>
              </a:solidFill>
            </a:endParaRPr>
          </a:p>
        </p:txBody>
      </p:sp>
      <p:sp>
        <p:nvSpPr>
          <p:cNvPr id="3" name="Содержимое 2"/>
          <p:cNvSpPr>
            <a:spLocks noGrp="1"/>
          </p:cNvSpPr>
          <p:nvPr>
            <p:ph idx="1"/>
          </p:nvPr>
        </p:nvSpPr>
        <p:spPr>
          <a:xfrm>
            <a:off x="903642" y="2528047"/>
            <a:ext cx="9993854" cy="3786692"/>
          </a:xfrm>
        </p:spPr>
        <p:txBody>
          <a:bodyPr/>
          <a:lstStyle/>
          <a:p>
            <a:pPr marL="0" indent="0">
              <a:spcBef>
                <a:spcPts val="0"/>
              </a:spcBef>
              <a:defRPr/>
            </a:pPr>
            <a:r>
              <a:rPr lang="ru-RU" sz="2500" dirty="0" smtClean="0"/>
              <a:t>Вторая точка пересечения</a:t>
            </a:r>
            <a:r>
              <a:rPr lang="ru-RU" sz="2500" i="1" dirty="0" smtClean="0"/>
              <a:t> </a:t>
            </a:r>
            <a:r>
              <a:rPr lang="en-US" sz="2500" i="1" dirty="0" smtClean="0"/>
              <a:t>t </a:t>
            </a:r>
            <a:r>
              <a:rPr lang="ru-RU" sz="2500" i="1" dirty="0" smtClean="0"/>
              <a:t>= Т</a:t>
            </a:r>
            <a:r>
              <a:rPr lang="en-US" sz="2500" i="1" baseline="-25000" dirty="0" err="1" smtClean="0"/>
              <a:t>lim</a:t>
            </a:r>
            <a:r>
              <a:rPr lang="ru-RU" sz="2500" dirty="0" smtClean="0"/>
              <a:t> кривых</a:t>
            </a:r>
            <a:r>
              <a:rPr lang="ru-RU" sz="2500" b="1" dirty="0" smtClean="0"/>
              <a:t>  </a:t>
            </a:r>
            <a:r>
              <a:rPr lang="ru-RU" sz="2500" b="1" dirty="0" err="1" smtClean="0"/>
              <a:t>С</a:t>
            </a:r>
            <a:r>
              <a:rPr lang="ru-RU" sz="2500" b="1" baseline="-25000" dirty="0" err="1" smtClean="0"/>
              <a:t>дох</a:t>
            </a:r>
            <a:r>
              <a:rPr lang="ru-RU" sz="2500" dirty="0" smtClean="0"/>
              <a:t> и</a:t>
            </a:r>
            <a:r>
              <a:rPr lang="ru-RU" sz="2500" b="1" dirty="0" smtClean="0"/>
              <a:t> </a:t>
            </a:r>
            <a:r>
              <a:rPr lang="ru-RU" sz="2500" b="1" dirty="0" err="1" smtClean="0"/>
              <a:t>С</a:t>
            </a:r>
            <a:r>
              <a:rPr lang="ru-RU" sz="2500" b="1" baseline="-25000" dirty="0" err="1" smtClean="0"/>
              <a:t>зат</a:t>
            </a:r>
            <a:r>
              <a:rPr lang="ru-RU" sz="2500" dirty="0" smtClean="0"/>
              <a:t>  соответствует случаю нулевой прибыли С</a:t>
            </a:r>
            <a:r>
              <a:rPr lang="ru-RU" sz="2500" baseline="-25000" dirty="0" smtClean="0"/>
              <a:t>ЭФФ</a:t>
            </a:r>
            <a:r>
              <a:rPr lang="ru-RU" sz="2500" dirty="0" smtClean="0"/>
              <a:t> = 0, когда доход от использования оборудования полностью идет на эксплуатационные расходы. При </a:t>
            </a:r>
            <a:r>
              <a:rPr lang="en-US" sz="2500" i="1" dirty="0" smtClean="0"/>
              <a:t>t </a:t>
            </a:r>
            <a:r>
              <a:rPr lang="ru-RU" sz="2500" i="1" dirty="0" smtClean="0"/>
              <a:t>&gt; Т</a:t>
            </a:r>
            <a:r>
              <a:rPr lang="en-US" sz="2500" i="1" dirty="0" smtClean="0"/>
              <a:t> </a:t>
            </a:r>
            <a:r>
              <a:rPr lang="en-US" sz="2500" i="1" baseline="-25000" dirty="0" err="1" smtClean="0"/>
              <a:t>lim</a:t>
            </a:r>
            <a:r>
              <a:rPr lang="ru-RU" sz="2500" dirty="0" smtClean="0"/>
              <a:t> оборудование эксплуатировать экономически нецелесообразно, поскольку затраты на </a:t>
            </a:r>
            <a:r>
              <a:rPr lang="ru-RU" sz="2500" dirty="0" err="1" smtClean="0"/>
              <a:t>ТОиР</a:t>
            </a:r>
            <a:r>
              <a:rPr lang="ru-RU" sz="2500" dirty="0" smtClean="0"/>
              <a:t> превышают экономический эффект от его применения. Продолжительность экономически целесообразной эксплуатации </a:t>
            </a:r>
            <a:r>
              <a:rPr lang="ru-RU" sz="2500" b="1" i="1" dirty="0" err="1" smtClean="0"/>
              <a:t>Т</a:t>
            </a:r>
            <a:r>
              <a:rPr lang="ru-RU" sz="2500" b="1" i="1" baseline="-25000" dirty="0" err="1" smtClean="0"/>
              <a:t>эк</a:t>
            </a:r>
            <a:r>
              <a:rPr lang="ru-RU" sz="2500" b="1" baseline="-25000" dirty="0" err="1" smtClean="0"/>
              <a:t>с</a:t>
            </a:r>
            <a:r>
              <a:rPr lang="ru-RU" sz="2500" dirty="0" smtClean="0"/>
              <a:t> оборудования находится в диапазоне </a:t>
            </a:r>
            <a:r>
              <a:rPr lang="ru-RU" sz="2500" i="1" dirty="0" smtClean="0"/>
              <a:t> </a:t>
            </a:r>
            <a:r>
              <a:rPr lang="ru-RU" sz="2500" b="1" i="1" dirty="0" smtClean="0"/>
              <a:t>Т</a:t>
            </a:r>
            <a:r>
              <a:rPr lang="ru-RU" sz="2500" b="1" i="1" baseline="-25000" dirty="0" smtClean="0"/>
              <a:t>ок </a:t>
            </a:r>
            <a:r>
              <a:rPr lang="ru-RU" sz="2500" b="1" dirty="0" smtClean="0"/>
              <a:t>&lt;</a:t>
            </a:r>
            <a:r>
              <a:rPr lang="ru-RU" sz="2500" b="1" i="1" dirty="0" smtClean="0"/>
              <a:t> </a:t>
            </a:r>
            <a:r>
              <a:rPr lang="ru-RU" sz="2500" b="1" i="1" dirty="0" err="1" smtClean="0"/>
              <a:t>Т</a:t>
            </a:r>
            <a:r>
              <a:rPr lang="ru-RU" sz="2500" b="1" i="1" baseline="-25000" dirty="0" err="1" smtClean="0"/>
              <a:t>эк</a:t>
            </a:r>
            <a:r>
              <a:rPr lang="ru-RU" sz="2500" b="1" baseline="-25000" dirty="0" err="1" smtClean="0"/>
              <a:t>с</a:t>
            </a:r>
            <a:r>
              <a:rPr lang="ru-RU" sz="2500" b="1" dirty="0" smtClean="0"/>
              <a:t> &lt; </a:t>
            </a:r>
            <a:r>
              <a:rPr lang="ru-RU" sz="2500" b="1" i="1" dirty="0" smtClean="0"/>
              <a:t>Т</a:t>
            </a:r>
            <a:r>
              <a:rPr lang="en-US" sz="2500" b="1" i="1" baseline="-25000" dirty="0" err="1" smtClean="0"/>
              <a:t>lim</a:t>
            </a:r>
            <a:r>
              <a:rPr lang="ru-RU" sz="2500" b="1" dirty="0" smtClean="0"/>
              <a:t> </a:t>
            </a:r>
          </a:p>
          <a:p>
            <a:pPr>
              <a:defRPr/>
            </a:pPr>
            <a:endParaRPr lang="ru-RU" dirty="0" smtClean="0"/>
          </a:p>
          <a:p>
            <a:pPr>
              <a:defRPr/>
            </a:pPr>
            <a:endParaRPr lang="ru-RU"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Заголовок 1"/>
          <p:cNvSpPr>
            <a:spLocks noGrp="1"/>
          </p:cNvSpPr>
          <p:nvPr>
            <p:ph type="title"/>
          </p:nvPr>
        </p:nvSpPr>
        <p:spPr>
          <a:xfrm>
            <a:off x="1262743" y="348344"/>
            <a:ext cx="9688286" cy="1196975"/>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p>
        </p:txBody>
      </p:sp>
      <p:sp>
        <p:nvSpPr>
          <p:cNvPr id="3" name="Содержимое 2"/>
          <p:cNvSpPr>
            <a:spLocks noGrp="1"/>
          </p:cNvSpPr>
          <p:nvPr>
            <p:ph idx="1"/>
          </p:nvPr>
        </p:nvSpPr>
        <p:spPr>
          <a:xfrm>
            <a:off x="533400" y="1894114"/>
            <a:ext cx="10091057" cy="4463143"/>
          </a:xfrm>
        </p:spPr>
        <p:txBody>
          <a:bodyPr>
            <a:normAutofit fontScale="92500" lnSpcReduction="10000"/>
          </a:bodyPr>
          <a:lstStyle/>
          <a:p>
            <a:pPr marL="0" indent="0">
              <a:spcBef>
                <a:spcPts val="0"/>
              </a:spcBef>
              <a:defRPr/>
            </a:pPr>
            <a:r>
              <a:rPr lang="ru-RU" sz="3100" dirty="0" smtClean="0"/>
              <a:t>Одним из разделов </a:t>
            </a:r>
            <a:r>
              <a:rPr lang="ru-RU" sz="3100" b="1" i="1" dirty="0" smtClean="0"/>
              <a:t>технического задания </a:t>
            </a:r>
            <a:r>
              <a:rPr lang="ru-RU" sz="3100" dirty="0" smtClean="0"/>
              <a:t>на разработку любой технической системы является раздел, определяющий требования к надежности. В нем указывают количественные показатели надежности, которые необходимо подтверждать на каждом этапе создания системы. Требования к количественным показателям надежности возрастают тогда, когда отказы технической системы приводят к большим затратам материальных средств, либо угрожают безопасности жизнедеятельности и экологии окружающей среды.</a:t>
            </a:r>
          </a:p>
          <a:p>
            <a:pPr>
              <a:defRPr/>
            </a:pPr>
            <a:endParaRPr lang="ru-RU"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Заголовок 1"/>
          <p:cNvSpPr>
            <a:spLocks noGrp="1"/>
          </p:cNvSpPr>
          <p:nvPr>
            <p:ph type="title"/>
          </p:nvPr>
        </p:nvSpPr>
        <p:spPr>
          <a:xfrm>
            <a:off x="806824" y="268941"/>
            <a:ext cx="9434456" cy="1125538"/>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283651" name="Содержимое 2"/>
          <p:cNvSpPr>
            <a:spLocks noGrp="1"/>
          </p:cNvSpPr>
          <p:nvPr>
            <p:ph idx="1"/>
          </p:nvPr>
        </p:nvSpPr>
        <p:spPr>
          <a:xfrm>
            <a:off x="1086522" y="2086985"/>
            <a:ext cx="9628094" cy="3818964"/>
          </a:xfrm>
        </p:spPr>
        <p:txBody>
          <a:bodyPr/>
          <a:lstStyle/>
          <a:p>
            <a:pPr algn="just"/>
            <a:r>
              <a:rPr lang="ru-RU" sz="2500" dirty="0" smtClean="0"/>
              <a:t>В процессе проектирования необходимо стремиться не только к снижению массы и упрощению конструкции оборудования, но и к повышению безотказности и долговечности деталей, сборочных единиц и оборудования в целом. Выполнение этих требований достигается путем рационального выбора конструктивных решений и применения соответствующих материалов, различных видов обработки, упрочнения и других методов.</a:t>
            </a:r>
          </a:p>
          <a:p>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86523"/>
            <a:ext cx="10532134" cy="4954840"/>
          </a:xfrm>
        </p:spPr>
        <p:txBody>
          <a:bodyPr>
            <a:normAutofit/>
          </a:bodyPr>
          <a:lstStyle/>
          <a:p>
            <a:r>
              <a:rPr lang="ru-RU" dirty="0" smtClean="0"/>
              <a:t>Отказы, связанные со старением оборудования, обычно связаны с накопившейся усталостью материалов, появлением коррозии, износом. Однако сегодня становится очевидно, что связь между возрастом оборудования (</a:t>
            </a:r>
            <a:r>
              <a:rPr lang="ru-RU" u="sng" dirty="0" smtClean="0">
                <a:solidFill>
                  <a:srgbClr val="C00000"/>
                </a:solidFill>
              </a:rPr>
              <a:t>если конечно возраст не превышает нормативный срок эксплуатации</a:t>
            </a:r>
            <a:r>
              <a:rPr lang="ru-RU" dirty="0" smtClean="0"/>
              <a:t>) и возникающими на нем дефектами для большинства типов сложного оборудования становится все более и более слабой.</a:t>
            </a:r>
          </a:p>
          <a:p>
            <a:r>
              <a:rPr lang="ru-RU" dirty="0" smtClean="0"/>
              <a:t>Указанный факт доказывает несостоятельность системы  </a:t>
            </a:r>
            <a:r>
              <a:rPr lang="ru-RU" dirty="0" err="1" smtClean="0"/>
              <a:t>ППР</a:t>
            </a:r>
            <a:r>
              <a:rPr lang="ru-RU" dirty="0" smtClean="0"/>
              <a:t>. Ведь,  если вероятность отказа оборудования в течение нормативного срока эксплуатации не зависит от возраста оборудования, то проводить ремонт в плановых объемах не целесообразно.</a:t>
            </a:r>
          </a:p>
          <a:p>
            <a:r>
              <a:rPr lang="ru-RU" dirty="0" smtClean="0"/>
              <a:t>Возраст сложного оборудования (если он, конечно, не превышает нормативный срок эксплуатации) никак не сказывается на вероятности отказа оборудования. Даже в тех случаях, когда мы просто вскрываем агрегат, не находим оснований для ремонта и закрываем его, остаточный ресурс этого агрегата уже уменьшится относительно того, который был до вскрытия. Связано это с тем, что любое необоснованное реальным текущим техническим состоянием «шевеление» механизма нарушает качество кинематических взаимосвязей в его узлах, достигнутое естественной приработкой сопрягаемых узлов и деталей в процессе эксплуатации.</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12</a:t>
            </a:fld>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Заголовок 1"/>
          <p:cNvSpPr>
            <a:spLocks noGrp="1"/>
          </p:cNvSpPr>
          <p:nvPr>
            <p:ph type="title"/>
          </p:nvPr>
        </p:nvSpPr>
        <p:spPr>
          <a:xfrm>
            <a:off x="1164772" y="206830"/>
            <a:ext cx="9579429" cy="1268413"/>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284675" name="Содержимое 2"/>
          <p:cNvSpPr>
            <a:spLocks noGrp="1"/>
          </p:cNvSpPr>
          <p:nvPr>
            <p:ph idx="1"/>
          </p:nvPr>
        </p:nvSpPr>
        <p:spPr>
          <a:xfrm>
            <a:off x="598714" y="1567543"/>
            <a:ext cx="10254343" cy="4539343"/>
          </a:xfrm>
        </p:spPr>
        <p:txBody>
          <a:bodyPr>
            <a:normAutofit fontScale="92500" lnSpcReduction="20000"/>
          </a:bodyPr>
          <a:lstStyle/>
          <a:p>
            <a:pPr marL="0" indent="0">
              <a:spcBef>
                <a:spcPct val="0"/>
              </a:spcBef>
              <a:buNone/>
            </a:pPr>
            <a:r>
              <a:rPr lang="ru-RU" sz="2800" dirty="0" smtClean="0"/>
              <a:t>Конструктивные методы повышения надежности предусматривают: </a:t>
            </a:r>
          </a:p>
          <a:p>
            <a:pPr marL="0" indent="0">
              <a:spcBef>
                <a:spcPct val="0"/>
              </a:spcBef>
            </a:pPr>
            <a:r>
              <a:rPr lang="ru-RU" sz="2800" i="1" dirty="0" smtClean="0"/>
              <a:t>1) создание запасов прочности деталей машин и элементов конструкций; </a:t>
            </a:r>
          </a:p>
          <a:p>
            <a:pPr marL="0" indent="0">
              <a:spcBef>
                <a:spcPct val="0"/>
              </a:spcBef>
            </a:pPr>
            <a:r>
              <a:rPr lang="ru-RU" sz="2800" i="1" dirty="0" smtClean="0"/>
              <a:t>2) оптимизацию режимов работы и упрощение конструкции оборудования; </a:t>
            </a:r>
          </a:p>
          <a:p>
            <a:pPr marL="0" indent="0">
              <a:spcBef>
                <a:spcPct val="0"/>
              </a:spcBef>
            </a:pPr>
            <a:r>
              <a:rPr lang="ru-RU" sz="2800" i="1" dirty="0" smtClean="0"/>
              <a:t>3) использование стандартных деталей и сборочных единиц; </a:t>
            </a:r>
          </a:p>
          <a:p>
            <a:pPr marL="0" indent="0">
              <a:spcBef>
                <a:spcPct val="0"/>
              </a:spcBef>
            </a:pPr>
            <a:r>
              <a:rPr lang="ru-RU" sz="2800" i="1" dirty="0" smtClean="0"/>
              <a:t>4) обоснованное использование методов резервирования.</a:t>
            </a:r>
            <a:r>
              <a:rPr lang="ru-RU" sz="2800" dirty="0" smtClean="0"/>
              <a:t> Кроме общих правил конструирования при создании технологического оборудования следует предусматривать удобную замену быстро выходящих из строя деталей и сборочных единиц, т.е. </a:t>
            </a:r>
          </a:p>
          <a:p>
            <a:pPr marL="0" indent="0">
              <a:spcBef>
                <a:spcPct val="0"/>
              </a:spcBef>
            </a:pPr>
            <a:r>
              <a:rPr lang="ru-RU" sz="2800" i="1" dirty="0" smtClean="0"/>
              <a:t>5) обеспечить высокие показатели ремонтопригодности.</a:t>
            </a:r>
          </a:p>
          <a:p>
            <a:pPr marL="0" indent="0">
              <a:spcBef>
                <a:spcPct val="0"/>
              </a:spcBef>
            </a:pPr>
            <a:endParaRPr lang="ru-RU" sz="2800" dirty="0"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Заголовок 1"/>
          <p:cNvSpPr>
            <a:spLocks noGrp="1"/>
          </p:cNvSpPr>
          <p:nvPr>
            <p:ph type="title"/>
          </p:nvPr>
        </p:nvSpPr>
        <p:spPr>
          <a:xfrm>
            <a:off x="413657" y="1"/>
            <a:ext cx="9318172" cy="1196975"/>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3" name="Содержимое 2"/>
          <p:cNvSpPr>
            <a:spLocks noGrp="1"/>
          </p:cNvSpPr>
          <p:nvPr>
            <p:ph idx="1"/>
          </p:nvPr>
        </p:nvSpPr>
        <p:spPr>
          <a:xfrm>
            <a:off x="838200" y="1268414"/>
            <a:ext cx="9318171" cy="4653415"/>
          </a:xfrm>
        </p:spPr>
        <p:txBody>
          <a:bodyPr>
            <a:normAutofit fontScale="92500" lnSpcReduction="10000"/>
          </a:bodyPr>
          <a:lstStyle/>
          <a:p>
            <a:pPr marL="0" indent="0">
              <a:spcBef>
                <a:spcPts val="0"/>
              </a:spcBef>
              <a:defRPr/>
            </a:pPr>
            <a:r>
              <a:rPr lang="ru-RU" sz="2800" dirty="0" smtClean="0"/>
              <a:t>Достижение оптимальной прочности базовых деталей и узлов на стадии проектирования машин, совершенствование системы смазки и защиты от пыли и грязи трущихся поверхностей, применение в конструкции оборудования прогрессивных видов материалов позволяют сократить физический износ оборудования в процессе эксплуатации в несколько раз. Все это дает возможность значительно уменьшить объем ремонтов. Повышение уровня унификации и стандартизации в конструкции машин на стадии проектирования уменьшает объем работ по изготовлению более трудоемких оригинальных запасных частей для ремонта.</a:t>
            </a:r>
          </a:p>
          <a:p>
            <a:pPr marL="0" indent="0">
              <a:spcBef>
                <a:spcPts val="0"/>
              </a:spcBef>
              <a:defRPr/>
            </a:pPr>
            <a:endParaRPr lang="ru-RU" sz="2800" dirty="0" smtClean="0"/>
          </a:p>
          <a:p>
            <a:pPr>
              <a:defRPr/>
            </a:pPr>
            <a:endParaRPr lang="ru-RU"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Заголовок 1"/>
          <p:cNvSpPr>
            <a:spLocks noGrp="1"/>
          </p:cNvSpPr>
          <p:nvPr>
            <p:ph type="title"/>
          </p:nvPr>
        </p:nvSpPr>
        <p:spPr>
          <a:xfrm>
            <a:off x="903514" y="1"/>
            <a:ext cx="8817429" cy="1052513"/>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286723" name="Содержимое 2"/>
          <p:cNvSpPr>
            <a:spLocks noGrp="1"/>
          </p:cNvSpPr>
          <p:nvPr>
            <p:ph idx="1"/>
          </p:nvPr>
        </p:nvSpPr>
        <p:spPr>
          <a:xfrm>
            <a:off x="0" y="1196976"/>
            <a:ext cx="12192000" cy="5661025"/>
          </a:xfrm>
        </p:spPr>
        <p:txBody>
          <a:bodyPr/>
          <a:lstStyle/>
          <a:p>
            <a:pPr marL="0" indent="0">
              <a:spcBef>
                <a:spcPct val="0"/>
              </a:spcBef>
            </a:pPr>
            <a:r>
              <a:rPr lang="ru-RU" sz="2700" smtClean="0"/>
              <a:t>Упрощение конструкций машин, повышение их ремонтной технологичности и снижение сложности ремонта повышают технический уровень проектируемого оборудования и эффективность его ремонтного обслуживания. Здесь должен работать один из принципов - если деталь неэкономична или ее технически сложно выполнить с заданными показателями долговечности, она должна иметь повышенную ремонтопригодность, быть легко и быстросъемной. Рациональное расположение деталей и узлов в конструкции машин позволяет при ТОиР значительно уменьшить объем демонтажно-разборочных и сборочно-монтажных работ, составляющих в общей трудоемкости капитального ремонта до 40.. .50 %.</a:t>
            </a:r>
          </a:p>
          <a:p>
            <a:pPr marL="0" indent="0">
              <a:spcBef>
                <a:spcPct val="0"/>
              </a:spcBef>
            </a:pPr>
            <a:endParaRPr lang="ru-RU" sz="270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Заголовок 1"/>
          <p:cNvSpPr>
            <a:spLocks noGrp="1"/>
          </p:cNvSpPr>
          <p:nvPr>
            <p:ph type="title"/>
          </p:nvPr>
        </p:nvSpPr>
        <p:spPr>
          <a:xfrm>
            <a:off x="1333948" y="1"/>
            <a:ext cx="8788998" cy="1196975"/>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287747" name="Содержимое 2"/>
          <p:cNvSpPr>
            <a:spLocks noGrp="1"/>
          </p:cNvSpPr>
          <p:nvPr>
            <p:ph idx="1"/>
          </p:nvPr>
        </p:nvSpPr>
        <p:spPr>
          <a:xfrm>
            <a:off x="989704" y="1581375"/>
            <a:ext cx="9219303" cy="4281544"/>
          </a:xfrm>
        </p:spPr>
        <p:txBody>
          <a:bodyPr/>
          <a:lstStyle/>
          <a:p>
            <a:r>
              <a:rPr lang="ru-RU" sz="2500" dirty="0" smtClean="0"/>
              <a:t>Интенсификация рабочих процессов приводит к повышению динамических нагрузок, что приводит к поломкам деталей, и, как следствие, к снижению производительности оборудования и увеличению затрат не эксплуатацию и ремонт. В этом случае повышение надежности деталей путем увеличения их статической прочности без расчета их на выносливость, бессмысленно, так как увеличения размеров и массы деталей приводит к еще большему росту динамических нагрузок и вероятности разрушения.</a:t>
            </a:r>
          </a:p>
          <a:p>
            <a:endParaRPr lang="ru-RU" dirty="0"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Заголовок 1"/>
          <p:cNvSpPr>
            <a:spLocks noGrp="1"/>
          </p:cNvSpPr>
          <p:nvPr>
            <p:ph type="title"/>
          </p:nvPr>
        </p:nvSpPr>
        <p:spPr>
          <a:xfrm>
            <a:off x="1012372" y="0"/>
            <a:ext cx="9927771" cy="1268413"/>
          </a:xfrm>
        </p:spPr>
        <p:txBody>
          <a:bodyPr>
            <a:normAutofit fontScale="90000"/>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288771" name="Содержимое 2"/>
          <p:cNvSpPr>
            <a:spLocks noGrp="1"/>
          </p:cNvSpPr>
          <p:nvPr>
            <p:ph idx="1"/>
          </p:nvPr>
        </p:nvSpPr>
        <p:spPr>
          <a:xfrm>
            <a:off x="870857" y="1589314"/>
            <a:ext cx="9949543" cy="4463143"/>
          </a:xfrm>
        </p:spPr>
        <p:txBody>
          <a:bodyPr>
            <a:normAutofit fontScale="92500"/>
          </a:bodyPr>
          <a:lstStyle/>
          <a:p>
            <a:pPr marL="0" indent="0" algn="just">
              <a:spcBef>
                <a:spcPct val="0"/>
              </a:spcBef>
            </a:pPr>
            <a:r>
              <a:rPr lang="ru-RU" sz="2800" dirty="0" smtClean="0"/>
              <a:t>Увеличение срока службы деталей, работающих в условиях циклического </a:t>
            </a:r>
            <a:r>
              <a:rPr lang="ru-RU" sz="2800" dirty="0" err="1" smtClean="0"/>
              <a:t>нагружения</a:t>
            </a:r>
            <a:r>
              <a:rPr lang="ru-RU" sz="2800" dirty="0" smtClean="0"/>
              <a:t>, обеспечивается за счет ослабления концентрации местных напряжений. Концентрацию напряжений можно уменьшить приданием детали плавных очертаний, применения разгрузочных канавок и отверстий, удалением неработающего материала, перемещением источников концентрации в менее нагруженные зоны и др. Например, снижение прочности валов от напрессованных деталей можно уменьшить за счет выполнения круговых выточек у кромок, применения плавных галтелей, обкатки роликами поверхности вала.</a:t>
            </a:r>
          </a:p>
          <a:p>
            <a:pPr marL="0" indent="0" algn="just">
              <a:spcBef>
                <a:spcPct val="0"/>
              </a:spcBef>
            </a:pPr>
            <a:endParaRPr lang="ru-RU" sz="2800"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Заголовок 1"/>
          <p:cNvSpPr>
            <a:spLocks noGrp="1"/>
          </p:cNvSpPr>
          <p:nvPr>
            <p:ph type="title"/>
          </p:nvPr>
        </p:nvSpPr>
        <p:spPr>
          <a:xfrm>
            <a:off x="806824" y="1"/>
            <a:ext cx="9752319" cy="1412875"/>
          </a:xfrm>
        </p:spPr>
        <p:txBody>
          <a:bodyPr/>
          <a:lstStyle/>
          <a:p>
            <a:pPr algn="ctr"/>
            <a:r>
              <a:rPr lang="ru-RU" sz="4000" b="1" dirty="0" smtClean="0">
                <a:solidFill>
                  <a:srgbClr val="C00000"/>
                </a:solidFill>
              </a:rPr>
              <a:t>Повышение надежности оборудования при проектировании</a:t>
            </a:r>
            <a:endParaRPr lang="ru-RU" sz="4000" dirty="0" smtClean="0">
              <a:solidFill>
                <a:srgbClr val="C00000"/>
              </a:solidFill>
            </a:endParaRPr>
          </a:p>
        </p:txBody>
      </p:sp>
      <p:sp>
        <p:nvSpPr>
          <p:cNvPr id="289795" name="Содержимое 2"/>
          <p:cNvSpPr>
            <a:spLocks noGrp="1"/>
          </p:cNvSpPr>
          <p:nvPr>
            <p:ph idx="1"/>
          </p:nvPr>
        </p:nvSpPr>
        <p:spPr>
          <a:xfrm>
            <a:off x="1055914" y="1687287"/>
            <a:ext cx="9274629" cy="4038600"/>
          </a:xfrm>
        </p:spPr>
        <p:txBody>
          <a:bodyPr/>
          <a:lstStyle/>
          <a:p>
            <a:pPr marL="0" indent="0" algn="just">
              <a:spcBef>
                <a:spcPct val="0"/>
              </a:spcBef>
            </a:pPr>
            <a:r>
              <a:rPr lang="ru-RU" sz="2500" dirty="0" smtClean="0"/>
              <a:t>Важное место в обеспечении надежности системы занимает подбор металла, из которого конструируют силовые узлы металлоконструкций, так как от них зависит надежность и долговечность изделия в целом. Для изделий, работающих в стационарных условиях, чаще всего используют обычные </a:t>
            </a:r>
            <a:r>
              <a:rPr lang="ru-RU" sz="2500" b="1" i="1" dirty="0" smtClean="0"/>
              <a:t>углеродистые стали</a:t>
            </a:r>
            <a:r>
              <a:rPr lang="ru-RU" sz="2500" dirty="0" smtClean="0"/>
              <a:t>, а для изделий, работающих в условиях переменных нагрузок с высокой интенсивностью, - </a:t>
            </a:r>
            <a:r>
              <a:rPr lang="ru-RU" sz="2500" b="1" i="1" dirty="0" smtClean="0"/>
              <a:t>высоколегированные стали</a:t>
            </a:r>
            <a:r>
              <a:rPr lang="ru-RU" sz="2500" dirty="0" smtClean="0"/>
              <a:t>. </a:t>
            </a:r>
          </a:p>
          <a:p>
            <a:pPr marL="0" indent="0">
              <a:spcBef>
                <a:spcPct val="0"/>
              </a:spcBef>
            </a:pPr>
            <a:endParaRPr lang="ru-RU" sz="2800"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Заголовок 1"/>
          <p:cNvSpPr>
            <a:spLocks noGrp="1"/>
          </p:cNvSpPr>
          <p:nvPr>
            <p:ph type="title"/>
          </p:nvPr>
        </p:nvSpPr>
        <p:spPr>
          <a:xfrm>
            <a:off x="0" y="1"/>
            <a:ext cx="12192000" cy="1412875"/>
          </a:xfrm>
        </p:spPr>
        <p:txBody>
          <a:bodyPr/>
          <a:lstStyle/>
          <a:p>
            <a:pPr algn="ctr"/>
            <a:r>
              <a:rPr lang="ru-RU" sz="4000" b="1" dirty="0" smtClean="0"/>
              <a:t>Повышение надежности оборудования при проектировании</a:t>
            </a:r>
            <a:endParaRPr lang="ru-RU" sz="4000" dirty="0" smtClean="0"/>
          </a:p>
        </p:txBody>
      </p:sp>
      <p:sp>
        <p:nvSpPr>
          <p:cNvPr id="290819" name="Содержимое 2"/>
          <p:cNvSpPr>
            <a:spLocks noGrp="1"/>
          </p:cNvSpPr>
          <p:nvPr>
            <p:ph idx="1"/>
          </p:nvPr>
        </p:nvSpPr>
        <p:spPr>
          <a:xfrm>
            <a:off x="1108038" y="1721224"/>
            <a:ext cx="9531275" cy="4292301"/>
          </a:xfrm>
        </p:spPr>
        <p:txBody>
          <a:bodyPr>
            <a:normAutofit/>
          </a:bodyPr>
          <a:lstStyle/>
          <a:p>
            <a:pPr algn="just"/>
            <a:r>
              <a:rPr lang="ru-RU" sz="2500" dirty="0" smtClean="0"/>
              <a:t>В зависимости от внешних воздействующих факторов и условий </a:t>
            </a:r>
            <a:r>
              <a:rPr lang="ru-RU" sz="2500" dirty="0" err="1" smtClean="0"/>
              <a:t>нагружения</a:t>
            </a:r>
            <a:r>
              <a:rPr lang="ru-RU" sz="2500" dirty="0" smtClean="0"/>
              <a:t> подбирают соответствующие материалы с определенными характеристиками. Так, детали, для которых основным критерием работоспособности является контактная прочность (зубчатые колеса, звездочки цепных передач, направляющие и др.), следует изготавливать из металлов, позволяющих упрочнять рабочие поверхности до высокой твердости при сохранении необходимой пластичности сердцевины.</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Заголовок 1"/>
          <p:cNvSpPr>
            <a:spLocks noGrp="1"/>
          </p:cNvSpPr>
          <p:nvPr>
            <p:ph type="title"/>
          </p:nvPr>
        </p:nvSpPr>
        <p:spPr>
          <a:xfrm>
            <a:off x="0" y="0"/>
            <a:ext cx="12192000" cy="1125538"/>
          </a:xfrm>
        </p:spPr>
        <p:txBody>
          <a:bodyPr>
            <a:normAutofit fontScale="90000"/>
          </a:bodyPr>
          <a:lstStyle/>
          <a:p>
            <a:pPr algn="ctr"/>
            <a:r>
              <a:rPr lang="ru-RU" sz="4000" b="1" dirty="0" smtClean="0"/>
              <a:t>Повышение надежности оборудования при проектировании</a:t>
            </a:r>
            <a:endParaRPr lang="ru-RU" sz="4000" dirty="0" smtClean="0"/>
          </a:p>
        </p:txBody>
      </p:sp>
      <p:sp>
        <p:nvSpPr>
          <p:cNvPr id="291843" name="Содержимое 2"/>
          <p:cNvSpPr>
            <a:spLocks noGrp="1"/>
          </p:cNvSpPr>
          <p:nvPr>
            <p:ph idx="1"/>
          </p:nvPr>
        </p:nvSpPr>
        <p:spPr>
          <a:xfrm>
            <a:off x="892884" y="1807285"/>
            <a:ext cx="9810975" cy="4098663"/>
          </a:xfrm>
        </p:spPr>
        <p:txBody>
          <a:bodyPr/>
          <a:lstStyle/>
          <a:p>
            <a:r>
              <a:rPr lang="ru-RU" sz="2500" dirty="0" smtClean="0"/>
              <a:t>Надежность технологического оборудования в значительной мере зависит от состояния и физико-механических свойств поверхностных слоев деталей, где происходят процессы износа, а также зарождаются и развиваются процессы усталостного разрушения. В настоящее время разработано много методов, позволяющих изменять строение и свойства поверхностных слоев деталей в нужном направлении или создавать слои с заданным комплексом физико-механических и служебных свойств. </a:t>
            </a:r>
          </a:p>
          <a:p>
            <a:endParaRPr lang="ru-RU"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Заголовок 1"/>
          <p:cNvSpPr>
            <a:spLocks noGrp="1"/>
          </p:cNvSpPr>
          <p:nvPr>
            <p:ph type="title"/>
          </p:nvPr>
        </p:nvSpPr>
        <p:spPr>
          <a:xfrm>
            <a:off x="1251857" y="228601"/>
            <a:ext cx="9864762" cy="1196975"/>
          </a:xfrm>
        </p:spPr>
        <p:txBody>
          <a:bodyPr>
            <a:normAutofit fontScale="90000"/>
          </a:bodyPr>
          <a:lstStyle/>
          <a:p>
            <a:pPr algn="ctr"/>
            <a:r>
              <a:rPr lang="ru-RU" sz="4000" b="1" dirty="0" smtClean="0"/>
              <a:t>Повышение надежности оборудования при проектировании</a:t>
            </a:r>
            <a:endParaRPr lang="ru-RU" sz="4000" dirty="0" smtClean="0"/>
          </a:p>
        </p:txBody>
      </p:sp>
      <p:sp>
        <p:nvSpPr>
          <p:cNvPr id="292867" name="Содержимое 2"/>
          <p:cNvSpPr>
            <a:spLocks noGrp="1"/>
          </p:cNvSpPr>
          <p:nvPr>
            <p:ph idx="1"/>
          </p:nvPr>
        </p:nvSpPr>
        <p:spPr>
          <a:xfrm>
            <a:off x="1473798" y="1882588"/>
            <a:ext cx="9251576" cy="4034118"/>
          </a:xfrm>
        </p:spPr>
        <p:txBody>
          <a:bodyPr>
            <a:normAutofit/>
          </a:bodyPr>
          <a:lstStyle/>
          <a:p>
            <a:r>
              <a:rPr lang="ru-RU" sz="2500" dirty="0" smtClean="0"/>
              <a:t>В металлургическом машиностроении широко применяют упрочнение новых и восстановление изношенных деталей машин наплавкой или напылением. Упрочняющая обработка сменных деталей может обеспечить необходимую долговечность до замены всего узла или агрегат в целом. Использование износостойких материалов повышает срок службы деталей в 1,5-3 раза, что позволяет сократить расход металла и уменьшить трудоемкость ремонта.</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Заголовок 1"/>
          <p:cNvSpPr>
            <a:spLocks noGrp="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проектировании</a:t>
            </a:r>
            <a:endParaRPr lang="ru-RU" sz="4000" dirty="0" smtClean="0"/>
          </a:p>
        </p:txBody>
      </p:sp>
      <p:sp>
        <p:nvSpPr>
          <p:cNvPr id="293891" name="Содержимое 2"/>
          <p:cNvSpPr>
            <a:spLocks noGrp="1"/>
          </p:cNvSpPr>
          <p:nvPr>
            <p:ph idx="1"/>
          </p:nvPr>
        </p:nvSpPr>
        <p:spPr>
          <a:xfrm>
            <a:off x="729342" y="1268414"/>
            <a:ext cx="9884229" cy="4479243"/>
          </a:xfrm>
        </p:spPr>
        <p:txBody>
          <a:bodyPr>
            <a:normAutofit fontScale="92500" lnSpcReduction="10000"/>
          </a:bodyPr>
          <a:lstStyle/>
          <a:p>
            <a:pPr marL="0" indent="0" algn="just">
              <a:spcBef>
                <a:spcPct val="0"/>
              </a:spcBef>
            </a:pPr>
            <a:r>
              <a:rPr lang="ru-RU" sz="3600" dirty="0" smtClean="0"/>
              <a:t>Анализ и прогнозирование надежности на стадии проектирования дает необходимые данные для оценки конструкции. Такой анализ проводят для каждого варианта конструкции, а также после внесения конструктивных изменений. При обнаружении конструктивных недостатков, снижающих уровень надежности системы, проводят конструктивные изменения и корректируют техническую документацию.</a:t>
            </a:r>
          </a:p>
          <a:p>
            <a:pPr marL="0" indent="0">
              <a:spcBef>
                <a:spcPct val="0"/>
              </a:spcBef>
            </a:pPr>
            <a:endParaRPr lang="ru-RU" sz="2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Структура системы </a:t>
            </a:r>
            <a:r>
              <a:rPr lang="ru-RU" dirty="0" err="1" smtClean="0">
                <a:solidFill>
                  <a:srgbClr val="FF0000"/>
                </a:solidFill>
                <a:latin typeface="Times New Roman" panose="02020603050405020304" pitchFamily="18" charset="0"/>
                <a:cs typeface="Times New Roman" panose="02020603050405020304" pitchFamily="18" charset="0"/>
              </a:rPr>
              <a:t>ТОиР</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13</a:t>
            </a:fld>
            <a:endParaRPr lang="en-US" sz="2000" dirty="0"/>
          </a:p>
        </p:txBody>
      </p:sp>
      <p:pic>
        <p:nvPicPr>
          <p:cNvPr id="6" name="Содержимое 7" descr="sistema-ppr2.JPG"/>
          <p:cNvPicPr>
            <a:picLocks noGrp="1" noChangeAspect="1"/>
          </p:cNvPicPr>
          <p:nvPr>
            <p:ph idx="1"/>
          </p:nvPr>
        </p:nvPicPr>
        <p:blipFill>
          <a:blip r:embed="rId2"/>
          <a:stretch>
            <a:fillRect/>
          </a:stretch>
        </p:blipFill>
        <p:spPr>
          <a:xfrm>
            <a:off x="2466023" y="1194100"/>
            <a:ext cx="6269984" cy="4847926"/>
          </a:xfr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Заголовок 1"/>
          <p:cNvSpPr>
            <a:spLocks noGrp="1"/>
          </p:cNvSpPr>
          <p:nvPr>
            <p:ph type="title"/>
          </p:nvPr>
        </p:nvSpPr>
        <p:spPr>
          <a:xfrm>
            <a:off x="0" y="1"/>
            <a:ext cx="12192000" cy="1484313"/>
          </a:xfrm>
        </p:spPr>
        <p:txBody>
          <a:bodyPr/>
          <a:lstStyle/>
          <a:p>
            <a:pPr algn="ctr"/>
            <a:r>
              <a:rPr lang="ru-RU" sz="4000" b="1" dirty="0" smtClean="0"/>
              <a:t>Повышение надежности оборудования при проектировании</a:t>
            </a:r>
            <a:endParaRPr lang="ru-RU" sz="4000" dirty="0" smtClean="0"/>
          </a:p>
        </p:txBody>
      </p:sp>
      <p:sp>
        <p:nvSpPr>
          <p:cNvPr id="294915" name="Содержимое 2"/>
          <p:cNvSpPr>
            <a:spLocks noGrp="1"/>
          </p:cNvSpPr>
          <p:nvPr>
            <p:ph idx="1"/>
          </p:nvPr>
        </p:nvSpPr>
        <p:spPr>
          <a:xfrm>
            <a:off x="870857" y="1700214"/>
            <a:ext cx="9938658" cy="4417557"/>
          </a:xfrm>
        </p:spPr>
        <p:txBody>
          <a:bodyPr>
            <a:normAutofit fontScale="92500"/>
          </a:bodyPr>
          <a:lstStyle/>
          <a:p>
            <a:pPr algn="just"/>
            <a:r>
              <a:rPr lang="ru-RU" sz="3600" dirty="0" smtClean="0"/>
              <a:t>Таким образом, еще на стадии проектирования должны быть заложены основы для создания технологического оборудования, сохраняющего работоспособность в различных условиях эксплуатации, а предусмотренная при этом надежность должна быть обеспечена в процессах его изготовления и эксплуатации.</a:t>
            </a:r>
          </a:p>
          <a:p>
            <a:endParaRPr lang="ru-RU" dirty="0"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Заголовок 1"/>
          <p:cNvSpPr>
            <a:spLocks noGrp="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проектировании</a:t>
            </a:r>
            <a:endParaRPr lang="ru-RU" sz="4000" dirty="0" smtClean="0"/>
          </a:p>
        </p:txBody>
      </p:sp>
      <p:sp>
        <p:nvSpPr>
          <p:cNvPr id="295939" name="Содержимое 2"/>
          <p:cNvSpPr>
            <a:spLocks noGrp="1"/>
          </p:cNvSpPr>
          <p:nvPr>
            <p:ph idx="1"/>
          </p:nvPr>
        </p:nvSpPr>
        <p:spPr>
          <a:xfrm>
            <a:off x="892885" y="1688951"/>
            <a:ext cx="9542034" cy="4238513"/>
          </a:xfrm>
        </p:spPr>
        <p:txBody>
          <a:bodyPr/>
          <a:lstStyle/>
          <a:p>
            <a:r>
              <a:rPr lang="ru-RU" sz="2500" dirty="0" smtClean="0"/>
              <a:t>Организация производства машин, применяемые технологические процессы и методы контроля оказывают решающее значение на показатели надежности. Все компоненты технологического процесса (метод обработки, применяемое оборудование, последовательность операций, режимы обработки и др.) определяют показатели качества машины. Известно, что аналогичные детали, изготовленные различным образом, имеют разный предел выносливости, даже если для них применен один и тот же материал.</a:t>
            </a:r>
          </a:p>
          <a:p>
            <a:endParaRPr lang="ru-RU"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Заголовок 1"/>
          <p:cNvSpPr>
            <a:spLocks noGrp="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изготовлении</a:t>
            </a:r>
            <a:endParaRPr lang="ru-RU" sz="4000" dirty="0" smtClean="0"/>
          </a:p>
        </p:txBody>
      </p:sp>
      <p:sp>
        <p:nvSpPr>
          <p:cNvPr id="296963" name="Содержимое 2"/>
          <p:cNvSpPr>
            <a:spLocks noGrp="1"/>
          </p:cNvSpPr>
          <p:nvPr>
            <p:ph idx="1"/>
          </p:nvPr>
        </p:nvSpPr>
        <p:spPr>
          <a:xfrm>
            <a:off x="935914" y="1721225"/>
            <a:ext cx="9886279" cy="4023360"/>
          </a:xfrm>
        </p:spPr>
        <p:txBody>
          <a:bodyPr/>
          <a:lstStyle/>
          <a:p>
            <a:r>
              <a:rPr lang="ru-RU" sz="2500" dirty="0" smtClean="0"/>
              <a:t>Показатели качества машины, сформированные в процессе производства, определяют ее эксплуатационные свойства, например, износостойкость, прочность, жесткость и др. Повышение стабильности технологического процесса и контроль, исключающий изготовление деталей с параметрами, которые не соответствуют заданным, обеспечивают выпуск надежных машин.</a:t>
            </a:r>
          </a:p>
          <a:p>
            <a:endParaRPr lang="ru-RU"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Заголовок 1"/>
          <p:cNvSpPr>
            <a:spLocks noGrp="1"/>
          </p:cNvSpPr>
          <p:nvPr>
            <p:ph type="title"/>
          </p:nvPr>
        </p:nvSpPr>
        <p:spPr>
          <a:xfrm>
            <a:off x="0" y="1"/>
            <a:ext cx="12192000" cy="1700213"/>
          </a:xfrm>
        </p:spPr>
        <p:txBody>
          <a:bodyPr/>
          <a:lstStyle/>
          <a:p>
            <a:pPr algn="ctr"/>
            <a:r>
              <a:rPr lang="ru-RU" b="1" dirty="0" smtClean="0"/>
              <a:t>Повышение надежности оборудования при изготовлении</a:t>
            </a:r>
            <a:endParaRPr lang="ru-RU" dirty="0" smtClean="0"/>
          </a:p>
        </p:txBody>
      </p:sp>
      <p:sp>
        <p:nvSpPr>
          <p:cNvPr id="297987" name="Содержимое 2"/>
          <p:cNvSpPr>
            <a:spLocks noGrp="1"/>
          </p:cNvSpPr>
          <p:nvPr>
            <p:ph idx="1"/>
          </p:nvPr>
        </p:nvSpPr>
        <p:spPr>
          <a:xfrm>
            <a:off x="881742" y="1628776"/>
            <a:ext cx="9982201" cy="4336595"/>
          </a:xfrm>
        </p:spPr>
        <p:txBody>
          <a:bodyPr>
            <a:normAutofit fontScale="92500"/>
          </a:bodyPr>
          <a:lstStyle/>
          <a:p>
            <a:pPr marL="0" indent="0" algn="just">
              <a:spcBef>
                <a:spcPct val="0"/>
              </a:spcBef>
            </a:pPr>
            <a:r>
              <a:rPr lang="ru-RU" sz="3600" b="1" i="1" dirty="0" smtClean="0"/>
              <a:t>Износостойкость</a:t>
            </a:r>
            <a:r>
              <a:rPr lang="ru-RU" sz="3600" dirty="0" smtClean="0"/>
              <a:t> зависит от состава, структуры и механических характеристик материалов, на которые влияют виды и режимы обработки. Во многом износостойкость определяется геометрическими и физико-химическими параметрами поверхностного слоя, которые формируются при выполнении технологических операций.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Заголовок 1"/>
          <p:cNvSpPr>
            <a:spLocks noGrp="1"/>
          </p:cNvSpPr>
          <p:nvPr>
            <p:ph type="title"/>
          </p:nvPr>
        </p:nvSpPr>
        <p:spPr>
          <a:xfrm>
            <a:off x="0" y="1"/>
            <a:ext cx="12192000" cy="1484313"/>
          </a:xfrm>
        </p:spPr>
        <p:txBody>
          <a:bodyPr/>
          <a:lstStyle/>
          <a:p>
            <a:pPr algn="ctr"/>
            <a:r>
              <a:rPr lang="ru-RU" b="1" dirty="0" smtClean="0"/>
              <a:t>Повышение надежности оборудования при изготовлении</a:t>
            </a:r>
            <a:endParaRPr lang="ru-RU" dirty="0" smtClean="0"/>
          </a:p>
        </p:txBody>
      </p:sp>
      <p:sp>
        <p:nvSpPr>
          <p:cNvPr id="299011" name="Содержимое 2"/>
          <p:cNvSpPr>
            <a:spLocks noGrp="1"/>
          </p:cNvSpPr>
          <p:nvPr>
            <p:ph idx="1"/>
          </p:nvPr>
        </p:nvSpPr>
        <p:spPr>
          <a:xfrm>
            <a:off x="1088571" y="1700215"/>
            <a:ext cx="9339944" cy="4548186"/>
          </a:xfrm>
        </p:spPr>
        <p:txBody>
          <a:bodyPr>
            <a:normAutofit fontScale="92500"/>
          </a:bodyPr>
          <a:lstStyle/>
          <a:p>
            <a:pPr algn="just"/>
            <a:r>
              <a:rPr lang="ru-RU" sz="3600" dirty="0" smtClean="0"/>
              <a:t>На </a:t>
            </a:r>
            <a:r>
              <a:rPr lang="ru-RU" sz="3600" b="1" i="1" dirty="0" smtClean="0"/>
              <a:t>усталостную прочность </a:t>
            </a:r>
            <a:r>
              <a:rPr lang="ru-RU" sz="3600" dirty="0" smtClean="0"/>
              <a:t>деталей влияют механические свойства материалов, состояние поверхностных слоев, наличие дефектов и концентраторов напряжений. Так, при механической обработке в поверхностном слое детали возникают растягивающие остаточные напряжения, которые превышают предел выносливости. </a:t>
            </a:r>
          </a:p>
          <a:p>
            <a:endParaRPr lang="ru-RU" dirty="0"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Заголовок 1"/>
          <p:cNvSpPr>
            <a:spLocks noGrp="1"/>
          </p:cNvSpPr>
          <p:nvPr>
            <p:ph type="title"/>
          </p:nvPr>
        </p:nvSpPr>
        <p:spPr>
          <a:xfrm>
            <a:off x="0" y="1"/>
            <a:ext cx="12192000" cy="1700213"/>
          </a:xfrm>
        </p:spPr>
        <p:txBody>
          <a:bodyPr/>
          <a:lstStyle/>
          <a:p>
            <a:pPr algn="ctr"/>
            <a:r>
              <a:rPr lang="ru-RU" b="1" dirty="0" smtClean="0"/>
              <a:t>Повышение надежности оборудования при изготовлении</a:t>
            </a:r>
            <a:endParaRPr lang="ru-RU" dirty="0" smtClean="0"/>
          </a:p>
        </p:txBody>
      </p:sp>
      <p:sp>
        <p:nvSpPr>
          <p:cNvPr id="300035" name="Содержимое 2"/>
          <p:cNvSpPr>
            <a:spLocks noGrp="1"/>
          </p:cNvSpPr>
          <p:nvPr>
            <p:ph idx="1"/>
          </p:nvPr>
        </p:nvSpPr>
        <p:spPr>
          <a:xfrm>
            <a:off x="1143000" y="1773239"/>
            <a:ext cx="9688286" cy="4311875"/>
          </a:xfrm>
        </p:spPr>
        <p:txBody>
          <a:bodyPr>
            <a:normAutofit lnSpcReduction="10000"/>
          </a:bodyPr>
          <a:lstStyle/>
          <a:p>
            <a:pPr algn="just"/>
            <a:r>
              <a:rPr lang="ru-RU" sz="3600" dirty="0" smtClean="0"/>
              <a:t>Применение технологических процессов, создающих в поверхностном слое </a:t>
            </a:r>
            <a:r>
              <a:rPr lang="ru-RU" sz="3600" b="1" i="1" dirty="0" smtClean="0"/>
              <a:t>сжимающие напряжения</a:t>
            </a:r>
            <a:r>
              <a:rPr lang="ru-RU" sz="3600" dirty="0" smtClean="0"/>
              <a:t>, повышает сопротивление детали </a:t>
            </a:r>
            <a:r>
              <a:rPr lang="ru-RU" sz="3600" b="1" i="1" dirty="0" smtClean="0"/>
              <a:t>усталостному разрушению</a:t>
            </a:r>
            <a:r>
              <a:rPr lang="ru-RU" sz="3600" dirty="0" smtClean="0"/>
              <a:t>. Этот факт следует учитывать в случае изготовления деталей, работающих при знакопеременных нагрузках и высоких температурах.</a:t>
            </a:r>
          </a:p>
          <a:p>
            <a:endParaRPr lang="ru-RU" dirty="0"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Заголовок 1"/>
          <p:cNvSpPr>
            <a:spLocks noGrp="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изготовлении</a:t>
            </a:r>
            <a:endParaRPr lang="ru-RU" sz="4000" dirty="0" smtClean="0"/>
          </a:p>
        </p:txBody>
      </p:sp>
      <p:sp>
        <p:nvSpPr>
          <p:cNvPr id="301059" name="Содержимое 2"/>
          <p:cNvSpPr>
            <a:spLocks noGrp="1"/>
          </p:cNvSpPr>
          <p:nvPr>
            <p:ph idx="1"/>
          </p:nvPr>
        </p:nvSpPr>
        <p:spPr>
          <a:xfrm>
            <a:off x="925286" y="1125538"/>
            <a:ext cx="10199914" cy="4894262"/>
          </a:xfrm>
        </p:spPr>
        <p:txBody>
          <a:bodyPr>
            <a:normAutofit fontScale="92500"/>
          </a:bodyPr>
          <a:lstStyle/>
          <a:p>
            <a:pPr marL="0" indent="0">
              <a:spcBef>
                <a:spcPct val="0"/>
              </a:spcBef>
            </a:pPr>
            <a:r>
              <a:rPr lang="ru-RU" sz="2800" dirty="0" smtClean="0"/>
              <a:t>Для защиты металлов от коррозии широко применяют различные </a:t>
            </a:r>
            <a:r>
              <a:rPr lang="ru-RU" sz="2800" b="1" i="1" dirty="0" smtClean="0"/>
              <a:t>виды покрытий </a:t>
            </a:r>
            <a:r>
              <a:rPr lang="ru-RU" sz="2800" dirty="0" smtClean="0"/>
              <a:t>(электролитические, химические, полимерные и др.). </a:t>
            </a:r>
            <a:r>
              <a:rPr lang="ru-RU" sz="2800" i="1" dirty="0" smtClean="0"/>
              <a:t>Коррозионная стойкость </a:t>
            </a:r>
            <a:r>
              <a:rPr lang="ru-RU" sz="2800" dirty="0" smtClean="0"/>
              <a:t>этих покрытий, находящихся под воздействием агрессивных сред, зависит не только от вида и химического состава, но и от режимов его нанесения и возможности регулировать и контролировать протекание этого процесса. Интенсивные коррозионные разрушения характерны для конструкций, работающих в жидких средах, вызывающих электрохимическую коррозию. Особенно опасный вид разрушения - коррозионное растрескивание - возникает при одновременном действии агрессивной среды и повторно- переменных нагрузок.</a:t>
            </a:r>
          </a:p>
          <a:p>
            <a:pPr marL="0" indent="0">
              <a:spcBef>
                <a:spcPct val="0"/>
              </a:spcBef>
            </a:pPr>
            <a:endParaRPr lang="ru-RU" sz="2800" dirty="0"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Заголовок 1"/>
          <p:cNvSpPr>
            <a:spLocks noGrp="1"/>
          </p:cNvSpPr>
          <p:nvPr>
            <p:ph type="title"/>
          </p:nvPr>
        </p:nvSpPr>
        <p:spPr>
          <a:xfrm>
            <a:off x="0" y="1"/>
            <a:ext cx="12192000" cy="1268413"/>
          </a:xfrm>
        </p:spPr>
        <p:txBody>
          <a:bodyPr>
            <a:normAutofit fontScale="90000"/>
          </a:bodyPr>
          <a:lstStyle/>
          <a:p>
            <a:pPr algn="ctr"/>
            <a:r>
              <a:rPr lang="ru-RU" sz="4000" b="1" dirty="0" smtClean="0"/>
              <a:t>Повышение надежности оборудования при изготовлении</a:t>
            </a:r>
            <a:endParaRPr lang="ru-RU" sz="4000" dirty="0" smtClean="0"/>
          </a:p>
        </p:txBody>
      </p:sp>
      <p:sp>
        <p:nvSpPr>
          <p:cNvPr id="302083" name="Содержимое 2"/>
          <p:cNvSpPr>
            <a:spLocks noGrp="1"/>
          </p:cNvSpPr>
          <p:nvPr>
            <p:ph idx="1"/>
          </p:nvPr>
        </p:nvSpPr>
        <p:spPr>
          <a:xfrm>
            <a:off x="1153886" y="1484314"/>
            <a:ext cx="9949543" cy="4819667"/>
          </a:xfrm>
        </p:spPr>
        <p:txBody>
          <a:bodyPr/>
          <a:lstStyle/>
          <a:p>
            <a:pPr marL="0" indent="0">
              <a:spcBef>
                <a:spcPct val="0"/>
              </a:spcBef>
            </a:pPr>
            <a:r>
              <a:rPr lang="ru-RU" sz="3400" dirty="0" smtClean="0"/>
              <a:t>Одним из основных методов обеспечения надежности технологических процессов является </a:t>
            </a:r>
            <a:r>
              <a:rPr lang="ru-RU" sz="3400" b="1" i="1" dirty="0" smtClean="0"/>
              <a:t>контроль качества и надежности продукции </a:t>
            </a:r>
            <a:r>
              <a:rPr lang="ru-RU" sz="3400" dirty="0" smtClean="0"/>
              <a:t>в процессе ее изготовления на всех стадиях производства и испытаний.</a:t>
            </a:r>
          </a:p>
          <a:p>
            <a:pPr marL="0" indent="0">
              <a:spcBef>
                <a:spcPct val="0"/>
              </a:spcBef>
            </a:pPr>
            <a:r>
              <a:rPr lang="ru-RU" sz="3400" dirty="0" smtClean="0"/>
              <a:t>На предприятиях промышленности применяют два метода статистического контроля качества: 1) </a:t>
            </a:r>
            <a:r>
              <a:rPr lang="ru-RU" sz="3400" i="1" dirty="0" smtClean="0"/>
              <a:t>текущий контроль технологического процесса </a:t>
            </a:r>
            <a:r>
              <a:rPr lang="ru-RU" sz="3400" dirty="0" smtClean="0"/>
              <a:t>и 2) </a:t>
            </a:r>
            <a:r>
              <a:rPr lang="ru-RU" sz="3400" i="1" dirty="0" smtClean="0"/>
              <a:t>выборочный метод контроля.</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Заголовок 1"/>
          <p:cNvSpPr>
            <a:spLocks noGrp="1"/>
          </p:cNvSpPr>
          <p:nvPr>
            <p:ph type="title"/>
          </p:nvPr>
        </p:nvSpPr>
        <p:spPr>
          <a:xfrm>
            <a:off x="1021976" y="1"/>
            <a:ext cx="8885817" cy="1268413"/>
          </a:xfrm>
        </p:spPr>
        <p:txBody>
          <a:bodyPr/>
          <a:lstStyle/>
          <a:p>
            <a:pPr algn="ctr"/>
            <a:r>
              <a:rPr lang="ru-RU" b="1" dirty="0" smtClean="0"/>
              <a:t>Контроль качества и надежности продукции </a:t>
            </a:r>
          </a:p>
        </p:txBody>
      </p:sp>
      <p:sp>
        <p:nvSpPr>
          <p:cNvPr id="299011" name="Содержимое 2"/>
          <p:cNvSpPr>
            <a:spLocks noGrp="1"/>
          </p:cNvSpPr>
          <p:nvPr>
            <p:ph idx="1"/>
          </p:nvPr>
        </p:nvSpPr>
        <p:spPr>
          <a:xfrm>
            <a:off x="1204856" y="1764254"/>
            <a:ext cx="9133243" cy="3958814"/>
          </a:xfrm>
        </p:spPr>
        <p:txBody>
          <a:bodyPr/>
          <a:lstStyle/>
          <a:p>
            <a:pPr marL="0" indent="0" algn="just">
              <a:spcBef>
                <a:spcPts val="0"/>
              </a:spcBef>
              <a:defRPr/>
            </a:pPr>
            <a:r>
              <a:rPr lang="ru-RU" sz="2500" b="1" i="1" dirty="0" smtClean="0"/>
              <a:t>Метод статистического контроля </a:t>
            </a:r>
            <a:r>
              <a:rPr lang="ru-RU" sz="2500" dirty="0" smtClean="0"/>
              <a:t>(регулирования) качества позволяет своевременно предупреждать брак в производстве и таким образом непосредственно вмешиваться в технологический процесс.</a:t>
            </a:r>
          </a:p>
          <a:p>
            <a:pPr marL="0" indent="0" algn="just">
              <a:spcBef>
                <a:spcPts val="0"/>
              </a:spcBef>
              <a:defRPr/>
            </a:pPr>
            <a:r>
              <a:rPr lang="ru-RU" sz="2500" dirty="0" smtClean="0"/>
              <a:t> </a:t>
            </a:r>
            <a:r>
              <a:rPr lang="ru-RU" sz="2500" b="1" i="1" dirty="0" smtClean="0"/>
              <a:t>Выборочный метод контроля </a:t>
            </a:r>
            <a:r>
              <a:rPr lang="ru-RU" sz="2500" dirty="0" smtClean="0"/>
              <a:t>не оказывает непосредственного влияния на производство, так как он служит для контроля готовой продукции, позволяет выявить объем брака, причины его возникновения в технологическом процессе или же качественные недостатки материала.</a:t>
            </a:r>
          </a:p>
          <a:p>
            <a:pPr>
              <a:defRPr/>
            </a:pPr>
            <a:endParaRPr lang="ru-RU" dirty="0"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Заголовок 1"/>
          <p:cNvSpPr>
            <a:spLocks noGrp="1"/>
          </p:cNvSpPr>
          <p:nvPr>
            <p:ph type="title"/>
          </p:nvPr>
        </p:nvSpPr>
        <p:spPr>
          <a:xfrm>
            <a:off x="0" y="1"/>
            <a:ext cx="12192000" cy="1268413"/>
          </a:xfrm>
        </p:spPr>
        <p:txBody>
          <a:bodyPr/>
          <a:lstStyle/>
          <a:p>
            <a:pPr algn="ctr"/>
            <a:r>
              <a:rPr lang="ru-RU" b="1" dirty="0" smtClean="0"/>
              <a:t>Повышение надежности оборудования при эксплуатации</a:t>
            </a:r>
          </a:p>
        </p:txBody>
      </p:sp>
      <p:sp>
        <p:nvSpPr>
          <p:cNvPr id="3" name="Содержимое 2"/>
          <p:cNvSpPr>
            <a:spLocks noGrp="1"/>
          </p:cNvSpPr>
          <p:nvPr>
            <p:ph idx="1"/>
          </p:nvPr>
        </p:nvSpPr>
        <p:spPr>
          <a:xfrm>
            <a:off x="947056" y="1268415"/>
            <a:ext cx="9764487" cy="4664300"/>
          </a:xfrm>
        </p:spPr>
        <p:txBody>
          <a:bodyPr/>
          <a:lstStyle/>
          <a:p>
            <a:pPr marL="0" indent="0">
              <a:spcBef>
                <a:spcPts val="0"/>
              </a:spcBef>
              <a:buFontTx/>
              <a:buNone/>
              <a:defRPr/>
            </a:pPr>
            <a:r>
              <a:rPr lang="ru-RU" sz="3000" dirty="0" smtClean="0"/>
              <a:t>Для повышения надежности сложных технических систем в условиях эксплуатации проводят ряд мероприятий, которые можно подразделить на следующие </a:t>
            </a:r>
            <a:r>
              <a:rPr lang="ru-RU" sz="3000" b="1" i="1" dirty="0" smtClean="0"/>
              <a:t>четыре группы:</a:t>
            </a:r>
          </a:p>
          <a:p>
            <a:pPr>
              <a:defRPr/>
            </a:pPr>
            <a:r>
              <a:rPr lang="ru-RU" b="1" i="1" dirty="0" smtClean="0"/>
              <a:t>разработка научных методов эксплуатации</a:t>
            </a:r>
          </a:p>
          <a:p>
            <a:pPr>
              <a:defRPr/>
            </a:pPr>
            <a:r>
              <a:rPr lang="ru-RU" b="1" i="1" dirty="0" smtClean="0"/>
              <a:t>сбор, анализ и обобщение опыта эксплуатации;</a:t>
            </a:r>
          </a:p>
          <a:p>
            <a:pPr>
              <a:defRPr/>
            </a:pPr>
            <a:r>
              <a:rPr lang="ru-RU" b="1" i="1" dirty="0" smtClean="0"/>
              <a:t>связь проектирования с производством изделий машиностроения;</a:t>
            </a:r>
          </a:p>
          <a:p>
            <a:pPr>
              <a:defRPr/>
            </a:pPr>
            <a:r>
              <a:rPr lang="ru-RU" b="1" i="1" dirty="0" smtClean="0"/>
              <a:t>повышение квалификации обслуживающего персонала.</a:t>
            </a:r>
            <a:endParaRPr lang="ru-RU"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2" y="609600"/>
            <a:ext cx="10187891" cy="584499"/>
          </a:xfrm>
        </p:spPr>
        <p:txBody>
          <a:bodyPr>
            <a:normAutofit fontScale="90000"/>
          </a:bodyPr>
          <a:lstStyle/>
          <a:p>
            <a:r>
              <a:rPr lang="ru-RU" sz="3100" dirty="0" smtClean="0">
                <a:solidFill>
                  <a:srgbClr val="FF0000"/>
                </a:solidFill>
              </a:rPr>
              <a:t>Фундаментальные вопросы при организации системы </a:t>
            </a:r>
            <a:r>
              <a:rPr lang="ru-RU" sz="3100" dirty="0" err="1" smtClean="0">
                <a:solidFill>
                  <a:srgbClr val="FF0000"/>
                </a:solidFill>
              </a:rPr>
              <a:t>ТОиР</a:t>
            </a:r>
            <a:r>
              <a:rPr lang="ru-RU" dirty="0" smtClean="0"/>
              <a:t/>
            </a:r>
            <a:br>
              <a:rPr lang="ru-RU" dirty="0" smtClean="0"/>
            </a:br>
            <a:endParaRPr lang="ru-RU" dirty="0"/>
          </a:p>
        </p:txBody>
      </p:sp>
      <p:sp>
        <p:nvSpPr>
          <p:cNvPr id="4" name="Нижний колонтитул 3"/>
          <p:cNvSpPr>
            <a:spLocks noGrp="1"/>
          </p:cNvSpPr>
          <p:nvPr>
            <p:ph type="ftr" sz="quarter" idx="11"/>
          </p:nvPr>
        </p:nvSpPr>
        <p:spPr/>
        <p:txBody>
          <a:bodyPr/>
          <a:lstStyle/>
          <a:p>
            <a:r>
              <a:rPr lang="ru-RU" dirty="0"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14</a:t>
            </a:fld>
            <a:endParaRPr lang="en-US" sz="2000" dirty="0"/>
          </a:p>
        </p:txBody>
      </p:sp>
      <p:pic>
        <p:nvPicPr>
          <p:cNvPr id="10" name="Содержимое 9" descr="pic_001m_01.png"/>
          <p:cNvPicPr>
            <a:picLocks noGrp="1" noChangeAspect="1"/>
          </p:cNvPicPr>
          <p:nvPr>
            <p:ph idx="1"/>
          </p:nvPr>
        </p:nvPicPr>
        <p:blipFill>
          <a:blip r:embed="rId2"/>
          <a:stretch>
            <a:fillRect/>
          </a:stretch>
        </p:blipFill>
        <p:spPr>
          <a:xfrm>
            <a:off x="1982707" y="1387736"/>
            <a:ext cx="7178650" cy="4654289"/>
          </a:xfr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эксплуатации</a:t>
            </a:r>
          </a:p>
        </p:txBody>
      </p:sp>
      <p:sp>
        <p:nvSpPr>
          <p:cNvPr id="305155" name="Rectangle 3"/>
          <p:cNvSpPr>
            <a:spLocks noGrp="1" noChangeArrowheads="1"/>
          </p:cNvSpPr>
          <p:nvPr>
            <p:ph type="body" idx="1"/>
          </p:nvPr>
        </p:nvSpPr>
        <p:spPr>
          <a:xfrm>
            <a:off x="914400" y="1341438"/>
            <a:ext cx="8638391" cy="4844209"/>
          </a:xfrm>
        </p:spPr>
        <p:txBody>
          <a:bodyPr>
            <a:normAutofit/>
          </a:bodyPr>
          <a:lstStyle/>
          <a:p>
            <a:pPr marL="0" indent="0">
              <a:spcBef>
                <a:spcPct val="0"/>
              </a:spcBef>
            </a:pPr>
            <a:r>
              <a:rPr lang="ru-RU" sz="2500" dirty="0" smtClean="0"/>
              <a:t>Научные методы эксплуатации включают в себя: </a:t>
            </a:r>
          </a:p>
          <a:p>
            <a:pPr marL="0" indent="0">
              <a:spcBef>
                <a:spcPct val="0"/>
              </a:spcBef>
            </a:pPr>
            <a:r>
              <a:rPr lang="ru-RU" sz="2500" dirty="0" smtClean="0"/>
              <a:t>1) </a:t>
            </a:r>
            <a:r>
              <a:rPr lang="ru-RU" sz="2500" b="1" i="1" dirty="0" smtClean="0"/>
              <a:t>научно обоснованные методы подготовки изделия к работе; </a:t>
            </a:r>
          </a:p>
          <a:p>
            <a:pPr marL="0" indent="0">
              <a:spcBef>
                <a:spcPct val="0"/>
              </a:spcBef>
            </a:pPr>
            <a:r>
              <a:rPr lang="ru-RU" sz="2500" b="1" i="1" dirty="0" smtClean="0"/>
              <a:t>2) проведение технического обслуживания, ремонта и других мероприятий по повышению надежности сложных технических систем в процессе их эксплуатации. </a:t>
            </a:r>
          </a:p>
          <a:p>
            <a:pPr marL="0" indent="0">
              <a:spcBef>
                <a:spcPct val="0"/>
              </a:spcBef>
              <a:buNone/>
            </a:pPr>
            <a:endParaRPr lang="ru-RU" sz="2500" b="1" i="1" dirty="0" smtClean="0"/>
          </a:p>
          <a:p>
            <a:pPr marL="0" indent="0">
              <a:spcBef>
                <a:spcPct val="0"/>
              </a:spcBef>
              <a:buNone/>
            </a:pPr>
            <a:r>
              <a:rPr lang="ru-RU" sz="2500" dirty="0" smtClean="0"/>
              <a:t>Порядок и технологию проведения этих мероприятий описывают в соответствующих </a:t>
            </a:r>
            <a:r>
              <a:rPr lang="ru-RU" sz="2500" b="1" i="1" dirty="0" smtClean="0"/>
              <a:t>руководствах и инструкциях по эксплуатации конкретных изделий.</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эксплуатации</a:t>
            </a:r>
          </a:p>
        </p:txBody>
      </p:sp>
      <p:sp>
        <p:nvSpPr>
          <p:cNvPr id="306179" name="Rectangle 3"/>
          <p:cNvSpPr>
            <a:spLocks noGrp="1" noChangeArrowheads="1"/>
          </p:cNvSpPr>
          <p:nvPr>
            <p:ph type="body" idx="1"/>
          </p:nvPr>
        </p:nvSpPr>
        <p:spPr>
          <a:xfrm>
            <a:off x="1110342" y="1341438"/>
            <a:ext cx="9459687" cy="5168219"/>
          </a:xfrm>
        </p:spPr>
        <p:txBody>
          <a:bodyPr>
            <a:normAutofit fontScale="92500"/>
          </a:bodyPr>
          <a:lstStyle/>
          <a:p>
            <a:pPr marL="0" indent="0" algn="just">
              <a:spcBef>
                <a:spcPct val="0"/>
              </a:spcBef>
            </a:pPr>
            <a:r>
              <a:rPr lang="ru-RU" sz="3000" dirty="0" smtClean="0"/>
              <a:t>Более качественное выполнение эксплуатационных мероприятий по обеспечению надежности изделий машиностроения обеспечивается результатами статистического исследования надежности этих изделий. При эксплуатации изделий большую роль играет накопленный опыт. Значительную часть опыта эксплуатации используют для решения частных организационно - технических мероприятий. Однако накопленные данные необходимо использовать не только для решения задач сегодняшнего дня, но и для создания будущих изделий с высокой надежностью.</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эксплуатации</a:t>
            </a:r>
          </a:p>
        </p:txBody>
      </p:sp>
      <p:sp>
        <p:nvSpPr>
          <p:cNvPr id="307203" name="Rectangle 3"/>
          <p:cNvSpPr>
            <a:spLocks noGrp="1" noChangeArrowheads="1"/>
          </p:cNvSpPr>
          <p:nvPr>
            <p:ph type="body" idx="1"/>
          </p:nvPr>
        </p:nvSpPr>
        <p:spPr>
          <a:xfrm>
            <a:off x="631372" y="1482952"/>
            <a:ext cx="10221685" cy="4852533"/>
          </a:xfrm>
        </p:spPr>
        <p:txBody>
          <a:bodyPr>
            <a:normAutofit lnSpcReduction="10000"/>
          </a:bodyPr>
          <a:lstStyle/>
          <a:p>
            <a:pPr marL="0" indent="0" algn="just">
              <a:lnSpc>
                <a:spcPct val="80000"/>
              </a:lnSpc>
              <a:spcBef>
                <a:spcPct val="0"/>
              </a:spcBef>
            </a:pPr>
            <a:r>
              <a:rPr lang="ru-RU" sz="3000" dirty="0" smtClean="0"/>
              <a:t>Большое значение имеет правильная организация сбора сведений об отказах. Содержание мероприятий по сбору таких сведений определяется типом изделий и особенностями эксплуатации этих изделий. Источниками статистической информации могут быть сведения, полученные по результатам различных видов испытаний и эксплуатации, которые оформляются периодически в виде отчетов о техническом состоянии и надежности изделий. Изучение особенностей их поведения дает возможность использовать накопленные данные для проектирования будущих изделий. </a:t>
            </a:r>
            <a:r>
              <a:rPr lang="ru-RU" sz="3000" b="1" dirty="0" smtClean="0"/>
              <a:t>Таким образом, сбор и обобщение данных об отказах изделий - одна из важнейших задач, на которую должно быть обращено особое внимание.</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186542" y="1"/>
            <a:ext cx="9296401" cy="1196975"/>
          </a:xfrm>
        </p:spPr>
        <p:txBody>
          <a:bodyPr>
            <a:normAutofit fontScale="90000"/>
          </a:bodyPr>
          <a:lstStyle/>
          <a:p>
            <a:pPr algn="ctr"/>
            <a:r>
              <a:rPr lang="ru-RU" sz="4000" b="1" dirty="0" smtClean="0"/>
              <a:t>Повышение надежности оборудования при эксплуатации</a:t>
            </a:r>
          </a:p>
        </p:txBody>
      </p:sp>
      <p:sp>
        <p:nvSpPr>
          <p:cNvPr id="308227" name="Rectangle 3"/>
          <p:cNvSpPr>
            <a:spLocks noGrp="1" noChangeArrowheads="1"/>
          </p:cNvSpPr>
          <p:nvPr>
            <p:ph type="body" idx="1"/>
          </p:nvPr>
        </p:nvSpPr>
        <p:spPr>
          <a:xfrm>
            <a:off x="903514" y="1341438"/>
            <a:ext cx="9220200" cy="4711019"/>
          </a:xfrm>
        </p:spPr>
        <p:txBody>
          <a:bodyPr>
            <a:normAutofit fontScale="92500" lnSpcReduction="10000"/>
          </a:bodyPr>
          <a:lstStyle/>
          <a:p>
            <a:pPr algn="just"/>
            <a:r>
              <a:rPr lang="ru-RU" sz="2800" dirty="0" smtClean="0"/>
              <a:t>Эффективность эксплуатационных мероприятий во многом зависит от квалификации обслуживающего персонала. Однако влияние этого фактора неодинаково. Так, при выполнении в процессе обслуживания довольно простых операций влияние высокой квалификации работника сказывается мало, и наоборот, квалификация обслуживающего персонала играет большую роль при выполнении сложных операций, связанных с принятием субъективных решений (например, при регулировании элементов гидроприводов, настройке нажимных, устройств, монтаже подшипников жидкостного трения и т.д.).</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0" y="1"/>
            <a:ext cx="12192000" cy="1196975"/>
          </a:xfrm>
        </p:spPr>
        <p:txBody>
          <a:bodyPr>
            <a:normAutofit fontScale="90000"/>
          </a:bodyPr>
          <a:lstStyle/>
          <a:p>
            <a:pPr algn="ctr"/>
            <a:r>
              <a:rPr lang="ru-RU" sz="4000" b="1" dirty="0" smtClean="0"/>
              <a:t>Повышение надежности оборудования при эксплуатации</a:t>
            </a:r>
          </a:p>
        </p:txBody>
      </p:sp>
      <p:sp>
        <p:nvSpPr>
          <p:cNvPr id="309251" name="Rectangle 3"/>
          <p:cNvSpPr>
            <a:spLocks noGrp="1" noChangeArrowheads="1"/>
          </p:cNvSpPr>
          <p:nvPr>
            <p:ph type="body" idx="1"/>
          </p:nvPr>
        </p:nvSpPr>
        <p:spPr>
          <a:xfrm>
            <a:off x="642256" y="1196976"/>
            <a:ext cx="9895115" cy="4931681"/>
          </a:xfrm>
        </p:spPr>
        <p:txBody>
          <a:bodyPr>
            <a:normAutofit lnSpcReduction="10000"/>
          </a:bodyPr>
          <a:lstStyle/>
          <a:p>
            <a:pPr marL="0" indent="0" algn="just">
              <a:lnSpc>
                <a:spcPct val="80000"/>
              </a:lnSpc>
              <a:spcBef>
                <a:spcPct val="0"/>
              </a:spcBef>
              <a:buNone/>
            </a:pPr>
            <a:r>
              <a:rPr lang="ru-RU" sz="2800" dirty="0" smtClean="0"/>
              <a:t>	Для сложных технических систем в нормативно-технической документации устанавливают виды технических обслуживании (ТО-1, ТО-2, ...) и ремонтов (текущий, средний, капитальный). На стадии эксплуатации изделий проявляются технико-экономические последствия низкой надежности, связанные с простоями техники и затратами на устранение отказов и приобретение запасных частей. В целях поддержания надежности изделий на заданном уровне в процессе эксплуатации необходимо проводить комплекс мероприятий, который может быть представлен в виде двух групп: </a:t>
            </a:r>
          </a:p>
          <a:p>
            <a:pPr marL="0" indent="0" algn="just">
              <a:lnSpc>
                <a:spcPct val="80000"/>
              </a:lnSpc>
              <a:spcBef>
                <a:spcPct val="0"/>
              </a:spcBef>
            </a:pPr>
            <a:r>
              <a:rPr lang="ru-RU" sz="2800" b="1" dirty="0" smtClean="0"/>
              <a:t>1) мероприятия по соблюдению правил и режимов эксплуатации;</a:t>
            </a:r>
          </a:p>
          <a:p>
            <a:pPr marL="0" indent="0" algn="just">
              <a:lnSpc>
                <a:spcPct val="80000"/>
              </a:lnSpc>
              <a:spcBef>
                <a:spcPct val="0"/>
              </a:spcBef>
            </a:pPr>
            <a:r>
              <a:rPr lang="ru-RU" sz="2800" dirty="0" smtClean="0"/>
              <a:t> </a:t>
            </a:r>
            <a:r>
              <a:rPr lang="ru-RU" sz="2800" b="1" dirty="0" smtClean="0"/>
              <a:t>2) мероприятия по восстановлению работоспособного состояния.</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0"/>
            <a:ext cx="12192000" cy="1557338"/>
          </a:xfrm>
        </p:spPr>
        <p:txBody>
          <a:bodyPr/>
          <a:lstStyle/>
          <a:p>
            <a:pPr algn="ctr"/>
            <a:r>
              <a:rPr lang="ru-RU" b="1" dirty="0" smtClean="0"/>
              <a:t>Повышение надежности оборудования при эксплуатации</a:t>
            </a:r>
          </a:p>
        </p:txBody>
      </p:sp>
      <p:sp>
        <p:nvSpPr>
          <p:cNvPr id="310275" name="Rectangle 3"/>
          <p:cNvSpPr>
            <a:spLocks noGrp="1" noChangeArrowheads="1"/>
          </p:cNvSpPr>
          <p:nvPr>
            <p:ph type="body" idx="1"/>
          </p:nvPr>
        </p:nvSpPr>
        <p:spPr>
          <a:xfrm>
            <a:off x="849854" y="1700214"/>
            <a:ext cx="9423699" cy="5545137"/>
          </a:xfrm>
        </p:spPr>
        <p:txBody>
          <a:bodyPr/>
          <a:lstStyle/>
          <a:p>
            <a:pPr algn="just">
              <a:lnSpc>
                <a:spcPct val="80000"/>
              </a:lnSpc>
              <a:buFontTx/>
              <a:buNone/>
            </a:pPr>
            <a:r>
              <a:rPr lang="ru-RU" b="1" i="1" dirty="0" smtClean="0"/>
              <a:t>К первой группе мероприятий относятся:</a:t>
            </a:r>
          </a:p>
          <a:p>
            <a:pPr algn="just">
              <a:lnSpc>
                <a:spcPct val="80000"/>
              </a:lnSpc>
            </a:pPr>
            <a:r>
              <a:rPr lang="ru-RU" dirty="0" smtClean="0"/>
              <a:t>1) обучение обслуживающего персонала; </a:t>
            </a:r>
          </a:p>
          <a:p>
            <a:pPr algn="just">
              <a:lnSpc>
                <a:spcPct val="80000"/>
              </a:lnSpc>
            </a:pPr>
            <a:r>
              <a:rPr lang="ru-RU" dirty="0" smtClean="0"/>
              <a:t>2) соблюдение требований эксплуатационной документации, последовательности и точности проводимых работ при техническом обслуживании; </a:t>
            </a:r>
          </a:p>
          <a:p>
            <a:pPr algn="just">
              <a:lnSpc>
                <a:spcPct val="80000"/>
              </a:lnSpc>
            </a:pPr>
            <a:r>
              <a:rPr lang="ru-RU" dirty="0" smtClean="0"/>
              <a:t>3) диагностический контроль параметров и наличия запасных частей;</a:t>
            </a:r>
          </a:p>
          <a:p>
            <a:pPr algn="just">
              <a:lnSpc>
                <a:spcPct val="80000"/>
              </a:lnSpc>
            </a:pPr>
            <a:r>
              <a:rPr lang="ru-RU" dirty="0" smtClean="0"/>
              <a:t> 4)осуществление авторского надзора и т.п.</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Заголовок 1"/>
          <p:cNvSpPr>
            <a:spLocks noGrp="1"/>
          </p:cNvSpPr>
          <p:nvPr>
            <p:ph type="title"/>
          </p:nvPr>
        </p:nvSpPr>
        <p:spPr>
          <a:xfrm>
            <a:off x="2" y="1"/>
            <a:ext cx="9481455" cy="1484313"/>
          </a:xfrm>
        </p:spPr>
        <p:txBody>
          <a:bodyPr/>
          <a:lstStyle/>
          <a:p>
            <a:pPr algn="ctr"/>
            <a:r>
              <a:rPr lang="ru-RU" b="1" dirty="0" smtClean="0"/>
              <a:t>Повышение надежности оборудования при эксплуатации</a:t>
            </a:r>
            <a:endParaRPr lang="ru-RU" dirty="0" smtClean="0"/>
          </a:p>
        </p:txBody>
      </p:sp>
      <p:sp>
        <p:nvSpPr>
          <p:cNvPr id="311299" name="Содержимое 2"/>
          <p:cNvSpPr>
            <a:spLocks noGrp="1"/>
          </p:cNvSpPr>
          <p:nvPr>
            <p:ph idx="1"/>
          </p:nvPr>
        </p:nvSpPr>
        <p:spPr>
          <a:xfrm>
            <a:off x="505609" y="1628777"/>
            <a:ext cx="9359153" cy="3618138"/>
          </a:xfrm>
        </p:spPr>
        <p:txBody>
          <a:bodyPr/>
          <a:lstStyle/>
          <a:p>
            <a:pPr algn="just">
              <a:lnSpc>
                <a:spcPct val="80000"/>
              </a:lnSpc>
              <a:buFontTx/>
              <a:buNone/>
            </a:pPr>
            <a:r>
              <a:rPr lang="ru-RU" sz="2500" b="1" i="1" dirty="0" smtClean="0"/>
              <a:t>К основным мероприятиям второй группы относятся: </a:t>
            </a:r>
          </a:p>
          <a:p>
            <a:pPr algn="just">
              <a:lnSpc>
                <a:spcPct val="80000"/>
              </a:lnSpc>
            </a:pPr>
            <a:r>
              <a:rPr lang="ru-RU" sz="2500" dirty="0" smtClean="0"/>
              <a:t> корректирование системы технического обслуживания</a:t>
            </a:r>
          </a:p>
          <a:p>
            <a:pPr algn="just">
              <a:lnSpc>
                <a:spcPct val="80000"/>
              </a:lnSpc>
            </a:pPr>
            <a:r>
              <a:rPr lang="ru-RU" sz="2500" dirty="0" smtClean="0"/>
              <a:t> периодический контроль за состоянием изделия и определение средствами технического диагностирования остаточного ресурса и предельного состояния;</a:t>
            </a:r>
          </a:p>
          <a:p>
            <a:pPr algn="just">
              <a:lnSpc>
                <a:spcPct val="80000"/>
              </a:lnSpc>
            </a:pPr>
            <a:r>
              <a:rPr lang="ru-RU" sz="2500" dirty="0" smtClean="0"/>
              <a:t> внедрение современной технологии ремонта; </a:t>
            </a:r>
          </a:p>
          <a:p>
            <a:pPr algn="just">
              <a:lnSpc>
                <a:spcPct val="80000"/>
              </a:lnSpc>
            </a:pPr>
            <a:r>
              <a:rPr lang="ru-RU" sz="2500" dirty="0" smtClean="0"/>
              <a:t>анализ причин отказов и организация обратной связи с разработчиками и изготовителями изделий.</a:t>
            </a:r>
          </a:p>
          <a:p>
            <a:endParaRPr lang="ru-RU" dirty="0"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1"/>
            <a:ext cx="12048067" cy="1196975"/>
          </a:xfrm>
        </p:spPr>
        <p:txBody>
          <a:bodyPr>
            <a:normAutofit fontScale="90000"/>
          </a:bodyPr>
          <a:lstStyle/>
          <a:p>
            <a:pPr algn="ctr"/>
            <a:r>
              <a:rPr lang="ru-RU" sz="4000" b="1" dirty="0" smtClean="0"/>
              <a:t>Повышение надежности оборудования при эксплуатации</a:t>
            </a:r>
          </a:p>
        </p:txBody>
      </p:sp>
      <p:sp>
        <p:nvSpPr>
          <p:cNvPr id="312323" name="Rectangle 3"/>
          <p:cNvSpPr>
            <a:spLocks noGrp="1" noChangeArrowheads="1"/>
          </p:cNvSpPr>
          <p:nvPr>
            <p:ph type="body" idx="1"/>
          </p:nvPr>
        </p:nvSpPr>
        <p:spPr>
          <a:xfrm>
            <a:off x="707570" y="1196976"/>
            <a:ext cx="10308773" cy="5399767"/>
          </a:xfrm>
        </p:spPr>
        <p:txBody>
          <a:bodyPr/>
          <a:lstStyle/>
          <a:p>
            <a:pPr marL="34925" indent="0" algn="just">
              <a:lnSpc>
                <a:spcPct val="80000"/>
              </a:lnSpc>
              <a:spcBef>
                <a:spcPct val="0"/>
              </a:spcBef>
            </a:pPr>
            <a:r>
              <a:rPr lang="ru-RU" sz="2900" dirty="0" smtClean="0"/>
              <a:t>Некоторые изделия значительную часть времени эксплуатации находятся в состоянии хранения, т.е. не связаны с выполнением основных задач. Для таких изделий преобладающая часть отказов связана с </a:t>
            </a:r>
            <a:r>
              <a:rPr lang="ru-RU" sz="2900" b="1" dirty="0" smtClean="0"/>
              <a:t>коррозией, а также воздействием пыли, грязи, температуры и влаги</a:t>
            </a:r>
            <a:r>
              <a:rPr lang="ru-RU" sz="2900" dirty="0" smtClean="0"/>
              <a:t>. Для изделий, которые большую часть времени используются для выполнения соответствующей работы, преобладающая часть отказов связана с </a:t>
            </a:r>
            <a:r>
              <a:rPr lang="ru-RU" sz="2900" b="1" dirty="0" smtClean="0"/>
              <a:t>износом, усталостью или механическим повреждением деталей и узлов</a:t>
            </a:r>
            <a:r>
              <a:rPr lang="ru-RU" sz="2900" dirty="0" smtClean="0"/>
              <a:t>. В состоянии простоя интенсивность отказов элементов существенно меньше, чем в рабочем состоянии. Так, для электромеханического оборудования это соотношение соответствует 1:10, для механических элементов это соотношение составляет 1:30.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197430" y="0"/>
            <a:ext cx="9002486" cy="1125538"/>
          </a:xfrm>
        </p:spPr>
        <p:txBody>
          <a:bodyPr>
            <a:normAutofit fontScale="90000"/>
          </a:bodyPr>
          <a:lstStyle/>
          <a:p>
            <a:pPr algn="ctr"/>
            <a:r>
              <a:rPr lang="ru-RU" sz="4000" b="1" dirty="0" smtClean="0"/>
              <a:t>Повышение надежности оборудования при эксплуатации</a:t>
            </a:r>
          </a:p>
        </p:txBody>
      </p:sp>
      <p:sp>
        <p:nvSpPr>
          <p:cNvPr id="313347" name="Rectangle 3"/>
          <p:cNvSpPr>
            <a:spLocks noGrp="1" noChangeArrowheads="1"/>
          </p:cNvSpPr>
          <p:nvPr>
            <p:ph type="body" idx="1"/>
          </p:nvPr>
        </p:nvSpPr>
        <p:spPr>
          <a:xfrm>
            <a:off x="555170" y="1268413"/>
            <a:ext cx="10602687" cy="5473700"/>
          </a:xfrm>
        </p:spPr>
        <p:txBody>
          <a:bodyPr/>
          <a:lstStyle/>
          <a:p>
            <a:pPr marL="0" indent="0" algn="just">
              <a:lnSpc>
                <a:spcPct val="80000"/>
              </a:lnSpc>
              <a:spcBef>
                <a:spcPct val="0"/>
              </a:spcBef>
            </a:pPr>
            <a:r>
              <a:rPr lang="ru-RU" sz="3000" dirty="0" smtClean="0"/>
              <a:t>Техническая политика предприятий должна быть направлена на снижение объемов и сроков проведения работ по техническому обслуживанию и ремонту техники за счет повышения надежности и долговечности основных узлов. Для поддержания надежности машины в процессе эксплуатации на заданном уровне объем производства запасных частей должен составлять </a:t>
            </a:r>
            <a:r>
              <a:rPr lang="ru-RU" sz="3000" b="1" dirty="0" smtClean="0"/>
              <a:t>25.. .30 % стоимости машин</a:t>
            </a:r>
            <a:r>
              <a:rPr lang="ru-RU" sz="3000" dirty="0" smtClean="0"/>
              <a:t>.</a:t>
            </a:r>
          </a:p>
          <a:p>
            <a:pPr marL="0" indent="0" algn="just">
              <a:lnSpc>
                <a:spcPct val="80000"/>
              </a:lnSpc>
              <a:spcBef>
                <a:spcPct val="0"/>
              </a:spcBef>
            </a:pPr>
            <a:r>
              <a:rPr lang="ru-RU" sz="3000" dirty="0" smtClean="0"/>
              <a:t>Классификация основных способов повышения работоспособности и долговечности деталей и узлов технологического оборудования приведена на следующем слайде. К ним следует добавить </a:t>
            </a:r>
            <a:r>
              <a:rPr lang="ru-RU" sz="3000" b="1" dirty="0" smtClean="0"/>
              <a:t>мероприятия по повышению надежности при конструировании, изготовлении, сборке и монтаже</a:t>
            </a:r>
            <a:r>
              <a:rPr lang="ru-RU" sz="3000" dirty="0" smtClean="0"/>
              <a:t>.</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7" name="Rectangle 2"/>
          <p:cNvSpPr>
            <a:spLocks noGrp="1" noChangeArrowheads="1"/>
          </p:cNvSpPr>
          <p:nvPr>
            <p:ph type="title"/>
          </p:nvPr>
        </p:nvSpPr>
        <p:spPr>
          <a:xfrm>
            <a:off x="785309" y="0"/>
            <a:ext cx="9318171" cy="1251857"/>
          </a:xfrm>
        </p:spPr>
        <p:txBody>
          <a:bodyPr>
            <a:normAutofit/>
          </a:bodyPr>
          <a:lstStyle/>
          <a:p>
            <a:pPr algn="ctr">
              <a:lnSpc>
                <a:spcPct val="70000"/>
              </a:lnSpc>
            </a:pPr>
            <a:r>
              <a:rPr lang="ru-RU" sz="3200" b="1" dirty="0" smtClean="0"/>
              <a:t>Классификация мероприятий по повышению эксплуатационной надежности технологического оборудования</a:t>
            </a:r>
            <a:r>
              <a:rPr lang="ru-RU" dirty="0" smtClean="0"/>
              <a:t> </a:t>
            </a:r>
          </a:p>
        </p:txBody>
      </p:sp>
      <p:graphicFrame>
        <p:nvGraphicFramePr>
          <p:cNvPr id="121858" name="Organization Chart 6"/>
          <p:cNvGraphicFramePr>
            <a:graphicFrameLocks/>
          </p:cNvGraphicFramePr>
          <p:nvPr>
            <p:ph idx="1"/>
          </p:nvPr>
        </p:nvGraphicFramePr>
        <p:xfrm>
          <a:off x="239184" y="1341439"/>
          <a:ext cx="11952816" cy="1150937"/>
        </p:xfrm>
        <a:graphic>
          <a:graphicData uri="http://schemas.openxmlformats.org/drawingml/2006/compatibility">
            <com:legacyDrawing xmlns:com="http://schemas.openxmlformats.org/drawingml/2006/compatibility" spid="_x0000_s1026"/>
          </a:graphicData>
        </a:graphic>
      </p:graphicFrame>
      <p:sp>
        <p:nvSpPr>
          <p:cNvPr id="121868" name="Line 24"/>
          <p:cNvSpPr>
            <a:spLocks noChangeShapeType="1"/>
          </p:cNvSpPr>
          <p:nvPr/>
        </p:nvSpPr>
        <p:spPr bwMode="auto">
          <a:xfrm>
            <a:off x="1968500" y="765175"/>
            <a:ext cx="0" cy="0"/>
          </a:xfrm>
          <a:prstGeom prst="line">
            <a:avLst/>
          </a:prstGeom>
          <a:noFill/>
          <a:ln w="9525">
            <a:solidFill>
              <a:schemeClr val="tx1"/>
            </a:solidFill>
            <a:round/>
            <a:headEnd/>
            <a:tailEnd/>
          </a:ln>
        </p:spPr>
        <p:txBody>
          <a:bodyPr/>
          <a:lstStyle/>
          <a:p>
            <a:endParaRPr lang="ru-RU"/>
          </a:p>
        </p:txBody>
      </p:sp>
      <p:sp>
        <p:nvSpPr>
          <p:cNvPr id="121869" name="Line 26"/>
          <p:cNvSpPr>
            <a:spLocks noChangeShapeType="1"/>
          </p:cNvSpPr>
          <p:nvPr/>
        </p:nvSpPr>
        <p:spPr bwMode="auto">
          <a:xfrm>
            <a:off x="334433" y="2492376"/>
            <a:ext cx="0" cy="3889375"/>
          </a:xfrm>
          <a:prstGeom prst="line">
            <a:avLst/>
          </a:prstGeom>
          <a:noFill/>
          <a:ln w="38100">
            <a:solidFill>
              <a:schemeClr val="tx1"/>
            </a:solidFill>
            <a:round/>
            <a:headEnd/>
            <a:tailEnd/>
          </a:ln>
        </p:spPr>
        <p:txBody>
          <a:bodyPr/>
          <a:lstStyle/>
          <a:p>
            <a:endParaRPr lang="ru-RU"/>
          </a:p>
        </p:txBody>
      </p:sp>
      <p:sp>
        <p:nvSpPr>
          <p:cNvPr id="121870" name="Rectangle 27"/>
          <p:cNvSpPr>
            <a:spLocks noChangeArrowheads="1"/>
          </p:cNvSpPr>
          <p:nvPr/>
        </p:nvSpPr>
        <p:spPr bwMode="auto">
          <a:xfrm>
            <a:off x="624418" y="2708276"/>
            <a:ext cx="2976033" cy="576263"/>
          </a:xfrm>
          <a:prstGeom prst="rect">
            <a:avLst/>
          </a:prstGeom>
          <a:solidFill>
            <a:schemeClr val="accent1"/>
          </a:solidFill>
          <a:ln w="9525">
            <a:solidFill>
              <a:schemeClr val="tx1"/>
            </a:solidFill>
            <a:miter lim="800000"/>
            <a:headEnd/>
            <a:tailEnd/>
          </a:ln>
        </p:spPr>
        <p:txBody>
          <a:bodyPr wrap="none" anchor="ctr"/>
          <a:lstStyle/>
          <a:p>
            <a:pPr algn="ctr"/>
            <a:r>
              <a:rPr lang="ru-RU" sz="1600"/>
              <a:t>Изменение конструкции</a:t>
            </a:r>
          </a:p>
        </p:txBody>
      </p:sp>
      <p:sp>
        <p:nvSpPr>
          <p:cNvPr id="121871" name="Rectangle 28"/>
          <p:cNvSpPr>
            <a:spLocks noChangeArrowheads="1"/>
          </p:cNvSpPr>
          <p:nvPr/>
        </p:nvSpPr>
        <p:spPr bwMode="auto">
          <a:xfrm>
            <a:off x="624418" y="3573463"/>
            <a:ext cx="2976033" cy="914400"/>
          </a:xfrm>
          <a:prstGeom prst="rect">
            <a:avLst/>
          </a:prstGeom>
          <a:solidFill>
            <a:schemeClr val="accent1"/>
          </a:solidFill>
          <a:ln w="9525">
            <a:solidFill>
              <a:schemeClr val="tx1"/>
            </a:solidFill>
            <a:miter lim="800000"/>
            <a:headEnd/>
            <a:tailEnd/>
          </a:ln>
        </p:spPr>
        <p:txBody>
          <a:bodyPr wrap="none" anchor="ctr"/>
          <a:lstStyle/>
          <a:p>
            <a:pPr algn="ctr"/>
            <a:r>
              <a:rPr lang="ru-RU" sz="2000"/>
              <a:t>Применение </a:t>
            </a:r>
          </a:p>
          <a:p>
            <a:pPr algn="ctr"/>
            <a:r>
              <a:rPr lang="ru-RU" sz="2000"/>
              <a:t>дополнительных</a:t>
            </a:r>
          </a:p>
          <a:p>
            <a:pPr algn="ctr"/>
            <a:r>
              <a:rPr lang="ru-RU" sz="2000"/>
              <a:t>устройств</a:t>
            </a:r>
          </a:p>
        </p:txBody>
      </p:sp>
      <p:sp>
        <p:nvSpPr>
          <p:cNvPr id="121872" name="Rectangle 29"/>
          <p:cNvSpPr>
            <a:spLocks noChangeArrowheads="1"/>
          </p:cNvSpPr>
          <p:nvPr/>
        </p:nvSpPr>
        <p:spPr bwMode="auto">
          <a:xfrm>
            <a:off x="624417" y="5013325"/>
            <a:ext cx="2878667" cy="647700"/>
          </a:xfrm>
          <a:prstGeom prst="rect">
            <a:avLst/>
          </a:prstGeom>
          <a:solidFill>
            <a:schemeClr val="accent1"/>
          </a:solidFill>
          <a:ln w="9525">
            <a:solidFill>
              <a:schemeClr val="tx1"/>
            </a:solidFill>
            <a:miter lim="800000"/>
            <a:headEnd/>
            <a:tailEnd/>
          </a:ln>
        </p:spPr>
        <p:txBody>
          <a:bodyPr wrap="none" anchor="ctr"/>
          <a:lstStyle/>
          <a:p>
            <a:pPr algn="ctr"/>
            <a:r>
              <a:rPr lang="ru-RU" sz="2000"/>
              <a:t>Улучшение </a:t>
            </a:r>
          </a:p>
          <a:p>
            <a:pPr algn="ctr"/>
            <a:r>
              <a:rPr lang="ru-RU" sz="2000"/>
              <a:t>материалов</a:t>
            </a:r>
          </a:p>
        </p:txBody>
      </p:sp>
      <p:sp>
        <p:nvSpPr>
          <p:cNvPr id="121873" name="Rectangle 30"/>
          <p:cNvSpPr>
            <a:spLocks noChangeArrowheads="1"/>
          </p:cNvSpPr>
          <p:nvPr/>
        </p:nvSpPr>
        <p:spPr bwMode="auto">
          <a:xfrm>
            <a:off x="624417" y="5943600"/>
            <a:ext cx="2878667" cy="725488"/>
          </a:xfrm>
          <a:prstGeom prst="rect">
            <a:avLst/>
          </a:prstGeom>
          <a:solidFill>
            <a:schemeClr val="accent1"/>
          </a:solidFill>
          <a:ln w="9525">
            <a:solidFill>
              <a:schemeClr val="tx1"/>
            </a:solidFill>
            <a:miter lim="800000"/>
            <a:headEnd/>
            <a:tailEnd/>
          </a:ln>
        </p:spPr>
        <p:txBody>
          <a:bodyPr wrap="none" anchor="ctr"/>
          <a:lstStyle/>
          <a:p>
            <a:pPr algn="ctr"/>
            <a:r>
              <a:rPr lang="ru-RU" sz="2000"/>
              <a:t>Улучшение</a:t>
            </a:r>
          </a:p>
          <a:p>
            <a:pPr algn="ctr"/>
            <a:r>
              <a:rPr lang="ru-RU" sz="2000"/>
              <a:t>смазки</a:t>
            </a:r>
          </a:p>
        </p:txBody>
      </p:sp>
      <p:sp>
        <p:nvSpPr>
          <p:cNvPr id="121874" name="Line 31"/>
          <p:cNvSpPr>
            <a:spLocks noChangeShapeType="1"/>
          </p:cNvSpPr>
          <p:nvPr/>
        </p:nvSpPr>
        <p:spPr bwMode="auto">
          <a:xfrm>
            <a:off x="334433" y="2997200"/>
            <a:ext cx="289984" cy="0"/>
          </a:xfrm>
          <a:prstGeom prst="line">
            <a:avLst/>
          </a:prstGeom>
          <a:noFill/>
          <a:ln w="38100">
            <a:solidFill>
              <a:schemeClr val="tx1"/>
            </a:solidFill>
            <a:round/>
            <a:headEnd/>
            <a:tailEnd/>
          </a:ln>
        </p:spPr>
        <p:txBody>
          <a:bodyPr/>
          <a:lstStyle/>
          <a:p>
            <a:endParaRPr lang="ru-RU"/>
          </a:p>
        </p:txBody>
      </p:sp>
      <p:sp>
        <p:nvSpPr>
          <p:cNvPr id="121875" name="Line 32"/>
          <p:cNvSpPr>
            <a:spLocks noChangeShapeType="1"/>
          </p:cNvSpPr>
          <p:nvPr/>
        </p:nvSpPr>
        <p:spPr bwMode="auto">
          <a:xfrm>
            <a:off x="334433" y="6381750"/>
            <a:ext cx="289984" cy="0"/>
          </a:xfrm>
          <a:prstGeom prst="line">
            <a:avLst/>
          </a:prstGeom>
          <a:noFill/>
          <a:ln w="38100">
            <a:solidFill>
              <a:schemeClr val="tx1"/>
            </a:solidFill>
            <a:round/>
            <a:headEnd/>
            <a:tailEnd/>
          </a:ln>
        </p:spPr>
        <p:txBody>
          <a:bodyPr/>
          <a:lstStyle/>
          <a:p>
            <a:endParaRPr lang="ru-RU"/>
          </a:p>
        </p:txBody>
      </p:sp>
      <p:sp>
        <p:nvSpPr>
          <p:cNvPr id="121876" name="Line 33"/>
          <p:cNvSpPr>
            <a:spLocks noChangeShapeType="1"/>
          </p:cNvSpPr>
          <p:nvPr/>
        </p:nvSpPr>
        <p:spPr bwMode="auto">
          <a:xfrm>
            <a:off x="334433" y="5300663"/>
            <a:ext cx="289984" cy="0"/>
          </a:xfrm>
          <a:prstGeom prst="line">
            <a:avLst/>
          </a:prstGeom>
          <a:noFill/>
          <a:ln w="38100">
            <a:solidFill>
              <a:schemeClr val="tx1"/>
            </a:solidFill>
            <a:round/>
            <a:headEnd/>
            <a:tailEnd/>
          </a:ln>
        </p:spPr>
        <p:txBody>
          <a:bodyPr/>
          <a:lstStyle/>
          <a:p>
            <a:endParaRPr lang="ru-RU"/>
          </a:p>
        </p:txBody>
      </p:sp>
      <p:sp>
        <p:nvSpPr>
          <p:cNvPr id="121877" name="Line 34"/>
          <p:cNvSpPr>
            <a:spLocks noChangeShapeType="1"/>
          </p:cNvSpPr>
          <p:nvPr/>
        </p:nvSpPr>
        <p:spPr bwMode="auto">
          <a:xfrm>
            <a:off x="334433" y="4005263"/>
            <a:ext cx="289984" cy="0"/>
          </a:xfrm>
          <a:prstGeom prst="line">
            <a:avLst/>
          </a:prstGeom>
          <a:noFill/>
          <a:ln w="38100">
            <a:solidFill>
              <a:schemeClr val="tx1"/>
            </a:solidFill>
            <a:round/>
            <a:headEnd/>
            <a:tailEnd/>
          </a:ln>
        </p:spPr>
        <p:txBody>
          <a:bodyPr/>
          <a:lstStyle/>
          <a:p>
            <a:endParaRPr lang="ru-RU"/>
          </a:p>
        </p:txBody>
      </p:sp>
      <p:sp>
        <p:nvSpPr>
          <p:cNvPr id="121878" name="Line 36"/>
          <p:cNvSpPr>
            <a:spLocks noChangeShapeType="1"/>
          </p:cNvSpPr>
          <p:nvPr/>
        </p:nvSpPr>
        <p:spPr bwMode="auto">
          <a:xfrm>
            <a:off x="4559300" y="2492376"/>
            <a:ext cx="0" cy="3889375"/>
          </a:xfrm>
          <a:prstGeom prst="line">
            <a:avLst/>
          </a:prstGeom>
          <a:noFill/>
          <a:ln w="38100">
            <a:solidFill>
              <a:schemeClr val="tx1"/>
            </a:solidFill>
            <a:round/>
            <a:headEnd/>
            <a:tailEnd/>
          </a:ln>
        </p:spPr>
        <p:txBody>
          <a:bodyPr/>
          <a:lstStyle/>
          <a:p>
            <a:endParaRPr lang="ru-RU"/>
          </a:p>
        </p:txBody>
      </p:sp>
      <p:sp>
        <p:nvSpPr>
          <p:cNvPr id="121879" name="Rectangle 37"/>
          <p:cNvSpPr>
            <a:spLocks noChangeArrowheads="1"/>
          </p:cNvSpPr>
          <p:nvPr/>
        </p:nvSpPr>
        <p:spPr bwMode="auto">
          <a:xfrm>
            <a:off x="4847168" y="2636838"/>
            <a:ext cx="3266017" cy="792162"/>
          </a:xfrm>
          <a:prstGeom prst="rect">
            <a:avLst/>
          </a:prstGeom>
          <a:solidFill>
            <a:schemeClr val="accent1"/>
          </a:solidFill>
          <a:ln w="9525">
            <a:solidFill>
              <a:schemeClr val="tx1"/>
            </a:solidFill>
            <a:miter lim="800000"/>
            <a:headEnd/>
            <a:tailEnd/>
          </a:ln>
        </p:spPr>
        <p:txBody>
          <a:bodyPr wrap="none" anchor="ctr"/>
          <a:lstStyle/>
          <a:p>
            <a:pPr algn="ctr"/>
            <a:r>
              <a:rPr lang="ru-RU" sz="1800"/>
              <a:t>Поверхностная</a:t>
            </a:r>
          </a:p>
          <a:p>
            <a:pPr algn="ctr"/>
            <a:r>
              <a:rPr lang="ru-RU" sz="1800"/>
              <a:t>пластическая</a:t>
            </a:r>
          </a:p>
          <a:p>
            <a:pPr algn="ctr"/>
            <a:r>
              <a:rPr lang="ru-RU" sz="1800"/>
              <a:t>деформация</a:t>
            </a:r>
          </a:p>
        </p:txBody>
      </p:sp>
      <p:sp>
        <p:nvSpPr>
          <p:cNvPr id="121880" name="Line 38"/>
          <p:cNvSpPr>
            <a:spLocks noChangeShapeType="1"/>
          </p:cNvSpPr>
          <p:nvPr/>
        </p:nvSpPr>
        <p:spPr bwMode="auto">
          <a:xfrm>
            <a:off x="8976784" y="2492376"/>
            <a:ext cx="0" cy="936625"/>
          </a:xfrm>
          <a:prstGeom prst="line">
            <a:avLst/>
          </a:prstGeom>
          <a:noFill/>
          <a:ln w="38100">
            <a:solidFill>
              <a:schemeClr val="tx1"/>
            </a:solidFill>
            <a:round/>
            <a:headEnd/>
            <a:tailEnd/>
          </a:ln>
        </p:spPr>
        <p:txBody>
          <a:bodyPr/>
          <a:lstStyle/>
          <a:p>
            <a:endParaRPr lang="ru-RU"/>
          </a:p>
        </p:txBody>
      </p:sp>
      <p:sp>
        <p:nvSpPr>
          <p:cNvPr id="121881" name="Rectangle 39"/>
          <p:cNvSpPr>
            <a:spLocks noChangeArrowheads="1"/>
          </p:cNvSpPr>
          <p:nvPr/>
        </p:nvSpPr>
        <p:spPr bwMode="auto">
          <a:xfrm>
            <a:off x="9457267" y="2997200"/>
            <a:ext cx="2495551" cy="914400"/>
          </a:xfrm>
          <a:prstGeom prst="rect">
            <a:avLst/>
          </a:prstGeom>
          <a:solidFill>
            <a:schemeClr val="accent1"/>
          </a:solidFill>
          <a:ln w="9525">
            <a:solidFill>
              <a:schemeClr val="tx1"/>
            </a:solidFill>
            <a:miter lim="800000"/>
            <a:headEnd/>
            <a:tailEnd/>
          </a:ln>
        </p:spPr>
        <p:txBody>
          <a:bodyPr wrap="none" anchor="ctr"/>
          <a:lstStyle/>
          <a:p>
            <a:pPr algn="ctr"/>
            <a:r>
              <a:rPr lang="ru-RU" sz="2000"/>
              <a:t>Уход</a:t>
            </a:r>
          </a:p>
          <a:p>
            <a:pPr algn="ctr"/>
            <a:r>
              <a:rPr lang="ru-RU" sz="2000"/>
              <a:t>профилактика</a:t>
            </a:r>
          </a:p>
          <a:p>
            <a:pPr algn="ctr"/>
            <a:r>
              <a:rPr lang="ru-RU" sz="2000"/>
              <a:t>обслуживание</a:t>
            </a:r>
          </a:p>
        </p:txBody>
      </p:sp>
      <p:sp>
        <p:nvSpPr>
          <p:cNvPr id="121882" name="Line 40"/>
          <p:cNvSpPr>
            <a:spLocks noChangeShapeType="1"/>
          </p:cNvSpPr>
          <p:nvPr/>
        </p:nvSpPr>
        <p:spPr bwMode="auto">
          <a:xfrm>
            <a:off x="8976784" y="3429000"/>
            <a:ext cx="480483" cy="0"/>
          </a:xfrm>
          <a:prstGeom prst="line">
            <a:avLst/>
          </a:prstGeom>
          <a:noFill/>
          <a:ln w="38100">
            <a:solidFill>
              <a:schemeClr val="tx1"/>
            </a:solidFill>
            <a:round/>
            <a:headEnd/>
            <a:tailEnd/>
          </a:ln>
        </p:spPr>
        <p:txBody>
          <a:bodyPr/>
          <a:lstStyle/>
          <a:p>
            <a:endParaRPr lang="ru-RU"/>
          </a:p>
        </p:txBody>
      </p:sp>
      <p:sp>
        <p:nvSpPr>
          <p:cNvPr id="121883" name="Rectangle 41"/>
          <p:cNvSpPr>
            <a:spLocks noChangeArrowheads="1"/>
          </p:cNvSpPr>
          <p:nvPr/>
        </p:nvSpPr>
        <p:spPr bwMode="auto">
          <a:xfrm>
            <a:off x="4847168" y="3644901"/>
            <a:ext cx="3266017" cy="360363"/>
          </a:xfrm>
          <a:prstGeom prst="rect">
            <a:avLst/>
          </a:prstGeom>
          <a:solidFill>
            <a:schemeClr val="accent1"/>
          </a:solidFill>
          <a:ln w="9525">
            <a:solidFill>
              <a:schemeClr val="tx1"/>
            </a:solidFill>
            <a:miter lim="800000"/>
            <a:headEnd/>
            <a:tailEnd/>
          </a:ln>
        </p:spPr>
        <p:txBody>
          <a:bodyPr wrap="none" anchor="ctr"/>
          <a:lstStyle/>
          <a:p>
            <a:pPr algn="ctr"/>
            <a:r>
              <a:rPr lang="ru-RU" sz="1800"/>
              <a:t>Термическая обработка</a:t>
            </a:r>
          </a:p>
        </p:txBody>
      </p:sp>
      <p:sp>
        <p:nvSpPr>
          <p:cNvPr id="121884" name="Rectangle 42"/>
          <p:cNvSpPr>
            <a:spLocks noChangeArrowheads="1"/>
          </p:cNvSpPr>
          <p:nvPr/>
        </p:nvSpPr>
        <p:spPr bwMode="auto">
          <a:xfrm>
            <a:off x="4847168" y="4221163"/>
            <a:ext cx="3266017" cy="647700"/>
          </a:xfrm>
          <a:prstGeom prst="rect">
            <a:avLst/>
          </a:prstGeom>
          <a:solidFill>
            <a:schemeClr val="accent1"/>
          </a:solidFill>
          <a:ln w="9525">
            <a:solidFill>
              <a:schemeClr val="tx1"/>
            </a:solidFill>
            <a:miter lim="800000"/>
            <a:headEnd/>
            <a:tailEnd/>
          </a:ln>
        </p:spPr>
        <p:txBody>
          <a:bodyPr wrap="none" anchor="ctr"/>
          <a:lstStyle/>
          <a:p>
            <a:pPr algn="ctr"/>
            <a:r>
              <a:rPr lang="ru-RU" sz="1800"/>
              <a:t>Химико-термическая</a:t>
            </a:r>
          </a:p>
          <a:p>
            <a:pPr algn="ctr"/>
            <a:r>
              <a:rPr lang="ru-RU" sz="1800"/>
              <a:t>обработка</a:t>
            </a:r>
          </a:p>
        </p:txBody>
      </p:sp>
      <p:sp>
        <p:nvSpPr>
          <p:cNvPr id="121885" name="Rectangle 43"/>
          <p:cNvSpPr>
            <a:spLocks noChangeArrowheads="1"/>
          </p:cNvSpPr>
          <p:nvPr/>
        </p:nvSpPr>
        <p:spPr bwMode="auto">
          <a:xfrm>
            <a:off x="4847168" y="5084763"/>
            <a:ext cx="3266017" cy="647700"/>
          </a:xfrm>
          <a:prstGeom prst="rect">
            <a:avLst/>
          </a:prstGeom>
          <a:solidFill>
            <a:schemeClr val="accent1"/>
          </a:solidFill>
          <a:ln w="9525">
            <a:solidFill>
              <a:schemeClr val="tx1"/>
            </a:solidFill>
            <a:miter lim="800000"/>
            <a:headEnd/>
            <a:tailEnd/>
          </a:ln>
        </p:spPr>
        <p:txBody>
          <a:bodyPr wrap="none" anchor="ctr"/>
          <a:lstStyle/>
          <a:p>
            <a:pPr algn="ctr"/>
            <a:r>
              <a:rPr lang="ru-RU" sz="2000"/>
              <a:t>Наплавка</a:t>
            </a:r>
          </a:p>
          <a:p>
            <a:pPr algn="ctr"/>
            <a:r>
              <a:rPr lang="ru-RU" sz="2000"/>
              <a:t>напыление</a:t>
            </a:r>
          </a:p>
        </p:txBody>
      </p:sp>
      <p:sp>
        <p:nvSpPr>
          <p:cNvPr id="121886" name="Rectangle 44"/>
          <p:cNvSpPr>
            <a:spLocks noChangeArrowheads="1"/>
          </p:cNvSpPr>
          <p:nvPr/>
        </p:nvSpPr>
        <p:spPr bwMode="auto">
          <a:xfrm>
            <a:off x="4847168" y="5876925"/>
            <a:ext cx="3266017" cy="865188"/>
          </a:xfrm>
          <a:prstGeom prst="rect">
            <a:avLst/>
          </a:prstGeom>
          <a:solidFill>
            <a:schemeClr val="accent1"/>
          </a:solidFill>
          <a:ln w="9525">
            <a:solidFill>
              <a:schemeClr val="tx1"/>
            </a:solidFill>
            <a:miter lim="800000"/>
            <a:headEnd/>
            <a:tailEnd/>
          </a:ln>
        </p:spPr>
        <p:txBody>
          <a:bodyPr wrap="none" anchor="ctr"/>
          <a:lstStyle/>
          <a:p>
            <a:pPr algn="ctr"/>
            <a:r>
              <a:rPr lang="ru-RU" sz="1800"/>
              <a:t>Гальваническое</a:t>
            </a:r>
          </a:p>
          <a:p>
            <a:pPr algn="ctr"/>
            <a:r>
              <a:rPr lang="ru-RU" sz="1800"/>
              <a:t>нанесение</a:t>
            </a:r>
          </a:p>
          <a:p>
            <a:pPr algn="ctr"/>
            <a:r>
              <a:rPr lang="ru-RU" sz="1800"/>
              <a:t>покрытий</a:t>
            </a:r>
            <a:r>
              <a:rPr lang="ru-RU" sz="1600"/>
              <a:t> </a:t>
            </a:r>
          </a:p>
        </p:txBody>
      </p:sp>
      <p:sp>
        <p:nvSpPr>
          <p:cNvPr id="121887" name="Line 45"/>
          <p:cNvSpPr>
            <a:spLocks noChangeShapeType="1"/>
          </p:cNvSpPr>
          <p:nvPr/>
        </p:nvSpPr>
        <p:spPr bwMode="auto">
          <a:xfrm>
            <a:off x="4559300" y="6381750"/>
            <a:ext cx="287867" cy="0"/>
          </a:xfrm>
          <a:prstGeom prst="line">
            <a:avLst/>
          </a:prstGeom>
          <a:noFill/>
          <a:ln w="38100">
            <a:solidFill>
              <a:schemeClr val="tx1"/>
            </a:solidFill>
            <a:round/>
            <a:headEnd/>
            <a:tailEnd/>
          </a:ln>
        </p:spPr>
        <p:txBody>
          <a:bodyPr/>
          <a:lstStyle/>
          <a:p>
            <a:endParaRPr lang="ru-RU"/>
          </a:p>
        </p:txBody>
      </p:sp>
      <p:sp>
        <p:nvSpPr>
          <p:cNvPr id="121888" name="Line 46"/>
          <p:cNvSpPr>
            <a:spLocks noChangeShapeType="1"/>
          </p:cNvSpPr>
          <p:nvPr/>
        </p:nvSpPr>
        <p:spPr bwMode="auto">
          <a:xfrm>
            <a:off x="4559300" y="5373688"/>
            <a:ext cx="287867" cy="0"/>
          </a:xfrm>
          <a:prstGeom prst="line">
            <a:avLst/>
          </a:prstGeom>
          <a:noFill/>
          <a:ln w="38100">
            <a:solidFill>
              <a:schemeClr val="tx1"/>
            </a:solidFill>
            <a:round/>
            <a:headEnd/>
            <a:tailEnd/>
          </a:ln>
        </p:spPr>
        <p:txBody>
          <a:bodyPr/>
          <a:lstStyle/>
          <a:p>
            <a:endParaRPr lang="ru-RU"/>
          </a:p>
        </p:txBody>
      </p:sp>
      <p:sp>
        <p:nvSpPr>
          <p:cNvPr id="121889" name="Line 47"/>
          <p:cNvSpPr>
            <a:spLocks noChangeShapeType="1"/>
          </p:cNvSpPr>
          <p:nvPr/>
        </p:nvSpPr>
        <p:spPr bwMode="auto">
          <a:xfrm>
            <a:off x="4559300" y="4508500"/>
            <a:ext cx="287867" cy="0"/>
          </a:xfrm>
          <a:prstGeom prst="line">
            <a:avLst/>
          </a:prstGeom>
          <a:noFill/>
          <a:ln w="38100">
            <a:solidFill>
              <a:schemeClr val="tx1"/>
            </a:solidFill>
            <a:round/>
            <a:headEnd/>
            <a:tailEnd/>
          </a:ln>
        </p:spPr>
        <p:txBody>
          <a:bodyPr/>
          <a:lstStyle/>
          <a:p>
            <a:endParaRPr lang="ru-RU"/>
          </a:p>
        </p:txBody>
      </p:sp>
      <p:sp>
        <p:nvSpPr>
          <p:cNvPr id="121890" name="Line 48"/>
          <p:cNvSpPr>
            <a:spLocks noChangeShapeType="1"/>
          </p:cNvSpPr>
          <p:nvPr/>
        </p:nvSpPr>
        <p:spPr bwMode="auto">
          <a:xfrm>
            <a:off x="4559300" y="3860800"/>
            <a:ext cx="287867" cy="0"/>
          </a:xfrm>
          <a:prstGeom prst="line">
            <a:avLst/>
          </a:prstGeom>
          <a:noFill/>
          <a:ln w="38100">
            <a:solidFill>
              <a:schemeClr val="tx1"/>
            </a:solidFill>
            <a:round/>
            <a:headEnd/>
            <a:tailEnd/>
          </a:ln>
        </p:spPr>
        <p:txBody>
          <a:bodyPr/>
          <a:lstStyle/>
          <a:p>
            <a:endParaRPr lang="ru-RU"/>
          </a:p>
        </p:txBody>
      </p:sp>
      <p:sp>
        <p:nvSpPr>
          <p:cNvPr id="121891" name="Line 49"/>
          <p:cNvSpPr>
            <a:spLocks noChangeShapeType="1"/>
          </p:cNvSpPr>
          <p:nvPr/>
        </p:nvSpPr>
        <p:spPr bwMode="auto">
          <a:xfrm>
            <a:off x="4559300" y="2997200"/>
            <a:ext cx="287867" cy="0"/>
          </a:xfrm>
          <a:prstGeom prst="line">
            <a:avLst/>
          </a:prstGeom>
          <a:noFill/>
          <a:ln w="38100">
            <a:solidFill>
              <a:schemeClr val="tx1"/>
            </a:solidFill>
            <a:round/>
            <a:headEnd/>
            <a:tailEnd/>
          </a:ln>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456" y="211566"/>
            <a:ext cx="9865160" cy="702833"/>
          </a:xfrm>
        </p:spPr>
        <p:txBody>
          <a:bodyPr>
            <a:normAutofit fontScale="90000"/>
          </a:bodyPr>
          <a:lstStyle/>
          <a:p>
            <a:pPr algn="ctr"/>
            <a:r>
              <a:rPr lang="ru-RU" i="1" dirty="0" smtClean="0">
                <a:solidFill>
                  <a:srgbClr val="FF0000"/>
                </a:solidFill>
              </a:rPr>
              <a:t>Характеристика основных стратегий </a:t>
            </a:r>
            <a:r>
              <a:rPr lang="ru-RU" i="1" dirty="0" err="1" smtClean="0">
                <a:solidFill>
                  <a:srgbClr val="FF0000"/>
                </a:solidFill>
              </a:rPr>
              <a:t>ТОиР</a:t>
            </a:r>
            <a:r>
              <a:rPr lang="ru-RU" dirty="0" smtClean="0"/>
              <a:t/>
            </a:r>
            <a:br>
              <a:rPr lang="ru-RU" dirty="0" smtClean="0"/>
            </a:br>
            <a:endParaRPr lang="ru-RU" dirty="0"/>
          </a:p>
        </p:txBody>
      </p:sp>
      <p:graphicFrame>
        <p:nvGraphicFramePr>
          <p:cNvPr id="6" name="Содержимое 5"/>
          <p:cNvGraphicFramePr>
            <a:graphicFrameLocks noGrp="1"/>
          </p:cNvGraphicFramePr>
          <p:nvPr>
            <p:ph idx="1"/>
          </p:nvPr>
        </p:nvGraphicFramePr>
        <p:xfrm>
          <a:off x="914534" y="891186"/>
          <a:ext cx="10262661" cy="5765800"/>
        </p:xfrm>
        <a:graphic>
          <a:graphicData uri="http://schemas.openxmlformats.org/drawingml/2006/table">
            <a:tbl>
              <a:tblPr firstRow="1" bandRow="1">
                <a:tableStyleId>{5C22544A-7EE6-4342-B048-85BDC9FD1C3A}</a:tableStyleId>
              </a:tblPr>
              <a:tblGrid>
                <a:gridCol w="3420887"/>
                <a:gridCol w="3420887"/>
                <a:gridCol w="3420887"/>
              </a:tblGrid>
              <a:tr h="457200">
                <a:tc rowSpan="2">
                  <a:txBody>
                    <a:bodyPr/>
                    <a:lstStyle/>
                    <a:p>
                      <a:pPr algn="ctr"/>
                      <a:r>
                        <a:rPr lang="ru-RU" sz="1800" b="1" i="1" kern="1200" dirty="0" smtClean="0">
                          <a:solidFill>
                            <a:schemeClr val="lt1"/>
                          </a:solidFill>
                          <a:latin typeface="+mn-lt"/>
                          <a:ea typeface="+mn-ea"/>
                          <a:cs typeface="+mn-cs"/>
                        </a:rPr>
                        <a:t>Модель информационного обеспечения</a:t>
                      </a:r>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ru-RU" sz="1800" b="1" i="1" kern="1200" dirty="0" smtClean="0">
                          <a:solidFill>
                            <a:schemeClr val="lt1"/>
                          </a:solidFill>
                          <a:latin typeface="+mn-lt"/>
                          <a:ea typeface="+mn-ea"/>
                          <a:cs typeface="+mn-cs"/>
                        </a:rPr>
                        <a:t>Характер осуществляемых мероприятий</a:t>
                      </a:r>
                      <a:endParaRPr lang="ru-RU" dirty="0"/>
                    </a:p>
                  </a:txBody>
                  <a:tcPr>
                    <a:lnL w="12700" cmpd="sng">
                      <a:noFill/>
                    </a:lnL>
                    <a:lnB w="12700" cap="flat" cmpd="sng" algn="ctr">
                      <a:noFill/>
                      <a:prstDash val="solid"/>
                      <a:round/>
                      <a:headEnd type="none" w="med" len="med"/>
                      <a:tailEnd type="none" w="med" len="med"/>
                    </a:lnB>
                  </a:tcPr>
                </a:tc>
                <a:tc hMerge="1">
                  <a:txBody>
                    <a:bodyPr/>
                    <a:lstStyle/>
                    <a:p>
                      <a:endParaRPr lang="ru-RU" dirty="0"/>
                    </a:p>
                  </a:txBody>
                  <a:tcPr/>
                </a:tc>
              </a:tr>
              <a:tr h="457200">
                <a:tc vMerge="1">
                  <a:txBody>
                    <a:bodyPr/>
                    <a:lstStyle/>
                    <a:p>
                      <a:endParaRPr lang="ru-RU" dirty="0"/>
                    </a:p>
                  </a:txBody>
                  <a:tcPr>
                    <a:lnT w="12700" cap="flat" cmpd="sng" algn="ctr">
                      <a:solidFill>
                        <a:schemeClr val="tx1"/>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800" b="1" i="0" kern="1200" dirty="0" smtClean="0">
                          <a:solidFill>
                            <a:schemeClr val="bg1"/>
                          </a:solidFill>
                          <a:latin typeface="+mn-lt"/>
                          <a:ea typeface="+mn-ea"/>
                          <a:cs typeface="+mn-cs"/>
                        </a:rPr>
                        <a:t>РЕАКТИВНЫЕ</a:t>
                      </a:r>
                      <a:endParaRPr lang="ru-RU" dirty="0" smtClean="0">
                        <a:solidFill>
                          <a:schemeClr val="bg1"/>
                        </a:solidFill>
                      </a:endParaRPr>
                    </a:p>
                  </a:txBody>
                  <a:tcPr>
                    <a:lnL w="381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800" b="1" i="0" kern="1200" dirty="0" smtClean="0">
                          <a:solidFill>
                            <a:schemeClr val="bg1"/>
                          </a:solidFill>
                          <a:latin typeface="+mn-lt"/>
                          <a:ea typeface="+mn-ea"/>
                          <a:cs typeface="+mn-cs"/>
                        </a:rPr>
                        <a:t>ПРЕВЕНТИВНЫЕ</a:t>
                      </a:r>
                      <a:endParaRPr lang="ru-RU" dirty="0" smtClean="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0840">
                <a:tc>
                  <a:txBody>
                    <a:bodyPr/>
                    <a:lstStyle/>
                    <a:p>
                      <a:r>
                        <a:rPr lang="ru-RU" sz="1400" b="1" i="0" kern="1200" dirty="0" smtClean="0">
                          <a:solidFill>
                            <a:schemeClr val="dk1"/>
                          </a:solidFill>
                          <a:latin typeface="+mn-lt"/>
                          <a:ea typeface="+mn-ea"/>
                          <a:cs typeface="+mn-cs"/>
                        </a:rPr>
                        <a:t>СТОХАСТИЧЕСКАЯ МОДЕЛЬ</a:t>
                      </a:r>
                      <a:br>
                        <a:rPr lang="ru-RU" sz="1400" b="1" i="0" kern="1200" dirty="0" smtClean="0">
                          <a:solidFill>
                            <a:schemeClr val="dk1"/>
                          </a:solidFill>
                          <a:latin typeface="+mn-lt"/>
                          <a:ea typeface="+mn-ea"/>
                          <a:cs typeface="+mn-cs"/>
                        </a:rPr>
                      </a:br>
                      <a:r>
                        <a:rPr lang="ru-RU" sz="1400" b="1" i="0" kern="1200" dirty="0" smtClean="0">
                          <a:solidFill>
                            <a:schemeClr val="dk1"/>
                          </a:solidFill>
                          <a:latin typeface="+mn-lt"/>
                          <a:ea typeface="+mn-ea"/>
                          <a:cs typeface="+mn-cs"/>
                        </a:rPr>
                        <a:t>(на основе вероятностных, статистических показателей)</a:t>
                      </a:r>
                      <a:endParaRPr lang="ru-RU" sz="1400" dirty="0"/>
                    </a:p>
                  </a:txBody>
                  <a:tcPr>
                    <a:lnT w="38100" cmpd="sng">
                      <a:noFill/>
                    </a:lnT>
                  </a:tcPr>
                </a:tc>
                <a:tc>
                  <a:txBody>
                    <a:bodyPr/>
                    <a:lstStyle/>
                    <a:p>
                      <a:r>
                        <a:rPr lang="ru-RU" sz="1400" b="0" i="1" kern="1200" dirty="0" err="1" smtClean="0">
                          <a:solidFill>
                            <a:schemeClr val="dk1"/>
                          </a:solidFill>
                          <a:latin typeface="+mn-lt"/>
                          <a:ea typeface="+mn-ea"/>
                          <a:cs typeface="+mn-cs"/>
                        </a:rPr>
                        <a:t>II</a:t>
                      </a:r>
                      <a:r>
                        <a:rPr lang="ru-RU" sz="1400" b="0" i="1" kern="1200" dirty="0" smtClean="0">
                          <a:solidFill>
                            <a:schemeClr val="dk1"/>
                          </a:solidFill>
                          <a:latin typeface="+mn-lt"/>
                          <a:ea typeface="+mn-ea"/>
                          <a:cs typeface="+mn-cs"/>
                        </a:rPr>
                        <a:t>. Эксплуатация до </a:t>
                      </a:r>
                      <a:r>
                        <a:rPr lang="ru-RU" sz="1400" b="0" i="1" kern="1200" dirty="0" smtClean="0">
                          <a:solidFill>
                            <a:schemeClr val="dk1"/>
                          </a:solidFill>
                          <a:latin typeface="+mn-lt"/>
                          <a:ea typeface="+mn-ea"/>
                          <a:cs typeface="+mn-cs"/>
                        </a:rPr>
                        <a:t>отказа (</a:t>
                      </a:r>
                      <a:r>
                        <a:rPr lang="en-US" sz="1400" b="0" i="1" kern="1200" dirty="0" smtClean="0">
                          <a:solidFill>
                            <a:schemeClr val="dk1"/>
                          </a:solidFill>
                          <a:latin typeface="+mn-lt"/>
                          <a:ea typeface="+mn-ea"/>
                          <a:cs typeface="+mn-cs"/>
                        </a:rPr>
                        <a:t>RTF </a:t>
                      </a:r>
                      <a:r>
                        <a:rPr lang="ru-RU" sz="1400" b="0" i="1" kern="1200" dirty="0" smtClean="0">
                          <a:solidFill>
                            <a:schemeClr val="dk1"/>
                          </a:solidFill>
                          <a:latin typeface="+mn-lt"/>
                          <a:ea typeface="+mn-ea"/>
                          <a:cs typeface="+mn-cs"/>
                        </a:rPr>
                        <a:t>-</a:t>
                      </a:r>
                      <a:r>
                        <a:rPr lang="en-US" sz="1400" b="0" i="1" kern="1200" dirty="0" smtClean="0">
                          <a:solidFill>
                            <a:schemeClr val="dk1"/>
                          </a:solidFill>
                          <a:latin typeface="+mn-lt"/>
                          <a:ea typeface="+mn-ea"/>
                          <a:cs typeface="+mn-cs"/>
                        </a:rPr>
                        <a:t>Run-to-Failure</a:t>
                      </a:r>
                      <a:r>
                        <a:rPr lang="ru-RU" sz="1800" b="0" i="0" kern="1200" dirty="0" smtClean="0">
                          <a:solidFill>
                            <a:schemeClr val="dk1"/>
                          </a:solidFill>
                          <a:latin typeface="+mn-lt"/>
                          <a:ea typeface="+mn-ea"/>
                          <a:cs typeface="+mn-cs"/>
                        </a:rPr>
                        <a:t> </a:t>
                      </a:r>
                      <a:r>
                        <a:rPr lang="ru-RU" sz="1400" b="0" i="1" kern="1200" dirty="0" smtClean="0">
                          <a:solidFill>
                            <a:schemeClr val="dk1"/>
                          </a:solidFill>
                          <a:latin typeface="+mn-lt"/>
                          <a:ea typeface="+mn-ea"/>
                          <a:cs typeface="+mn-cs"/>
                        </a:rPr>
                        <a:t>стратегия):</a:t>
                      </a:r>
                      <a:r>
                        <a:rPr lang="ru-RU" sz="1400" b="0" i="0" kern="1200" dirty="0" smtClean="0">
                          <a:solidFill>
                            <a:schemeClr val="dk1"/>
                          </a:solidFill>
                          <a:latin typeface="+mn-lt"/>
                          <a:ea typeface="+mn-ea"/>
                          <a:cs typeface="+mn-cs"/>
                        </a:rPr>
                        <a:t> </a:t>
                      </a:r>
                      <a:r>
                        <a:rPr lang="ru-RU" sz="1400" b="0" i="0" kern="1200" dirty="0" smtClean="0">
                          <a:solidFill>
                            <a:schemeClr val="dk1"/>
                          </a:solidFill>
                          <a:latin typeface="+mn-lt"/>
                          <a:ea typeface="+mn-ea"/>
                          <a:cs typeface="+mn-cs"/>
                        </a:rPr>
                        <a:t>максимальное использование ресурса оборудования;</a:t>
                      </a:r>
                      <a:r>
                        <a:rPr lang="ru-RU" sz="1400" dirty="0" smtClean="0"/>
                        <a:t/>
                      </a:r>
                      <a:br>
                        <a:rPr lang="ru-RU" sz="1400" dirty="0" smtClean="0"/>
                      </a:br>
                      <a:r>
                        <a:rPr lang="ru-RU" sz="1400" b="0" i="0" kern="1200" dirty="0" smtClean="0">
                          <a:solidFill>
                            <a:schemeClr val="dk1"/>
                          </a:solidFill>
                          <a:latin typeface="+mn-lt"/>
                          <a:ea typeface="+mn-ea"/>
                          <a:cs typeface="+mn-cs"/>
                        </a:rPr>
                        <a:t>+ минимальные затраты на содержание </a:t>
                      </a:r>
                      <a:r>
                        <a:rPr lang="ru-RU" sz="1400" b="0" i="0" kern="1200" dirty="0" err="1" smtClean="0">
                          <a:solidFill>
                            <a:schemeClr val="dk1"/>
                          </a:solidFill>
                          <a:latin typeface="+mn-lt"/>
                          <a:ea typeface="+mn-ea"/>
                          <a:cs typeface="+mn-cs"/>
                        </a:rPr>
                        <a:t>РС</a:t>
                      </a:r>
                      <a:r>
                        <a:rPr lang="ru-RU" sz="1400" b="0" i="0" kern="1200" dirty="0" smtClean="0">
                          <a:solidFill>
                            <a:schemeClr val="dk1"/>
                          </a:solidFill>
                          <a:latin typeface="+mn-lt"/>
                          <a:ea typeface="+mn-ea"/>
                          <a:cs typeface="+mn-cs"/>
                        </a:rPr>
                        <a:t>;</a:t>
                      </a:r>
                      <a:r>
                        <a:rPr lang="ru-RU" sz="1400" dirty="0" smtClean="0"/>
                        <a:t/>
                      </a:r>
                      <a:br>
                        <a:rPr lang="ru-RU" sz="1400" dirty="0" smtClean="0"/>
                      </a:br>
                      <a:r>
                        <a:rPr lang="ru-RU" sz="1400" b="0" i="0" kern="1200" dirty="0" smtClean="0">
                          <a:solidFill>
                            <a:schemeClr val="dk1"/>
                          </a:solidFill>
                          <a:latin typeface="+mn-lt"/>
                          <a:ea typeface="+mn-ea"/>
                          <a:cs typeface="+mn-cs"/>
                        </a:rPr>
                        <a:t>– отказы и затраты по ликвидации аварий велики и непредсказуемы.</a:t>
                      </a:r>
                      <a:endParaRPr lang="ru-RU" sz="1400" dirty="0"/>
                    </a:p>
                  </a:txBody>
                  <a:tcPr>
                    <a:lnT w="12700" cmpd="sng">
                      <a:noFill/>
                    </a:lnT>
                  </a:tcPr>
                </a:tc>
                <a:tc>
                  <a:txBody>
                    <a:bodyPr/>
                    <a:lstStyle/>
                    <a:p>
                      <a:r>
                        <a:rPr lang="ru-RU" sz="1400" b="0" i="1" kern="1200" dirty="0" err="1" smtClean="0">
                          <a:solidFill>
                            <a:schemeClr val="dk1"/>
                          </a:solidFill>
                          <a:latin typeface="+mn-lt"/>
                          <a:ea typeface="+mn-ea"/>
                          <a:cs typeface="+mn-cs"/>
                        </a:rPr>
                        <a:t>III</a:t>
                      </a:r>
                      <a:r>
                        <a:rPr lang="ru-RU" sz="1400" b="0" i="1" kern="1200" dirty="0" smtClean="0">
                          <a:solidFill>
                            <a:schemeClr val="dk1"/>
                          </a:solidFill>
                          <a:latin typeface="+mn-lt"/>
                          <a:ea typeface="+mn-ea"/>
                          <a:cs typeface="+mn-cs"/>
                        </a:rPr>
                        <a:t>. Планово-предупредительные ремонты </a:t>
                      </a:r>
                      <a:r>
                        <a:rPr lang="ru-RU" sz="1400" b="0" i="1" kern="1200" dirty="0" smtClean="0">
                          <a:solidFill>
                            <a:schemeClr val="dk1"/>
                          </a:solidFill>
                          <a:latin typeface="+mn-lt"/>
                          <a:ea typeface="+mn-ea"/>
                          <a:cs typeface="+mn-cs"/>
                        </a:rPr>
                        <a:t>(</a:t>
                      </a:r>
                      <a:r>
                        <a:rPr lang="ru-RU" sz="1400" b="0" i="1" kern="1200" dirty="0" err="1" smtClean="0">
                          <a:solidFill>
                            <a:schemeClr val="dk1"/>
                          </a:solidFill>
                          <a:latin typeface="+mn-lt"/>
                          <a:ea typeface="+mn-ea"/>
                          <a:cs typeface="+mn-cs"/>
                        </a:rPr>
                        <a:t>ТВМ</a:t>
                      </a:r>
                      <a:r>
                        <a:rPr lang="ru-RU" sz="1400" b="0" i="1" kern="1200" dirty="0" smtClean="0">
                          <a:solidFill>
                            <a:schemeClr val="dk1"/>
                          </a:solidFill>
                          <a:latin typeface="+mn-lt"/>
                          <a:ea typeface="+mn-ea"/>
                          <a:cs typeface="+mn-cs"/>
                        </a:rPr>
                        <a:t>  - </a:t>
                      </a:r>
                      <a:r>
                        <a:rPr lang="en-US" sz="1400" b="0" i="1" kern="1200" dirty="0" smtClean="0">
                          <a:solidFill>
                            <a:schemeClr val="dk1"/>
                          </a:solidFill>
                          <a:latin typeface="+mn-lt"/>
                          <a:ea typeface="+mn-ea"/>
                          <a:cs typeface="+mn-cs"/>
                        </a:rPr>
                        <a:t>Time-Based Maintenance</a:t>
                      </a:r>
                      <a:r>
                        <a:rPr lang="ru-RU" sz="1400" b="0" i="1" kern="1200" dirty="0" smtClean="0">
                          <a:solidFill>
                            <a:schemeClr val="dk1"/>
                          </a:solidFill>
                          <a:latin typeface="+mn-lt"/>
                          <a:ea typeface="+mn-ea"/>
                          <a:cs typeface="+mn-cs"/>
                        </a:rPr>
                        <a:t> стратегия):</a:t>
                      </a:r>
                      <a:r>
                        <a:rPr lang="ru-RU" sz="1400" b="0" i="0" kern="1200" dirty="0" smtClean="0">
                          <a:solidFill>
                            <a:schemeClr val="dk1"/>
                          </a:solidFill>
                          <a:latin typeface="+mn-lt"/>
                          <a:ea typeface="+mn-ea"/>
                          <a:cs typeface="+mn-cs"/>
                        </a:rPr>
                        <a:t> </a:t>
                      </a:r>
                      <a:r>
                        <a:rPr lang="ru-RU" sz="1400" b="0" i="0" kern="1200" dirty="0" smtClean="0">
                          <a:solidFill>
                            <a:schemeClr val="dk1"/>
                          </a:solidFill>
                          <a:latin typeface="+mn-lt"/>
                          <a:ea typeface="+mn-ea"/>
                          <a:cs typeface="+mn-cs"/>
                        </a:rPr>
                        <a:t>фиксированная вероятность аварийных отказов;</a:t>
                      </a:r>
                      <a:r>
                        <a:rPr lang="ru-RU" sz="1400" dirty="0" smtClean="0"/>
                        <a:t/>
                      </a:r>
                      <a:br>
                        <a:rPr lang="ru-RU" sz="1400" dirty="0" smtClean="0"/>
                      </a:br>
                      <a:r>
                        <a:rPr lang="ru-RU" sz="1400" b="0" i="0" kern="1200" dirty="0" smtClean="0">
                          <a:solidFill>
                            <a:schemeClr val="dk1"/>
                          </a:solidFill>
                          <a:latin typeface="+mn-lt"/>
                          <a:ea typeface="+mn-ea"/>
                          <a:cs typeface="+mn-cs"/>
                        </a:rPr>
                        <a:t>+ наилучшее условия для планирования </a:t>
                      </a:r>
                      <a:r>
                        <a:rPr lang="ru-RU" sz="1400" b="0" i="0" kern="1200" dirty="0" err="1" smtClean="0">
                          <a:solidFill>
                            <a:schemeClr val="dk1"/>
                          </a:solidFill>
                          <a:latin typeface="+mn-lt"/>
                          <a:ea typeface="+mn-ea"/>
                          <a:cs typeface="+mn-cs"/>
                        </a:rPr>
                        <a:t>ТОиР</a:t>
                      </a:r>
                      <a:r>
                        <a:rPr lang="ru-RU" sz="1400" b="0" i="0" kern="1200" dirty="0" smtClean="0">
                          <a:solidFill>
                            <a:schemeClr val="dk1"/>
                          </a:solidFill>
                          <a:latin typeface="+mn-lt"/>
                          <a:ea typeface="+mn-ea"/>
                          <a:cs typeface="+mn-cs"/>
                        </a:rPr>
                        <a:t>;</a:t>
                      </a:r>
                      <a:r>
                        <a:rPr lang="ru-RU" sz="1400" dirty="0" smtClean="0"/>
                        <a:t/>
                      </a:r>
                      <a:br>
                        <a:rPr lang="ru-RU" sz="1400" dirty="0" smtClean="0"/>
                      </a:br>
                      <a:r>
                        <a:rPr lang="ru-RU" sz="1400" b="0" i="0" kern="1200" dirty="0" smtClean="0">
                          <a:solidFill>
                            <a:schemeClr val="dk1"/>
                          </a:solidFill>
                          <a:latin typeface="+mn-lt"/>
                          <a:ea typeface="+mn-ea"/>
                          <a:cs typeface="+mn-cs"/>
                        </a:rPr>
                        <a:t>– значительные затраты на </a:t>
                      </a:r>
                      <a:r>
                        <a:rPr lang="ru-RU" sz="1400" b="0" i="0" kern="1200" dirty="0" err="1" smtClean="0">
                          <a:solidFill>
                            <a:schemeClr val="dk1"/>
                          </a:solidFill>
                          <a:latin typeface="+mn-lt"/>
                          <a:ea typeface="+mn-ea"/>
                          <a:cs typeface="+mn-cs"/>
                        </a:rPr>
                        <a:t>ТОиР</a:t>
                      </a:r>
                      <a:r>
                        <a:rPr lang="ru-RU" sz="1400" b="0" i="0" kern="1200" dirty="0" smtClean="0">
                          <a:solidFill>
                            <a:schemeClr val="dk1"/>
                          </a:solidFill>
                          <a:latin typeface="+mn-lt"/>
                          <a:ea typeface="+mn-ea"/>
                          <a:cs typeface="+mn-cs"/>
                        </a:rPr>
                        <a:t> из-за замены работоспособных узлов и деталей.</a:t>
                      </a:r>
                      <a:endParaRPr lang="ru-RU" sz="1400" dirty="0"/>
                    </a:p>
                  </a:txBody>
                  <a:tcPr>
                    <a:lnT w="12700" cmpd="sng">
                      <a:noFill/>
                    </a:lnT>
                  </a:tcPr>
                </a:tc>
              </a:tr>
              <a:tr h="370840">
                <a:tc>
                  <a:txBody>
                    <a:bodyPr/>
                    <a:lstStyle/>
                    <a:p>
                      <a:endParaRPr lang="ru-RU" sz="1400"/>
                    </a:p>
                  </a:txBody>
                  <a:tcPr/>
                </a:tc>
                <a:tc>
                  <a:txBody>
                    <a:bodyPr/>
                    <a:lstStyle/>
                    <a:p>
                      <a:endParaRPr lang="ru-RU" sz="1400" dirty="0"/>
                    </a:p>
                  </a:txBody>
                  <a:tcPr/>
                </a:tc>
                <a:tc>
                  <a:txBody>
                    <a:bodyPr/>
                    <a:lstStyle/>
                    <a:p>
                      <a:endParaRPr lang="ru-RU" sz="1400" dirty="0"/>
                    </a:p>
                  </a:txBody>
                  <a:tcPr/>
                </a:tc>
              </a:tr>
              <a:tr h="370840">
                <a:tc>
                  <a:txBody>
                    <a:bodyPr/>
                    <a:lstStyle/>
                    <a:p>
                      <a:r>
                        <a:rPr lang="ru-RU" sz="1400" b="1" i="0" kern="1200" dirty="0" smtClean="0">
                          <a:solidFill>
                            <a:schemeClr val="dk1"/>
                          </a:solidFill>
                          <a:latin typeface="+mn-lt"/>
                          <a:ea typeface="+mn-ea"/>
                          <a:cs typeface="+mn-cs"/>
                        </a:rPr>
                        <a:t>ДЕТЕРМИНИРОВАННАЯ МОДЕЛЬ</a:t>
                      </a:r>
                      <a:br>
                        <a:rPr lang="ru-RU" sz="1400" b="1" i="0" kern="1200" dirty="0" smtClean="0">
                          <a:solidFill>
                            <a:schemeClr val="dk1"/>
                          </a:solidFill>
                          <a:latin typeface="+mn-lt"/>
                          <a:ea typeface="+mn-ea"/>
                          <a:cs typeface="+mn-cs"/>
                        </a:rPr>
                      </a:br>
                      <a:r>
                        <a:rPr lang="ru-RU" sz="1400" b="1" i="0" kern="1200" dirty="0" smtClean="0">
                          <a:solidFill>
                            <a:schemeClr val="dk1"/>
                          </a:solidFill>
                          <a:latin typeface="+mn-lt"/>
                          <a:ea typeface="+mn-ea"/>
                          <a:cs typeface="+mn-cs"/>
                        </a:rPr>
                        <a:t>(на основе сведений о фактическом техническом состоянии (ТС) оборудования)</a:t>
                      </a:r>
                      <a:endParaRPr lang="ru-RU" sz="1400" dirty="0"/>
                    </a:p>
                  </a:txBody>
                  <a:tcPr/>
                </a:tc>
                <a:tc>
                  <a:txBody>
                    <a:bodyPr/>
                    <a:lstStyle/>
                    <a:p>
                      <a:r>
                        <a:rPr lang="ru-RU" sz="1400" b="0" i="1" kern="1200" dirty="0" smtClean="0">
                          <a:solidFill>
                            <a:schemeClr val="dk1"/>
                          </a:solidFill>
                          <a:latin typeface="+mn-lt"/>
                          <a:ea typeface="+mn-ea"/>
                          <a:cs typeface="+mn-cs"/>
                        </a:rPr>
                        <a:t>I. По </a:t>
                      </a:r>
                      <a:r>
                        <a:rPr lang="ru-RU" sz="1400" b="0" i="1" kern="1200" dirty="0" smtClean="0">
                          <a:solidFill>
                            <a:schemeClr val="dk1"/>
                          </a:solidFill>
                          <a:latin typeface="+mn-lt"/>
                          <a:ea typeface="+mn-ea"/>
                          <a:cs typeface="+mn-cs"/>
                        </a:rPr>
                        <a:t>ТС (</a:t>
                      </a:r>
                      <a:r>
                        <a:rPr lang="ru-RU" sz="1400" b="0" i="1" kern="1200" dirty="0" err="1" smtClean="0">
                          <a:solidFill>
                            <a:schemeClr val="dk1"/>
                          </a:solidFill>
                          <a:latin typeface="+mn-lt"/>
                          <a:ea typeface="+mn-ea"/>
                          <a:cs typeface="+mn-cs"/>
                        </a:rPr>
                        <a:t>СВМ</a:t>
                      </a:r>
                      <a:r>
                        <a:rPr lang="ru-RU" sz="1400" b="0" i="1" kern="1200" dirty="0" smtClean="0">
                          <a:solidFill>
                            <a:schemeClr val="dk1"/>
                          </a:solidFill>
                          <a:latin typeface="+mn-lt"/>
                          <a:ea typeface="+mn-ea"/>
                          <a:cs typeface="+mn-cs"/>
                        </a:rPr>
                        <a:t> </a:t>
                      </a:r>
                      <a:r>
                        <a:rPr lang="ru-RU" sz="1400" b="0" i="1" kern="1200" baseline="0" dirty="0" smtClean="0">
                          <a:solidFill>
                            <a:schemeClr val="dk1"/>
                          </a:solidFill>
                          <a:latin typeface="+mn-lt"/>
                          <a:ea typeface="+mn-ea"/>
                          <a:cs typeface="+mn-cs"/>
                        </a:rPr>
                        <a:t> стратегия)</a:t>
                      </a:r>
                      <a:r>
                        <a:rPr lang="ru-RU" sz="1400" b="0" i="1" kern="1200" dirty="0" smtClean="0">
                          <a:solidFill>
                            <a:schemeClr val="dk1"/>
                          </a:solidFill>
                          <a:latin typeface="+mn-lt"/>
                          <a:ea typeface="+mn-ea"/>
                          <a:cs typeface="+mn-cs"/>
                        </a:rPr>
                        <a:t>:</a:t>
                      </a:r>
                      <a:r>
                        <a:rPr lang="ru-RU" sz="1400" b="0" i="0" kern="1200" dirty="0" smtClean="0">
                          <a:solidFill>
                            <a:schemeClr val="dk1"/>
                          </a:solidFill>
                          <a:latin typeface="+mn-lt"/>
                          <a:ea typeface="+mn-ea"/>
                          <a:cs typeface="+mn-cs"/>
                        </a:rPr>
                        <a:t> </a:t>
                      </a:r>
                      <a:r>
                        <a:rPr lang="ru-RU" sz="1400" b="0" i="0" kern="1200" dirty="0" smtClean="0">
                          <a:solidFill>
                            <a:schemeClr val="dk1"/>
                          </a:solidFill>
                          <a:latin typeface="+mn-lt"/>
                          <a:ea typeface="+mn-ea"/>
                          <a:cs typeface="+mn-cs"/>
                        </a:rPr>
                        <a:t>информационное обеспечение процесса принятия решений о </a:t>
                      </a:r>
                      <a:r>
                        <a:rPr lang="ru-RU" sz="1400" b="0" i="0" kern="1200" dirty="0" err="1" smtClean="0">
                          <a:solidFill>
                            <a:schemeClr val="dk1"/>
                          </a:solidFill>
                          <a:latin typeface="+mn-lt"/>
                          <a:ea typeface="+mn-ea"/>
                          <a:cs typeface="+mn-cs"/>
                        </a:rPr>
                        <a:t>ТОиР</a:t>
                      </a:r>
                      <a:r>
                        <a:rPr lang="ru-RU" sz="1400" b="0" i="0" kern="1200" dirty="0" smtClean="0">
                          <a:solidFill>
                            <a:schemeClr val="dk1"/>
                          </a:solidFill>
                          <a:latin typeface="+mn-lt"/>
                          <a:ea typeface="+mn-ea"/>
                          <a:cs typeface="+mn-cs"/>
                        </a:rPr>
                        <a:t>;</a:t>
                      </a:r>
                      <a:r>
                        <a:rPr lang="ru-RU" sz="1400" dirty="0" smtClean="0"/>
                        <a:t/>
                      </a:r>
                      <a:br>
                        <a:rPr lang="ru-RU" sz="1400" dirty="0" smtClean="0"/>
                      </a:br>
                      <a:r>
                        <a:rPr lang="ru-RU" sz="1400" b="0" i="0" kern="1200" dirty="0" smtClean="0">
                          <a:solidFill>
                            <a:schemeClr val="dk1"/>
                          </a:solidFill>
                          <a:latin typeface="+mn-lt"/>
                          <a:ea typeface="+mn-ea"/>
                          <a:cs typeface="+mn-cs"/>
                        </a:rPr>
                        <a:t>+ близкое к полному использование ресурса оборудования;</a:t>
                      </a:r>
                      <a:r>
                        <a:rPr lang="ru-RU" sz="1400" dirty="0" smtClean="0"/>
                        <a:t/>
                      </a:r>
                      <a:br>
                        <a:rPr lang="ru-RU" sz="1400" dirty="0" smtClean="0"/>
                      </a:br>
                      <a:r>
                        <a:rPr lang="ru-RU" sz="1400" b="0" i="0" kern="1200" dirty="0" smtClean="0">
                          <a:solidFill>
                            <a:schemeClr val="dk1"/>
                          </a:solidFill>
                          <a:latin typeface="+mn-lt"/>
                          <a:ea typeface="+mn-ea"/>
                          <a:cs typeface="+mn-cs"/>
                        </a:rPr>
                        <a:t>– низкая эффективность при долгосрочном планировании ресурсов;</a:t>
                      </a:r>
                      <a:endParaRPr lang="ru-RU" sz="1400" dirty="0"/>
                    </a:p>
                  </a:txBody>
                  <a:tcPr/>
                </a:tc>
                <a:tc>
                  <a:txBody>
                    <a:bodyPr/>
                    <a:lstStyle/>
                    <a:p>
                      <a:r>
                        <a:rPr lang="ru-RU" sz="1400" b="0" i="1" kern="1200" dirty="0" err="1" smtClean="0">
                          <a:solidFill>
                            <a:schemeClr val="dk1"/>
                          </a:solidFill>
                          <a:latin typeface="+mn-lt"/>
                          <a:ea typeface="+mn-ea"/>
                          <a:cs typeface="+mn-cs"/>
                        </a:rPr>
                        <a:t>IV</a:t>
                      </a:r>
                      <a:r>
                        <a:rPr lang="ru-RU" sz="1400" b="0" i="1" kern="1200" dirty="0" smtClean="0">
                          <a:solidFill>
                            <a:schemeClr val="dk1"/>
                          </a:solidFill>
                          <a:latin typeface="+mn-lt"/>
                          <a:ea typeface="+mn-ea"/>
                          <a:cs typeface="+mn-cs"/>
                        </a:rPr>
                        <a:t>. </a:t>
                      </a:r>
                      <a:r>
                        <a:rPr lang="ru-RU" sz="1400" b="0" i="1" kern="1200" dirty="0" err="1" smtClean="0">
                          <a:solidFill>
                            <a:schemeClr val="dk1"/>
                          </a:solidFill>
                          <a:latin typeface="+mn-lt"/>
                          <a:ea typeface="+mn-ea"/>
                          <a:cs typeface="+mn-cs"/>
                        </a:rPr>
                        <a:t>Проактивная</a:t>
                      </a:r>
                      <a:r>
                        <a:rPr lang="ru-RU" sz="1400" b="0" i="1" kern="1200" dirty="0" smtClean="0">
                          <a:solidFill>
                            <a:schemeClr val="dk1"/>
                          </a:solidFill>
                          <a:latin typeface="+mn-lt"/>
                          <a:ea typeface="+mn-ea"/>
                          <a:cs typeface="+mn-cs"/>
                        </a:rPr>
                        <a:t>:</a:t>
                      </a:r>
                      <a:r>
                        <a:rPr lang="ru-RU" sz="1400" b="0" i="0" kern="1200" dirty="0" smtClean="0">
                          <a:solidFill>
                            <a:schemeClr val="dk1"/>
                          </a:solidFill>
                          <a:latin typeface="+mn-lt"/>
                          <a:ea typeface="+mn-ea"/>
                          <a:cs typeface="+mn-cs"/>
                        </a:rPr>
                        <a:t> активное упреждающее воздействие на ТС оборудования;</a:t>
                      </a:r>
                      <a:r>
                        <a:rPr lang="ru-RU" sz="1400" dirty="0" smtClean="0"/>
                        <a:t/>
                      </a:r>
                      <a:br>
                        <a:rPr lang="ru-RU" sz="1400" dirty="0" smtClean="0"/>
                      </a:br>
                      <a:r>
                        <a:rPr lang="ru-RU" sz="1400" b="0" i="0" kern="1200" dirty="0" smtClean="0">
                          <a:solidFill>
                            <a:schemeClr val="dk1"/>
                          </a:solidFill>
                          <a:latin typeface="+mn-lt"/>
                          <a:ea typeface="+mn-ea"/>
                          <a:cs typeface="+mn-cs"/>
                        </a:rPr>
                        <a:t>+ увеличение срока службы оборудования;</a:t>
                      </a:r>
                      <a:r>
                        <a:rPr lang="ru-RU" sz="1400" dirty="0" smtClean="0"/>
                        <a:t/>
                      </a:r>
                      <a:br>
                        <a:rPr lang="ru-RU" sz="1400" dirty="0" smtClean="0"/>
                      </a:br>
                      <a:r>
                        <a:rPr lang="ru-RU" sz="1400" b="0" i="0" kern="1200" dirty="0" smtClean="0">
                          <a:solidFill>
                            <a:schemeClr val="dk1"/>
                          </a:solidFill>
                          <a:latin typeface="+mn-lt"/>
                          <a:ea typeface="+mn-ea"/>
                          <a:cs typeface="+mn-cs"/>
                        </a:rPr>
                        <a:t>+ рациональный выбор времени, видов и объёмов </a:t>
                      </a:r>
                      <a:r>
                        <a:rPr lang="ru-RU" sz="1400" b="0" i="0" kern="1200" dirty="0" err="1" smtClean="0">
                          <a:solidFill>
                            <a:schemeClr val="dk1"/>
                          </a:solidFill>
                          <a:latin typeface="+mn-lt"/>
                          <a:ea typeface="+mn-ea"/>
                          <a:cs typeface="+mn-cs"/>
                        </a:rPr>
                        <a:t>ТОиР</a:t>
                      </a:r>
                      <a:r>
                        <a:rPr lang="ru-RU" sz="1400" b="0" i="0" kern="1200" dirty="0" smtClean="0">
                          <a:solidFill>
                            <a:schemeClr val="dk1"/>
                          </a:solidFill>
                          <a:latin typeface="+mn-lt"/>
                          <a:ea typeface="+mn-ea"/>
                          <a:cs typeface="+mn-cs"/>
                        </a:rPr>
                        <a:t>;</a:t>
                      </a:r>
                      <a:endParaRPr lang="ru-RU" sz="1400" dirty="0"/>
                    </a:p>
                  </a:txBody>
                  <a:tcPr/>
                </a:tc>
              </a:tr>
              <a:tr h="370840">
                <a:tc>
                  <a:txBody>
                    <a:bodyPr/>
                    <a:lstStyle/>
                    <a:p>
                      <a:endParaRPr lang="ru-RU" sz="1400"/>
                    </a:p>
                  </a:txBody>
                  <a:tcPr/>
                </a:tc>
                <a:tc gridSpan="2">
                  <a:txBody>
                    <a:bodyPr/>
                    <a:lstStyle/>
                    <a:p>
                      <a:r>
                        <a:rPr lang="ru-RU" sz="1200" b="0" i="0" kern="1200" dirty="0" smtClean="0">
                          <a:solidFill>
                            <a:schemeClr val="dk1"/>
                          </a:solidFill>
                          <a:latin typeface="+mn-lt"/>
                          <a:ea typeface="+mn-ea"/>
                          <a:cs typeface="+mn-cs"/>
                        </a:rPr>
                        <a:t> минимальная вероятность аварийных отказов;</a:t>
                      </a:r>
                      <a:r>
                        <a:rPr lang="ru-RU" sz="1200" dirty="0" smtClean="0"/>
                        <a:t/>
                      </a:r>
                      <a:br>
                        <a:rPr lang="ru-RU" sz="1200" dirty="0" smtClean="0"/>
                      </a:br>
                      <a:r>
                        <a:rPr lang="ru-RU" sz="1200" b="0" i="0" kern="1200" dirty="0" smtClean="0">
                          <a:solidFill>
                            <a:schemeClr val="dk1"/>
                          </a:solidFill>
                          <a:latin typeface="+mn-lt"/>
                          <a:ea typeface="+mn-ea"/>
                          <a:cs typeface="+mn-cs"/>
                        </a:rPr>
                        <a:t> высокие требования к культуре труда и квалификации персонала.</a:t>
                      </a:r>
                      <a:endParaRPr lang="ru-RU" sz="1200" dirty="0"/>
                    </a:p>
                  </a:txBody>
                  <a:tcPr/>
                </a:tc>
                <a:tc hMerge="1">
                  <a:txBody>
                    <a:bodyPr/>
                    <a:lstStyle/>
                    <a:p>
                      <a:endParaRPr lang="ru-RU" sz="1400" dirty="0"/>
                    </a:p>
                  </a:txBody>
                  <a:tcPr/>
                </a:tc>
              </a:tr>
            </a:tbl>
          </a:graphicData>
        </a:graphic>
      </p:graphicFrame>
      <p:sp>
        <p:nvSpPr>
          <p:cNvPr id="4" name="Нижний колонтитул 3"/>
          <p:cNvSpPr>
            <a:spLocks noGrp="1"/>
          </p:cNvSpPr>
          <p:nvPr>
            <p:ph type="ftr" sz="quarter" idx="11"/>
          </p:nvPr>
        </p:nvSpPr>
        <p:spPr>
          <a:xfrm>
            <a:off x="537485" y="6492875"/>
            <a:ext cx="6297612" cy="365125"/>
          </a:xfrm>
        </p:spPr>
        <p:txBody>
          <a:bodyPr/>
          <a:lstStyle/>
          <a:p>
            <a:r>
              <a:rPr lang="ru-RU" dirty="0"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0" y="1"/>
            <a:ext cx="12192000" cy="981075"/>
          </a:xfrm>
        </p:spPr>
        <p:txBody>
          <a:bodyPr>
            <a:normAutofit fontScale="90000"/>
          </a:bodyPr>
          <a:lstStyle/>
          <a:p>
            <a:pPr algn="ctr"/>
            <a:r>
              <a:rPr lang="ru-RU" sz="4000" b="1" dirty="0" smtClean="0"/>
              <a:t>Конструкторские мероприятия по повышение надежности</a:t>
            </a:r>
          </a:p>
        </p:txBody>
      </p:sp>
      <p:sp>
        <p:nvSpPr>
          <p:cNvPr id="314371" name="Rectangle 3"/>
          <p:cNvSpPr>
            <a:spLocks noGrp="1" noChangeArrowheads="1"/>
          </p:cNvSpPr>
          <p:nvPr>
            <p:ph type="body" idx="1"/>
          </p:nvPr>
        </p:nvSpPr>
        <p:spPr>
          <a:xfrm>
            <a:off x="290457" y="1196976"/>
            <a:ext cx="10671586" cy="5246855"/>
          </a:xfrm>
        </p:spPr>
        <p:txBody>
          <a:bodyPr>
            <a:normAutofit lnSpcReduction="10000"/>
          </a:bodyPr>
          <a:lstStyle/>
          <a:p>
            <a:pPr marL="0" indent="0">
              <a:lnSpc>
                <a:spcPct val="90000"/>
              </a:lnSpc>
              <a:spcBef>
                <a:spcPct val="0"/>
              </a:spcBef>
            </a:pPr>
            <a:r>
              <a:rPr lang="ru-RU" sz="2600" b="1" i="1" dirty="0" smtClean="0"/>
              <a:t>Конструкторские мероприятия </a:t>
            </a:r>
            <a:r>
              <a:rPr lang="ru-RU" sz="2400" dirty="0" smtClean="0"/>
              <a:t>по повышению надежности можно условно разделить на следующие группы:</a:t>
            </a:r>
          </a:p>
          <a:p>
            <a:pPr marL="0" lvl="1" indent="0" algn="just">
              <a:lnSpc>
                <a:spcPct val="90000"/>
              </a:lnSpc>
              <a:spcBef>
                <a:spcPct val="0"/>
              </a:spcBef>
            </a:pPr>
            <a:r>
              <a:rPr lang="ru-RU" sz="2400" b="1" i="1" dirty="0" smtClean="0"/>
              <a:t> изменение конструкции, которое включает разъединение трущихся поверхностей, установление оптимальных зазоров, увеличение площади поверхности трения, улучшение контактов, равномерное распределение нагрузки и др.;</a:t>
            </a:r>
          </a:p>
          <a:p>
            <a:pPr marL="0" lvl="1" indent="0" algn="just">
              <a:lnSpc>
                <a:spcPct val="90000"/>
              </a:lnSpc>
              <a:spcBef>
                <a:spcPct val="0"/>
              </a:spcBef>
            </a:pPr>
            <a:r>
              <a:rPr lang="ru-RU" sz="2400" b="1" i="1" dirty="0" smtClean="0"/>
              <a:t> применение дополнительных устройств, таких как компенсаторы износа, фильтры, протекторы для защиты от пыли, съемники быстро изнашивающихся деталей, предохранители и др.;</a:t>
            </a:r>
          </a:p>
          <a:p>
            <a:pPr marL="0" lvl="1" indent="0" algn="just">
              <a:lnSpc>
                <a:spcPct val="90000"/>
              </a:lnSpc>
              <a:spcBef>
                <a:spcPct val="0"/>
              </a:spcBef>
            </a:pPr>
            <a:r>
              <a:rPr lang="ru-RU" sz="2400" b="1" i="1" dirty="0" smtClean="0"/>
              <a:t> улучшение характеристик материалов за счет применения высокопрочных материалов, антифрикционных материалов, упрочненных накладок, проката переменного сечения и др.;</a:t>
            </a:r>
          </a:p>
          <a:p>
            <a:pPr marL="0" lvl="1" indent="0" algn="just">
              <a:lnSpc>
                <a:spcPct val="90000"/>
              </a:lnSpc>
              <a:spcBef>
                <a:spcPct val="0"/>
              </a:spcBef>
            </a:pPr>
            <a:r>
              <a:rPr lang="ru-RU" sz="2400" b="1" i="1" dirty="0" smtClean="0"/>
              <a:t> улучшение смазки, в том числе обеспечение жидкостного трения, герметизация узлов трения, применение гидродинамической и аэрозольной смазки, автоматизация смазки и др.</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0" y="1"/>
            <a:ext cx="12048067" cy="981075"/>
          </a:xfrm>
        </p:spPr>
        <p:txBody>
          <a:bodyPr>
            <a:normAutofit fontScale="90000"/>
          </a:bodyPr>
          <a:lstStyle/>
          <a:p>
            <a:pPr algn="ctr"/>
            <a:r>
              <a:rPr lang="ru-RU" sz="4000" b="1" dirty="0" smtClean="0"/>
              <a:t>Технологические мероприятия по повышение надежности</a:t>
            </a:r>
          </a:p>
        </p:txBody>
      </p:sp>
      <p:sp>
        <p:nvSpPr>
          <p:cNvPr id="315395" name="Rectangle 3"/>
          <p:cNvSpPr>
            <a:spLocks noGrp="1" noChangeArrowheads="1"/>
          </p:cNvSpPr>
          <p:nvPr>
            <p:ph type="body" idx="1"/>
          </p:nvPr>
        </p:nvSpPr>
        <p:spPr>
          <a:xfrm>
            <a:off x="500743" y="1147310"/>
            <a:ext cx="10559144" cy="5264376"/>
          </a:xfrm>
        </p:spPr>
        <p:txBody>
          <a:bodyPr>
            <a:normAutofit lnSpcReduction="10000"/>
          </a:bodyPr>
          <a:lstStyle/>
          <a:p>
            <a:pPr marL="0" indent="0">
              <a:spcBef>
                <a:spcPct val="0"/>
              </a:spcBef>
            </a:pPr>
            <a:r>
              <a:rPr lang="ru-RU" sz="2600" b="1" i="1" dirty="0" smtClean="0"/>
              <a:t>Технологические мероприятия </a:t>
            </a:r>
            <a:r>
              <a:rPr lang="ru-RU" sz="2400" dirty="0" smtClean="0"/>
              <a:t>по повышению надежности можно условно разделить на следующие группы:</a:t>
            </a:r>
          </a:p>
          <a:p>
            <a:pPr marL="0" lvl="2" indent="0">
              <a:spcBef>
                <a:spcPct val="0"/>
              </a:spcBef>
            </a:pPr>
            <a:r>
              <a:rPr lang="ru-RU" sz="2300" b="1" i="1" dirty="0" smtClean="0"/>
              <a:t>поверхностная пластическая деформация (наклеп), </a:t>
            </a:r>
            <a:r>
              <a:rPr lang="ru-RU" sz="2300" i="1" dirty="0" smtClean="0"/>
              <a:t>основными видами которой являются дробеструйная обработка, обкатка шариками и роликами, термомеханическая обработка, электромеханическое сглаживание и др.;</a:t>
            </a:r>
          </a:p>
          <a:p>
            <a:pPr marL="0" lvl="2" indent="0">
              <a:spcBef>
                <a:spcPct val="0"/>
              </a:spcBef>
            </a:pPr>
            <a:r>
              <a:rPr lang="ru-RU" sz="2300" b="1" i="1" dirty="0" smtClean="0"/>
              <a:t>термическая обработка</a:t>
            </a:r>
            <a:r>
              <a:rPr lang="ru-RU" sz="2300" i="1" dirty="0" smtClean="0"/>
              <a:t>, в том числе поверхностная газовая закалка, закалка в электролите, закалка токами высокой частоты, упрочнение взрывом, цементация и др.;</a:t>
            </a:r>
          </a:p>
          <a:p>
            <a:pPr marL="0" lvl="2" indent="0">
              <a:spcBef>
                <a:spcPct val="0"/>
              </a:spcBef>
            </a:pPr>
            <a:r>
              <a:rPr lang="ru-RU" sz="2300" b="1" i="1" dirty="0" smtClean="0"/>
              <a:t>химико-термическая обработка </a:t>
            </a:r>
            <a:r>
              <a:rPr lang="ru-RU" sz="2300" i="1" dirty="0" smtClean="0"/>
              <a:t>- азотирование, хромирование, цианирование, алитирование, никелирование и др.;</a:t>
            </a:r>
          </a:p>
          <a:p>
            <a:pPr marL="0" lvl="2" indent="0">
              <a:spcBef>
                <a:spcPct val="0"/>
              </a:spcBef>
            </a:pPr>
            <a:r>
              <a:rPr lang="ru-RU" sz="2300" b="1" i="1" dirty="0" smtClean="0"/>
              <a:t>наплавка и напыление</a:t>
            </a:r>
            <a:r>
              <a:rPr lang="ru-RU" sz="2300" i="1" dirty="0" smtClean="0"/>
              <a:t>, к которым относятся газовая, электродуговая и электрошлаковая наплавка, газовая металлизация, плазменное напыление и др.;</a:t>
            </a:r>
          </a:p>
          <a:p>
            <a:pPr marL="0" lvl="2" indent="0">
              <a:spcBef>
                <a:spcPct val="0"/>
              </a:spcBef>
            </a:pPr>
            <a:r>
              <a:rPr lang="ru-RU" sz="2300" b="1" i="1" dirty="0" smtClean="0"/>
              <a:t>гальваническое нанесение покрытий </a:t>
            </a:r>
            <a:r>
              <a:rPr lang="ru-RU" sz="2300" i="1" dirty="0" smtClean="0"/>
              <a:t>- </a:t>
            </a:r>
            <a:r>
              <a:rPr lang="ru-RU" sz="2300" i="1" dirty="0" err="1" smtClean="0"/>
              <a:t>цинкование</a:t>
            </a:r>
            <a:r>
              <a:rPr lang="ru-RU" sz="2300" i="1" dirty="0" smtClean="0"/>
              <a:t>, хромирование, никелирование, </a:t>
            </a:r>
            <a:r>
              <a:rPr lang="ru-RU" sz="2300" i="1" dirty="0" err="1" smtClean="0"/>
              <a:t>борирование</a:t>
            </a:r>
            <a:r>
              <a:rPr lang="ru-RU" sz="2300" i="1" dirty="0" smtClean="0"/>
              <a:t>, эмалирование, </a:t>
            </a:r>
            <a:r>
              <a:rPr lang="ru-RU" sz="2300" i="1" dirty="0" err="1" smtClean="0"/>
              <a:t>фосфатирование</a:t>
            </a:r>
            <a:r>
              <a:rPr lang="ru-RU" sz="2300" i="1" dirty="0" smtClean="0"/>
              <a:t> и др.</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 y="115889"/>
            <a:ext cx="11952817" cy="1152525"/>
          </a:xfrm>
        </p:spPr>
        <p:txBody>
          <a:bodyPr>
            <a:normAutofit fontScale="90000"/>
          </a:bodyPr>
          <a:lstStyle/>
          <a:p>
            <a:pPr algn="ctr"/>
            <a:r>
              <a:rPr lang="ru-RU" sz="4000" b="1" dirty="0" smtClean="0"/>
              <a:t>Организационные мероприятия по повышение надежности</a:t>
            </a:r>
          </a:p>
        </p:txBody>
      </p:sp>
      <p:sp>
        <p:nvSpPr>
          <p:cNvPr id="316419" name="Rectangle 3"/>
          <p:cNvSpPr>
            <a:spLocks noGrp="1" noChangeArrowheads="1"/>
          </p:cNvSpPr>
          <p:nvPr>
            <p:ph type="body" idx="1"/>
          </p:nvPr>
        </p:nvSpPr>
        <p:spPr>
          <a:xfrm>
            <a:off x="505609" y="1341438"/>
            <a:ext cx="10660829" cy="4682844"/>
          </a:xfrm>
        </p:spPr>
        <p:txBody>
          <a:bodyPr/>
          <a:lstStyle/>
          <a:p>
            <a:pPr>
              <a:buNone/>
            </a:pPr>
            <a:r>
              <a:rPr lang="ru-RU" sz="2400" b="1" i="1" dirty="0" smtClean="0"/>
              <a:t>Организационные мероприятия </a:t>
            </a:r>
            <a:r>
              <a:rPr lang="ru-RU" sz="2400" dirty="0" smtClean="0"/>
              <a:t>по повышению надежности включают работы по уходу, профилактике, обслуживанию и ремонту:</a:t>
            </a:r>
          </a:p>
          <a:p>
            <a:r>
              <a:rPr lang="ru-RU" dirty="0" smtClean="0"/>
              <a:t> </a:t>
            </a:r>
            <a:r>
              <a:rPr lang="ru-RU" sz="2800" i="1" dirty="0" smtClean="0"/>
              <a:t>1) контроль состояния и режимов работы оборудования;</a:t>
            </a:r>
          </a:p>
          <a:p>
            <a:r>
              <a:rPr lang="ru-RU" sz="2800" i="1" dirty="0" smtClean="0"/>
              <a:t> 2) планово- предупредительный ремонт;</a:t>
            </a:r>
          </a:p>
          <a:p>
            <a:r>
              <a:rPr lang="ru-RU" sz="2800" i="1" dirty="0" smtClean="0"/>
              <a:t> 3) уход за поверхностями трения, обслуживание смазочных систем; </a:t>
            </a:r>
          </a:p>
          <a:p>
            <a:r>
              <a:rPr lang="ru-RU" sz="2800" i="1" dirty="0" smtClean="0"/>
              <a:t>4)  повышение квалификации и ответственности рабочих и др.</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1404257" y="1"/>
            <a:ext cx="8850086" cy="1268413"/>
          </a:xfrm>
        </p:spPr>
        <p:txBody>
          <a:bodyPr>
            <a:normAutofit fontScale="90000"/>
          </a:bodyPr>
          <a:lstStyle/>
          <a:p>
            <a:pPr algn="ctr"/>
            <a:r>
              <a:rPr lang="ru-RU" sz="4000" b="1" dirty="0" smtClean="0"/>
              <a:t>Экономический подход к надежности оборудования</a:t>
            </a:r>
            <a:r>
              <a:rPr lang="ru-RU" sz="4000" dirty="0" smtClean="0"/>
              <a:t> </a:t>
            </a:r>
          </a:p>
        </p:txBody>
      </p:sp>
      <p:sp>
        <p:nvSpPr>
          <p:cNvPr id="317443" name="Rectangle 3"/>
          <p:cNvSpPr>
            <a:spLocks noGrp="1" noChangeArrowheads="1"/>
          </p:cNvSpPr>
          <p:nvPr>
            <p:ph type="body" idx="1"/>
          </p:nvPr>
        </p:nvSpPr>
        <p:spPr>
          <a:xfrm>
            <a:off x="859971" y="1412877"/>
            <a:ext cx="10221686" cy="4846410"/>
          </a:xfrm>
        </p:spPr>
        <p:txBody>
          <a:bodyPr>
            <a:normAutofit fontScale="92500"/>
          </a:bodyPr>
          <a:lstStyle/>
          <a:p>
            <a:pPr marL="0" indent="0" algn="just">
              <a:lnSpc>
                <a:spcPct val="90000"/>
              </a:lnSpc>
              <a:spcBef>
                <a:spcPct val="0"/>
              </a:spcBef>
            </a:pPr>
            <a:r>
              <a:rPr lang="ru-RU" sz="2800" dirty="0" smtClean="0"/>
              <a:t>Принцип устранения причин, которые снижают надежность функционирования оборудования, действует на всех стадиях жизненного цикла его существования: проектирования, изготовления, монтажа и эксплуатации. Эксплуатационная надежность оборудования зависит не только от базовой надежности, которая создается на первых трех стадиях, но и от уровня его эксплуатации, системы технического обслуживания и ремонта (</a:t>
            </a:r>
            <a:r>
              <a:rPr lang="ru-RU" sz="2800" dirty="0" err="1" smtClean="0"/>
              <a:t>ТОиР</a:t>
            </a:r>
            <a:r>
              <a:rPr lang="ru-RU" sz="2800" dirty="0" smtClean="0"/>
              <a:t>). Повышение надежности является не самоцелью, а средством достижения эффективности функционирования оборудования. Теоретически возможно достижение уровня надежности, близкого к единице, но затраты для обеспечения этого показателя могут свести на нет целесообразность его применения.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001486" y="115889"/>
            <a:ext cx="9514114" cy="1152525"/>
          </a:xfrm>
        </p:spPr>
        <p:txBody>
          <a:bodyPr>
            <a:normAutofit fontScale="90000"/>
          </a:bodyPr>
          <a:lstStyle/>
          <a:p>
            <a:pPr algn="ctr"/>
            <a:r>
              <a:rPr lang="ru-RU" sz="3600" b="1" dirty="0" smtClean="0">
                <a:solidFill>
                  <a:srgbClr val="C00000"/>
                </a:solidFill>
              </a:rPr>
              <a:t>Зависимость уровня надежности и затрат на создание и эксплуатацию оборудования</a:t>
            </a:r>
          </a:p>
        </p:txBody>
      </p:sp>
      <p:pic>
        <p:nvPicPr>
          <p:cNvPr id="318467" name="Picture 3"/>
          <p:cNvPicPr>
            <a:picLocks noGrp="1" noChangeAspect="1" noChangeArrowheads="1"/>
          </p:cNvPicPr>
          <p:nvPr>
            <p:ph type="body" idx="1"/>
          </p:nvPr>
        </p:nvPicPr>
        <p:blipFill>
          <a:blip r:embed="rId2"/>
          <a:srcRect/>
          <a:stretch>
            <a:fillRect/>
          </a:stretch>
        </p:blipFill>
        <p:spPr>
          <a:xfrm>
            <a:off x="2063751" y="1341438"/>
            <a:ext cx="8161867" cy="5516562"/>
          </a:xfr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240971" y="326572"/>
            <a:ext cx="9339944" cy="981075"/>
          </a:xfrm>
        </p:spPr>
        <p:txBody>
          <a:bodyPr>
            <a:normAutofit fontScale="90000"/>
          </a:bodyPr>
          <a:lstStyle/>
          <a:p>
            <a:pPr algn="ctr">
              <a:lnSpc>
                <a:spcPct val="90000"/>
              </a:lnSpc>
            </a:pPr>
            <a:r>
              <a:rPr lang="ru-RU" sz="3600" b="1" dirty="0" smtClean="0"/>
              <a:t>Зависимость уровня надежности и затрат на создание и эксплуатацию оборудования</a:t>
            </a:r>
          </a:p>
        </p:txBody>
      </p:sp>
      <p:sp>
        <p:nvSpPr>
          <p:cNvPr id="319491" name="Rectangle 3"/>
          <p:cNvSpPr>
            <a:spLocks noGrp="1" noChangeArrowheads="1"/>
          </p:cNvSpPr>
          <p:nvPr>
            <p:ph type="body" idx="1"/>
          </p:nvPr>
        </p:nvSpPr>
        <p:spPr>
          <a:xfrm>
            <a:off x="1012370" y="1643743"/>
            <a:ext cx="9525001" cy="4288971"/>
          </a:xfrm>
        </p:spPr>
        <p:txBody>
          <a:bodyPr>
            <a:normAutofit/>
          </a:bodyPr>
          <a:lstStyle/>
          <a:p>
            <a:pPr algn="just"/>
            <a:r>
              <a:rPr lang="ru-RU" sz="2500" dirty="0" smtClean="0"/>
              <a:t>Из анализа взаимосвязи уровня надежности и всех видов затрат видно, что с увеличением базовой надежности затраты на создание оборудования возрастают. Особенно значителен этот рост при величине надежности </a:t>
            </a:r>
            <a:r>
              <a:rPr lang="ru-RU" sz="2500" b="1" i="1" dirty="0" smtClean="0"/>
              <a:t>0,8 и выше</a:t>
            </a:r>
            <a:r>
              <a:rPr lang="ru-RU" sz="2500" dirty="0" smtClean="0"/>
              <a:t>. Поэтому в металлургии для оборудования первой группы надежности </a:t>
            </a:r>
            <a:r>
              <a:rPr lang="ru-RU" sz="2500" dirty="0" err="1" smtClean="0"/>
              <a:t>гамма-процентный</a:t>
            </a:r>
            <a:r>
              <a:rPr lang="ru-RU" sz="2500" dirty="0" smtClean="0"/>
              <a:t> ресурс назначают не выше 95 %. Для особо ответственных изделий этот показатель достигает 99,9 % (например, для пилотируемой космической техники).</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936170" y="1"/>
            <a:ext cx="10232573" cy="1196975"/>
          </a:xfrm>
        </p:spPr>
        <p:txBody>
          <a:bodyPr/>
          <a:lstStyle/>
          <a:p>
            <a:pPr algn="ctr"/>
            <a:r>
              <a:rPr lang="ru-RU" sz="3600" b="1" dirty="0" smtClean="0">
                <a:solidFill>
                  <a:srgbClr val="C00000"/>
                </a:solidFill>
              </a:rPr>
              <a:t>Зависимость уровня надежности и затрат на создание и эксплуатацию оборудования</a:t>
            </a:r>
          </a:p>
        </p:txBody>
      </p:sp>
      <p:sp>
        <p:nvSpPr>
          <p:cNvPr id="320515" name="Rectangle 3"/>
          <p:cNvSpPr>
            <a:spLocks noGrp="1" noChangeArrowheads="1"/>
          </p:cNvSpPr>
          <p:nvPr>
            <p:ph type="body" idx="1"/>
          </p:nvPr>
        </p:nvSpPr>
        <p:spPr>
          <a:xfrm>
            <a:off x="729343" y="1196976"/>
            <a:ext cx="9927772" cy="5094967"/>
          </a:xfrm>
        </p:spPr>
        <p:txBody>
          <a:bodyPr>
            <a:normAutofit lnSpcReduction="10000"/>
          </a:bodyPr>
          <a:lstStyle/>
          <a:p>
            <a:pPr algn="just">
              <a:lnSpc>
                <a:spcPct val="90000"/>
              </a:lnSpc>
            </a:pPr>
            <a:r>
              <a:rPr lang="ru-RU" sz="2600" dirty="0" smtClean="0"/>
              <a:t>Затраты на </a:t>
            </a:r>
            <a:r>
              <a:rPr lang="ru-RU" sz="2600" dirty="0" err="1" smtClean="0"/>
              <a:t>ТОиР</a:t>
            </a:r>
            <a:r>
              <a:rPr lang="ru-RU" sz="2600" dirty="0" smtClean="0"/>
              <a:t> и модернизацию с увеличением надежности, естественно, уменьшаются. Для иллюстрации влияния модернизации на общие затраты на графике показана кривая без учета модернизации. Судя по общим затратам, оптимальный уровень надежности без модернизации составляет всего 0,7, что не соответствует требованиям металлургического производства.</a:t>
            </a:r>
          </a:p>
          <a:p>
            <a:pPr algn="just">
              <a:lnSpc>
                <a:spcPct val="90000"/>
              </a:lnSpc>
            </a:pPr>
            <a:r>
              <a:rPr lang="ru-RU" sz="2600" dirty="0" smtClean="0"/>
              <a:t>Модернизация позволяет повысить эксплуатационную надежность оборудования, но суммарные затраты будут выше, чем при использовании оборудования с более высокой базовой надежностью. Минимум общих затрат соответствует оптимальной эксплуатационной надежности 0,8...0,9, что следует считать средней заданной величиной надежности металлургического оборудования. Обычно этот уровень лежит в пределах 0,8...0,95.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96686" y="0"/>
            <a:ext cx="9644743" cy="1125538"/>
          </a:xfrm>
        </p:spPr>
        <p:txBody>
          <a:bodyPr>
            <a:normAutofit fontScale="90000"/>
          </a:bodyPr>
          <a:lstStyle/>
          <a:p>
            <a:pPr algn="ctr"/>
            <a:r>
              <a:rPr lang="ru-RU" sz="3600" b="1" dirty="0" smtClean="0"/>
              <a:t>Зависимость уровня надежности и затрат на создание и эксплуатацию оборудования</a:t>
            </a:r>
          </a:p>
        </p:txBody>
      </p:sp>
      <p:sp>
        <p:nvSpPr>
          <p:cNvPr id="321539" name="Rectangle 3"/>
          <p:cNvSpPr>
            <a:spLocks noGrp="1" noChangeArrowheads="1"/>
          </p:cNvSpPr>
          <p:nvPr>
            <p:ph type="body" idx="1"/>
          </p:nvPr>
        </p:nvSpPr>
        <p:spPr>
          <a:xfrm>
            <a:off x="326571" y="1268414"/>
            <a:ext cx="11038116" cy="5400675"/>
          </a:xfrm>
        </p:spPr>
        <p:txBody>
          <a:bodyPr/>
          <a:lstStyle/>
          <a:p>
            <a:pPr>
              <a:lnSpc>
                <a:spcPct val="80000"/>
              </a:lnSpc>
            </a:pPr>
            <a:r>
              <a:rPr lang="ru-RU" sz="2500" dirty="0" smtClean="0"/>
              <a:t>На основе анализа можно сделать важный вывод о том, что общие затраты примерно одинаковы при надежности 0,7...0,85. Следовательно, экономически выгоднее создавать и применять более надежное оборудование.</a:t>
            </a:r>
          </a:p>
          <a:p>
            <a:pPr>
              <a:lnSpc>
                <a:spcPct val="80000"/>
              </a:lnSpc>
            </a:pPr>
            <a:r>
              <a:rPr lang="ru-RU" sz="2500" dirty="0" smtClean="0"/>
              <a:t>Другими словами, лучше купить более дорогое и надежное оборудование, чем дешевое и ненадежное, которое после ввода в эксплуатацию постоянно нуждается в дорогостоящих ремонтах и модернизации. На рисунке тремя вертикальными линиями </a:t>
            </a:r>
            <a:r>
              <a:rPr lang="en-US" sz="2500" dirty="0" smtClean="0"/>
              <a:t>(I, </a:t>
            </a:r>
            <a:r>
              <a:rPr lang="ru-RU" sz="2500" dirty="0" err="1" smtClean="0"/>
              <a:t>II</a:t>
            </a:r>
            <a:r>
              <a:rPr lang="ru-RU" sz="2500" dirty="0" smtClean="0"/>
              <a:t>, </a:t>
            </a:r>
            <a:r>
              <a:rPr lang="ru-RU" sz="2500" dirty="0" err="1" smtClean="0"/>
              <a:t>III</a:t>
            </a:r>
            <a:r>
              <a:rPr lang="ru-RU" sz="2500" dirty="0" smtClean="0"/>
              <a:t>) выделены три типа оборудования. Оборудование </a:t>
            </a:r>
            <a:r>
              <a:rPr lang="ru-RU" sz="2500" dirty="0" err="1" smtClean="0"/>
              <a:t>I</a:t>
            </a:r>
            <a:r>
              <a:rPr lang="ru-RU" sz="2500" dirty="0" smtClean="0"/>
              <a:t> имеет низкую надежность и поэтому для его нормального функционирования необходимы значительные затраты на </a:t>
            </a:r>
            <a:r>
              <a:rPr lang="ru-RU" sz="2500" dirty="0" err="1" smtClean="0"/>
              <a:t>ТОиР</a:t>
            </a:r>
            <a:r>
              <a:rPr lang="ru-RU" sz="2500" dirty="0" smtClean="0"/>
              <a:t> и модернизация, при этом общие затраты превосходят затраты на приобретение абсолютно надежного оборудования. Оборудование </a:t>
            </a:r>
            <a:r>
              <a:rPr lang="ru-RU" sz="2500" dirty="0" err="1" smtClean="0"/>
              <a:t>III</a:t>
            </a:r>
            <a:r>
              <a:rPr lang="ru-RU" sz="2500" dirty="0" smtClean="0"/>
              <a:t> характеризуется повышенными требованиями к надежности, т.е. относится к оборудованию первой группы надежности. Оборудование </a:t>
            </a:r>
            <a:r>
              <a:rPr lang="ru-RU" sz="2500" dirty="0" err="1" smtClean="0"/>
              <a:t>II</a:t>
            </a:r>
            <a:r>
              <a:rPr lang="ru-RU" sz="2500" dirty="0" smtClean="0"/>
              <a:t> имеет оптимальные показатели надежности и общих затрат.</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53143" y="0"/>
            <a:ext cx="10069286" cy="1125538"/>
          </a:xfrm>
        </p:spPr>
        <p:txBody>
          <a:bodyPr>
            <a:normAutofit fontScale="90000"/>
          </a:bodyPr>
          <a:lstStyle/>
          <a:p>
            <a:pPr algn="ctr"/>
            <a:r>
              <a:rPr lang="ru-RU" sz="3600" b="1" dirty="0" smtClean="0">
                <a:solidFill>
                  <a:srgbClr val="C00000"/>
                </a:solidFill>
              </a:rPr>
              <a:t>Зависимость уровня надежности и затрат на создание и эксплуатацию оборудования</a:t>
            </a:r>
          </a:p>
        </p:txBody>
      </p:sp>
      <p:sp>
        <p:nvSpPr>
          <p:cNvPr id="322563" name="Rectangle 3"/>
          <p:cNvSpPr>
            <a:spLocks noGrp="1" noChangeArrowheads="1"/>
          </p:cNvSpPr>
          <p:nvPr>
            <p:ph type="body" idx="1"/>
          </p:nvPr>
        </p:nvSpPr>
        <p:spPr>
          <a:xfrm>
            <a:off x="315686" y="1196977"/>
            <a:ext cx="11038114" cy="4827306"/>
          </a:xfrm>
        </p:spPr>
        <p:txBody>
          <a:bodyPr/>
          <a:lstStyle/>
          <a:p>
            <a:r>
              <a:rPr lang="ru-RU" sz="2800" dirty="0" smtClean="0"/>
              <a:t>Определение оптимальной долговечности оборудования также основано на экономическом подходе. На следующем слайде показано изменение себестоимости продукции в зависимости от срока службы. Суммированием всех затрат получают общую зависимость себестоимости продукции от срока службы машины. Она имеет четко выраженный минимум </a:t>
            </a:r>
            <a:r>
              <a:rPr lang="en-US" sz="2800" dirty="0" err="1" smtClean="0"/>
              <a:t>C</a:t>
            </a:r>
            <a:r>
              <a:rPr lang="en-US" sz="2800" b="1" dirty="0" err="1" smtClean="0"/>
              <a:t>min</a:t>
            </a:r>
            <a:r>
              <a:rPr lang="en-US" sz="2800" dirty="0" smtClean="0"/>
              <a:t> </a:t>
            </a:r>
            <a:r>
              <a:rPr lang="ru-RU" sz="2800" dirty="0" smtClean="0"/>
              <a:t>который соответствует определенному сроку службы. Срок службы машины, при котором достигается наименьшая себестоимость единицы продукции, считают оптимальным сроком </a:t>
            </a:r>
            <a:r>
              <a:rPr lang="ru-RU" sz="2800" i="1" dirty="0" err="1" smtClean="0"/>
              <a:t>Топт</a:t>
            </a:r>
            <a:r>
              <a:rPr lang="ru-RU" sz="2800" dirty="0" smtClean="0"/>
              <a:t> ее службы по физическому износу.</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783770" y="0"/>
            <a:ext cx="10134601" cy="1125538"/>
          </a:xfrm>
        </p:spPr>
        <p:txBody>
          <a:bodyPr>
            <a:normAutofit fontScale="90000"/>
          </a:bodyPr>
          <a:lstStyle/>
          <a:p>
            <a:pPr algn="ctr"/>
            <a:r>
              <a:rPr lang="ru-RU" sz="3600" b="1" dirty="0" smtClean="0">
                <a:solidFill>
                  <a:srgbClr val="C00000"/>
                </a:solidFill>
              </a:rPr>
              <a:t>Взаимосвязь между себестоимостью продукции и сроком службы оборудования</a:t>
            </a:r>
            <a:r>
              <a:rPr lang="ru-RU" sz="4000" dirty="0" smtClean="0">
                <a:solidFill>
                  <a:srgbClr val="C00000"/>
                </a:solidFill>
              </a:rPr>
              <a:t> </a:t>
            </a:r>
          </a:p>
        </p:txBody>
      </p:sp>
      <p:pic>
        <p:nvPicPr>
          <p:cNvPr id="323587" name="Picture 4"/>
          <p:cNvPicPr>
            <a:picLocks noGrp="1" noChangeAspect="1" noChangeArrowheads="1"/>
          </p:cNvPicPr>
          <p:nvPr>
            <p:ph type="body" idx="1"/>
          </p:nvPr>
        </p:nvPicPr>
        <p:blipFill>
          <a:blip r:embed="rId2"/>
          <a:srcRect/>
          <a:stretch>
            <a:fillRect/>
          </a:stretch>
        </p:blipFill>
        <p:spPr>
          <a:xfrm>
            <a:off x="334434" y="1341438"/>
            <a:ext cx="7586133" cy="4824412"/>
          </a:xfrm>
        </p:spPr>
      </p:pic>
      <p:sp>
        <p:nvSpPr>
          <p:cNvPr id="323588" name="Text Box 5"/>
          <p:cNvSpPr txBox="1">
            <a:spLocks noChangeArrowheads="1"/>
          </p:cNvSpPr>
          <p:nvPr/>
        </p:nvSpPr>
        <p:spPr bwMode="auto">
          <a:xfrm>
            <a:off x="8015817" y="4005263"/>
            <a:ext cx="1513416" cy="519112"/>
          </a:xfrm>
          <a:prstGeom prst="rect">
            <a:avLst/>
          </a:prstGeom>
          <a:noFill/>
          <a:ln w="9525">
            <a:noFill/>
            <a:miter lim="800000"/>
            <a:headEnd/>
            <a:tailEnd/>
          </a:ln>
        </p:spPr>
        <p:txBody>
          <a:bodyPr>
            <a:spAutoFit/>
          </a:bodyPr>
          <a:lstStyle/>
          <a:p>
            <a:r>
              <a:rPr lang="en-US" sz="2800" b="1"/>
              <a:t>C</a:t>
            </a:r>
            <a:r>
              <a:rPr lang="en-US"/>
              <a:t>min</a:t>
            </a:r>
            <a:endParaRPr lang="ru-RU"/>
          </a:p>
        </p:txBody>
      </p:sp>
      <p:sp>
        <p:nvSpPr>
          <p:cNvPr id="323589" name="Text Box 6"/>
          <p:cNvSpPr txBox="1">
            <a:spLocks noChangeArrowheads="1"/>
          </p:cNvSpPr>
          <p:nvPr/>
        </p:nvSpPr>
        <p:spPr bwMode="auto">
          <a:xfrm>
            <a:off x="7222067" y="1576388"/>
            <a:ext cx="319318" cy="369332"/>
          </a:xfrm>
          <a:prstGeom prst="rect">
            <a:avLst/>
          </a:prstGeom>
          <a:noFill/>
          <a:ln w="9525">
            <a:noFill/>
            <a:miter lim="800000"/>
            <a:headEnd/>
            <a:tailEnd/>
          </a:ln>
        </p:spPr>
        <p:txBody>
          <a:bodyPr wrap="none">
            <a:spAutoFit/>
          </a:bodyPr>
          <a:lstStyle/>
          <a:p>
            <a:r>
              <a:rPr lang="en-US" b="1"/>
              <a:t>1</a:t>
            </a:r>
            <a:endParaRPr lang="ru-RU" b="1"/>
          </a:p>
        </p:txBody>
      </p:sp>
      <p:sp>
        <p:nvSpPr>
          <p:cNvPr id="323590" name="Text Box 7"/>
          <p:cNvSpPr txBox="1">
            <a:spLocks noChangeArrowheads="1"/>
          </p:cNvSpPr>
          <p:nvPr/>
        </p:nvSpPr>
        <p:spPr bwMode="auto">
          <a:xfrm>
            <a:off x="7247467" y="3429000"/>
            <a:ext cx="319318" cy="369332"/>
          </a:xfrm>
          <a:prstGeom prst="rect">
            <a:avLst/>
          </a:prstGeom>
          <a:noFill/>
          <a:ln w="9525">
            <a:noFill/>
            <a:miter lim="800000"/>
            <a:headEnd/>
            <a:tailEnd/>
          </a:ln>
        </p:spPr>
        <p:txBody>
          <a:bodyPr wrap="none">
            <a:spAutoFit/>
          </a:bodyPr>
          <a:lstStyle/>
          <a:p>
            <a:r>
              <a:rPr lang="en-US" b="1"/>
              <a:t>2</a:t>
            </a:r>
            <a:endParaRPr lang="ru-RU" b="1"/>
          </a:p>
        </p:txBody>
      </p:sp>
      <p:sp>
        <p:nvSpPr>
          <p:cNvPr id="323591" name="Text Box 8"/>
          <p:cNvSpPr txBox="1">
            <a:spLocks noChangeArrowheads="1"/>
          </p:cNvSpPr>
          <p:nvPr/>
        </p:nvSpPr>
        <p:spPr bwMode="auto">
          <a:xfrm>
            <a:off x="7344834" y="5084763"/>
            <a:ext cx="319318" cy="369332"/>
          </a:xfrm>
          <a:prstGeom prst="rect">
            <a:avLst/>
          </a:prstGeom>
          <a:noFill/>
          <a:ln w="9525">
            <a:noFill/>
            <a:miter lim="800000"/>
            <a:headEnd/>
            <a:tailEnd/>
          </a:ln>
        </p:spPr>
        <p:txBody>
          <a:bodyPr wrap="none">
            <a:spAutoFit/>
          </a:bodyPr>
          <a:lstStyle/>
          <a:p>
            <a:r>
              <a:rPr lang="en-US" b="1"/>
              <a:t>3</a:t>
            </a:r>
            <a:endParaRPr lang="ru-RU" b="1"/>
          </a:p>
        </p:txBody>
      </p:sp>
      <p:sp>
        <p:nvSpPr>
          <p:cNvPr id="323592" name="Text Box 9"/>
          <p:cNvSpPr txBox="1">
            <a:spLocks noChangeArrowheads="1"/>
          </p:cNvSpPr>
          <p:nvPr/>
        </p:nvSpPr>
        <p:spPr bwMode="auto">
          <a:xfrm>
            <a:off x="8661400" y="1144588"/>
            <a:ext cx="2618317" cy="369332"/>
          </a:xfrm>
          <a:prstGeom prst="rect">
            <a:avLst/>
          </a:prstGeom>
          <a:noFill/>
          <a:ln w="9525">
            <a:noFill/>
            <a:miter lim="800000"/>
            <a:headEnd/>
            <a:tailEnd/>
          </a:ln>
        </p:spPr>
        <p:txBody>
          <a:bodyPr>
            <a:spAutoFit/>
          </a:bodyPr>
          <a:lstStyle/>
          <a:p>
            <a:endParaRPr lang="ru-RU"/>
          </a:p>
        </p:txBody>
      </p:sp>
      <p:sp>
        <p:nvSpPr>
          <p:cNvPr id="323593" name="Text Box 10"/>
          <p:cNvSpPr txBox="1">
            <a:spLocks noChangeArrowheads="1"/>
          </p:cNvSpPr>
          <p:nvPr/>
        </p:nvSpPr>
        <p:spPr bwMode="auto">
          <a:xfrm>
            <a:off x="8367184" y="1341438"/>
            <a:ext cx="2449710" cy="1477328"/>
          </a:xfrm>
          <a:prstGeom prst="rect">
            <a:avLst/>
          </a:prstGeom>
          <a:noFill/>
          <a:ln w="9525">
            <a:noFill/>
            <a:miter lim="800000"/>
            <a:headEnd/>
            <a:tailEnd/>
          </a:ln>
        </p:spPr>
        <p:txBody>
          <a:bodyPr wrap="none">
            <a:spAutoFit/>
          </a:bodyPr>
          <a:lstStyle/>
          <a:p>
            <a:r>
              <a:rPr lang="en-US"/>
              <a:t>1-</a:t>
            </a:r>
            <a:r>
              <a:rPr lang="ru-RU"/>
              <a:t> сумма затрат;</a:t>
            </a:r>
          </a:p>
          <a:p>
            <a:r>
              <a:rPr lang="ru-RU"/>
              <a:t>2- эксплуатационные</a:t>
            </a:r>
          </a:p>
          <a:p>
            <a:r>
              <a:rPr lang="ru-RU"/>
              <a:t>    расходы;</a:t>
            </a:r>
          </a:p>
          <a:p>
            <a:r>
              <a:rPr lang="ru-RU"/>
              <a:t>3- амортизационные</a:t>
            </a:r>
          </a:p>
          <a:p>
            <a:r>
              <a:rPr lang="ru-RU"/>
              <a:t>    отчисления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957893"/>
            <a:ext cx="8596668" cy="4083470"/>
          </a:xfrm>
        </p:spPr>
        <p:txBody>
          <a:bodyPr>
            <a:normAutofit/>
          </a:bodyPr>
          <a:lstStyle/>
          <a:p>
            <a:pPr algn="ctr">
              <a:buNone/>
            </a:pPr>
            <a:r>
              <a:rPr lang="ru-RU" sz="2500" b="1" dirty="0" smtClean="0"/>
              <a:t>ТИП </a:t>
            </a:r>
            <a:r>
              <a:rPr lang="ru-RU" sz="2500" dirty="0" err="1" smtClean="0"/>
              <a:t>I</a:t>
            </a:r>
            <a:endParaRPr lang="ru-RU" sz="2500" dirty="0" smtClean="0"/>
          </a:p>
          <a:p>
            <a:pPr>
              <a:buNone/>
            </a:pPr>
            <a:r>
              <a:rPr lang="ru-RU" b="1" i="1" dirty="0" smtClean="0"/>
              <a:t>	Отказы, которым предшествует </a:t>
            </a:r>
            <a:r>
              <a:rPr lang="ru-RU" b="1" i="1" dirty="0" smtClean="0">
                <a:hlinkClick r:id="rId2"/>
              </a:rPr>
              <a:t>неисправность. </a:t>
            </a:r>
            <a:r>
              <a:rPr lang="ru-RU" b="1" dirty="0" smtClean="0">
                <a:hlinkClick r:id="rId2"/>
              </a:rPr>
              <a:t>Время развития</a:t>
            </a:r>
            <a:r>
              <a:rPr lang="ru-RU" b="1" i="1" dirty="0" smtClean="0"/>
              <a:t> </a:t>
            </a:r>
            <a:r>
              <a:rPr lang="ru-RU" b="1" dirty="0" smtClean="0">
                <a:hlinkClick r:id="rId2"/>
              </a:rPr>
              <a:t>неисправности </a:t>
            </a:r>
            <a:r>
              <a:rPr lang="ru-RU" dirty="0" smtClean="0">
                <a:hlinkClick r:id="rId2"/>
              </a:rPr>
              <a:t>–</a:t>
            </a:r>
            <a:r>
              <a:rPr lang="ru-RU" b="1" dirty="0" smtClean="0">
                <a:hlinkClick r:id="rId2"/>
              </a:rPr>
              <a:t> достаточно</a:t>
            </a:r>
            <a:r>
              <a:rPr lang="ru-RU" b="1" dirty="0" smtClean="0"/>
              <a:t> длительное для того</a:t>
            </a:r>
            <a:r>
              <a:rPr lang="ru-RU" dirty="0" smtClean="0"/>
              <a:t>,</a:t>
            </a:r>
            <a:r>
              <a:rPr lang="ru-RU" b="1" dirty="0" smtClean="0"/>
              <a:t> чтобы </a:t>
            </a:r>
            <a:r>
              <a:rPr lang="ru-RU" b="1" dirty="0" smtClean="0">
                <a:hlinkClick r:id="rId3"/>
              </a:rPr>
              <a:t>успеть спланировать ремонтные</a:t>
            </a:r>
            <a:r>
              <a:rPr lang="ru-RU" b="1" dirty="0" smtClean="0"/>
              <a:t> </a:t>
            </a:r>
            <a:r>
              <a:rPr lang="ru-RU" b="1" dirty="0" smtClean="0">
                <a:hlinkClick r:id="rId3"/>
              </a:rPr>
              <a:t>работы перед Плановой остановкой</a:t>
            </a:r>
            <a:endParaRPr lang="ru-RU" dirty="0" smtClean="0"/>
          </a:p>
          <a:p>
            <a:pPr>
              <a:buNone/>
            </a:pPr>
            <a:r>
              <a:rPr lang="ru-RU" b="1" dirty="0" smtClean="0"/>
              <a:t>	оборудования на профилактику и избежать аварийного отказа</a:t>
            </a:r>
            <a:r>
              <a:rPr lang="ru-RU" dirty="0" smtClean="0"/>
              <a:t>.</a:t>
            </a:r>
            <a:r>
              <a:rPr lang="ru-RU" b="1" dirty="0" smtClean="0"/>
              <a:t> Неисправность диагностируется либо инструментальным путём</a:t>
            </a:r>
            <a:r>
              <a:rPr lang="ru-RU" dirty="0" smtClean="0"/>
              <a:t>,</a:t>
            </a:r>
            <a:r>
              <a:rPr lang="ru-RU" b="1" dirty="0" smtClean="0"/>
              <a:t> либо простой </a:t>
            </a:r>
            <a:r>
              <a:rPr lang="ru-RU" b="1" dirty="0" smtClean="0">
                <a:hlinkClick r:id="rId4"/>
              </a:rPr>
              <a:t>инспекцией</a:t>
            </a:r>
            <a:r>
              <a:rPr lang="ru-RU" dirty="0" smtClean="0"/>
              <a:t>.</a:t>
            </a:r>
            <a:r>
              <a:rPr lang="ru-RU" b="1" dirty="0" smtClean="0"/>
              <a:t> </a:t>
            </a:r>
          </a:p>
          <a:p>
            <a:pPr>
              <a:buNone/>
            </a:pPr>
            <a:endParaRPr lang="ru-RU" b="1" dirty="0" smtClean="0"/>
          </a:p>
          <a:p>
            <a:pPr>
              <a:buNone/>
            </a:pPr>
            <a:r>
              <a:rPr lang="ru-RU" b="1" dirty="0" smtClean="0"/>
              <a:t>	Пример</a:t>
            </a:r>
            <a:r>
              <a:rPr lang="ru-RU" dirty="0" smtClean="0"/>
              <a:t>:</a:t>
            </a:r>
            <a:r>
              <a:rPr lang="ru-RU" b="1" dirty="0" smtClean="0"/>
              <a:t> один из насосов имеет течь по сальниковому уплотнению</a:t>
            </a:r>
            <a:r>
              <a:rPr lang="ru-RU" dirty="0" smtClean="0"/>
              <a:t>.</a:t>
            </a:r>
            <a:r>
              <a:rPr lang="ru-RU" b="1" dirty="0" smtClean="0"/>
              <a:t> Вскоре течь усиливается</a:t>
            </a:r>
            <a:r>
              <a:rPr lang="ru-RU" dirty="0" smtClean="0"/>
              <a:t>,</a:t>
            </a:r>
            <a:r>
              <a:rPr lang="ru-RU" b="1" dirty="0" smtClean="0"/>
              <a:t> и в один </a:t>
            </a:r>
            <a:r>
              <a:rPr lang="ru-RU" dirty="0" smtClean="0"/>
              <a:t>«</a:t>
            </a:r>
            <a:r>
              <a:rPr lang="ru-RU" b="1" dirty="0" smtClean="0"/>
              <a:t>прекрасный</a:t>
            </a:r>
            <a:r>
              <a:rPr lang="ru-RU" dirty="0" smtClean="0"/>
              <a:t>»</a:t>
            </a:r>
            <a:r>
              <a:rPr lang="ru-RU" b="1" dirty="0" smtClean="0"/>
              <a:t> момент насос перестаёт держать необходимое давление</a:t>
            </a:r>
            <a:r>
              <a:rPr lang="ru-RU" dirty="0" smtClean="0"/>
              <a:t>.</a:t>
            </a:r>
            <a:r>
              <a:rPr lang="ru-RU" b="1" dirty="0" smtClean="0"/>
              <a:t> Отказ</a:t>
            </a:r>
            <a:r>
              <a:rPr lang="ru-RU" dirty="0" smtClean="0"/>
              <a:t>.</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Заголовок 1"/>
          <p:cNvSpPr txBox="1">
            <a:spLocks/>
          </p:cNvSpPr>
          <p:nvPr/>
        </p:nvSpPr>
        <p:spPr>
          <a:xfrm>
            <a:off x="677332" y="609600"/>
            <a:ext cx="10187891" cy="584499"/>
          </a:xfrm>
          <a:prstGeom prst="rect">
            <a:avLst/>
          </a:prstGeom>
        </p:spPr>
        <p:txBody>
          <a:bodyPr vert="horz" lIns="91440" tIns="45720" rIns="91440" bIns="45720" rtlCol="0" anchor="t">
            <a:normAutofit fontScale="5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accent1"/>
                </a:solidFill>
                <a:effectLst/>
                <a:uLnTx/>
                <a:uFillTx/>
                <a:latin typeface="+mj-lt"/>
                <a:ea typeface="+mj-ea"/>
                <a:cs typeface="+mj-cs"/>
              </a:rPr>
              <a:t/>
            </a:r>
            <a:br>
              <a:rPr kumimoji="0" lang="ru-RU" sz="3600" b="0" i="0" u="none" strike="noStrike" kern="1200" cap="none" spc="0" normalizeH="0" baseline="0" noProof="0" dirty="0" smtClean="0">
                <a:ln>
                  <a:noFill/>
                </a:ln>
                <a:solidFill>
                  <a:schemeClr val="accent1"/>
                </a:solidFill>
                <a:effectLst/>
                <a:uLnTx/>
                <a:uFillTx/>
                <a:latin typeface="+mj-lt"/>
                <a:ea typeface="+mj-ea"/>
                <a:cs typeface="+mj-cs"/>
              </a:rPr>
            </a:br>
            <a:endParaRPr kumimoji="0" lang="ru-RU"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Заголовок 6"/>
          <p:cNvSpPr>
            <a:spLocks noGrp="1"/>
          </p:cNvSpPr>
          <p:nvPr>
            <p:ph type="title"/>
          </p:nvPr>
        </p:nvSpPr>
        <p:spPr>
          <a:xfrm>
            <a:off x="935518" y="502023"/>
            <a:ext cx="8596668" cy="1320800"/>
          </a:xfrm>
        </p:spPr>
        <p:txBody>
          <a:bodyPr/>
          <a:lstStyle/>
          <a:p>
            <a:pPr algn="ctr"/>
            <a:r>
              <a:rPr lang="ru-RU" dirty="0" smtClean="0">
                <a:solidFill>
                  <a:srgbClr val="FF0000"/>
                </a:solidFill>
              </a:rPr>
              <a:t>Выбор стратегии </a:t>
            </a:r>
            <a:r>
              <a:rPr lang="ru-RU" dirty="0" err="1" smtClean="0">
                <a:solidFill>
                  <a:srgbClr val="FF0000"/>
                </a:solidFill>
              </a:rPr>
              <a:t>ТОиР</a:t>
            </a:r>
            <a:r>
              <a:rPr lang="ru-RU" dirty="0" smtClean="0">
                <a:solidFill>
                  <a:srgbClr val="FF0000"/>
                </a:solidFill>
              </a:rPr>
              <a:t> в зависимости от характера отказа</a:t>
            </a:r>
            <a:endParaRPr lang="ru-RU"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371600" y="0"/>
            <a:ext cx="9590314" cy="1052513"/>
          </a:xfrm>
        </p:spPr>
        <p:txBody>
          <a:bodyPr>
            <a:normAutofit fontScale="90000"/>
          </a:bodyPr>
          <a:lstStyle/>
          <a:p>
            <a:pPr algn="ctr"/>
            <a:r>
              <a:rPr lang="ru-RU" sz="3600" b="1" dirty="0" smtClean="0">
                <a:solidFill>
                  <a:srgbClr val="C00000"/>
                </a:solidFill>
              </a:rPr>
              <a:t>Взаимосвязь между себестоимостью продукции и сроком службы оборудования</a:t>
            </a:r>
          </a:p>
        </p:txBody>
      </p:sp>
      <p:sp>
        <p:nvSpPr>
          <p:cNvPr id="324611" name="Rectangle 3"/>
          <p:cNvSpPr>
            <a:spLocks noGrp="1" noChangeArrowheads="1"/>
          </p:cNvSpPr>
          <p:nvPr>
            <p:ph type="body" idx="1"/>
          </p:nvPr>
        </p:nvSpPr>
        <p:spPr>
          <a:xfrm>
            <a:off x="762000" y="1349829"/>
            <a:ext cx="10406743" cy="4963885"/>
          </a:xfrm>
        </p:spPr>
        <p:txBody>
          <a:bodyPr>
            <a:normAutofit lnSpcReduction="10000"/>
          </a:bodyPr>
          <a:lstStyle/>
          <a:p>
            <a:pPr algn="just">
              <a:lnSpc>
                <a:spcPct val="80000"/>
              </a:lnSpc>
            </a:pPr>
            <a:r>
              <a:rPr lang="ru-RU" sz="2800" dirty="0" smtClean="0"/>
              <a:t>Работа оборудования в течение более длительного срока приводит к увеличению удельных эксплуатационных затрат за счет более высоких затрат на </a:t>
            </a:r>
            <a:r>
              <a:rPr lang="ru-RU" sz="2800" dirty="0" err="1" smtClean="0"/>
              <a:t>ТОиР</a:t>
            </a:r>
            <a:r>
              <a:rPr lang="ru-RU" sz="2800" dirty="0" smtClean="0"/>
              <a:t>.</a:t>
            </a:r>
          </a:p>
          <a:p>
            <a:pPr algn="just">
              <a:lnSpc>
                <a:spcPct val="80000"/>
              </a:lnSpc>
            </a:pPr>
            <a:r>
              <a:rPr lang="ru-RU" sz="2800" dirty="0" smtClean="0"/>
              <a:t>При современном уровне производства общие затраты в металлургии на </a:t>
            </a:r>
            <a:r>
              <a:rPr lang="ru-RU" sz="2800" dirty="0" err="1" smtClean="0"/>
              <a:t>ТОиР</a:t>
            </a:r>
            <a:r>
              <a:rPr lang="ru-RU" sz="2800" dirty="0" smtClean="0"/>
              <a:t> оборудования в процессе его эксплуатации достигают 10... 15 % от общих затрат на производство товарной продукции. Интенсивное использование существующего технологического оборудования, недостаточные темпы его обновления и повышение количества и сложности нового оборудования приводит к абсолютному и относительному росту затрат на </a:t>
            </a:r>
            <a:r>
              <a:rPr lang="ru-RU" sz="2800" dirty="0" err="1" smtClean="0"/>
              <a:t>ТОиР</a:t>
            </a:r>
            <a:r>
              <a:rPr lang="ru-RU" sz="2800" dirty="0" smtClean="0"/>
              <a:t>. Уменьшение относительного и абсолютного роста затрат на </a:t>
            </a:r>
            <a:r>
              <a:rPr lang="ru-RU" sz="2800" dirty="0" err="1" smtClean="0"/>
              <a:t>ТОиР</a:t>
            </a:r>
            <a:r>
              <a:rPr lang="ru-RU" sz="2800" dirty="0" smtClean="0"/>
              <a:t> - экономический аспект теории надежности.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0214" y="579215"/>
            <a:ext cx="8596668" cy="5412794"/>
          </a:xfrm>
        </p:spPr>
        <p:txBody>
          <a:bodyPr/>
          <a:lstStyle/>
          <a:p>
            <a:pPr algn="ctr"/>
            <a:r>
              <a:rPr lang="ru-RU" sz="2800" b="1" dirty="0" smtClean="0"/>
              <a:t>ТИП </a:t>
            </a:r>
            <a:r>
              <a:rPr lang="ru-RU" sz="2800" dirty="0" err="1" smtClean="0"/>
              <a:t>II</a:t>
            </a:r>
            <a:endParaRPr lang="ru-RU" sz="2800" dirty="0" smtClean="0"/>
          </a:p>
          <a:p>
            <a:pPr>
              <a:buNone/>
            </a:pPr>
            <a:r>
              <a:rPr lang="ru-RU" b="1" i="1" dirty="0" smtClean="0"/>
              <a:t>	</a:t>
            </a:r>
            <a:r>
              <a:rPr lang="ru-RU" sz="2400" b="1" i="1" dirty="0" smtClean="0"/>
              <a:t>Отказы, которые не имеют времени развития неисправности </a:t>
            </a:r>
            <a:r>
              <a:rPr lang="ru-RU" sz="2400" dirty="0" smtClean="0"/>
              <a:t>(</a:t>
            </a:r>
            <a:r>
              <a:rPr lang="ru-RU" sz="2400" b="1" dirty="0" smtClean="0"/>
              <a:t>оборудование</a:t>
            </a:r>
            <a:r>
              <a:rPr lang="ru-RU" sz="2400" b="1" i="1" dirty="0" smtClean="0"/>
              <a:t> </a:t>
            </a:r>
            <a:r>
              <a:rPr lang="ru-RU" sz="2400" b="1" dirty="0" smtClean="0"/>
              <a:t>выходит из строя внезапно</a:t>
            </a:r>
            <a:r>
              <a:rPr lang="ru-RU" sz="2400" dirty="0" smtClean="0"/>
              <a:t>).</a:t>
            </a:r>
            <a:r>
              <a:rPr lang="ru-RU" sz="2400" b="1" dirty="0" smtClean="0"/>
              <a:t> Диагностировать ухудшения состояния оборудования перед отказом не представляется возможным</a:t>
            </a:r>
            <a:r>
              <a:rPr lang="ru-RU" sz="2400" dirty="0" smtClean="0"/>
              <a:t>.</a:t>
            </a:r>
            <a:r>
              <a:rPr lang="ru-RU" sz="2400" b="1" dirty="0" smtClean="0"/>
              <a:t> Прослеживаемая периодичность отказа отсутствует</a:t>
            </a:r>
            <a:r>
              <a:rPr lang="ru-RU" dirty="0" smtClean="0"/>
              <a:t>.</a:t>
            </a:r>
          </a:p>
          <a:p>
            <a:endParaRPr lang="ru-RU" dirty="0" smtClean="0"/>
          </a:p>
          <a:p>
            <a:r>
              <a:rPr lang="ru-RU" b="1" dirty="0" smtClean="0"/>
              <a:t>Пример</a:t>
            </a:r>
            <a:r>
              <a:rPr lang="ru-RU" dirty="0" smtClean="0"/>
              <a:t>:</a:t>
            </a:r>
            <a:r>
              <a:rPr lang="ru-RU" b="1" dirty="0" smtClean="0"/>
              <a:t> перегорела лампочка на пульте управления</a:t>
            </a:r>
            <a:r>
              <a:rPr lang="ru-RU" dirty="0" smtClean="0"/>
              <a:t>.</a:t>
            </a:r>
            <a:r>
              <a:rPr lang="ru-RU" b="1" dirty="0" smtClean="0"/>
              <a:t> Заменили</a:t>
            </a:r>
            <a:r>
              <a:rPr lang="ru-RU" dirty="0" smtClean="0"/>
              <a:t>.</a:t>
            </a:r>
            <a:r>
              <a:rPr lang="ru-RU" b="1" dirty="0" smtClean="0"/>
              <a:t> Перегорела опять месяца через четыре</a:t>
            </a:r>
            <a:r>
              <a:rPr lang="ru-RU" dirty="0" smtClean="0"/>
              <a:t>.</a:t>
            </a:r>
            <a:r>
              <a:rPr lang="ru-RU" b="1" dirty="0" smtClean="0"/>
              <a:t> Поменяли</a:t>
            </a:r>
            <a:r>
              <a:rPr lang="ru-RU" dirty="0" smtClean="0"/>
              <a:t>.</a:t>
            </a:r>
            <a:r>
              <a:rPr lang="ru-RU" b="1" dirty="0" smtClean="0"/>
              <a:t> После замены перегорела через три дня</a:t>
            </a:r>
            <a:r>
              <a:rPr lang="ru-RU" dirty="0" smtClean="0"/>
              <a:t>.</a:t>
            </a:r>
            <a:r>
              <a:rPr lang="ru-RU" b="1" dirty="0" smtClean="0"/>
              <a:t> Снова поменяли</a:t>
            </a:r>
            <a:r>
              <a:rPr lang="ru-RU" dirty="0" smtClean="0"/>
              <a:t>.</a:t>
            </a:r>
            <a:r>
              <a:rPr lang="ru-RU" b="1" dirty="0" smtClean="0"/>
              <a:t> На этот раз она прожила </a:t>
            </a:r>
            <a:r>
              <a:rPr lang="ru-RU" dirty="0" smtClean="0"/>
              <a:t>1</a:t>
            </a:r>
            <a:r>
              <a:rPr lang="ru-RU" b="1" dirty="0" smtClean="0"/>
              <a:t> месяц и т</a:t>
            </a:r>
            <a:r>
              <a:rPr lang="ru-RU" dirty="0" smtClean="0"/>
              <a:t>.</a:t>
            </a:r>
            <a:r>
              <a:rPr lang="ru-RU" b="1" dirty="0" smtClean="0"/>
              <a:t> д</a:t>
            </a:r>
            <a:r>
              <a:rPr lang="ru-RU" dirty="0" smtClean="0"/>
              <a:t>.</a:t>
            </a:r>
            <a:r>
              <a:rPr lang="ru-RU" b="1" dirty="0" smtClean="0"/>
              <a:t> Периодичность не прослеживается</a:t>
            </a:r>
            <a:r>
              <a:rPr lang="ru-RU" dirty="0" smtClean="0"/>
              <a:t>.</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3396" y="901944"/>
            <a:ext cx="8596668" cy="4788851"/>
          </a:xfrm>
        </p:spPr>
        <p:txBody>
          <a:bodyPr/>
          <a:lstStyle/>
          <a:p>
            <a:pPr algn="ctr">
              <a:buNone/>
            </a:pPr>
            <a:r>
              <a:rPr lang="ru-RU" sz="2800" b="1" dirty="0" smtClean="0"/>
              <a:t>ТИП </a:t>
            </a:r>
            <a:r>
              <a:rPr lang="ru-RU" sz="2800" dirty="0" err="1" smtClean="0"/>
              <a:t>III</a:t>
            </a:r>
            <a:endParaRPr lang="ru-RU" sz="2800" dirty="0" smtClean="0"/>
          </a:p>
          <a:p>
            <a:pPr>
              <a:buNone/>
            </a:pPr>
            <a:r>
              <a:rPr lang="ru-RU" b="1" dirty="0" smtClean="0"/>
              <a:t> </a:t>
            </a:r>
            <a:endParaRPr lang="ru-RU" dirty="0" smtClean="0"/>
          </a:p>
          <a:p>
            <a:r>
              <a:rPr lang="ru-RU" b="1" i="1" dirty="0" smtClean="0"/>
              <a:t>То же, что и отказы второго типа, но наблюдается прослеживаемая периодичность.</a:t>
            </a:r>
            <a:endParaRPr lang="ru-RU" dirty="0" smtClean="0"/>
          </a:p>
          <a:p>
            <a:pPr>
              <a:buNone/>
            </a:pPr>
            <a:r>
              <a:rPr lang="ru-RU" b="1" dirty="0" smtClean="0"/>
              <a:t> </a:t>
            </a:r>
          </a:p>
          <a:p>
            <a:r>
              <a:rPr lang="ru-RU" b="1" dirty="0" smtClean="0"/>
              <a:t>Пример</a:t>
            </a:r>
            <a:r>
              <a:rPr lang="ru-RU" dirty="0" smtClean="0"/>
              <a:t>:</a:t>
            </a:r>
            <a:r>
              <a:rPr lang="ru-RU" b="1" dirty="0" smtClean="0"/>
              <a:t> Та же лампочка</a:t>
            </a:r>
            <a:r>
              <a:rPr lang="ru-RU" dirty="0" smtClean="0"/>
              <a:t>,</a:t>
            </a:r>
            <a:r>
              <a:rPr lang="ru-RU" b="1" dirty="0" smtClean="0"/>
              <a:t> но вот перегорает с определённой периодичностью</a:t>
            </a:r>
            <a:r>
              <a:rPr lang="ru-RU" dirty="0" smtClean="0"/>
              <a:t>.</a:t>
            </a:r>
            <a:r>
              <a:rPr lang="ru-RU" b="1" dirty="0" smtClean="0"/>
              <a:t> Допустим</a:t>
            </a:r>
            <a:r>
              <a:rPr lang="ru-RU" dirty="0" smtClean="0"/>
              <a:t>,</a:t>
            </a:r>
            <a:r>
              <a:rPr lang="ru-RU" b="1" dirty="0" smtClean="0"/>
              <a:t> каждые </a:t>
            </a:r>
            <a:r>
              <a:rPr lang="ru-RU" dirty="0" smtClean="0"/>
              <a:t>60</a:t>
            </a:r>
            <a:r>
              <a:rPr lang="ru-RU" b="1" dirty="0" smtClean="0"/>
              <a:t> тысяч включений</a:t>
            </a:r>
            <a:r>
              <a:rPr lang="ru-RU" dirty="0" smtClean="0"/>
              <a:t>-</a:t>
            </a:r>
            <a:r>
              <a:rPr lang="ru-RU" b="1" dirty="0" smtClean="0"/>
              <a:t>выключений или каждые </a:t>
            </a:r>
            <a:r>
              <a:rPr lang="ru-RU" dirty="0" smtClean="0"/>
              <a:t>3</a:t>
            </a:r>
            <a:r>
              <a:rPr lang="ru-RU" b="1" dirty="0" smtClean="0"/>
              <a:t> месяца</a:t>
            </a:r>
            <a:r>
              <a:rPr lang="ru-RU" dirty="0" smtClean="0"/>
              <a:t>.</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JPG"/>
          <p:cNvPicPr>
            <a:picLocks noGrp="1" noChangeAspect="1"/>
          </p:cNvPicPr>
          <p:nvPr>
            <p:ph idx="1"/>
          </p:nvPr>
        </p:nvPicPr>
        <p:blipFill>
          <a:blip r:embed="rId2"/>
          <a:stretch>
            <a:fillRect/>
          </a:stretch>
        </p:blipFill>
        <p:spPr>
          <a:xfrm>
            <a:off x="404025" y="61132"/>
            <a:ext cx="9449980" cy="6045441"/>
          </a:xfrm>
        </p:spPr>
      </p:pic>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3273911"/>
          </a:xfrm>
        </p:spPr>
        <p:txBody>
          <a:bodyPr>
            <a:normAutofit/>
          </a:bodyPr>
          <a:lstStyle/>
          <a:p>
            <a:pPr algn="ct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solidFill>
                  <a:srgbClr val="FF0000"/>
                </a:solidFill>
              </a:rPr>
              <a:t>ВХОДНОЙ КОНТРОЛЬ</a:t>
            </a:r>
            <a:endParaRPr lang="ru-RU" dirty="0">
              <a:solidFill>
                <a:srgbClr val="FF0000"/>
              </a:solidFill>
            </a:endParaRPr>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8850" y="374820"/>
            <a:ext cx="8596668" cy="5660220"/>
          </a:xfrm>
        </p:spPr>
        <p:txBody>
          <a:bodyPr>
            <a:normAutofit fontScale="92500" lnSpcReduction="10000"/>
          </a:bodyPr>
          <a:lstStyle/>
          <a:p>
            <a:r>
              <a:rPr lang="ru-RU" b="1" dirty="0" smtClean="0"/>
              <a:t>Тип отказа </a:t>
            </a:r>
            <a:r>
              <a:rPr lang="ru-RU" dirty="0" smtClean="0"/>
              <a:t>I. –</a:t>
            </a:r>
            <a:r>
              <a:rPr lang="ru-RU" b="1" dirty="0" smtClean="0"/>
              <a:t> рекомендуется использовать стратегию </a:t>
            </a:r>
            <a:r>
              <a:rPr lang="ru-RU" b="1" dirty="0" err="1" smtClean="0">
                <a:hlinkClick r:id="rId2"/>
              </a:rPr>
              <a:t>ТОиР</a:t>
            </a:r>
            <a:r>
              <a:rPr lang="ru-RU" b="1" dirty="0" smtClean="0">
                <a:hlinkClick r:id="rId2"/>
              </a:rPr>
              <a:t> </a:t>
            </a:r>
            <a:r>
              <a:rPr lang="ru-RU" b="1" dirty="0" smtClean="0">
                <a:hlinkClick r:id="rId3"/>
              </a:rPr>
              <a:t>по состоянию</a:t>
            </a:r>
            <a:r>
              <a:rPr lang="ru-RU" dirty="0" smtClean="0"/>
              <a:t>:</a:t>
            </a:r>
            <a:r>
              <a:rPr lang="ru-RU" b="1" dirty="0" smtClean="0"/>
              <a:t> формировать инспекционные листы</a:t>
            </a:r>
            <a:r>
              <a:rPr lang="ru-RU" dirty="0" smtClean="0"/>
              <a:t>,</a:t>
            </a:r>
            <a:r>
              <a:rPr lang="ru-RU" b="1" dirty="0" smtClean="0"/>
              <a:t> планировать осмотры и диагностику оборудования с определённой периодичностью</a:t>
            </a:r>
            <a:r>
              <a:rPr lang="ru-RU" dirty="0" smtClean="0"/>
              <a:t>.</a:t>
            </a:r>
            <a:r>
              <a:rPr lang="ru-RU" b="1" dirty="0" smtClean="0"/>
              <a:t> По факту выявления неисправности планировать ремонт</a:t>
            </a:r>
            <a:r>
              <a:rPr lang="ru-RU" dirty="0" smtClean="0"/>
              <a:t>.</a:t>
            </a:r>
          </a:p>
          <a:p>
            <a:endParaRPr lang="ru-RU" dirty="0" smtClean="0"/>
          </a:p>
          <a:p>
            <a:r>
              <a:rPr lang="ru-RU" b="1" dirty="0" smtClean="0"/>
              <a:t>Тип отказа </a:t>
            </a:r>
            <a:r>
              <a:rPr lang="ru-RU" dirty="0" err="1" smtClean="0"/>
              <a:t>II</a:t>
            </a:r>
            <a:r>
              <a:rPr lang="ru-RU" dirty="0" smtClean="0"/>
              <a:t>. –</a:t>
            </a:r>
            <a:r>
              <a:rPr lang="ru-RU" b="1" dirty="0" smtClean="0"/>
              <a:t> рекомендуется использовать </a:t>
            </a:r>
            <a:r>
              <a:rPr lang="ru-RU" b="1" dirty="0" smtClean="0">
                <a:hlinkClick r:id="rId3"/>
              </a:rPr>
              <a:t>стратегию </a:t>
            </a:r>
            <a:r>
              <a:rPr lang="ru-RU" b="1" dirty="0" err="1" smtClean="0">
                <a:hlinkClick r:id="rId3"/>
              </a:rPr>
              <a:t>ТОиР</a:t>
            </a:r>
            <a:r>
              <a:rPr lang="ru-RU" b="1" dirty="0" smtClean="0">
                <a:hlinkClick r:id="rId3"/>
              </a:rPr>
              <a:t> по факту отказа</a:t>
            </a:r>
            <a:r>
              <a:rPr lang="ru-RU" dirty="0" smtClean="0"/>
              <a:t>.</a:t>
            </a:r>
            <a:r>
              <a:rPr lang="ru-RU" b="1" dirty="0" smtClean="0"/>
              <a:t> Конкретно </a:t>
            </a:r>
            <a:r>
              <a:rPr lang="ru-RU" dirty="0" smtClean="0"/>
              <a:t>–</a:t>
            </a:r>
            <a:r>
              <a:rPr lang="ru-RU" b="1" dirty="0" smtClean="0"/>
              <a:t> </a:t>
            </a:r>
            <a:r>
              <a:rPr lang="ru-RU" b="1" dirty="0" smtClean="0">
                <a:hlinkClick r:id="rId4"/>
              </a:rPr>
              <a:t>плановый ремонт по факту возникновения отказа</a:t>
            </a:r>
            <a:r>
              <a:rPr lang="ru-RU" dirty="0" smtClean="0"/>
              <a:t>.</a:t>
            </a:r>
            <a:r>
              <a:rPr lang="ru-RU" b="1" dirty="0" smtClean="0"/>
              <a:t> Делать упор на сокращение потерь от отказов подобного типа</a:t>
            </a:r>
            <a:r>
              <a:rPr lang="ru-RU" dirty="0" smtClean="0"/>
              <a:t>.</a:t>
            </a:r>
            <a:r>
              <a:rPr lang="ru-RU" b="1" dirty="0" smtClean="0"/>
              <a:t> Подготавливать узлы для агрегатного ремонта</a:t>
            </a:r>
            <a:r>
              <a:rPr lang="ru-RU" dirty="0" smtClean="0"/>
              <a:t>,</a:t>
            </a:r>
            <a:r>
              <a:rPr lang="ru-RU" b="1" dirty="0" smtClean="0"/>
              <a:t> обучать персонал и т</a:t>
            </a:r>
            <a:r>
              <a:rPr lang="ru-RU" dirty="0" smtClean="0"/>
              <a:t>.</a:t>
            </a:r>
            <a:r>
              <a:rPr lang="ru-RU" b="1" dirty="0" smtClean="0"/>
              <a:t> д</a:t>
            </a:r>
            <a:r>
              <a:rPr lang="ru-RU" dirty="0" smtClean="0"/>
              <a:t>.</a:t>
            </a:r>
          </a:p>
          <a:p>
            <a:endParaRPr lang="ru-RU" dirty="0" smtClean="0"/>
          </a:p>
          <a:p>
            <a:r>
              <a:rPr lang="ru-RU" b="1" dirty="0" smtClean="0"/>
              <a:t>Тип отказа </a:t>
            </a:r>
            <a:r>
              <a:rPr lang="ru-RU" dirty="0" err="1" smtClean="0"/>
              <a:t>III</a:t>
            </a:r>
            <a:r>
              <a:rPr lang="ru-RU" dirty="0" smtClean="0"/>
              <a:t> –</a:t>
            </a:r>
            <a:r>
              <a:rPr lang="ru-RU" b="1" dirty="0" smtClean="0"/>
              <a:t> </a:t>
            </a:r>
            <a:r>
              <a:rPr lang="ru-RU" b="1" dirty="0" smtClean="0">
                <a:hlinkClick r:id="rId3"/>
              </a:rPr>
              <a:t>Однозначно </a:t>
            </a:r>
            <a:r>
              <a:rPr lang="ru-RU" b="1" dirty="0" err="1" smtClean="0">
                <a:hlinkClick r:id="rId3"/>
              </a:rPr>
              <a:t>ППР</a:t>
            </a:r>
            <a:r>
              <a:rPr lang="ru-RU" b="1" dirty="0" smtClean="0">
                <a:hlinkClick r:id="rId3"/>
              </a:rPr>
              <a:t> </a:t>
            </a:r>
            <a:r>
              <a:rPr lang="ru-RU" dirty="0" smtClean="0"/>
              <a:t>(</a:t>
            </a:r>
            <a:r>
              <a:rPr lang="ru-RU" b="1" dirty="0" smtClean="0"/>
              <a:t>Профилактическое Задание по плановой замене лампочки</a:t>
            </a:r>
            <a:r>
              <a:rPr lang="ru-RU" dirty="0" smtClean="0"/>
              <a:t>).</a:t>
            </a:r>
            <a:r>
              <a:rPr lang="ru-RU" b="1" dirty="0" smtClean="0"/>
              <a:t> В этом случае всё просто</a:t>
            </a:r>
            <a:r>
              <a:rPr lang="ru-RU" dirty="0" smtClean="0"/>
              <a:t>:</a:t>
            </a:r>
            <a:r>
              <a:rPr lang="ru-RU" b="1" dirty="0" smtClean="0"/>
              <a:t> задаём регламент </a:t>
            </a:r>
            <a:r>
              <a:rPr lang="ru-RU" dirty="0" smtClean="0"/>
              <a:t>–</a:t>
            </a:r>
            <a:r>
              <a:rPr lang="ru-RU" b="1" dirty="0" smtClean="0"/>
              <a:t> либо по наработке</a:t>
            </a:r>
            <a:r>
              <a:rPr lang="ru-RU" dirty="0" smtClean="0"/>
              <a:t>,</a:t>
            </a:r>
            <a:r>
              <a:rPr lang="ru-RU" b="1" dirty="0" smtClean="0"/>
              <a:t> либо по календарю</a:t>
            </a:r>
            <a:r>
              <a:rPr lang="ru-RU" dirty="0" smtClean="0"/>
              <a:t>.</a:t>
            </a:r>
            <a:r>
              <a:rPr lang="ru-RU" b="1" dirty="0" smtClean="0"/>
              <a:t> По наступлению события </a:t>
            </a:r>
            <a:r>
              <a:rPr lang="ru-RU" dirty="0" smtClean="0"/>
              <a:t>–</a:t>
            </a:r>
            <a:r>
              <a:rPr lang="ru-RU" b="1" dirty="0" smtClean="0"/>
              <a:t> плановая замена независимо от состояния</a:t>
            </a:r>
            <a:r>
              <a:rPr lang="ru-RU" dirty="0" smtClean="0"/>
              <a:t>.</a:t>
            </a:r>
          </a:p>
          <a:p>
            <a:pPr>
              <a:buNone/>
            </a:pPr>
            <a:r>
              <a:rPr lang="ru-RU" b="1" dirty="0" smtClean="0"/>
              <a:t> </a:t>
            </a:r>
            <a:endParaRPr lang="ru-RU" dirty="0" smtClean="0"/>
          </a:p>
          <a:p>
            <a:pPr>
              <a:buNone/>
            </a:pPr>
            <a:r>
              <a:rPr lang="ru-RU" b="1" dirty="0" smtClean="0"/>
              <a:t>	Вышеприведённый подход весьма полезен</a:t>
            </a:r>
            <a:r>
              <a:rPr lang="ru-RU" dirty="0" smtClean="0"/>
              <a:t>,</a:t>
            </a:r>
            <a:r>
              <a:rPr lang="ru-RU" b="1" dirty="0" smtClean="0"/>
              <a:t> когда причины отказа выявить </a:t>
            </a:r>
            <a:r>
              <a:rPr lang="ru-RU" b="1" dirty="0" smtClean="0">
                <a:hlinkClick r:id="rId5"/>
              </a:rPr>
              <a:t>затруднительно</a:t>
            </a:r>
            <a:r>
              <a:rPr lang="ru-RU" dirty="0" smtClean="0">
                <a:hlinkClick r:id="rId5"/>
              </a:rPr>
              <a:t>,</a:t>
            </a:r>
            <a:r>
              <a:rPr lang="ru-RU" b="1" dirty="0" smtClean="0">
                <a:hlinkClick r:id="rId5"/>
              </a:rPr>
              <a:t> или количество отказов и неисправностей превышает пределы</a:t>
            </a:r>
            <a:r>
              <a:rPr lang="ru-RU" b="1" dirty="0" smtClean="0"/>
              <a:t> </a:t>
            </a:r>
            <a:r>
              <a:rPr lang="ru-RU" b="1" dirty="0" smtClean="0">
                <a:hlinkClick r:id="rId5"/>
              </a:rPr>
              <a:t>имеющихся ресурсов для их детального анализа и формирования </a:t>
            </a:r>
            <a:r>
              <a:rPr lang="ru-RU" b="1" dirty="0" smtClean="0">
                <a:hlinkClick r:id="rId6"/>
              </a:rPr>
              <a:t>КД  (корректирующее действие) и </a:t>
            </a:r>
            <a:r>
              <a:rPr lang="ru-RU" b="1" dirty="0" err="1" smtClean="0">
                <a:hlinkClick r:id="rId6"/>
              </a:rPr>
              <a:t>ПД</a:t>
            </a:r>
            <a:r>
              <a:rPr lang="ru-RU" b="1" dirty="0" smtClean="0"/>
              <a:t> (предупреждающее действие)</a:t>
            </a:r>
            <a:r>
              <a:rPr lang="ru-RU" dirty="0" smtClean="0">
                <a:hlinkClick r:id="rId5"/>
              </a:rPr>
              <a:t>.</a:t>
            </a: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00000"/>
                </a:solidFill>
              </a:rPr>
              <a:t>Ремонтное обслуживание оборудования в рамках </a:t>
            </a:r>
            <a:r>
              <a:rPr lang="ru-RU" dirty="0" err="1" smtClean="0">
                <a:solidFill>
                  <a:srgbClr val="C00000"/>
                </a:solidFill>
              </a:rPr>
              <a:t>проактивной</a:t>
            </a:r>
            <a:r>
              <a:rPr lang="ru-RU" dirty="0" smtClean="0">
                <a:solidFill>
                  <a:srgbClr val="C00000"/>
                </a:solidFill>
              </a:rPr>
              <a:t> стратегии </a:t>
            </a:r>
            <a:r>
              <a:rPr lang="ru-RU" dirty="0" err="1" smtClean="0">
                <a:solidFill>
                  <a:srgbClr val="C00000"/>
                </a:solidFill>
              </a:rPr>
              <a:t>ТОиР</a:t>
            </a:r>
            <a:endParaRPr lang="ru-RU" dirty="0">
              <a:solidFill>
                <a:srgbClr val="C00000"/>
              </a:solidFill>
            </a:endParaRPr>
          </a:p>
        </p:txBody>
      </p:sp>
      <p:pic>
        <p:nvPicPr>
          <p:cNvPr id="6" name="Содержимое 5" descr="pic_001m_02.png"/>
          <p:cNvPicPr>
            <a:picLocks noGrp="1" noChangeAspect="1"/>
          </p:cNvPicPr>
          <p:nvPr>
            <p:ph idx="1"/>
          </p:nvPr>
        </p:nvPicPr>
        <p:blipFill>
          <a:blip r:embed="rId2"/>
          <a:stretch>
            <a:fillRect/>
          </a:stretch>
        </p:blipFill>
        <p:spPr>
          <a:xfrm>
            <a:off x="1270231" y="1642482"/>
            <a:ext cx="8400893" cy="4399543"/>
          </a:xfrm>
        </p:spPr>
      </p:pic>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21</a:t>
            </a:fld>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95256"/>
          </a:xfrm>
        </p:spPr>
        <p:txBody>
          <a:bodyPr>
            <a:normAutofit/>
          </a:bodyPr>
          <a:lstStyle/>
          <a:p>
            <a:pPr fontAlgn="base"/>
            <a:r>
              <a:rPr lang="ru-RU" sz="2800" dirty="0" smtClean="0">
                <a:solidFill>
                  <a:srgbClr val="C00000"/>
                </a:solidFill>
              </a:rPr>
              <a:t>Перечень возможных </a:t>
            </a:r>
            <a:r>
              <a:rPr lang="ru-RU" sz="2800" i="1" dirty="0" smtClean="0">
                <a:solidFill>
                  <a:srgbClr val="C00000"/>
                </a:solidFill>
              </a:rPr>
              <a:t>ремонтных воздействий</a:t>
            </a:r>
            <a:endParaRPr lang="ru-RU" sz="2800" dirty="0">
              <a:solidFill>
                <a:srgbClr val="C00000"/>
              </a:solidFill>
            </a:endParaRPr>
          </a:p>
        </p:txBody>
      </p:sp>
      <p:sp>
        <p:nvSpPr>
          <p:cNvPr id="3" name="Содержимое 2"/>
          <p:cNvSpPr>
            <a:spLocks noGrp="1"/>
          </p:cNvSpPr>
          <p:nvPr>
            <p:ph idx="1"/>
          </p:nvPr>
        </p:nvSpPr>
        <p:spPr>
          <a:xfrm>
            <a:off x="817184" y="1461342"/>
            <a:ext cx="8596668" cy="3880773"/>
          </a:xfrm>
        </p:spPr>
        <p:txBody>
          <a:bodyPr/>
          <a:lstStyle/>
          <a:p>
            <a:pPr fontAlgn="base"/>
            <a:r>
              <a:rPr lang="ru-RU" dirty="0" smtClean="0"/>
              <a:t>уход за оборудованием (уборка, очистка, противокоррозионная обработка);</a:t>
            </a:r>
          </a:p>
          <a:p>
            <a:pPr fontAlgn="base"/>
            <a:r>
              <a:rPr lang="ru-RU" dirty="0" smtClean="0"/>
              <a:t>регулировка, настройка, наладка (центровка, балансировка);</a:t>
            </a:r>
          </a:p>
          <a:p>
            <a:pPr fontAlgn="base"/>
            <a:r>
              <a:rPr lang="ru-RU" dirty="0" smtClean="0"/>
              <a:t>обеспечение соединений (восстановление целостности сварных швов, затяжка резьбовых соединений);</a:t>
            </a:r>
          </a:p>
          <a:p>
            <a:pPr fontAlgn="base"/>
            <a:r>
              <a:rPr lang="ru-RU" dirty="0" smtClean="0"/>
              <a:t>смазывание поверхностей трения;</a:t>
            </a:r>
          </a:p>
          <a:p>
            <a:pPr fontAlgn="base"/>
            <a:r>
              <a:rPr lang="ru-RU" dirty="0" smtClean="0"/>
              <a:t>замена быстроизнашивающихся деталей;</a:t>
            </a:r>
          </a:p>
          <a:p>
            <a:pPr fontAlgn="base"/>
            <a:r>
              <a:rPr lang="ru-RU" dirty="0" smtClean="0"/>
              <a:t>восстановление или замена базовых деталей, в том числе корпусных.</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1300" smtClean="0"/>
              <a:pPr/>
              <a:t>22</a:t>
            </a:fld>
            <a:endParaRPr lang="en-US"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smtClean="0">
                <a:solidFill>
                  <a:srgbClr val="C00000"/>
                </a:solidFill>
              </a:rPr>
              <a:t>Ремонтные воздействия осуществляются в рамках следующих </a:t>
            </a:r>
            <a:r>
              <a:rPr lang="ru-RU" sz="3100" i="1" dirty="0" smtClean="0">
                <a:solidFill>
                  <a:srgbClr val="C00000"/>
                </a:solidFill>
              </a:rPr>
              <a:t>групп мероприятий по </a:t>
            </a:r>
            <a:r>
              <a:rPr lang="ru-RU" sz="3100" i="1" dirty="0" err="1" smtClean="0">
                <a:solidFill>
                  <a:srgbClr val="C00000"/>
                </a:solidFill>
              </a:rPr>
              <a:t>ТОиР</a:t>
            </a:r>
            <a:r>
              <a:rPr lang="ru-RU" sz="3100" i="1" dirty="0" smtClean="0">
                <a:solidFill>
                  <a:srgbClr val="C00000"/>
                </a:solidFill>
              </a:rPr>
              <a:t> оборудования</a:t>
            </a:r>
            <a:r>
              <a:rPr lang="ru-RU" dirty="0" smtClean="0"/>
              <a:t/>
            </a:r>
            <a:br>
              <a:rPr lang="ru-RU" dirty="0" smtClean="0"/>
            </a:br>
            <a:endParaRPr lang="ru-RU" dirty="0"/>
          </a:p>
        </p:txBody>
      </p:sp>
      <p:sp>
        <p:nvSpPr>
          <p:cNvPr id="3" name="Содержимое 2"/>
          <p:cNvSpPr>
            <a:spLocks noGrp="1"/>
          </p:cNvSpPr>
          <p:nvPr>
            <p:ph idx="1"/>
          </p:nvPr>
        </p:nvSpPr>
        <p:spPr>
          <a:xfrm>
            <a:off x="677333" y="2076226"/>
            <a:ext cx="10015767" cy="4270786"/>
          </a:xfrm>
        </p:spPr>
        <p:txBody>
          <a:bodyPr>
            <a:normAutofit fontScale="70000" lnSpcReduction="20000"/>
          </a:bodyPr>
          <a:lstStyle/>
          <a:p>
            <a:pPr fontAlgn="base"/>
            <a:r>
              <a:rPr lang="ru-RU" i="1" dirty="0" smtClean="0"/>
              <a:t>Профилактическое техническое обслуживание</a:t>
            </a:r>
            <a:r>
              <a:rPr lang="ru-RU" dirty="0" smtClean="0"/>
              <a:t> — комплекс мероприятий, проводимых периодически, которые направлены на предупреждение или снижение скорости развития дефектов путём обеспечения проектных условий взаимодействия узлов оборудования (очистка от технологических отходов, продуктов износа, коррозии, осадков, отложений и прочие; удаление пыли, грязи, масла, шлака, окалины, </a:t>
            </a:r>
            <a:r>
              <a:rPr lang="ru-RU" dirty="0" err="1" smtClean="0"/>
              <a:t>просыпи</a:t>
            </a:r>
            <a:r>
              <a:rPr lang="ru-RU" dirty="0" smtClean="0"/>
              <a:t> сырья, мусора и прочие; доливка, дозаправка рабочих жидкостей, досыпка, замена расходных материалов; замена или восстановление сменного оборудования и другие).</a:t>
            </a:r>
          </a:p>
          <a:p>
            <a:pPr fontAlgn="base"/>
            <a:r>
              <a:rPr lang="ru-RU" i="1" dirty="0" smtClean="0"/>
              <a:t>Корректирующее техническое обслуживание</a:t>
            </a:r>
            <a:r>
              <a:rPr lang="ru-RU" dirty="0" smtClean="0"/>
              <a:t> — комплекс мероприятий, проводимых по необходимости, которые направлены на предупреждение или снижение скорости развития дефектов путём обеспечения проектных условий взаимодействия узлов оборудования (регулировка и наладка оборудования, в том числе центровка, балансировка; восстановление соединений деталей, обеспечение целостности металлоконструкций и трубопроводов; восстановление покрытий, окраски и другие).</a:t>
            </a:r>
          </a:p>
          <a:p>
            <a:pPr fontAlgn="base"/>
            <a:r>
              <a:rPr lang="ru-RU" i="1" dirty="0" smtClean="0"/>
              <a:t>Прогностическое техническое обслуживание</a:t>
            </a:r>
            <a:r>
              <a:rPr lang="ru-RU" dirty="0" smtClean="0"/>
              <a:t> — комплекс мероприятий, направленных на установление фактического ТС оборудования с целью прогнозирования его изменения в процессе дальнейшей эксплуатации и выявления наиболее целесообразного момента применения и требуемых видов ремонтных воздействий (измерение технических и технологических параметров, отбор проб; контроль, испытание, проверка режимов работы оборудования; контроль ТС оборудования, в том числе методами технической диагностики; дефектоскопия методами неразрушающего контроля; технический осмотр оборудования, освидетельствование, обследование, ревизия и другие).</a:t>
            </a:r>
          </a:p>
          <a:p>
            <a:pPr fontAlgn="base"/>
            <a:r>
              <a:rPr lang="ru-RU" i="1" dirty="0" smtClean="0"/>
              <a:t>Текущий ремонт</a:t>
            </a:r>
            <a:r>
              <a:rPr lang="ru-RU" dirty="0" smtClean="0"/>
              <a:t> — комплекс мероприятий, направленных на обеспечение работоспособности оборудования путём замены или восстановления отдельных его узлов, не являющихся базовыми, кроме сменного оборудования.</a:t>
            </a:r>
          </a:p>
          <a:p>
            <a:pPr fontAlgn="base"/>
            <a:r>
              <a:rPr lang="ru-RU" i="1" dirty="0" smtClean="0"/>
              <a:t>Капитальный ремонт</a:t>
            </a:r>
            <a:r>
              <a:rPr lang="ru-RU" dirty="0" smtClean="0"/>
              <a:t> — комплекс мероприятий, направленных на обеспечение работоспособности оборудования путём замены или восстановления базовых его узлов и деталей.</a:t>
            </a:r>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23</a:t>
            </a:fld>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262732" cy="1320800"/>
          </a:xfrm>
        </p:spPr>
        <p:txBody>
          <a:bodyPr/>
          <a:lstStyle/>
          <a:p>
            <a:r>
              <a:rPr lang="ru-RU" dirty="0" smtClean="0">
                <a:solidFill>
                  <a:srgbClr val="FF0000"/>
                </a:solidFill>
              </a:rPr>
              <a:t>Современные системы организации </a:t>
            </a:r>
            <a:r>
              <a:rPr lang="ru-RU" dirty="0" err="1" smtClean="0">
                <a:solidFill>
                  <a:srgbClr val="FF0000"/>
                </a:solidFill>
              </a:rPr>
              <a:t>ТОиР</a:t>
            </a:r>
            <a:endParaRPr lang="ru-RU" dirty="0">
              <a:solidFill>
                <a:srgbClr val="FF0000"/>
              </a:solidFill>
            </a:endParaRPr>
          </a:p>
        </p:txBody>
      </p:sp>
      <p:sp>
        <p:nvSpPr>
          <p:cNvPr id="3" name="Содержимое 2"/>
          <p:cNvSpPr>
            <a:spLocks noGrp="1"/>
          </p:cNvSpPr>
          <p:nvPr>
            <p:ph idx="1"/>
          </p:nvPr>
        </p:nvSpPr>
        <p:spPr>
          <a:xfrm>
            <a:off x="709607" y="1332250"/>
            <a:ext cx="9069094" cy="4756578"/>
          </a:xfrm>
        </p:spPr>
        <p:txBody>
          <a:bodyPr>
            <a:normAutofit fontScale="85000" lnSpcReduction="10000"/>
          </a:bodyPr>
          <a:lstStyle/>
          <a:p>
            <a:r>
              <a:rPr lang="ru-RU" dirty="0" smtClean="0"/>
              <a:t> </a:t>
            </a:r>
            <a:r>
              <a:rPr lang="ru-RU" sz="2700" b="1" dirty="0" smtClean="0"/>
              <a:t>Обслуживание по техническому </a:t>
            </a:r>
            <a:r>
              <a:rPr lang="ru-RU" sz="2700" b="1" dirty="0" smtClean="0"/>
              <a:t>состоянию (</a:t>
            </a:r>
            <a:r>
              <a:rPr lang="ru-RU" sz="2700" b="1" dirty="0" err="1" smtClean="0"/>
              <a:t>ТРМ</a:t>
            </a:r>
            <a:r>
              <a:rPr lang="ru-RU" sz="2700" b="1" dirty="0" smtClean="0"/>
              <a:t>);</a:t>
            </a:r>
            <a:r>
              <a:rPr lang="ru-RU" dirty="0" smtClean="0"/>
              <a:t/>
            </a:r>
            <a:br>
              <a:rPr lang="ru-RU" dirty="0" smtClean="0"/>
            </a:br>
            <a:r>
              <a:rPr lang="ru-RU" dirty="0" smtClean="0"/>
              <a:t>Обслуживание по техническому состоянию предполагает, что для групп производственных активов прописаны контрольные параметры, значения которых замеряются в ходе мониторинга или при снятии показаний датчиков. Для каждого контролируемого параметра прописаны «критические» точки, при достижении которых требуется принятие мер (например, ремонт оборудования). В частности, при износе деталей наблюдается изменение уровня вибрации. Следовательно, проводя мониторинг различных параметров, характеризующих работу оборудования можно вовремя обнаружить изменение технического состояния оборудования и запланировать ремонт  только тогда, когда возникает реальная возможность ухода его параметров за недопустимые пределы.</a:t>
            </a:r>
          </a:p>
          <a:p>
            <a:r>
              <a:rPr lang="ru-RU" sz="2700" b="1" dirty="0" smtClean="0"/>
              <a:t>Обслуживание, ориентированное на надежность (</a:t>
            </a:r>
            <a:r>
              <a:rPr lang="ru-RU" sz="2700" b="1" dirty="0" err="1" smtClean="0"/>
              <a:t>RCM</a:t>
            </a:r>
            <a:r>
              <a:rPr lang="ru-RU" sz="2700" b="1" dirty="0" smtClean="0"/>
              <a:t> –</a:t>
            </a:r>
            <a:r>
              <a:rPr lang="ru-RU" sz="2700" b="1" dirty="0" err="1" smtClean="0"/>
              <a:t>Reliability</a:t>
            </a:r>
            <a:r>
              <a:rPr lang="ru-RU" sz="2700" b="1" dirty="0" smtClean="0"/>
              <a:t> </a:t>
            </a:r>
            <a:r>
              <a:rPr lang="ru-RU" sz="2700" b="1" dirty="0" err="1" smtClean="0"/>
              <a:t>Centered</a:t>
            </a:r>
            <a:r>
              <a:rPr lang="ru-RU" sz="2700" b="1" dirty="0" smtClean="0"/>
              <a:t> </a:t>
            </a:r>
            <a:r>
              <a:rPr lang="ru-RU" sz="2700" b="1" dirty="0" err="1" smtClean="0"/>
              <a:t>Maintenance</a:t>
            </a:r>
            <a:r>
              <a:rPr lang="ru-RU" sz="2700" b="1" dirty="0" smtClean="0"/>
              <a:t>)</a:t>
            </a:r>
          </a:p>
          <a:p>
            <a:pPr>
              <a:buNone/>
            </a:pPr>
            <a:r>
              <a:rPr lang="ru-RU" dirty="0" err="1" smtClean="0"/>
              <a:t>RCM</a:t>
            </a:r>
            <a:r>
              <a:rPr lang="ru-RU" dirty="0" smtClean="0"/>
              <a:t> определяет требования к обслуживанию производственных активов с учетом окружения, в котором эти активы эксплуатируется. Данный подход предполагает классификацию узлов и компонентов производственного актива в соответствие с их критичностью и риском их отказа. </a:t>
            </a:r>
            <a:r>
              <a:rPr lang="ru-RU" dirty="0" err="1" smtClean="0"/>
              <a:t>RCM</a:t>
            </a:r>
            <a:r>
              <a:rPr lang="ru-RU" dirty="0" smtClean="0"/>
              <a:t> – это процесс, используемый для определения действий, необходимых для того, чтобы актив продолжал выполнять возложенную на него функцию в данном производственном контексте.</a:t>
            </a:r>
            <a:br>
              <a:rPr lang="ru-RU" dirty="0" smtClean="0"/>
            </a:b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714554" cy="1320800"/>
          </a:xfrm>
        </p:spPr>
        <p:txBody>
          <a:bodyPr>
            <a:normAutofit/>
          </a:bodyPr>
          <a:lstStyle/>
          <a:p>
            <a:pPr algn="ctr"/>
            <a:r>
              <a:rPr lang="ru-RU" sz="2900" b="1" dirty="0" smtClean="0">
                <a:solidFill>
                  <a:srgbClr val="FF0000"/>
                </a:solidFill>
              </a:rPr>
              <a:t>Обслуживание по техническому состоянию</a:t>
            </a:r>
            <a:endParaRPr lang="ru-RU" sz="2900" dirty="0">
              <a:solidFill>
                <a:srgbClr val="FF0000"/>
              </a:solidFill>
            </a:endParaRPr>
          </a:p>
        </p:txBody>
      </p:sp>
      <p:sp>
        <p:nvSpPr>
          <p:cNvPr id="3" name="Содержимое 2"/>
          <p:cNvSpPr>
            <a:spLocks noGrp="1"/>
          </p:cNvSpPr>
          <p:nvPr>
            <p:ph idx="1"/>
          </p:nvPr>
        </p:nvSpPr>
        <p:spPr>
          <a:xfrm>
            <a:off x="784911" y="1386039"/>
            <a:ext cx="9596218" cy="4444606"/>
          </a:xfrm>
        </p:spPr>
        <p:txBody>
          <a:bodyPr/>
          <a:lstStyle/>
          <a:p>
            <a:pPr>
              <a:buNone/>
            </a:pPr>
            <a:r>
              <a:rPr lang="ru-RU" sz="2000" dirty="0" smtClean="0"/>
              <a:t>Система </a:t>
            </a:r>
            <a:r>
              <a:rPr lang="ru-RU" sz="2000" dirty="0" err="1" smtClean="0"/>
              <a:t>ТРМ</a:t>
            </a:r>
            <a:r>
              <a:rPr lang="ru-RU" sz="2000" dirty="0" smtClean="0"/>
              <a:t> </a:t>
            </a:r>
            <a:r>
              <a:rPr lang="en-US" sz="2000" dirty="0" smtClean="0"/>
              <a:t> (Total Productive Maintenance)</a:t>
            </a:r>
            <a:r>
              <a:rPr lang="ru-RU" sz="2000" dirty="0" smtClean="0"/>
              <a:t> относится к системам обслуживания оборудования по его реальному состоянию</a:t>
            </a:r>
          </a:p>
          <a:p>
            <a:pPr>
              <a:buNone/>
            </a:pPr>
            <a:r>
              <a:rPr lang="ru-RU" sz="2000" dirty="0" smtClean="0"/>
              <a:t>"Нуль поломок" достигается в TPM-системе за счет поэтапного, систематического и непрерывного осуществления пяти групп мероприятий:</a:t>
            </a:r>
          </a:p>
          <a:p>
            <a:r>
              <a:rPr lang="ru-RU" dirty="0" smtClean="0"/>
              <a:t>создания базовых условий для нормальной работы оборудования;</a:t>
            </a:r>
          </a:p>
          <a:p>
            <a:r>
              <a:rPr lang="ru-RU" dirty="0" smtClean="0"/>
              <a:t>соблюдения условий эксплуатации оборудования;</a:t>
            </a:r>
          </a:p>
          <a:p>
            <a:r>
              <a:rPr lang="ru-RU" dirty="0" smtClean="0"/>
              <a:t>восстановления естественного износа;</a:t>
            </a:r>
          </a:p>
          <a:p>
            <a:r>
              <a:rPr lang="ru-RU" dirty="0" smtClean="0"/>
              <a:t>устранения конструктивных (обусловленных проектом) недостатков оборудования;</a:t>
            </a:r>
          </a:p>
          <a:p>
            <a:r>
              <a:rPr lang="ru-RU" dirty="0" smtClean="0"/>
              <a:t>повышения мастерства операторов, специалистов по ремонту и обслуживанию, инженеров-проектировщиков.</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456" y="383689"/>
            <a:ext cx="8596668" cy="724348"/>
          </a:xfrm>
        </p:spPr>
        <p:txBody>
          <a:bodyPr/>
          <a:lstStyle/>
          <a:p>
            <a:pPr algn="ctr"/>
            <a:r>
              <a:rPr lang="ru-RU" dirty="0" smtClean="0">
                <a:solidFill>
                  <a:srgbClr val="FF0000"/>
                </a:solidFill>
              </a:rPr>
              <a:t>Логика </a:t>
            </a:r>
            <a:r>
              <a:rPr lang="en-US" dirty="0" err="1" smtClean="0">
                <a:solidFill>
                  <a:srgbClr val="FF0000"/>
                </a:solidFill>
              </a:rPr>
              <a:t>RCM</a:t>
            </a:r>
            <a:r>
              <a:rPr lang="en-US" dirty="0" smtClean="0">
                <a:solidFill>
                  <a:srgbClr val="FF0000"/>
                </a:solidFill>
              </a:rPr>
              <a:t>-</a:t>
            </a:r>
            <a:r>
              <a:rPr lang="ru-RU" dirty="0" smtClean="0">
                <a:solidFill>
                  <a:srgbClr val="FF0000"/>
                </a:solidFill>
              </a:rPr>
              <a:t>подхода</a:t>
            </a:r>
            <a:endParaRPr lang="ru-RU" dirty="0">
              <a:solidFill>
                <a:srgbClr val="FF0000"/>
              </a:solidFill>
            </a:endParaRPr>
          </a:p>
        </p:txBody>
      </p:sp>
      <p:pic>
        <p:nvPicPr>
          <p:cNvPr id="6" name="Содержимое 5" descr="rcm3.jpg"/>
          <p:cNvPicPr>
            <a:picLocks noGrp="1" noChangeAspect="1"/>
          </p:cNvPicPr>
          <p:nvPr>
            <p:ph idx="1"/>
          </p:nvPr>
        </p:nvPicPr>
        <p:blipFill>
          <a:blip r:embed="rId2"/>
          <a:stretch>
            <a:fillRect/>
          </a:stretch>
        </p:blipFill>
        <p:spPr>
          <a:xfrm>
            <a:off x="2244215" y="1140311"/>
            <a:ext cx="7140379" cy="5099124"/>
          </a:xfrm>
        </p:spPr>
      </p:pic>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757584" cy="584499"/>
          </a:xfrm>
        </p:spPr>
        <p:txBody>
          <a:bodyPr>
            <a:normAutofit/>
          </a:bodyPr>
          <a:lstStyle/>
          <a:p>
            <a:r>
              <a:rPr lang="ru-RU" sz="2800" dirty="0" smtClean="0">
                <a:solidFill>
                  <a:srgbClr val="FF0000"/>
                </a:solidFill>
              </a:rPr>
              <a:t>Концепция эффективного управления RCM-анализа</a:t>
            </a:r>
            <a:endParaRPr lang="ru-RU" sz="2800" dirty="0">
              <a:solidFill>
                <a:srgbClr val="FF0000"/>
              </a:solidFill>
            </a:endParaRPr>
          </a:p>
        </p:txBody>
      </p:sp>
      <p:sp>
        <p:nvSpPr>
          <p:cNvPr id="3" name="Содержимое 2"/>
          <p:cNvSpPr>
            <a:spLocks noGrp="1"/>
          </p:cNvSpPr>
          <p:nvPr>
            <p:ph idx="1"/>
          </p:nvPr>
        </p:nvSpPr>
        <p:spPr>
          <a:xfrm>
            <a:off x="677333" y="1312432"/>
            <a:ext cx="9800615" cy="4744123"/>
          </a:xfrm>
        </p:spPr>
        <p:txBody>
          <a:bodyPr>
            <a:normAutofit fontScale="62500" lnSpcReduction="20000"/>
          </a:bodyPr>
          <a:lstStyle/>
          <a:p>
            <a:r>
              <a:rPr lang="ru-RU" sz="2400" dirty="0" smtClean="0"/>
              <a:t>Для понимания смысла указанного подхода обратимся к истории возникновения методологии. Методология </a:t>
            </a:r>
            <a:r>
              <a:rPr lang="ru-RU" sz="2400" dirty="0" err="1" smtClean="0"/>
              <a:t>RCM</a:t>
            </a:r>
            <a:r>
              <a:rPr lang="ru-RU" sz="2400" dirty="0" smtClean="0"/>
              <a:t> зародилась в 70-х гг. авиации.  Попытка сократить межремонтный интервал дабы увеличить надежность оборудования привела к обратному результату: число отказов возросло, надежность уменьшилась. Детальный анализ состояния оборудования и ремонтных работ позволил сделать неожиданный вывод: вероятность отказов, как и надежность функционирования производственных активов, на 85% не зависят от длительности нормальной эксплуатации. Иными словами, выполнение </a:t>
            </a:r>
            <a:r>
              <a:rPr lang="ru-RU" sz="2400" dirty="0" err="1" smtClean="0"/>
              <a:t>ТОиР</a:t>
            </a:r>
            <a:r>
              <a:rPr lang="ru-RU" sz="2400" dirty="0" smtClean="0"/>
              <a:t> на основе принципа временных интервалов нерационально для  85% оборудования.</a:t>
            </a:r>
          </a:p>
          <a:p>
            <a:r>
              <a:rPr lang="ru-RU" sz="2400" dirty="0" smtClean="0"/>
              <a:t>RCM-анализ базируется на концепции эффективного управления «здоровьем» активов посредством анализа ситуации, учета возможных видов отказов оборудования, оценки вероятности выхода из строя и потенциальных последствий. Каждый элемент производственного актива может вести себя по разному. Одни могут деградировать быстрее, другие медленнее, третьи -переходят в критические состояния дискретно. Одни параметры могут деградировать «автономно», не оказывая влияния на другие характеристики, деградация других приводит к множественному отказу. Деградация параметра может происходить разнообразно, плюс ко всему не на все нужно реагировать обслуживанием, возможно просто перевести оборудование в щадящий режим. Для каждого параметра необходимо понять характер деградации, ввести предельное значение и начать отслеживать его. Один из основных плюсов методологии </a:t>
            </a:r>
            <a:r>
              <a:rPr lang="ru-RU" sz="2400" dirty="0" err="1" smtClean="0"/>
              <a:t>RCM</a:t>
            </a:r>
            <a:r>
              <a:rPr lang="ru-RU" sz="2400" dirty="0" smtClean="0"/>
              <a:t> – то, что с годами исследований практически по всем видам производственных активов накоплена база знаний, помогающая выстраивать вероятностные кривые отказов для каждого типа производственного актива. С использованием кривых отказа по каждому активу можно с довольно большой надежностью определить продолжительность так называемой наработки на отказ – среднее время безотказной работы. На основании уже полученных данных можно определить оптимальное время для ремонта оборудования.</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961979" cy="853440"/>
          </a:xfrm>
        </p:spPr>
        <p:txBody>
          <a:bodyPr>
            <a:normAutofit/>
          </a:bodyPr>
          <a:lstStyle/>
          <a:p>
            <a:r>
              <a:rPr lang="ru-RU" sz="2500" dirty="0" smtClean="0">
                <a:solidFill>
                  <a:srgbClr val="FF0000"/>
                </a:solidFill>
              </a:rPr>
              <a:t> Определение оптимального времени ремонтного воздействия</a:t>
            </a:r>
            <a:endParaRPr lang="ru-RU" sz="2500" dirty="0">
              <a:solidFill>
                <a:srgbClr val="FF0000"/>
              </a:solidFill>
            </a:endParaRPr>
          </a:p>
        </p:txBody>
      </p:sp>
      <p:pic>
        <p:nvPicPr>
          <p:cNvPr id="6" name="Содержимое 5" descr="rcm2.jpg"/>
          <p:cNvPicPr>
            <a:picLocks noGrp="1" noChangeAspect="1"/>
          </p:cNvPicPr>
          <p:nvPr>
            <p:ph idx="1"/>
          </p:nvPr>
        </p:nvPicPr>
        <p:blipFill>
          <a:blip r:embed="rId2"/>
          <a:stretch>
            <a:fillRect/>
          </a:stretch>
        </p:blipFill>
        <p:spPr>
          <a:xfrm>
            <a:off x="2462765" y="1140312"/>
            <a:ext cx="6423052" cy="3378893"/>
          </a:xfrm>
        </p:spPr>
      </p:pic>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28</a:t>
            </a:fld>
            <a:endParaRPr lang="en-US" dirty="0"/>
          </a:p>
        </p:txBody>
      </p:sp>
      <p:sp>
        <p:nvSpPr>
          <p:cNvPr id="7" name="Прямоугольник 6"/>
          <p:cNvSpPr/>
          <p:nvPr/>
        </p:nvSpPr>
        <p:spPr>
          <a:xfrm>
            <a:off x="839096" y="4647304"/>
            <a:ext cx="9681883" cy="1477328"/>
          </a:xfrm>
          <a:prstGeom prst="rect">
            <a:avLst/>
          </a:prstGeom>
        </p:spPr>
        <p:txBody>
          <a:bodyPr wrap="square">
            <a:spAutoFit/>
          </a:bodyPr>
          <a:lstStyle/>
          <a:p>
            <a:r>
              <a:rPr lang="ru-RU" dirty="0" smtClean="0"/>
              <a:t>Оптимально, когда воздействия проводят, попадая в </a:t>
            </a:r>
            <a:r>
              <a:rPr lang="ru-RU" dirty="0" err="1" smtClean="0"/>
              <a:t>P-F</a:t>
            </a:r>
            <a:r>
              <a:rPr lang="ru-RU" dirty="0" smtClean="0"/>
              <a:t> –интервал, где </a:t>
            </a:r>
            <a:r>
              <a:rPr lang="ru-RU" dirty="0" err="1" smtClean="0"/>
              <a:t>P</a:t>
            </a:r>
            <a:r>
              <a:rPr lang="ru-RU" dirty="0" smtClean="0"/>
              <a:t> – </a:t>
            </a:r>
            <a:r>
              <a:rPr lang="ru-RU" dirty="0" err="1" smtClean="0"/>
              <a:t>potential</a:t>
            </a:r>
            <a:r>
              <a:rPr lang="ru-RU" dirty="0" smtClean="0"/>
              <a:t> </a:t>
            </a:r>
            <a:r>
              <a:rPr lang="ru-RU" dirty="0" err="1" smtClean="0"/>
              <a:t>failure</a:t>
            </a:r>
            <a:r>
              <a:rPr lang="ru-RU" dirty="0" smtClean="0"/>
              <a:t> (точка возможного сбоя или отказа), </a:t>
            </a:r>
            <a:r>
              <a:rPr lang="ru-RU" dirty="0" err="1" smtClean="0"/>
              <a:t>F</a:t>
            </a:r>
            <a:r>
              <a:rPr lang="ru-RU" dirty="0" smtClean="0"/>
              <a:t> –</a:t>
            </a:r>
            <a:r>
              <a:rPr lang="ru-RU" dirty="0" err="1" smtClean="0"/>
              <a:t>functional</a:t>
            </a:r>
            <a:r>
              <a:rPr lang="ru-RU" dirty="0" smtClean="0"/>
              <a:t> </a:t>
            </a:r>
            <a:r>
              <a:rPr lang="ru-RU" dirty="0" err="1" smtClean="0"/>
              <a:t>failure</a:t>
            </a:r>
            <a:r>
              <a:rPr lang="ru-RU" dirty="0" smtClean="0"/>
              <a:t> (оборудование не выполняет возложенную функцию), чтобы с одной стороны исключить преждевременный ремонт нормально функционирующего оборудования, а с другой – чтобы вовремя предотвратить отказ оборудования.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7379"/>
          </a:xfrm>
        </p:spPr>
        <p:txBody>
          <a:bodyPr/>
          <a:lstStyle/>
          <a:p>
            <a:r>
              <a:rPr lang="ru-RU" dirty="0" smtClean="0">
                <a:solidFill>
                  <a:srgbClr val="FF0000"/>
                </a:solidFill>
              </a:rPr>
              <a:t>Реализация современных систем </a:t>
            </a:r>
            <a:r>
              <a:rPr lang="ru-RU" dirty="0" err="1" smtClean="0">
                <a:solidFill>
                  <a:srgbClr val="FF0000"/>
                </a:solidFill>
              </a:rPr>
              <a:t>ТОиР</a:t>
            </a:r>
            <a:endParaRPr lang="ru-RU" dirty="0">
              <a:solidFill>
                <a:srgbClr val="FF0000"/>
              </a:solidFill>
            </a:endParaRPr>
          </a:p>
        </p:txBody>
      </p:sp>
      <p:sp>
        <p:nvSpPr>
          <p:cNvPr id="3" name="Содержимое 2"/>
          <p:cNvSpPr>
            <a:spLocks noGrp="1"/>
          </p:cNvSpPr>
          <p:nvPr>
            <p:ph idx="1"/>
          </p:nvPr>
        </p:nvSpPr>
        <p:spPr>
          <a:xfrm>
            <a:off x="677334" y="2160589"/>
            <a:ext cx="9069094" cy="3880773"/>
          </a:xfrm>
        </p:spPr>
        <p:txBody>
          <a:bodyPr/>
          <a:lstStyle/>
          <a:p>
            <a:r>
              <a:rPr lang="ru-RU" sz="2200" dirty="0" smtClean="0"/>
              <a:t>Внедрение прогрессивных методов обслуживания (</a:t>
            </a:r>
            <a:r>
              <a:rPr lang="ru-RU" sz="2200" dirty="0" err="1" smtClean="0"/>
              <a:t>RCM</a:t>
            </a:r>
            <a:r>
              <a:rPr lang="ru-RU" sz="2200" dirty="0" smtClean="0"/>
              <a:t>, обслуживание по состоянию) </a:t>
            </a:r>
            <a:r>
              <a:rPr lang="ru-RU" sz="2200" dirty="0" err="1" smtClean="0"/>
              <a:t>затратно</a:t>
            </a:r>
            <a:r>
              <a:rPr lang="ru-RU" sz="2200" dirty="0" smtClean="0"/>
              <a:t> (например, требует оснащения датчиками), но использование данных концепций уменьшает простои оборудования, а значит увеличивает прибыль компании и увеличивает ее конкурентоспособность.</a:t>
            </a:r>
          </a:p>
          <a:p>
            <a:r>
              <a:rPr lang="ru-RU" sz="2200" dirty="0" smtClean="0"/>
              <a:t>Практика освоения перечисленных методов обслуживания  показывает, что данные методики невозможно реализовать без </a:t>
            </a:r>
            <a:r>
              <a:rPr lang="ru-RU" sz="2200" dirty="0" err="1" smtClean="0"/>
              <a:t>ИТ-поддержки</a:t>
            </a:r>
            <a:r>
              <a:rPr lang="ru-RU" sz="2200" dirty="0" smtClean="0"/>
              <a:t>.</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699" y="652631"/>
            <a:ext cx="8596668" cy="1320800"/>
          </a:xfrm>
        </p:spPr>
        <p:txBody>
          <a:bodyPr>
            <a:normAutofit fontScale="90000"/>
          </a:bodyPr>
          <a:lstStyle/>
          <a:p>
            <a:r>
              <a:rPr lang="ru-RU" dirty="0" smtClean="0">
                <a:solidFill>
                  <a:srgbClr val="FF0000"/>
                </a:solidFill>
              </a:rPr>
              <a:t>Какие виды ремонтов предусмотренных на коксохимических предприятиях?</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Font typeface="+mj-lt"/>
              <a:buAutoNum type="arabicPeriod"/>
            </a:pPr>
            <a:r>
              <a:rPr lang="ru-RU" sz="2500" dirty="0" smtClean="0"/>
              <a:t>Малый ремонт</a:t>
            </a:r>
          </a:p>
          <a:p>
            <a:pPr>
              <a:buFont typeface="+mj-lt"/>
              <a:buAutoNum type="arabicPeriod"/>
            </a:pPr>
            <a:r>
              <a:rPr lang="ru-RU" sz="2500" dirty="0" smtClean="0"/>
              <a:t>Текущий ремонт </a:t>
            </a:r>
          </a:p>
          <a:p>
            <a:pPr>
              <a:buFont typeface="+mj-lt"/>
              <a:buAutoNum type="arabicPeriod"/>
            </a:pPr>
            <a:r>
              <a:rPr lang="ru-RU" sz="2500" dirty="0" smtClean="0"/>
              <a:t>Средний ремонт</a:t>
            </a:r>
          </a:p>
          <a:p>
            <a:pPr>
              <a:buFont typeface="+mj-lt"/>
              <a:buAutoNum type="arabicPeriod"/>
            </a:pPr>
            <a:r>
              <a:rPr lang="ru-RU" sz="2500" dirty="0" smtClean="0"/>
              <a:t>Капитальный ремонт</a:t>
            </a:r>
          </a:p>
          <a:p>
            <a:pPr>
              <a:buFont typeface="+mj-lt"/>
              <a:buAutoNum type="arabicPeriod"/>
            </a:pPr>
            <a:r>
              <a:rPr lang="ru-RU" sz="2500" dirty="0" smtClean="0"/>
              <a:t>Ремонт с периодическим контролем</a:t>
            </a:r>
            <a:endParaRPr lang="ru-RU" sz="2500" dirty="0" smtClean="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4709" y="458993"/>
            <a:ext cx="7960659" cy="681318"/>
          </a:xfrm>
        </p:spPr>
        <p:txBody>
          <a:bodyPr/>
          <a:lstStyle/>
          <a:p>
            <a:r>
              <a:rPr lang="ru-RU" dirty="0" smtClean="0">
                <a:solidFill>
                  <a:srgbClr val="C00000"/>
                </a:solidFill>
              </a:rPr>
              <a:t>4</a:t>
            </a:r>
            <a:r>
              <a:rPr lang="ru-RU" dirty="0" smtClean="0">
                <a:solidFill>
                  <a:srgbClr val="C00000"/>
                </a:solidFill>
              </a:rPr>
              <a:t>.Стандарт </a:t>
            </a:r>
            <a:r>
              <a:rPr lang="en-US" dirty="0" smtClean="0">
                <a:solidFill>
                  <a:srgbClr val="C00000"/>
                </a:solidFill>
              </a:rPr>
              <a:t>ISO 9001 </a:t>
            </a:r>
            <a:r>
              <a:rPr lang="ru-RU" dirty="0" smtClean="0">
                <a:solidFill>
                  <a:srgbClr val="C00000"/>
                </a:solidFill>
              </a:rPr>
              <a:t>и система </a:t>
            </a:r>
            <a:r>
              <a:rPr lang="ru-RU" dirty="0" err="1" smtClean="0">
                <a:solidFill>
                  <a:srgbClr val="C00000"/>
                </a:solidFill>
              </a:rPr>
              <a:t>ТОиР</a:t>
            </a:r>
            <a:endParaRPr lang="ru-RU" dirty="0">
              <a:solidFill>
                <a:srgbClr val="C00000"/>
              </a:solidFill>
            </a:endParaRPr>
          </a:p>
        </p:txBody>
      </p:sp>
      <p:sp>
        <p:nvSpPr>
          <p:cNvPr id="3" name="Содержимое 2"/>
          <p:cNvSpPr>
            <a:spLocks noGrp="1"/>
          </p:cNvSpPr>
          <p:nvPr>
            <p:ph idx="1"/>
          </p:nvPr>
        </p:nvSpPr>
        <p:spPr>
          <a:xfrm>
            <a:off x="1828401" y="1848618"/>
            <a:ext cx="9284247" cy="3880773"/>
          </a:xfrm>
        </p:spPr>
        <p:txBody>
          <a:bodyPr/>
          <a:lstStyle/>
          <a:p>
            <a:r>
              <a:rPr lang="ru-RU" b="1" dirty="0" smtClean="0"/>
              <a:t>Одна из ключевых идей</a:t>
            </a:r>
            <a:r>
              <a:rPr lang="ru-RU" dirty="0" smtClean="0"/>
              <a:t>,</a:t>
            </a:r>
            <a:r>
              <a:rPr lang="ru-RU" b="1" dirty="0" smtClean="0"/>
              <a:t> которые рассматриваются в этом стандарте </a:t>
            </a:r>
            <a:r>
              <a:rPr lang="ru-RU" dirty="0" smtClean="0"/>
              <a:t>–</a:t>
            </a:r>
            <a:r>
              <a:rPr lang="ru-RU" b="1" dirty="0" smtClean="0"/>
              <a:t> идея управления </a:t>
            </a:r>
            <a:r>
              <a:rPr lang="ru-RU" b="1" i="1" dirty="0" smtClean="0"/>
              <a:t>Несоответствиями.</a:t>
            </a:r>
            <a:endParaRPr lang="ru-RU" dirty="0" smtClean="0"/>
          </a:p>
          <a:p>
            <a:r>
              <a:rPr lang="ru-RU" b="1" i="1" dirty="0" smtClean="0"/>
              <a:t>Несоответствие (</a:t>
            </a:r>
            <a:r>
              <a:rPr lang="ru-RU" b="1" i="1" dirty="0" err="1" smtClean="0"/>
              <a:t>Nonconformity</a:t>
            </a:r>
            <a:r>
              <a:rPr lang="ru-RU" b="1" i="1" dirty="0" smtClean="0"/>
              <a:t>) </a:t>
            </a:r>
            <a:r>
              <a:rPr lang="ru-RU" dirty="0" smtClean="0"/>
              <a:t>–</a:t>
            </a:r>
            <a:r>
              <a:rPr lang="ru-RU" b="1" i="1" dirty="0" smtClean="0"/>
              <a:t> </a:t>
            </a:r>
            <a:r>
              <a:rPr lang="ru-RU" b="1" dirty="0" smtClean="0"/>
              <a:t>это термин из ИСО</a:t>
            </a:r>
            <a:r>
              <a:rPr lang="ru-RU" dirty="0" smtClean="0"/>
              <a:t>.</a:t>
            </a:r>
            <a:r>
              <a:rPr lang="ru-RU" b="1" i="1" dirty="0" smtClean="0"/>
              <a:t> </a:t>
            </a:r>
            <a:r>
              <a:rPr lang="ru-RU" b="1" dirty="0" smtClean="0"/>
              <a:t>Его значение можно применить и в процессах </a:t>
            </a:r>
            <a:r>
              <a:rPr lang="ru-RU" b="1" dirty="0" err="1" smtClean="0"/>
              <a:t>ТОиР</a:t>
            </a:r>
            <a:r>
              <a:rPr lang="ru-RU" b="1" dirty="0" smtClean="0"/>
              <a:t> по отношению к любому событию</a:t>
            </a:r>
            <a:r>
              <a:rPr lang="ru-RU" dirty="0" smtClean="0"/>
              <a:t>,</a:t>
            </a:r>
            <a:r>
              <a:rPr lang="ru-RU" b="1" dirty="0" smtClean="0"/>
              <a:t> которое считается ненормальным</a:t>
            </a:r>
            <a:r>
              <a:rPr lang="ru-RU" dirty="0" smtClean="0"/>
              <a:t>.</a:t>
            </a:r>
          </a:p>
          <a:p>
            <a:r>
              <a:rPr lang="ru-RU" b="1" dirty="0" smtClean="0"/>
              <a:t> Критичное отклонение от целевых значений </a:t>
            </a:r>
            <a:r>
              <a:rPr lang="ru-RU" dirty="0" err="1" smtClean="0"/>
              <a:t>KPI</a:t>
            </a:r>
            <a:r>
              <a:rPr lang="ru-RU" dirty="0" smtClean="0"/>
              <a:t> (</a:t>
            </a:r>
            <a:r>
              <a:rPr lang="ru-RU" b="1" dirty="0" smtClean="0"/>
              <a:t>показатели Производства</a:t>
            </a:r>
            <a:r>
              <a:rPr lang="ru-RU" dirty="0" smtClean="0"/>
              <a:t>),</a:t>
            </a:r>
            <a:r>
              <a:rPr lang="ru-RU" b="1" dirty="0" smtClean="0"/>
              <a:t> </a:t>
            </a:r>
            <a:r>
              <a:rPr lang="ru-RU" dirty="0" err="1" smtClean="0"/>
              <a:t>a</a:t>
            </a:r>
            <a:r>
              <a:rPr lang="ru-RU" b="1" dirty="0" err="1" smtClean="0"/>
              <a:t>варийный</a:t>
            </a:r>
            <a:r>
              <a:rPr lang="ru-RU" b="1" dirty="0" smtClean="0"/>
              <a:t> отказ оборудования</a:t>
            </a:r>
            <a:r>
              <a:rPr lang="ru-RU" dirty="0" smtClean="0"/>
              <a:t>, </a:t>
            </a:r>
            <a:r>
              <a:rPr lang="ru-RU" b="1" dirty="0" smtClean="0"/>
              <a:t>тяжесть последствий которого значительна</a:t>
            </a:r>
            <a:r>
              <a:rPr lang="ru-RU" dirty="0" smtClean="0"/>
              <a:t>, </a:t>
            </a:r>
            <a:r>
              <a:rPr lang="ru-RU" b="1" dirty="0" smtClean="0"/>
              <a:t>производство бракованной продукции из</a:t>
            </a:r>
            <a:r>
              <a:rPr lang="ru-RU" dirty="0" smtClean="0"/>
              <a:t>-</a:t>
            </a:r>
            <a:r>
              <a:rPr lang="ru-RU" b="1" dirty="0" smtClean="0"/>
              <a:t>за технической неисправности или</a:t>
            </a:r>
            <a:r>
              <a:rPr lang="ru-RU" dirty="0" smtClean="0"/>
              <a:t>,</a:t>
            </a:r>
            <a:r>
              <a:rPr lang="ru-RU" b="1" dirty="0" smtClean="0"/>
              <a:t> не дай бог</a:t>
            </a:r>
            <a:r>
              <a:rPr lang="ru-RU" dirty="0" smtClean="0"/>
              <a:t>,</a:t>
            </a:r>
            <a:r>
              <a:rPr lang="ru-RU" b="1" dirty="0" smtClean="0"/>
              <a:t> инцидент</a:t>
            </a:r>
            <a:r>
              <a:rPr lang="ru-RU" dirty="0" smtClean="0"/>
              <a:t>,</a:t>
            </a:r>
            <a:r>
              <a:rPr lang="ru-RU" b="1" dirty="0" smtClean="0"/>
              <a:t> связанный с нарушением охраны труда и т</a:t>
            </a:r>
            <a:r>
              <a:rPr lang="ru-RU" dirty="0" smtClean="0"/>
              <a:t>.</a:t>
            </a:r>
            <a:r>
              <a:rPr lang="ru-RU" b="1" dirty="0" smtClean="0"/>
              <a:t>д</a:t>
            </a:r>
            <a:r>
              <a:rPr lang="ru-RU" dirty="0" smtClean="0"/>
              <a:t>.</a:t>
            </a:r>
          </a:p>
          <a:p>
            <a:endParaRPr lang="ru-RU" dirty="0"/>
          </a:p>
        </p:txBody>
      </p:sp>
      <p:sp>
        <p:nvSpPr>
          <p:cNvPr id="4" name="Нижний колонтитул 3"/>
          <p:cNvSpPr>
            <a:spLocks noGrp="1"/>
          </p:cNvSpPr>
          <p:nvPr>
            <p:ph type="ftr" sz="quarter" idx="11"/>
          </p:nvPr>
        </p:nvSpPr>
        <p:spPr/>
        <p:txBody>
          <a:bodyPr/>
          <a:lstStyle/>
          <a:p>
            <a:r>
              <a:rPr lang="ru-RU" sz="1600" dirty="0" smtClean="0"/>
              <a:t>Курсы повышения квалификации</a:t>
            </a:r>
            <a:endParaRPr lang="en-US" sz="1600"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30</a:t>
            </a:fld>
            <a:endParaRPr lang="en-US" sz="2000" dirty="0"/>
          </a:p>
        </p:txBody>
      </p:sp>
      <p:pic>
        <p:nvPicPr>
          <p:cNvPr id="1026" name="Picture 2" descr="http://saw-wood.com/sites/default/files/iso-9001.jpg"/>
          <p:cNvPicPr>
            <a:picLocks noChangeAspect="1" noChangeArrowheads="1"/>
          </p:cNvPicPr>
          <p:nvPr/>
        </p:nvPicPr>
        <p:blipFill>
          <a:blip r:embed="rId2"/>
          <a:srcRect/>
          <a:stretch>
            <a:fillRect/>
          </a:stretch>
        </p:blipFill>
        <p:spPr bwMode="auto">
          <a:xfrm>
            <a:off x="0" y="236668"/>
            <a:ext cx="1861073" cy="156374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39159" y="385578"/>
            <a:ext cx="8606516" cy="5681735"/>
          </a:xfrm>
        </p:spPr>
        <p:txBody>
          <a:bodyPr/>
          <a:lstStyle/>
          <a:p>
            <a:pPr>
              <a:buNone/>
            </a:pPr>
            <a:r>
              <a:rPr lang="ru-RU" b="1" dirty="0" smtClean="0"/>
              <a:t>На </a:t>
            </a:r>
            <a:r>
              <a:rPr lang="ru-RU" b="1" i="1" dirty="0" smtClean="0"/>
              <a:t>Несоответствие </a:t>
            </a:r>
            <a:r>
              <a:rPr lang="ru-RU" b="1" dirty="0" smtClean="0"/>
              <a:t>может быть </a:t>
            </a:r>
            <a:r>
              <a:rPr lang="ru-RU" dirty="0" smtClean="0"/>
              <a:t>3</a:t>
            </a:r>
            <a:r>
              <a:rPr lang="ru-RU" b="1" i="1" dirty="0" smtClean="0"/>
              <a:t> </a:t>
            </a:r>
            <a:r>
              <a:rPr lang="ru-RU" b="1" dirty="0" smtClean="0"/>
              <a:t>реакции</a:t>
            </a:r>
            <a:r>
              <a:rPr lang="ru-RU" dirty="0" smtClean="0"/>
              <a:t>:</a:t>
            </a:r>
          </a:p>
          <a:p>
            <a:r>
              <a:rPr lang="ru-RU" b="1" dirty="0" smtClean="0"/>
              <a:t>Коррекция </a:t>
            </a:r>
            <a:endParaRPr lang="ru-RU" dirty="0" smtClean="0"/>
          </a:p>
          <a:p>
            <a:r>
              <a:rPr lang="ru-RU" b="1" dirty="0" smtClean="0"/>
              <a:t>Корректирующее действие</a:t>
            </a:r>
            <a:r>
              <a:rPr lang="ru-RU" dirty="0" smtClean="0"/>
              <a:t>(</a:t>
            </a:r>
            <a:r>
              <a:rPr lang="ru-RU" b="1" dirty="0" smtClean="0"/>
              <a:t>я</a:t>
            </a:r>
            <a:r>
              <a:rPr lang="ru-RU" dirty="0" smtClean="0"/>
              <a:t>)</a:t>
            </a:r>
          </a:p>
          <a:p>
            <a:r>
              <a:rPr lang="ru-RU" b="1" dirty="0" smtClean="0"/>
              <a:t>Предупреждающее действие</a:t>
            </a:r>
            <a:r>
              <a:rPr lang="ru-RU" dirty="0" smtClean="0"/>
              <a:t>(</a:t>
            </a:r>
            <a:r>
              <a:rPr lang="ru-RU" b="1" dirty="0" smtClean="0"/>
              <a:t>я</a:t>
            </a:r>
            <a:r>
              <a:rPr lang="ru-RU" dirty="0" smtClean="0"/>
              <a:t>)</a:t>
            </a:r>
          </a:p>
          <a:p>
            <a:pPr>
              <a:buNone/>
            </a:pPr>
            <a:r>
              <a:rPr lang="ru-RU" b="1" dirty="0" smtClean="0"/>
              <a:t>Эти три действия имеют совершенно разный смысл и глубину воздействия на Процесс</a:t>
            </a:r>
            <a:r>
              <a:rPr lang="ru-RU" dirty="0" smtClean="0"/>
              <a:t>.</a:t>
            </a:r>
          </a:p>
          <a:p>
            <a:pPr>
              <a:buNone/>
            </a:pP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2" descr="http://saw-wood.com/sites/default/files/iso-9001.jpg"/>
          <p:cNvPicPr>
            <a:picLocks noChangeAspect="1" noChangeArrowheads="1"/>
          </p:cNvPicPr>
          <p:nvPr/>
        </p:nvPicPr>
        <p:blipFill>
          <a:blip r:embed="rId2"/>
          <a:srcRect/>
          <a:stretch>
            <a:fillRect/>
          </a:stretch>
        </p:blipFill>
        <p:spPr bwMode="auto">
          <a:xfrm>
            <a:off x="0" y="236668"/>
            <a:ext cx="1861073" cy="1563742"/>
          </a:xfrm>
          <a:prstGeom prst="rect">
            <a:avLst/>
          </a:prstGeom>
          <a:noFill/>
        </p:spPr>
      </p:pic>
      <p:graphicFrame>
        <p:nvGraphicFramePr>
          <p:cNvPr id="7" name="Таблица 6"/>
          <p:cNvGraphicFramePr>
            <a:graphicFrameLocks noGrp="1"/>
          </p:cNvGraphicFramePr>
          <p:nvPr/>
        </p:nvGraphicFramePr>
        <p:xfrm>
          <a:off x="1526391" y="3312259"/>
          <a:ext cx="8128000" cy="2468880"/>
        </p:xfrm>
        <a:graphic>
          <a:graphicData uri="http://schemas.openxmlformats.org/drawingml/2006/table">
            <a:tbl>
              <a:tblPr firstRow="1" bandRow="1">
                <a:tableStyleId>{5C22544A-7EE6-4342-B048-85BDC9FD1C3A}</a:tableStyleId>
              </a:tblPr>
              <a:tblGrid>
                <a:gridCol w="4064000"/>
                <a:gridCol w="4064000"/>
              </a:tblGrid>
              <a:tr h="580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1" dirty="0" smtClean="0"/>
                        <a:t>Коррекция</a:t>
                      </a:r>
                      <a:endParaRPr lang="ru-RU" dirty="0" smtClean="0"/>
                    </a:p>
                    <a:p>
                      <a:endParaRPr lang="ru-R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1" dirty="0" smtClean="0"/>
                        <a:t>Устранение несоответствия</a:t>
                      </a:r>
                      <a:endParaRPr lang="ru-RU" dirty="0" smtClean="0"/>
                    </a:p>
                    <a:p>
                      <a:endParaRPr lang="ru-RU" dirty="0"/>
                    </a:p>
                  </a:txBody>
                  <a:tcPr/>
                </a:tc>
              </a:tr>
              <a:tr h="8291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1" dirty="0" smtClean="0"/>
                        <a:t>Корректирующее действие</a:t>
                      </a:r>
                      <a:endParaRPr lang="ru-RU" dirty="0" smtClean="0"/>
                    </a:p>
                    <a:p>
                      <a:endParaRPr lang="ru-R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1" dirty="0" smtClean="0"/>
                        <a:t>Устранение причины несоответствия</a:t>
                      </a:r>
                      <a:endParaRPr lang="ru-RU" dirty="0" smtClean="0"/>
                    </a:p>
                    <a:p>
                      <a:endParaRPr lang="ru-RU" dirty="0"/>
                    </a:p>
                  </a:txBody>
                  <a:tcPr/>
                </a:tc>
              </a:tr>
              <a:tr h="8291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1" dirty="0" smtClean="0"/>
                        <a:t>Предупреждающее действие</a:t>
                      </a:r>
                      <a:endParaRPr lang="ru-RU" dirty="0" smtClean="0"/>
                    </a:p>
                    <a:p>
                      <a:endParaRPr lang="ru-R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1" dirty="0" smtClean="0"/>
                        <a:t>Устранение потенциального несоответствия</a:t>
                      </a:r>
                      <a:endParaRPr lang="ru-RU" dirty="0" smtClean="0"/>
                    </a:p>
                    <a:p>
                      <a:endParaRPr lang="ru-RU"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5523" y="1409253"/>
            <a:ext cx="8596668" cy="4797910"/>
          </a:xfrm>
        </p:spPr>
        <p:txBody>
          <a:bodyPr>
            <a:normAutofit/>
          </a:bodyPr>
          <a:lstStyle/>
          <a:p>
            <a:pPr>
              <a:buNone/>
            </a:pPr>
            <a:r>
              <a:rPr lang="ru-RU" dirty="0" smtClean="0"/>
              <a:t> </a:t>
            </a:r>
          </a:p>
          <a:p>
            <a:r>
              <a:rPr lang="ru-RU" b="1" i="1" dirty="0" smtClean="0"/>
              <a:t>Несоответствие</a:t>
            </a:r>
            <a:r>
              <a:rPr lang="ru-RU" dirty="0" smtClean="0"/>
              <a:t>:</a:t>
            </a:r>
            <a:r>
              <a:rPr lang="ru-RU" b="1" i="1" dirty="0" smtClean="0"/>
              <a:t> </a:t>
            </a:r>
            <a:r>
              <a:rPr lang="ru-RU" b="1" dirty="0" smtClean="0"/>
              <a:t>аварийный</a:t>
            </a:r>
            <a:r>
              <a:rPr lang="ru-RU" b="1" i="1" dirty="0" smtClean="0"/>
              <a:t> </a:t>
            </a:r>
            <a:r>
              <a:rPr lang="ru-RU" b="1" dirty="0" smtClean="0">
                <a:hlinkClick r:id="rId2"/>
              </a:rPr>
              <a:t>отказ</a:t>
            </a:r>
            <a:r>
              <a:rPr lang="ru-RU" dirty="0" smtClean="0"/>
              <a:t>.</a:t>
            </a:r>
            <a:r>
              <a:rPr lang="ru-RU" b="1" i="1" dirty="0" smtClean="0"/>
              <a:t>	Коррекция </a:t>
            </a:r>
            <a:r>
              <a:rPr lang="ru-RU" i="1" dirty="0" smtClean="0"/>
              <a:t>–</a:t>
            </a:r>
            <a:r>
              <a:rPr lang="ru-RU" b="1" i="1" dirty="0" smtClean="0"/>
              <a:t> </a:t>
            </a:r>
            <a:r>
              <a:rPr lang="ru-RU" b="1" i="1" dirty="0" smtClean="0">
                <a:hlinkClick r:id="rId3"/>
              </a:rPr>
              <a:t>ремонт</a:t>
            </a:r>
            <a:r>
              <a:rPr lang="ru-RU" i="1" dirty="0" smtClean="0"/>
              <a:t>.</a:t>
            </a:r>
            <a:endParaRPr lang="ru-RU" dirty="0" smtClean="0"/>
          </a:p>
          <a:p>
            <a:r>
              <a:rPr lang="ru-RU" b="1" dirty="0" smtClean="0"/>
              <a:t>Так принято </a:t>
            </a:r>
            <a:r>
              <a:rPr lang="ru-RU" dirty="0" smtClean="0"/>
              <a:t>“</a:t>
            </a:r>
            <a:r>
              <a:rPr lang="ru-RU" b="1" dirty="0" smtClean="0"/>
              <a:t>закрывать</a:t>
            </a:r>
            <a:r>
              <a:rPr lang="ru-RU" dirty="0" smtClean="0"/>
              <a:t>”</a:t>
            </a:r>
            <a:r>
              <a:rPr lang="ru-RU" b="1" dirty="0" smtClean="0"/>
              <a:t> подобные </a:t>
            </a:r>
            <a:r>
              <a:rPr lang="ru-RU" b="1" i="1" dirty="0" smtClean="0"/>
              <a:t>Несоответствия</a:t>
            </a:r>
            <a:r>
              <a:rPr lang="ru-RU" dirty="0" smtClean="0"/>
              <a:t>.</a:t>
            </a:r>
            <a:r>
              <a:rPr lang="ru-RU" b="1" dirty="0" smtClean="0"/>
              <a:t> Сломалось </a:t>
            </a:r>
            <a:r>
              <a:rPr lang="ru-RU" dirty="0" smtClean="0"/>
              <a:t>–</a:t>
            </a:r>
            <a:r>
              <a:rPr lang="ru-RU" b="1" dirty="0" smtClean="0"/>
              <a:t> починили</a:t>
            </a:r>
            <a:r>
              <a:rPr lang="ru-RU" dirty="0" smtClean="0"/>
              <a:t>.</a:t>
            </a:r>
          </a:p>
          <a:p>
            <a:r>
              <a:rPr lang="ru-RU" b="1" dirty="0" smtClean="0"/>
              <a:t>Или </a:t>
            </a:r>
            <a:r>
              <a:rPr lang="ru-RU" b="1" i="1" dirty="0" smtClean="0"/>
              <a:t>несоответствие</a:t>
            </a:r>
            <a:r>
              <a:rPr lang="ru-RU" dirty="0" smtClean="0"/>
              <a:t>:</a:t>
            </a:r>
            <a:r>
              <a:rPr lang="ru-RU" b="1" dirty="0" smtClean="0"/>
              <a:t> произвели брак</a:t>
            </a:r>
            <a:r>
              <a:rPr lang="ru-RU" dirty="0" smtClean="0"/>
              <a:t>.	</a:t>
            </a:r>
            <a:r>
              <a:rPr lang="ru-RU" b="1" dirty="0" smtClean="0"/>
              <a:t>Коррекция </a:t>
            </a:r>
            <a:r>
              <a:rPr lang="ru-RU" dirty="0" smtClean="0"/>
              <a:t>–</a:t>
            </a:r>
            <a:r>
              <a:rPr lang="ru-RU" b="1" dirty="0" smtClean="0"/>
              <a:t> переработали</a:t>
            </a:r>
            <a:r>
              <a:rPr lang="ru-RU" dirty="0" smtClean="0"/>
              <a:t>.</a:t>
            </a:r>
          </a:p>
          <a:p>
            <a:r>
              <a:rPr lang="ru-RU" b="1" dirty="0" smtClean="0"/>
              <a:t>Нарушили трудовую дисциплину </a:t>
            </a:r>
            <a:r>
              <a:rPr lang="ru-RU" dirty="0" smtClean="0"/>
              <a:t>–</a:t>
            </a:r>
            <a:r>
              <a:rPr lang="ru-RU" b="1" dirty="0" smtClean="0"/>
              <a:t> выговор</a:t>
            </a:r>
            <a:r>
              <a:rPr lang="ru-RU" dirty="0" smtClean="0"/>
              <a:t>.</a:t>
            </a:r>
          </a:p>
          <a:p>
            <a:r>
              <a:rPr lang="ru-RU" b="1" dirty="0" smtClean="0"/>
              <a:t>Коррекция </a:t>
            </a:r>
            <a:r>
              <a:rPr lang="ru-RU" dirty="0" smtClean="0"/>
              <a:t>–</a:t>
            </a:r>
            <a:r>
              <a:rPr lang="ru-RU" b="1" dirty="0" smtClean="0"/>
              <a:t> рефлекс процесса</a:t>
            </a:r>
            <a:r>
              <a:rPr lang="ru-RU" dirty="0" smtClean="0"/>
              <a:t>.</a:t>
            </a:r>
            <a:r>
              <a:rPr lang="ru-RU" b="1" dirty="0" smtClean="0"/>
              <a:t> Так её можно охарактеризовать</a:t>
            </a:r>
            <a:r>
              <a:rPr lang="ru-RU" dirty="0" smtClean="0"/>
              <a:t>.</a:t>
            </a:r>
            <a:r>
              <a:rPr lang="ru-RU" b="1" dirty="0" smtClean="0"/>
              <a:t> Случается</a:t>
            </a:r>
            <a:r>
              <a:rPr lang="ru-RU" dirty="0" smtClean="0"/>
              <a:t>,</a:t>
            </a:r>
            <a:r>
              <a:rPr lang="ru-RU" b="1" dirty="0" smtClean="0"/>
              <a:t> что на этом реакция процесса </a:t>
            </a:r>
            <a:r>
              <a:rPr lang="ru-RU" b="1" dirty="0" err="1" smtClean="0"/>
              <a:t>ТОиР</a:t>
            </a:r>
            <a:r>
              <a:rPr lang="ru-RU" b="1" dirty="0" smtClean="0"/>
              <a:t> на </a:t>
            </a:r>
            <a:r>
              <a:rPr lang="ru-RU" b="1" i="1" dirty="0" smtClean="0"/>
              <a:t>несоответствие</a:t>
            </a:r>
            <a:r>
              <a:rPr lang="ru-RU" b="1" dirty="0" smtClean="0"/>
              <a:t> заканчивается</a:t>
            </a:r>
            <a:r>
              <a:rPr lang="ru-RU" dirty="0" smtClean="0"/>
              <a:t>.</a:t>
            </a:r>
          </a:p>
          <a:p>
            <a:r>
              <a:rPr lang="ru-RU" b="1" dirty="0" smtClean="0"/>
              <a:t>Причины этому есть</a:t>
            </a:r>
            <a:r>
              <a:rPr lang="ru-RU" dirty="0" smtClean="0"/>
              <a:t>.</a:t>
            </a:r>
            <a:r>
              <a:rPr lang="ru-RU" b="1" dirty="0" smtClean="0"/>
              <a:t> Одна из основных </a:t>
            </a:r>
            <a:r>
              <a:rPr lang="ru-RU" dirty="0" smtClean="0"/>
              <a:t>–</a:t>
            </a:r>
            <a:r>
              <a:rPr lang="ru-RU" b="1" dirty="0" smtClean="0"/>
              <a:t> ограниченность человека </a:t>
            </a:r>
            <a:r>
              <a:rPr lang="ru-RU" dirty="0" smtClean="0"/>
              <a:t>(</a:t>
            </a:r>
            <a:r>
              <a:rPr lang="ru-RU" b="1" dirty="0" smtClean="0"/>
              <a:t>не </a:t>
            </a:r>
            <a:r>
              <a:rPr lang="ru-RU" b="1" dirty="0" smtClean="0">
                <a:solidFill>
                  <a:schemeClr val="tx1"/>
                </a:solidFill>
              </a:rPr>
              <a:t>в том плане</a:t>
            </a:r>
            <a:r>
              <a:rPr lang="ru-RU" dirty="0" smtClean="0">
                <a:solidFill>
                  <a:schemeClr val="tx1"/>
                </a:solidFill>
              </a:rPr>
              <a:t>,</a:t>
            </a:r>
            <a:r>
              <a:rPr lang="ru-RU" b="1" dirty="0" smtClean="0">
                <a:solidFill>
                  <a:schemeClr val="tx1"/>
                </a:solidFill>
              </a:rPr>
              <a:t> </a:t>
            </a:r>
            <a:r>
              <a:rPr lang="ru-RU" b="1" dirty="0" smtClean="0">
                <a:solidFill>
                  <a:schemeClr val="tx1"/>
                </a:solidFill>
                <a:hlinkClick r:id="rId4"/>
              </a:rPr>
              <a:t>что персонал глупый или ущербный</a:t>
            </a:r>
            <a:r>
              <a:rPr lang="ru-RU" dirty="0" smtClean="0">
                <a:solidFill>
                  <a:schemeClr val="tx1"/>
                </a:solidFill>
                <a:hlinkClick r:id="rId4"/>
              </a:rPr>
              <a:t>,</a:t>
            </a:r>
            <a:r>
              <a:rPr lang="ru-RU" b="1" dirty="0" smtClean="0">
                <a:solidFill>
                  <a:schemeClr val="tx1"/>
                </a:solidFill>
                <a:hlinkClick r:id="rId4"/>
              </a:rPr>
              <a:t> нет</a:t>
            </a:r>
            <a:r>
              <a:rPr lang="ru-RU" dirty="0" smtClean="0">
                <a:solidFill>
                  <a:schemeClr val="tx1"/>
                </a:solidFill>
                <a:hlinkClick r:id="rId4"/>
              </a:rPr>
              <a:t>).</a:t>
            </a:r>
            <a:r>
              <a:rPr lang="ru-RU" b="1" dirty="0" smtClean="0">
                <a:solidFill>
                  <a:schemeClr val="tx1"/>
                </a:solidFill>
                <a:hlinkClick r:id="rId4"/>
              </a:rPr>
              <a:t> Просто есть известные пределы</a:t>
            </a:r>
            <a:r>
              <a:rPr lang="ru-RU" b="1" dirty="0" smtClean="0">
                <a:solidFill>
                  <a:schemeClr val="tx1"/>
                </a:solidFill>
              </a:rPr>
              <a:t> </a:t>
            </a:r>
            <a:r>
              <a:rPr lang="ru-RU" b="1" dirty="0" smtClean="0">
                <a:solidFill>
                  <a:schemeClr val="tx1"/>
                </a:solidFill>
                <a:hlinkClick r:id="rId4"/>
              </a:rPr>
              <a:t>способности человека к переработке информации </a:t>
            </a:r>
            <a:r>
              <a:rPr lang="ru-RU" dirty="0" smtClean="0">
                <a:solidFill>
                  <a:schemeClr val="tx1"/>
                </a:solidFill>
                <a:hlinkClick r:id="rId4"/>
              </a:rPr>
              <a:t>–</a:t>
            </a:r>
            <a:r>
              <a:rPr lang="ru-RU" b="1" dirty="0" smtClean="0">
                <a:solidFill>
                  <a:schemeClr val="tx1"/>
                </a:solidFill>
                <a:hlinkClick r:id="rId4"/>
              </a:rPr>
              <a:t> пределы объёма </a:t>
            </a:r>
            <a:r>
              <a:rPr lang="ru-RU" b="1" dirty="0" smtClean="0">
                <a:solidFill>
                  <a:schemeClr val="tx1"/>
                </a:solidFill>
              </a:rPr>
              <a:t>внимания</a:t>
            </a:r>
            <a:r>
              <a:rPr lang="ru-RU" dirty="0" smtClean="0">
                <a:solidFill>
                  <a:schemeClr val="tx1"/>
                </a:solidFill>
              </a:rPr>
              <a:t>,</a:t>
            </a:r>
            <a:r>
              <a:rPr lang="ru-RU" b="1" dirty="0" smtClean="0">
                <a:solidFill>
                  <a:schemeClr val="tx1"/>
                </a:solidFill>
              </a:rPr>
              <a:t> памяти</a:t>
            </a:r>
            <a:r>
              <a:rPr lang="ru-RU" dirty="0" smtClean="0">
                <a:solidFill>
                  <a:schemeClr val="tx1"/>
                </a:solidFill>
              </a:rPr>
              <a:t>,</a:t>
            </a:r>
            <a:r>
              <a:rPr lang="ru-RU" b="1" dirty="0" smtClean="0">
                <a:solidFill>
                  <a:schemeClr val="tx1"/>
                </a:solidFill>
              </a:rPr>
              <a:t> переключения с одной </a:t>
            </a:r>
            <a:r>
              <a:rPr lang="ru-RU" b="1" dirty="0" smtClean="0">
                <a:solidFill>
                  <a:schemeClr val="tx1"/>
                </a:solidFill>
                <a:hlinkClick r:id="rId5"/>
              </a:rPr>
              <a:t>Задачи </a:t>
            </a:r>
            <a:r>
              <a:rPr lang="ru-RU" b="1" dirty="0" smtClean="0">
                <a:solidFill>
                  <a:schemeClr val="tx1"/>
                </a:solidFill>
              </a:rPr>
              <a:t>на другую</a:t>
            </a:r>
            <a:r>
              <a:rPr lang="ru-RU" dirty="0" smtClean="0">
                <a:solidFill>
                  <a:schemeClr val="tx1"/>
                </a:solidFill>
              </a:rPr>
              <a:t>.</a:t>
            </a:r>
            <a:r>
              <a:rPr lang="ru-RU" b="1" dirty="0" smtClean="0">
                <a:solidFill>
                  <a:schemeClr val="tx1"/>
                </a:solidFill>
              </a:rPr>
              <a:t> </a:t>
            </a:r>
            <a:endParaRPr lang="ru-RU" dirty="0" smtClean="0">
              <a:solidFill>
                <a:schemeClr val="tx1"/>
              </a:solidFill>
            </a:endParaRP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Picture 2" descr="http://saw-wood.com/sites/default/files/iso-9001.jpg"/>
          <p:cNvPicPr>
            <a:picLocks noChangeAspect="1" noChangeArrowheads="1"/>
          </p:cNvPicPr>
          <p:nvPr/>
        </p:nvPicPr>
        <p:blipFill>
          <a:blip r:embed="rId6"/>
          <a:srcRect/>
          <a:stretch>
            <a:fillRect/>
          </a:stretch>
        </p:blipFill>
        <p:spPr bwMode="auto">
          <a:xfrm>
            <a:off x="0" y="236668"/>
            <a:ext cx="1861073" cy="1563742"/>
          </a:xfrm>
          <a:prstGeom prst="rect">
            <a:avLst/>
          </a:prstGeom>
          <a:noFill/>
        </p:spPr>
      </p:pic>
      <p:sp>
        <p:nvSpPr>
          <p:cNvPr id="7" name="Заголовок 1"/>
          <p:cNvSpPr>
            <a:spLocks noGrp="1"/>
          </p:cNvSpPr>
          <p:nvPr>
            <p:ph type="title"/>
          </p:nvPr>
        </p:nvSpPr>
        <p:spPr>
          <a:xfrm>
            <a:off x="2000922" y="609600"/>
            <a:ext cx="7273080" cy="713591"/>
          </a:xfrm>
        </p:spPr>
        <p:txBody>
          <a:bodyPr>
            <a:normAutofit fontScale="90000"/>
          </a:bodyPr>
          <a:lstStyle/>
          <a:p>
            <a:pPr algn="ctr"/>
            <a:r>
              <a:rPr lang="ru-RU" b="1" dirty="0" smtClean="0">
                <a:solidFill>
                  <a:srgbClr val="C00000"/>
                </a:solidFill>
              </a:rPr>
              <a:t>КОРРЕКЦИЯ</a:t>
            </a:r>
            <a:r>
              <a:rPr lang="ru-RU" dirty="0" smtClean="0"/>
              <a:t/>
            </a:r>
            <a:br>
              <a:rPr lang="ru-RU" dirty="0" smtClean="0"/>
            </a:b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922" y="609600"/>
            <a:ext cx="7691718" cy="799652"/>
          </a:xfrm>
        </p:spPr>
        <p:txBody>
          <a:bodyPr/>
          <a:lstStyle/>
          <a:p>
            <a:pPr algn="ctr"/>
            <a:r>
              <a:rPr lang="ru-RU" b="1" dirty="0" smtClean="0">
                <a:solidFill>
                  <a:srgbClr val="C00000"/>
                </a:solidFill>
              </a:rPr>
              <a:t>КОРРЕКТИРУЮЩЕЕ ДЕЙСТВИЕ</a:t>
            </a:r>
            <a:r>
              <a:rPr lang="ru-RU" dirty="0" smtClean="0">
                <a:solidFill>
                  <a:srgbClr val="C00000"/>
                </a:solidFill>
              </a:rPr>
              <a:t>(</a:t>
            </a:r>
            <a:r>
              <a:rPr lang="ru-RU" b="1" dirty="0" smtClean="0">
                <a:solidFill>
                  <a:srgbClr val="C00000"/>
                </a:solidFill>
              </a:rPr>
              <a:t>Я</a:t>
            </a:r>
            <a:r>
              <a:rPr lang="ru-RU" dirty="0" smtClean="0">
                <a:solidFill>
                  <a:srgbClr val="C00000"/>
                </a:solidFill>
              </a:rPr>
              <a:t>)</a:t>
            </a:r>
            <a:endParaRPr lang="ru-RU" dirty="0">
              <a:solidFill>
                <a:srgbClr val="C00000"/>
              </a:solidFill>
            </a:endParaRPr>
          </a:p>
        </p:txBody>
      </p:sp>
      <p:sp>
        <p:nvSpPr>
          <p:cNvPr id="3" name="Содержимое 2"/>
          <p:cNvSpPr>
            <a:spLocks noGrp="1"/>
          </p:cNvSpPr>
          <p:nvPr>
            <p:ph idx="1"/>
          </p:nvPr>
        </p:nvSpPr>
        <p:spPr>
          <a:xfrm>
            <a:off x="677334" y="2160590"/>
            <a:ext cx="8596668" cy="3368842"/>
          </a:xfrm>
        </p:spPr>
        <p:txBody>
          <a:bodyPr/>
          <a:lstStyle/>
          <a:p>
            <a:pPr>
              <a:buNone/>
            </a:pPr>
            <a:r>
              <a:rPr lang="ru-RU" b="1" dirty="0" smtClean="0"/>
              <a:t>	Корректирующие мероприятия </a:t>
            </a:r>
            <a:r>
              <a:rPr lang="ru-RU" dirty="0" smtClean="0"/>
              <a:t>–</a:t>
            </a:r>
            <a:r>
              <a:rPr lang="ru-RU" b="1" dirty="0" smtClean="0"/>
              <a:t> второй уровень реакции на н</a:t>
            </a:r>
            <a:r>
              <a:rPr lang="ru-RU" b="1" i="1" dirty="0" smtClean="0"/>
              <a:t>есоответствие</a:t>
            </a:r>
            <a:r>
              <a:rPr lang="ru-RU" dirty="0" smtClean="0"/>
              <a:t>.</a:t>
            </a:r>
            <a:r>
              <a:rPr lang="ru-RU" b="1" dirty="0" smtClean="0"/>
              <a:t> </a:t>
            </a:r>
          </a:p>
          <a:p>
            <a:pPr>
              <a:buNone/>
            </a:pPr>
            <a:r>
              <a:rPr lang="ru-RU" b="1" dirty="0" smtClean="0"/>
              <a:t>	Он заключается в поиске и устранении Причин</a:t>
            </a:r>
            <a:r>
              <a:rPr lang="ru-RU" dirty="0" smtClean="0"/>
              <a:t>,</a:t>
            </a:r>
            <a:r>
              <a:rPr lang="ru-RU" b="1" dirty="0" smtClean="0"/>
              <a:t> которые вызвали н</a:t>
            </a:r>
            <a:r>
              <a:rPr lang="ru-RU" b="1" i="1" dirty="0" smtClean="0"/>
              <a:t>есоответствие</a:t>
            </a:r>
            <a:r>
              <a:rPr lang="ru-RU" dirty="0" smtClean="0"/>
              <a:t>.</a:t>
            </a:r>
            <a:r>
              <a:rPr lang="ru-RU" b="1" dirty="0" smtClean="0"/>
              <a:t> </a:t>
            </a:r>
          </a:p>
          <a:p>
            <a:pPr>
              <a:buNone/>
            </a:pPr>
            <a:r>
              <a:rPr lang="ru-RU" b="1" dirty="0" smtClean="0"/>
              <a:t>	Сломалось </a:t>
            </a:r>
            <a:r>
              <a:rPr lang="ru-RU" dirty="0" smtClean="0"/>
              <a:t>–</a:t>
            </a:r>
            <a:r>
              <a:rPr lang="ru-RU" b="1" dirty="0" smtClean="0"/>
              <a:t> выяснили причину </a:t>
            </a:r>
            <a:r>
              <a:rPr lang="ru-RU" dirty="0" smtClean="0"/>
              <a:t>(</a:t>
            </a:r>
            <a:r>
              <a:rPr lang="ru-RU" b="1" dirty="0" smtClean="0"/>
              <a:t>почему сломалось</a:t>
            </a:r>
            <a:r>
              <a:rPr lang="ru-RU" dirty="0" smtClean="0"/>
              <a:t>).</a:t>
            </a:r>
            <a:r>
              <a:rPr lang="ru-RU" b="1" dirty="0" smtClean="0"/>
              <a:t> УСТРАНИЛИ причину</a:t>
            </a:r>
            <a:r>
              <a:rPr lang="ru-RU" dirty="0" smtClean="0"/>
              <a:t>,</a:t>
            </a:r>
            <a:r>
              <a:rPr lang="ru-RU" b="1" dirty="0" smtClean="0"/>
              <a:t> чтобы не случилось рецидива</a:t>
            </a:r>
            <a:r>
              <a:rPr lang="ru-RU" dirty="0" smtClean="0"/>
              <a:t>.</a:t>
            </a: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Picture 2" descr="http://saw-wood.com/sites/default/files/iso-9001.jpg"/>
          <p:cNvPicPr>
            <a:picLocks noChangeAspect="1" noChangeArrowheads="1"/>
          </p:cNvPicPr>
          <p:nvPr/>
        </p:nvPicPr>
        <p:blipFill>
          <a:blip r:embed="rId2"/>
          <a:srcRect/>
          <a:stretch>
            <a:fillRect/>
          </a:stretch>
        </p:blipFill>
        <p:spPr bwMode="auto">
          <a:xfrm>
            <a:off x="0" y="236668"/>
            <a:ext cx="1861073" cy="156374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3044" y="523539"/>
            <a:ext cx="8272632" cy="917986"/>
          </a:xfrm>
        </p:spPr>
        <p:txBody>
          <a:bodyPr/>
          <a:lstStyle/>
          <a:p>
            <a:r>
              <a:rPr lang="ru-RU" b="1" dirty="0" smtClean="0">
                <a:solidFill>
                  <a:srgbClr val="C00000"/>
                </a:solidFill>
              </a:rPr>
              <a:t>ПРЕДУПРЕЖДАЮЩЕЕ ДЕЙСТВИЕ</a:t>
            </a:r>
            <a:r>
              <a:rPr lang="ru-RU" dirty="0" smtClean="0">
                <a:solidFill>
                  <a:srgbClr val="C00000"/>
                </a:solidFill>
              </a:rPr>
              <a:t>(</a:t>
            </a:r>
            <a:r>
              <a:rPr lang="ru-RU" b="1" dirty="0" smtClean="0">
                <a:solidFill>
                  <a:srgbClr val="C00000"/>
                </a:solidFill>
              </a:rPr>
              <a:t>Я</a:t>
            </a:r>
            <a:r>
              <a:rPr lang="ru-RU" dirty="0" smtClean="0">
                <a:solidFill>
                  <a:srgbClr val="C00000"/>
                </a:solidFill>
              </a:rPr>
              <a:t>)</a:t>
            </a:r>
            <a:endParaRPr lang="ru-RU" dirty="0">
              <a:solidFill>
                <a:srgbClr val="C00000"/>
              </a:solidFill>
            </a:endParaRPr>
          </a:p>
        </p:txBody>
      </p:sp>
      <p:sp>
        <p:nvSpPr>
          <p:cNvPr id="3" name="Содержимое 2"/>
          <p:cNvSpPr>
            <a:spLocks noGrp="1"/>
          </p:cNvSpPr>
          <p:nvPr>
            <p:ph idx="1"/>
          </p:nvPr>
        </p:nvSpPr>
        <p:spPr>
          <a:xfrm>
            <a:off x="1269004" y="1999224"/>
            <a:ext cx="8596668" cy="3880773"/>
          </a:xfrm>
        </p:spPr>
        <p:txBody>
          <a:bodyPr/>
          <a:lstStyle/>
          <a:p>
            <a:r>
              <a:rPr lang="ru-RU" b="1" dirty="0" smtClean="0"/>
              <a:t>Предупреждающие действия </a:t>
            </a:r>
            <a:r>
              <a:rPr lang="ru-RU" dirty="0" smtClean="0"/>
              <a:t>–</a:t>
            </a:r>
            <a:r>
              <a:rPr lang="ru-RU" b="1" dirty="0" smtClean="0"/>
              <a:t> третий уровень реакции на </a:t>
            </a:r>
            <a:r>
              <a:rPr lang="ru-RU" b="1" i="1" dirty="0" smtClean="0"/>
              <a:t>несоответствие</a:t>
            </a:r>
            <a:r>
              <a:rPr lang="ru-RU" dirty="0" smtClean="0"/>
              <a:t>.</a:t>
            </a:r>
          </a:p>
          <a:p>
            <a:r>
              <a:rPr lang="ru-RU" b="1" dirty="0" smtClean="0"/>
              <a:t> Заключается в предупреждении </a:t>
            </a:r>
            <a:r>
              <a:rPr lang="ru-RU" b="1" i="1" dirty="0" smtClean="0"/>
              <a:t>несоответствия</a:t>
            </a:r>
            <a:r>
              <a:rPr lang="ru-RU" b="1" dirty="0" smtClean="0"/>
              <a:t> на сходных объектах</a:t>
            </a:r>
            <a:r>
              <a:rPr lang="ru-RU" dirty="0" smtClean="0"/>
              <a:t>,</a:t>
            </a:r>
            <a:r>
              <a:rPr lang="ru-RU" b="1" dirty="0" smtClean="0"/>
              <a:t> ситуациях</a:t>
            </a:r>
            <a:r>
              <a:rPr lang="ru-RU" dirty="0" smtClean="0"/>
              <a:t>,</a:t>
            </a:r>
            <a:r>
              <a:rPr lang="ru-RU" b="1" dirty="0" smtClean="0"/>
              <a:t> процессах</a:t>
            </a:r>
            <a:r>
              <a:rPr lang="ru-RU" dirty="0" smtClean="0"/>
              <a:t>,</a:t>
            </a:r>
            <a:r>
              <a:rPr lang="ru-RU" b="1" dirty="0" smtClean="0"/>
              <a:t> на которых оно ещё ни разу не случалось</a:t>
            </a:r>
            <a:r>
              <a:rPr lang="ru-RU" dirty="0" smtClean="0"/>
              <a:t>,</a:t>
            </a:r>
            <a:r>
              <a:rPr lang="ru-RU" b="1" dirty="0" smtClean="0"/>
              <a:t> но вполне может</a:t>
            </a:r>
            <a:r>
              <a:rPr lang="ru-RU" dirty="0" smtClean="0"/>
              <a:t>. “</a:t>
            </a:r>
            <a:r>
              <a:rPr lang="ru-RU" b="1" dirty="0" smtClean="0"/>
              <a:t>Урок</a:t>
            </a:r>
            <a:r>
              <a:rPr lang="ru-RU" dirty="0" smtClean="0"/>
              <a:t>”</a:t>
            </a:r>
            <a:r>
              <a:rPr lang="ru-RU" b="1" dirty="0" smtClean="0"/>
              <a:t> полученного </a:t>
            </a:r>
            <a:r>
              <a:rPr lang="ru-RU" b="1" i="1" dirty="0" smtClean="0"/>
              <a:t>несоответствия</a:t>
            </a:r>
            <a:r>
              <a:rPr lang="ru-RU" b="1" dirty="0" smtClean="0"/>
              <a:t> в одном месте говорит о том</a:t>
            </a:r>
            <a:r>
              <a:rPr lang="ru-RU" dirty="0" smtClean="0"/>
              <a:t>,</a:t>
            </a:r>
            <a:r>
              <a:rPr lang="ru-RU" b="1" dirty="0" smtClean="0"/>
              <a:t> что оно может произойти на сходном оборудовании при схожих условиях</a:t>
            </a:r>
            <a:r>
              <a:rPr lang="ru-RU" dirty="0" smtClean="0"/>
              <a:t>.</a:t>
            </a:r>
            <a:r>
              <a:rPr lang="ru-RU" b="1" dirty="0" smtClean="0"/>
              <a:t> Если упростить</a:t>
            </a:r>
            <a:r>
              <a:rPr lang="ru-RU" dirty="0" smtClean="0"/>
              <a:t>,</a:t>
            </a:r>
            <a:r>
              <a:rPr lang="ru-RU" b="1" dirty="0" smtClean="0"/>
              <a:t> то Предупреждающее действие </a:t>
            </a:r>
            <a:r>
              <a:rPr lang="ru-RU" dirty="0" smtClean="0"/>
              <a:t>–</a:t>
            </a:r>
            <a:r>
              <a:rPr lang="ru-RU" b="1" dirty="0" smtClean="0"/>
              <a:t> это устранение причин</a:t>
            </a:r>
            <a:endParaRPr lang="ru-RU" dirty="0" smtClean="0"/>
          </a:p>
          <a:p>
            <a:pPr>
              <a:buNone/>
            </a:pPr>
            <a:r>
              <a:rPr lang="ru-RU" b="1" dirty="0" smtClean="0"/>
              <a:t>	потенциального </a:t>
            </a:r>
            <a:r>
              <a:rPr lang="ru-RU" b="1" i="1" dirty="0" smtClean="0"/>
              <a:t>несоответствия</a:t>
            </a:r>
            <a:r>
              <a:rPr lang="ru-RU" dirty="0" smtClean="0"/>
              <a:t>.</a:t>
            </a:r>
            <a:r>
              <a:rPr lang="ru-RU" b="1" dirty="0" smtClean="0"/>
              <a:t> </a:t>
            </a:r>
            <a:r>
              <a:rPr lang="ru-RU" b="1" dirty="0" smtClean="0">
                <a:hlinkClick r:id="rId2"/>
              </a:rPr>
              <a:t>Профилактика</a:t>
            </a:r>
            <a:r>
              <a:rPr lang="ru-RU" dirty="0" smtClean="0">
                <a:hlinkClick r:id="rId2"/>
              </a:rPr>
              <a:t>.</a:t>
            </a: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Picture 2" descr="http://saw-wood.com/sites/default/files/iso-9001.jpg"/>
          <p:cNvPicPr>
            <a:picLocks noChangeAspect="1" noChangeArrowheads="1"/>
          </p:cNvPicPr>
          <p:nvPr/>
        </p:nvPicPr>
        <p:blipFill>
          <a:blip r:embed="rId3"/>
          <a:srcRect/>
          <a:stretch>
            <a:fillRect/>
          </a:stretch>
        </p:blipFill>
        <p:spPr bwMode="auto">
          <a:xfrm>
            <a:off x="311972" y="290456"/>
            <a:ext cx="1861073" cy="156374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0223" y="372931"/>
            <a:ext cx="8596668" cy="638287"/>
          </a:xfrm>
        </p:spPr>
        <p:txBody>
          <a:bodyPr>
            <a:normAutofit fontScale="90000"/>
          </a:bodyPr>
          <a:lstStyle/>
          <a:p>
            <a:r>
              <a:rPr lang="ru-RU" b="1" dirty="0" smtClean="0">
                <a:solidFill>
                  <a:srgbClr val="C00000"/>
                </a:solidFill>
              </a:rPr>
              <a:t>Теперь самое важное</a:t>
            </a:r>
            <a:r>
              <a:rPr lang="ru-RU" dirty="0" smtClean="0">
                <a:solidFill>
                  <a:srgbClr val="C00000"/>
                </a:solidFill>
              </a:rPr>
              <a:t>!</a:t>
            </a:r>
            <a:r>
              <a:rPr lang="ru-RU" dirty="0" smtClean="0"/>
              <a:t/>
            </a:r>
            <a:br>
              <a:rPr lang="ru-RU" dirty="0" smtClean="0"/>
            </a:br>
            <a:endParaRPr lang="ru-RU" dirty="0"/>
          </a:p>
        </p:txBody>
      </p:sp>
      <p:sp>
        <p:nvSpPr>
          <p:cNvPr id="3" name="Содержимое 2"/>
          <p:cNvSpPr>
            <a:spLocks noGrp="1"/>
          </p:cNvSpPr>
          <p:nvPr>
            <p:ph idx="1"/>
          </p:nvPr>
        </p:nvSpPr>
        <p:spPr>
          <a:xfrm>
            <a:off x="1322793" y="1376979"/>
            <a:ext cx="8596668" cy="4701092"/>
          </a:xfrm>
        </p:spPr>
        <p:txBody>
          <a:bodyPr>
            <a:normAutofit fontScale="85000" lnSpcReduction="10000"/>
          </a:bodyPr>
          <a:lstStyle/>
          <a:p>
            <a:r>
              <a:rPr lang="ru-RU" b="1" dirty="0" smtClean="0"/>
              <a:t> </a:t>
            </a:r>
            <a:endParaRPr lang="ru-RU" dirty="0" smtClean="0"/>
          </a:p>
          <a:p>
            <a:r>
              <a:rPr lang="ru-RU" b="1" dirty="0" smtClean="0"/>
              <a:t>Несоответствие принято рассматривать в отрицательных тонах</a:t>
            </a:r>
            <a:r>
              <a:rPr lang="ru-RU" dirty="0" smtClean="0"/>
              <a:t>.</a:t>
            </a:r>
            <a:r>
              <a:rPr lang="ru-RU" b="1" dirty="0" smtClean="0"/>
              <a:t> </a:t>
            </a:r>
          </a:p>
          <a:p>
            <a:pPr>
              <a:buNone/>
            </a:pPr>
            <a:r>
              <a:rPr lang="ru-RU" b="1" dirty="0" smtClean="0"/>
              <a:t>	Если оно случилось</a:t>
            </a:r>
            <a:r>
              <a:rPr lang="ru-RU" dirty="0" smtClean="0"/>
              <a:t>,</a:t>
            </a:r>
            <a:r>
              <a:rPr lang="ru-RU" b="1" dirty="0" smtClean="0"/>
              <a:t> то это плохо</a:t>
            </a:r>
            <a:r>
              <a:rPr lang="ru-RU" dirty="0" smtClean="0"/>
              <a:t>.</a:t>
            </a:r>
            <a:r>
              <a:rPr lang="ru-RU" b="1" dirty="0" smtClean="0"/>
              <a:t> Допустим</a:t>
            </a:r>
            <a:r>
              <a:rPr lang="ru-RU" dirty="0" smtClean="0"/>
              <a:t>,</a:t>
            </a:r>
            <a:r>
              <a:rPr lang="ru-RU" b="1" dirty="0" smtClean="0"/>
              <a:t> аварийно сломалось оборудование</a:t>
            </a:r>
            <a:r>
              <a:rPr lang="ru-RU" dirty="0" smtClean="0"/>
              <a:t>.</a:t>
            </a:r>
            <a:r>
              <a:rPr lang="ru-RU" b="1" dirty="0" smtClean="0"/>
              <a:t> ПЛОХО</a:t>
            </a:r>
            <a:r>
              <a:rPr lang="ru-RU" dirty="0" smtClean="0"/>
              <a:t>.</a:t>
            </a:r>
          </a:p>
          <a:p>
            <a:pPr>
              <a:buNone/>
            </a:pPr>
            <a:r>
              <a:rPr lang="ru-RU" b="1" dirty="0" smtClean="0"/>
              <a:t>	 Раз плохо</a:t>
            </a:r>
            <a:r>
              <a:rPr lang="ru-RU" dirty="0" smtClean="0"/>
              <a:t>,</a:t>
            </a:r>
            <a:r>
              <a:rPr lang="ru-RU" b="1" dirty="0" smtClean="0"/>
              <a:t> то большая часть сил и энергии тратится на поиск виноватого </a:t>
            </a:r>
            <a:r>
              <a:rPr lang="ru-RU" dirty="0" smtClean="0"/>
              <a:t>(</a:t>
            </a:r>
            <a:r>
              <a:rPr lang="ru-RU" b="1" dirty="0" smtClean="0"/>
              <a:t>или</a:t>
            </a:r>
            <a:r>
              <a:rPr lang="ru-RU" dirty="0" smtClean="0"/>
              <a:t>,</a:t>
            </a:r>
            <a:r>
              <a:rPr lang="ru-RU" b="1" dirty="0" smtClean="0"/>
              <a:t> как нередко случается</a:t>
            </a:r>
            <a:r>
              <a:rPr lang="ru-RU" dirty="0" smtClean="0"/>
              <a:t>,</a:t>
            </a:r>
            <a:r>
              <a:rPr lang="ru-RU" b="1" dirty="0" smtClean="0"/>
              <a:t> крайнего</a:t>
            </a:r>
            <a:r>
              <a:rPr lang="ru-RU" dirty="0" smtClean="0"/>
              <a:t>).</a:t>
            </a:r>
            <a:r>
              <a:rPr lang="ru-RU" b="1" dirty="0" smtClean="0"/>
              <a:t> </a:t>
            </a:r>
            <a:r>
              <a:rPr lang="ru-RU" b="1" dirty="0" err="1" smtClean="0"/>
              <a:t>Соответствено</a:t>
            </a:r>
            <a:r>
              <a:rPr lang="ru-RU" dirty="0" smtClean="0"/>
              <a:t>,</a:t>
            </a:r>
            <a:r>
              <a:rPr lang="ru-RU" b="1" dirty="0" smtClean="0"/>
              <a:t> сил у всех хватает только на выполнение Коррекции и поиска и наказание виноватого</a:t>
            </a:r>
            <a:r>
              <a:rPr lang="ru-RU" dirty="0" smtClean="0"/>
              <a:t>.</a:t>
            </a:r>
          </a:p>
          <a:p>
            <a:r>
              <a:rPr lang="ru-RU" b="1" dirty="0" smtClean="0"/>
              <a:t>Если Несоответствие случилось впервые</a:t>
            </a:r>
            <a:r>
              <a:rPr lang="ru-RU" dirty="0" smtClean="0"/>
              <a:t>,</a:t>
            </a:r>
            <a:r>
              <a:rPr lang="ru-RU" b="1" dirty="0" smtClean="0"/>
              <a:t> то подобный подход </a:t>
            </a:r>
            <a:r>
              <a:rPr lang="ru-RU" dirty="0" smtClean="0"/>
              <a:t>–</a:t>
            </a:r>
            <a:r>
              <a:rPr lang="ru-RU" b="1" dirty="0" smtClean="0"/>
              <a:t> вредный стереотип</a:t>
            </a:r>
            <a:r>
              <a:rPr lang="ru-RU" dirty="0" smtClean="0"/>
              <a:t>,</a:t>
            </a:r>
            <a:r>
              <a:rPr lang="ru-RU" b="1" dirty="0" smtClean="0"/>
              <a:t> который мешает Производству</a:t>
            </a:r>
            <a:r>
              <a:rPr lang="ru-RU" dirty="0" smtClean="0"/>
              <a:t>.</a:t>
            </a:r>
          </a:p>
          <a:p>
            <a:r>
              <a:rPr lang="ru-RU" b="1" dirty="0" smtClean="0"/>
              <a:t>Несоответствие является двигателем улучшения процесса </a:t>
            </a:r>
            <a:r>
              <a:rPr lang="ru-RU" b="1" dirty="0" err="1" smtClean="0"/>
              <a:t>ТОиР</a:t>
            </a:r>
            <a:r>
              <a:rPr lang="ru-RU" dirty="0" smtClean="0"/>
              <a:t>.</a:t>
            </a:r>
            <a:r>
              <a:rPr lang="ru-RU" b="1" dirty="0" smtClean="0"/>
              <a:t> Если нет несоответствий </a:t>
            </a:r>
            <a:r>
              <a:rPr lang="ru-RU" dirty="0" smtClean="0"/>
              <a:t>(</a:t>
            </a:r>
            <a:r>
              <a:rPr lang="ru-RU" b="1" dirty="0" smtClean="0"/>
              <a:t>читай</a:t>
            </a:r>
            <a:r>
              <a:rPr lang="ru-RU" dirty="0" smtClean="0"/>
              <a:t>:</a:t>
            </a:r>
            <a:r>
              <a:rPr lang="ru-RU" b="1" dirty="0" smtClean="0"/>
              <a:t> </a:t>
            </a:r>
            <a:r>
              <a:rPr lang="ru-RU" b="1" dirty="0" smtClean="0">
                <a:hlinkClick r:id="rId2"/>
              </a:rPr>
              <a:t>отказов</a:t>
            </a:r>
            <a:r>
              <a:rPr lang="ru-RU" dirty="0" smtClean="0">
                <a:hlinkClick r:id="rId2"/>
              </a:rPr>
              <a:t>,</a:t>
            </a:r>
            <a:r>
              <a:rPr lang="ru-RU" b="1" dirty="0" smtClean="0">
                <a:hlinkClick r:id="rId2"/>
              </a:rPr>
              <a:t> неисправностей</a:t>
            </a:r>
            <a:r>
              <a:rPr lang="ru-RU" dirty="0" smtClean="0"/>
              <a:t>,</a:t>
            </a:r>
            <a:r>
              <a:rPr lang="ru-RU" b="1" dirty="0" smtClean="0"/>
              <a:t> переработок персонала</a:t>
            </a:r>
            <a:r>
              <a:rPr lang="ru-RU" dirty="0" smtClean="0"/>
              <a:t>,</a:t>
            </a:r>
            <a:r>
              <a:rPr lang="ru-RU" b="1" dirty="0" smtClean="0"/>
              <a:t> скачков </a:t>
            </a:r>
            <a:r>
              <a:rPr lang="ru-RU" b="1" dirty="0" smtClean="0">
                <a:hlinkClick r:id="rId3"/>
              </a:rPr>
              <a:t>бюджета </a:t>
            </a:r>
            <a:r>
              <a:rPr lang="ru-RU" b="1" dirty="0" smtClean="0"/>
              <a:t>и т</a:t>
            </a:r>
            <a:r>
              <a:rPr lang="ru-RU" dirty="0" smtClean="0"/>
              <a:t>.</a:t>
            </a:r>
            <a:r>
              <a:rPr lang="ru-RU" b="1" dirty="0" smtClean="0"/>
              <a:t> д</a:t>
            </a:r>
            <a:r>
              <a:rPr lang="ru-RU" dirty="0" smtClean="0"/>
              <a:t>.),</a:t>
            </a:r>
            <a:r>
              <a:rPr lang="ru-RU" b="1" dirty="0" smtClean="0"/>
              <a:t> то это лишь означает</a:t>
            </a:r>
            <a:r>
              <a:rPr lang="ru-RU" dirty="0" smtClean="0"/>
              <a:t>,</a:t>
            </a:r>
            <a:r>
              <a:rPr lang="ru-RU" b="1" dirty="0" smtClean="0"/>
              <a:t> что Вы о них не знаете или не хотите о них ничего знать</a:t>
            </a:r>
            <a:r>
              <a:rPr lang="ru-RU" dirty="0" smtClean="0"/>
              <a:t>.</a:t>
            </a:r>
          </a:p>
          <a:p>
            <a:r>
              <a:rPr lang="ru-RU" b="1" dirty="0" smtClean="0"/>
              <a:t>При наличии несоответствия важно правильно сформировать все три уровня реакции на это несоответствие</a:t>
            </a:r>
            <a:r>
              <a:rPr lang="ru-RU" dirty="0" smtClean="0"/>
              <a:t>.</a:t>
            </a:r>
            <a:r>
              <a:rPr lang="ru-RU" b="1" dirty="0" smtClean="0"/>
              <a:t> А ещё правильней </a:t>
            </a:r>
            <a:r>
              <a:rPr lang="ru-RU" dirty="0" smtClean="0"/>
              <a:t>–</a:t>
            </a:r>
            <a:r>
              <a:rPr lang="ru-RU" b="1" dirty="0" smtClean="0"/>
              <a:t> сформировать процесс технического обслуживания и ремонта оборудования таким образом</a:t>
            </a:r>
            <a:r>
              <a:rPr lang="ru-RU" dirty="0" smtClean="0"/>
              <a:t>,</a:t>
            </a:r>
            <a:r>
              <a:rPr lang="ru-RU" b="1" dirty="0" smtClean="0"/>
              <a:t> чтобы в него были заложены формирование Корректирующих действий и Предупреждающих действий на </a:t>
            </a:r>
            <a:r>
              <a:rPr lang="ru-RU" b="1" i="1" dirty="0" smtClean="0"/>
              <a:t>несоответствие</a:t>
            </a:r>
            <a:r>
              <a:rPr lang="ru-RU" dirty="0" smtClean="0"/>
              <a:t>,</a:t>
            </a:r>
            <a:r>
              <a:rPr lang="ru-RU" b="1" i="1" dirty="0" smtClean="0"/>
              <a:t> </a:t>
            </a:r>
            <a:r>
              <a:rPr lang="ru-RU" b="1" dirty="0" smtClean="0"/>
              <a:t>а не только Коррекция</a:t>
            </a:r>
            <a:r>
              <a:rPr lang="ru-RU" dirty="0" smtClean="0"/>
              <a:t>.</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Picture 2" descr="http://saw-wood.com/sites/default/files/iso-9001.jpg"/>
          <p:cNvPicPr>
            <a:picLocks noChangeAspect="1" noChangeArrowheads="1"/>
          </p:cNvPicPr>
          <p:nvPr/>
        </p:nvPicPr>
        <p:blipFill>
          <a:blip r:embed="rId4"/>
          <a:srcRect/>
          <a:stretch>
            <a:fillRect/>
          </a:stretch>
        </p:blipFill>
        <p:spPr bwMode="auto">
          <a:xfrm>
            <a:off x="0" y="0"/>
            <a:ext cx="1861073" cy="156374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592133"/>
            <a:ext cx="8596668" cy="4449230"/>
          </a:xfrm>
        </p:spPr>
        <p:txBody>
          <a:bodyPr/>
          <a:lstStyle/>
          <a:p>
            <a:r>
              <a:rPr lang="ru-RU" sz="2000" b="1" dirty="0" smtClean="0"/>
              <a:t>Правильно сформированные КД и </a:t>
            </a:r>
            <a:r>
              <a:rPr lang="ru-RU" sz="2000" b="1" dirty="0" err="1" smtClean="0"/>
              <a:t>ПД</a:t>
            </a:r>
            <a:r>
              <a:rPr lang="ru-RU" sz="2000" b="1" dirty="0" smtClean="0"/>
              <a:t> способны настроить весь процесс </a:t>
            </a:r>
            <a:r>
              <a:rPr lang="ru-RU" sz="2000" b="1" dirty="0" err="1" smtClean="0"/>
              <a:t>ТОиР</a:t>
            </a:r>
            <a:r>
              <a:rPr lang="ru-RU" sz="2000" dirty="0" smtClean="0"/>
              <a:t>.</a:t>
            </a:r>
            <a:r>
              <a:rPr lang="ru-RU" sz="2000" b="1" dirty="0" smtClean="0"/>
              <a:t> Пример</a:t>
            </a:r>
            <a:r>
              <a:rPr lang="ru-RU" sz="2000" dirty="0" smtClean="0"/>
              <a:t>:</a:t>
            </a:r>
            <a:r>
              <a:rPr lang="ru-RU" sz="2000" b="1" dirty="0" smtClean="0"/>
              <a:t> отказ подшипника</a:t>
            </a:r>
            <a:r>
              <a:rPr lang="ru-RU" sz="2000" dirty="0" smtClean="0"/>
              <a:t>.</a:t>
            </a:r>
            <a:r>
              <a:rPr lang="ru-RU" sz="2000" b="1" dirty="0" smtClean="0"/>
              <a:t> Коррекция </a:t>
            </a:r>
            <a:r>
              <a:rPr lang="ru-RU" sz="2000" dirty="0" smtClean="0"/>
              <a:t>–</a:t>
            </a:r>
            <a:r>
              <a:rPr lang="ru-RU" sz="2000" b="1" dirty="0" smtClean="0"/>
              <a:t> замена</a:t>
            </a:r>
            <a:r>
              <a:rPr lang="ru-RU" sz="2000" dirty="0" smtClean="0"/>
              <a:t>.</a:t>
            </a:r>
            <a:r>
              <a:rPr lang="ru-RU" sz="2000" b="1" dirty="0" smtClean="0"/>
              <a:t> КД </a:t>
            </a:r>
            <a:r>
              <a:rPr lang="ru-RU" sz="2000" dirty="0" smtClean="0"/>
              <a:t>–</a:t>
            </a:r>
            <a:r>
              <a:rPr lang="ru-RU" sz="2000" b="1" dirty="0" smtClean="0"/>
              <a:t> изменение регламента процесса смазки</a:t>
            </a:r>
            <a:r>
              <a:rPr lang="ru-RU" sz="2000" dirty="0" smtClean="0"/>
              <a:t>,</a:t>
            </a:r>
            <a:r>
              <a:rPr lang="ru-RU" sz="2000" b="1" dirty="0" smtClean="0"/>
              <a:t> обновление инструкции по монтажу</a:t>
            </a:r>
            <a:r>
              <a:rPr lang="ru-RU" sz="2000" dirty="0" smtClean="0"/>
              <a:t>,</a:t>
            </a:r>
            <a:r>
              <a:rPr lang="ru-RU" sz="2000" b="1" dirty="0" smtClean="0"/>
              <a:t> технической карты по проведению смазки</a:t>
            </a:r>
            <a:r>
              <a:rPr lang="ru-RU" sz="2000" dirty="0" smtClean="0"/>
              <a:t>.</a:t>
            </a:r>
            <a:r>
              <a:rPr lang="ru-RU" sz="2000" b="1" dirty="0" smtClean="0"/>
              <a:t> </a:t>
            </a:r>
            <a:r>
              <a:rPr lang="ru-RU" sz="2000" b="1" dirty="0" err="1" smtClean="0"/>
              <a:t>ПД</a:t>
            </a:r>
            <a:r>
              <a:rPr lang="ru-RU" sz="2000" b="1" dirty="0" smtClean="0"/>
              <a:t> </a:t>
            </a:r>
            <a:r>
              <a:rPr lang="ru-RU" sz="2000" dirty="0" smtClean="0"/>
              <a:t>– </a:t>
            </a:r>
            <a:r>
              <a:rPr lang="ru-RU" sz="2000" b="1" dirty="0" smtClean="0"/>
              <a:t>изменение плана </a:t>
            </a:r>
            <a:r>
              <a:rPr lang="ru-RU" sz="2000" b="1" dirty="0" smtClean="0">
                <a:hlinkClick r:id="rId2"/>
              </a:rPr>
              <a:t>профилактических мероприятий </a:t>
            </a:r>
            <a:r>
              <a:rPr lang="ru-RU" sz="2000" b="1" dirty="0" smtClean="0"/>
              <a:t>на всех подшипниках подобного типа и функционального назначения</a:t>
            </a:r>
            <a:r>
              <a:rPr lang="ru-RU" sz="2000" dirty="0" smtClean="0"/>
              <a:t>.</a:t>
            </a:r>
          </a:p>
          <a:p>
            <a:r>
              <a:rPr lang="ru-RU" sz="2000" dirty="0" smtClean="0"/>
              <a:t>“</a:t>
            </a:r>
            <a:r>
              <a:rPr lang="ru-RU" sz="2000" b="1" dirty="0" smtClean="0"/>
              <a:t>Вытягивание</a:t>
            </a:r>
            <a:r>
              <a:rPr lang="ru-RU" sz="2000" dirty="0" smtClean="0"/>
              <a:t>” </a:t>
            </a:r>
            <a:r>
              <a:rPr lang="ru-RU" sz="2000" b="1" dirty="0" smtClean="0"/>
              <a:t>из всех якобы</a:t>
            </a:r>
            <a:r>
              <a:rPr lang="ru-RU" sz="2000" dirty="0" smtClean="0"/>
              <a:t> “</a:t>
            </a:r>
            <a:r>
              <a:rPr lang="ru-RU" sz="2000" b="1" dirty="0" smtClean="0"/>
              <a:t>отрицательных</a:t>
            </a:r>
            <a:r>
              <a:rPr lang="ru-RU" sz="2000" dirty="0" smtClean="0"/>
              <a:t>” </a:t>
            </a:r>
            <a:r>
              <a:rPr lang="ru-RU" sz="2000" b="1" dirty="0" smtClean="0"/>
              <a:t>событий максимума пользы</a:t>
            </a:r>
            <a:r>
              <a:rPr lang="ru-RU" sz="2000" dirty="0" smtClean="0"/>
              <a:t> – </a:t>
            </a:r>
            <a:r>
              <a:rPr lang="ru-RU" sz="2000" b="1" dirty="0" smtClean="0"/>
              <a:t>это и есть</a:t>
            </a:r>
            <a:r>
              <a:rPr lang="ru-RU" sz="2000" dirty="0" smtClean="0"/>
              <a:t> </a:t>
            </a:r>
            <a:r>
              <a:rPr lang="ru-RU" sz="2000" b="1" dirty="0" smtClean="0"/>
              <a:t>позаимствованный из процессного подхода ИСО инструмент</a:t>
            </a:r>
            <a:r>
              <a:rPr lang="ru-RU" sz="2000" dirty="0" smtClean="0"/>
              <a:t>.</a:t>
            </a:r>
            <a:r>
              <a:rPr lang="ru-RU" sz="2000" b="1" dirty="0" smtClean="0"/>
              <a:t> </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Picture 2" descr="http://saw-wood.com/sites/default/files/iso-9001.jpg"/>
          <p:cNvPicPr>
            <a:picLocks noChangeAspect="1" noChangeArrowheads="1"/>
          </p:cNvPicPr>
          <p:nvPr/>
        </p:nvPicPr>
        <p:blipFill>
          <a:blip r:embed="rId3"/>
          <a:srcRect/>
          <a:stretch>
            <a:fillRect/>
          </a:stretch>
        </p:blipFill>
        <p:spPr bwMode="auto">
          <a:xfrm>
            <a:off x="0" y="0"/>
            <a:ext cx="1861073" cy="156374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anose="02020603050405020304" pitchFamily="18" charset="0"/>
                <a:cs typeface="Times New Roman" panose="02020603050405020304" pitchFamily="18" charset="0"/>
              </a:rPr>
              <a:t>5. Виды технического обслуживания</a:t>
            </a:r>
            <a:br>
              <a:rPr lang="ru-RU" dirty="0" smtClean="0">
                <a:solidFill>
                  <a:srgbClr val="FF0000"/>
                </a:solidFill>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677334" y="1247886"/>
            <a:ext cx="9445612" cy="4862457"/>
          </a:xfrm>
        </p:spPr>
        <p:txBody>
          <a:bodyPr>
            <a:normAutofit fontScale="77500" lnSpcReduction="20000"/>
          </a:bodyPr>
          <a:lstStyle/>
          <a:p>
            <a:r>
              <a:rPr lang="ru-RU" dirty="0" smtClean="0"/>
              <a:t> Исходя из стадии эксплуатации выделяют следующие виды ТО:</a:t>
            </a:r>
          </a:p>
          <a:p>
            <a:pPr>
              <a:buNone/>
            </a:pPr>
            <a:r>
              <a:rPr lang="ru-RU" dirty="0" smtClean="0"/>
              <a:t>- техническое обслуживание при использовании;</a:t>
            </a:r>
          </a:p>
          <a:p>
            <a:pPr>
              <a:buNone/>
            </a:pPr>
            <a:r>
              <a:rPr lang="ru-RU" dirty="0" smtClean="0"/>
              <a:t>- техническое обслуживание при ожидании;</a:t>
            </a:r>
          </a:p>
          <a:p>
            <a:pPr>
              <a:buNone/>
            </a:pPr>
            <a:r>
              <a:rPr lang="ru-RU" dirty="0" smtClean="0"/>
              <a:t>- техническое обслуживание при хранении;</a:t>
            </a:r>
          </a:p>
          <a:p>
            <a:pPr>
              <a:buNone/>
            </a:pPr>
            <a:r>
              <a:rPr lang="ru-RU" dirty="0" smtClean="0"/>
              <a:t>- техническое обслуживание при транспортировке.</a:t>
            </a:r>
          </a:p>
          <a:p>
            <a:r>
              <a:rPr lang="ru-RU" dirty="0" smtClean="0"/>
              <a:t>В зависимости от регламентирования времени проведения ТО выделяют:</a:t>
            </a:r>
          </a:p>
          <a:p>
            <a:pPr>
              <a:buNone/>
            </a:pPr>
            <a:r>
              <a:rPr lang="ru-RU" dirty="0" smtClean="0"/>
              <a:t>- плановое техническое обслуживание;</a:t>
            </a:r>
          </a:p>
          <a:p>
            <a:pPr>
              <a:buNone/>
            </a:pPr>
            <a:r>
              <a:rPr lang="ru-RU" dirty="0" smtClean="0"/>
              <a:t>- неплановое техническое обслуживание.</a:t>
            </a:r>
          </a:p>
          <a:p>
            <a:r>
              <a:rPr lang="ru-RU" dirty="0" smtClean="0"/>
              <a:t>Разновидностями планового ТО является периодическое ТО и сезонное ТО.</a:t>
            </a:r>
          </a:p>
          <a:p>
            <a:r>
              <a:rPr lang="ru-RU" dirty="0" smtClean="0"/>
              <a:t>По регламентации выполнения работ выделяют:</a:t>
            </a:r>
          </a:p>
          <a:p>
            <a:pPr>
              <a:buNone/>
            </a:pPr>
            <a:r>
              <a:rPr lang="ru-RU" dirty="0" smtClean="0"/>
              <a:t>- регламентированное техническое обслуживание;</a:t>
            </a:r>
          </a:p>
          <a:p>
            <a:pPr>
              <a:buNone/>
            </a:pPr>
            <a:r>
              <a:rPr lang="ru-RU" dirty="0" smtClean="0"/>
              <a:t>- техническое обслуживание с периодическим контролем; </a:t>
            </a:r>
          </a:p>
          <a:p>
            <a:pPr>
              <a:buNone/>
            </a:pPr>
            <a:r>
              <a:rPr lang="ru-RU" dirty="0" smtClean="0"/>
              <a:t>- техническое обслуживание с непрерывным контролем.</a:t>
            </a:r>
          </a:p>
          <a:p>
            <a:r>
              <a:rPr lang="ru-RU" dirty="0" smtClean="0"/>
              <a:t>Исходя из периодичности и объема проведения работ выделяют:</a:t>
            </a:r>
          </a:p>
          <a:p>
            <a:pPr>
              <a:buNone/>
            </a:pPr>
            <a:r>
              <a:rPr lang="ru-RU" dirty="0" smtClean="0"/>
              <a:t>- ежесменное ТО;</a:t>
            </a:r>
          </a:p>
          <a:p>
            <a:pPr>
              <a:buNone/>
            </a:pPr>
            <a:r>
              <a:rPr lang="ru-RU" dirty="0" smtClean="0"/>
              <a:t>- периодическое ТО.</a:t>
            </a:r>
          </a:p>
          <a:p>
            <a:pPr>
              <a:buFontTx/>
              <a:buChar char="-"/>
            </a:pP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37</a:t>
            </a:fld>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anose="02020603050405020304" pitchFamily="18" charset="0"/>
                <a:cs typeface="Times New Roman" panose="02020603050405020304" pitchFamily="18" charset="0"/>
              </a:rPr>
              <a:t>6. Виды ремонтов</a:t>
            </a:r>
            <a:br>
              <a:rPr lang="ru-RU" dirty="0" smtClean="0">
                <a:solidFill>
                  <a:srgbClr val="FF0000"/>
                </a:solidFill>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677334" y="1323191"/>
            <a:ext cx="8596668" cy="4718171"/>
          </a:xfrm>
        </p:spPr>
        <p:txBody>
          <a:bodyPr/>
          <a:lstStyle/>
          <a:p>
            <a:pPr>
              <a:buNone/>
            </a:pPr>
            <a:r>
              <a:rPr lang="ru-RU" dirty="0" smtClean="0"/>
              <a:t>	</a:t>
            </a:r>
            <a:r>
              <a:rPr lang="ru-RU" sz="2200" dirty="0" smtClean="0"/>
              <a:t>На коксохимических предприятиях предусмотрены ремонты двух видов: текущие и капитальные.</a:t>
            </a:r>
          </a:p>
          <a:p>
            <a:pPr>
              <a:buNone/>
            </a:pPr>
            <a:endParaRPr lang="ru-RU" sz="2200" dirty="0" smtClean="0"/>
          </a:p>
          <a:p>
            <a:r>
              <a:rPr lang="ru-RU" sz="2200" dirty="0" smtClean="0"/>
              <a:t>Текущие ремонты являются основным видом ремонта, направленным на восстановление работоспособности оборудования.</a:t>
            </a:r>
          </a:p>
          <a:p>
            <a:r>
              <a:rPr lang="ru-RU" sz="2200" dirty="0" smtClean="0"/>
              <a:t>Капитальный ремонт выполняется с периодичностью не менее одного года для восстановления исправности и полного или близкого к полному восстановлению ресурса оборудования с заменой или восстановлением любых его частей, включая базовые.</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38</a:t>
            </a:fld>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05609"/>
            <a:ext cx="8596668" cy="5535753"/>
          </a:xfrm>
        </p:spPr>
        <p:txBody>
          <a:bodyPr>
            <a:normAutofit fontScale="62500" lnSpcReduction="20000"/>
          </a:bodyPr>
          <a:lstStyle/>
          <a:p>
            <a:r>
              <a:rPr lang="ru-RU" sz="5100" dirty="0" smtClean="0">
                <a:solidFill>
                  <a:srgbClr val="C00000"/>
                </a:solidFill>
              </a:rPr>
              <a:t> Для целей планирования и управления ремонтными работами различают </a:t>
            </a:r>
          </a:p>
          <a:p>
            <a:pPr>
              <a:buNone/>
            </a:pPr>
            <a:r>
              <a:rPr lang="ru-RU" sz="5100" dirty="0" smtClean="0"/>
              <a:t>- </a:t>
            </a:r>
            <a:r>
              <a:rPr lang="ru-RU" sz="5100" dirty="0" err="1" smtClean="0"/>
              <a:t>плановыеремонты</a:t>
            </a:r>
            <a:r>
              <a:rPr lang="ru-RU" sz="5100" dirty="0" smtClean="0"/>
              <a:t>;</a:t>
            </a:r>
          </a:p>
          <a:p>
            <a:pPr>
              <a:buNone/>
            </a:pPr>
            <a:r>
              <a:rPr lang="ru-RU" sz="5100" dirty="0" smtClean="0"/>
              <a:t>-неплановые ремонты.</a:t>
            </a:r>
          </a:p>
          <a:p>
            <a:r>
              <a:rPr lang="ru-RU" sz="5100" dirty="0" smtClean="0">
                <a:solidFill>
                  <a:srgbClr val="C00000"/>
                </a:solidFill>
              </a:rPr>
              <a:t>Плановые ремонты в свою очередь делятся на:</a:t>
            </a:r>
          </a:p>
          <a:p>
            <a:pPr>
              <a:buNone/>
            </a:pPr>
            <a:r>
              <a:rPr lang="ru-RU" sz="5100" dirty="0" smtClean="0"/>
              <a:t>- периодические ремонты;</a:t>
            </a:r>
          </a:p>
          <a:p>
            <a:pPr>
              <a:buNone/>
            </a:pPr>
            <a:r>
              <a:rPr lang="ru-RU" sz="5100" dirty="0" smtClean="0"/>
              <a:t>- ремонты по техническому состоянию (</a:t>
            </a:r>
            <a:r>
              <a:rPr lang="ru-RU" sz="5100" dirty="0" err="1" smtClean="0"/>
              <a:t>послеосмотровые</a:t>
            </a:r>
            <a:r>
              <a:rPr lang="ru-RU" sz="5100" dirty="0" smtClean="0"/>
              <a:t> ремонты);</a:t>
            </a:r>
          </a:p>
          <a:p>
            <a:pPr>
              <a:buNone/>
            </a:pPr>
            <a:r>
              <a:rPr lang="ru-RU" sz="5100" dirty="0" smtClean="0"/>
              <a:t>- стандартные ремонты.</a:t>
            </a:r>
          </a:p>
          <a:p>
            <a:pPr>
              <a:buNone/>
            </a:pP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079812"/>
          </a:xfrm>
        </p:spPr>
        <p:txBody>
          <a:bodyPr>
            <a:normAutofit fontScale="90000"/>
          </a:bodyPr>
          <a:lstStyle/>
          <a:p>
            <a:r>
              <a:rPr lang="ru-RU" dirty="0" smtClean="0">
                <a:solidFill>
                  <a:srgbClr val="FF0000"/>
                </a:solidFill>
              </a:rPr>
              <a:t>Какие существуют виды технического обслуживания на коксохимических предприятиях исходя </a:t>
            </a:r>
            <a:r>
              <a:rPr lang="ru-RU" dirty="0" smtClean="0">
                <a:solidFill>
                  <a:srgbClr val="FF0000"/>
                </a:solidFill>
              </a:rPr>
              <a:t>из периодичности и объема проведения </a:t>
            </a:r>
            <a:r>
              <a:rPr lang="ru-RU" dirty="0" smtClean="0">
                <a:solidFill>
                  <a:srgbClr val="FF0000"/>
                </a:solidFill>
              </a:rPr>
              <a:t>работ</a:t>
            </a:r>
            <a:endParaRPr lang="ru-RU" dirty="0">
              <a:solidFill>
                <a:srgbClr val="FF0000"/>
              </a:solidFill>
            </a:endParaRPr>
          </a:p>
        </p:txBody>
      </p:sp>
      <p:sp>
        <p:nvSpPr>
          <p:cNvPr id="3" name="Содержимое 2"/>
          <p:cNvSpPr>
            <a:spLocks noGrp="1"/>
          </p:cNvSpPr>
          <p:nvPr>
            <p:ph idx="1"/>
          </p:nvPr>
        </p:nvSpPr>
        <p:spPr>
          <a:xfrm>
            <a:off x="677334" y="2904565"/>
            <a:ext cx="8596668" cy="3136797"/>
          </a:xfrm>
        </p:spPr>
        <p:txBody>
          <a:bodyPr>
            <a:normAutofit/>
          </a:bodyPr>
          <a:lstStyle/>
          <a:p>
            <a:pPr>
              <a:buFont typeface="+mj-lt"/>
              <a:buAutoNum type="arabicPeriod"/>
            </a:pPr>
            <a:r>
              <a:rPr lang="ru-RU" sz="2500" dirty="0" smtClean="0"/>
              <a:t>техническое обслуживание при </a:t>
            </a:r>
            <a:r>
              <a:rPr lang="ru-RU" sz="2500" dirty="0" smtClean="0"/>
              <a:t>использовании</a:t>
            </a:r>
          </a:p>
          <a:p>
            <a:pPr>
              <a:buFont typeface="+mj-lt"/>
              <a:buAutoNum type="arabicPeriod"/>
            </a:pPr>
            <a:r>
              <a:rPr lang="ru-RU" sz="2500" dirty="0" smtClean="0"/>
              <a:t>периодическое техническое обслуживание</a:t>
            </a:r>
          </a:p>
          <a:p>
            <a:pPr>
              <a:buFont typeface="+mj-lt"/>
              <a:buAutoNum type="arabicPeriod"/>
            </a:pPr>
            <a:r>
              <a:rPr lang="ru-RU" sz="2500" dirty="0" smtClean="0"/>
              <a:t>техническое </a:t>
            </a:r>
            <a:r>
              <a:rPr lang="ru-RU" sz="2500" dirty="0" smtClean="0"/>
              <a:t>обслуживание при </a:t>
            </a:r>
            <a:r>
              <a:rPr lang="ru-RU" sz="2500" dirty="0" smtClean="0"/>
              <a:t>ожидании</a:t>
            </a:r>
            <a:endParaRPr lang="ru-RU" sz="2500" dirty="0" smtClean="0"/>
          </a:p>
          <a:p>
            <a:pPr>
              <a:buFont typeface="+mj-lt"/>
              <a:buAutoNum type="arabicPeriod"/>
            </a:pPr>
            <a:r>
              <a:rPr lang="ru-RU" sz="2500" dirty="0" smtClean="0"/>
              <a:t>техническое </a:t>
            </a:r>
            <a:r>
              <a:rPr lang="ru-RU" sz="2500" dirty="0" smtClean="0"/>
              <a:t>обслуживание при </a:t>
            </a:r>
            <a:r>
              <a:rPr lang="ru-RU" sz="2500" dirty="0" smtClean="0"/>
              <a:t>хранении</a:t>
            </a:r>
            <a:endParaRPr lang="ru-RU" sz="2500" dirty="0" smtClean="0"/>
          </a:p>
          <a:p>
            <a:pPr>
              <a:buFont typeface="+mj-lt"/>
              <a:buAutoNum type="arabicPeriod"/>
            </a:pPr>
            <a:r>
              <a:rPr lang="ru-RU" sz="2500" dirty="0" smtClean="0"/>
              <a:t>техническое </a:t>
            </a:r>
            <a:r>
              <a:rPr lang="ru-RU" sz="2500" dirty="0" smtClean="0"/>
              <a:t>обслуживание при </a:t>
            </a:r>
            <a:r>
              <a:rPr lang="ru-RU" sz="2500" dirty="0" smtClean="0"/>
              <a:t>транспортировке</a:t>
            </a:r>
            <a:endParaRPr lang="ru-RU" sz="2500" dirty="0" smtClean="0"/>
          </a:p>
          <a:p>
            <a:pPr>
              <a:buFont typeface="+mj-lt"/>
              <a:buAutoNum type="arabicPeriod"/>
            </a:pPr>
            <a:r>
              <a:rPr lang="ru-RU" sz="2500" dirty="0" smtClean="0"/>
              <a:t>ежесменное </a:t>
            </a:r>
            <a:r>
              <a:rPr lang="ru-RU" sz="2500" dirty="0" smtClean="0"/>
              <a:t>техническое обслуживание</a:t>
            </a:r>
            <a:endParaRPr lang="ru-RU" sz="2500"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Основными особенностями периодических ремонтов являются следующие:</a:t>
            </a:r>
            <a:endParaRPr lang="ru-RU" dirty="0"/>
          </a:p>
        </p:txBody>
      </p:sp>
      <p:sp>
        <p:nvSpPr>
          <p:cNvPr id="3" name="Содержимое 2"/>
          <p:cNvSpPr>
            <a:spLocks noGrp="1"/>
          </p:cNvSpPr>
          <p:nvPr>
            <p:ph idx="1"/>
          </p:nvPr>
        </p:nvSpPr>
        <p:spPr>
          <a:xfrm>
            <a:off x="677334" y="1742739"/>
            <a:ext cx="8596668" cy="4298623"/>
          </a:xfrm>
        </p:spPr>
        <p:txBody>
          <a:bodyPr>
            <a:normAutofit fontScale="85000" lnSpcReduction="20000"/>
          </a:bodyPr>
          <a:lstStyle/>
          <a:p>
            <a:endParaRPr lang="ru-RU" dirty="0" smtClean="0"/>
          </a:p>
          <a:p>
            <a:r>
              <a:rPr lang="ru-RU" dirty="0" smtClean="0"/>
              <a:t>- основная потребность оборудования в ремонте удовлетворяется с помощью плановых ремонтов, проводимых через определенное число отработанных оборудованием часов;</a:t>
            </a:r>
          </a:p>
          <a:p>
            <a:r>
              <a:rPr lang="ru-RU" dirty="0" smtClean="0"/>
              <a:t>- каждый плановый ремонт выполняется в объеме, необходимом для</a:t>
            </a:r>
            <a:r>
              <a:rPr lang="ru-RU" i="1" dirty="0" smtClean="0"/>
              <a:t> </a:t>
            </a:r>
            <a:r>
              <a:rPr lang="ru-RU" dirty="0" smtClean="0"/>
              <a:t>устранения всех дефектов, и обеспечивающем нормальную работу оборудования до следующего планового ремонта, срок которого определяется установленными межремонтными периодами;</a:t>
            </a:r>
          </a:p>
          <a:p>
            <a:r>
              <a:rPr lang="ru-RU" dirty="0" smtClean="0"/>
              <a:t>- планирование ремонтов и расчеты затрат труда на их выполнение основываются на таком объеме ремонтных работ, выполнение которого обеспечивает содержание оборудования в работоспособном состоянии;</a:t>
            </a:r>
          </a:p>
          <a:p>
            <a:r>
              <a:rPr lang="ru-RU" dirty="0" smtClean="0"/>
              <a:t>- необходимый объем ремонтных работ определяют исходя из фактического состояния оборудования;</a:t>
            </a:r>
          </a:p>
          <a:p>
            <a:r>
              <a:rPr lang="ru-RU" dirty="0" smtClean="0"/>
              <a:t>- между периодическими плановыми ремонтами оборудование подвергается плановым периодическим ТО.</a:t>
            </a:r>
          </a:p>
          <a:p>
            <a:r>
              <a:rPr lang="ru-RU" dirty="0" smtClean="0"/>
              <a:t>Типовое содержание ремонтных работ, выполняемых при периодических ремонтах различных видов оборудования, приведено в приложении 3. Конкретный перечень ремонтных работ уточняется в документации, составляемой при планировании ремонтов</a:t>
            </a: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Основными особенностями ремонтов по техническому состоянию (</a:t>
            </a:r>
            <a:r>
              <a:rPr lang="ru-RU" dirty="0" err="1" smtClean="0"/>
              <a:t>послеосмотровых</a:t>
            </a:r>
            <a:r>
              <a:rPr lang="ru-RU" dirty="0" smtClean="0"/>
              <a:t> ремонтов) являются:</a:t>
            </a:r>
            <a:endParaRPr lang="ru-RU" dirty="0"/>
          </a:p>
        </p:txBody>
      </p:sp>
      <p:sp>
        <p:nvSpPr>
          <p:cNvPr id="3" name="Содержимое 2"/>
          <p:cNvSpPr>
            <a:spLocks noGrp="1"/>
          </p:cNvSpPr>
          <p:nvPr>
            <p:ph idx="1"/>
          </p:nvPr>
        </p:nvSpPr>
        <p:spPr>
          <a:xfrm>
            <a:off x="677334" y="2506532"/>
            <a:ext cx="8596668" cy="3534830"/>
          </a:xfrm>
        </p:spPr>
        <p:txBody>
          <a:bodyPr/>
          <a:lstStyle/>
          <a:p>
            <a:r>
              <a:rPr lang="ru-RU" dirty="0" smtClean="0"/>
              <a:t>- планирование ремонта осуществляется на основе сведений о состоянии оборудования, полученных путем его технического осмотра (обследования, освидетельствования). При осмотре (обследовании, освидетельствовании), устанавливается характер требующегося ремонта (текущий или капитальный), сроки его выполнения и примерные объемы;</a:t>
            </a:r>
          </a:p>
          <a:p>
            <a:r>
              <a:rPr lang="ru-RU" dirty="0" smtClean="0"/>
              <a:t>- периоды, через которые должны выполняться плановые ремонты, их содержание и плановые объемы ремонтных работ не регламентируются. Регламентированными являются лишь периоды между осмотрами (обследованиями, освидетельствованиями).</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Основными особенностями стандартных ремонтов являются следующие:</a:t>
            </a:r>
            <a:endParaRPr lang="ru-RU" dirty="0"/>
          </a:p>
        </p:txBody>
      </p:sp>
      <p:sp>
        <p:nvSpPr>
          <p:cNvPr id="3" name="Содержимое 2"/>
          <p:cNvSpPr>
            <a:spLocks noGrp="1"/>
          </p:cNvSpPr>
          <p:nvPr>
            <p:ph idx="1"/>
          </p:nvPr>
        </p:nvSpPr>
        <p:spPr/>
        <p:txBody>
          <a:bodyPr/>
          <a:lstStyle/>
          <a:p>
            <a:r>
              <a:rPr lang="ru-RU" dirty="0" smtClean="0"/>
              <a:t>- ремонты выполняются в установленные сроки с принудительной заменой при каждом ремонте определенных деталей независимо от их состояния и обязательным выполнением ремонтных операций, предусмотренных для данного вида ремонта оборудования;</a:t>
            </a:r>
          </a:p>
          <a:p>
            <a:r>
              <a:rPr lang="ru-RU" dirty="0" smtClean="0"/>
              <a:t>- регламентированными являются периоды производства ремонтных работ, объемы и содержание плановых ремонтов, устанавливаемые нормативно-технической и эксплуатационной документацией.</a:t>
            </a:r>
          </a:p>
          <a:p>
            <a:r>
              <a:rPr lang="ru-RU" dirty="0" smtClean="0"/>
              <a:t>Данные ремонты рекомендуется проводить на оборудовании, выход из строя которого может привести к тяжелым последствиям (человеческим жертвам, крупным авариям и т.д.).</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1381989" cy="756621"/>
          </a:xfrm>
        </p:spPr>
        <p:txBody>
          <a:bodyPr>
            <a:normAutofit fontScale="90000"/>
          </a:bodyPr>
          <a:lstStyle/>
          <a:p>
            <a:r>
              <a:rPr lang="ru-RU" sz="3100" dirty="0" smtClean="0">
                <a:solidFill>
                  <a:srgbClr val="C00000"/>
                </a:solidFill>
                <a:latin typeface="Times New Roman" panose="02020603050405020304" pitchFamily="18" charset="0"/>
                <a:cs typeface="Times New Roman" panose="02020603050405020304" pitchFamily="18" charset="0"/>
              </a:rPr>
              <a:t>7. </a:t>
            </a:r>
            <a:r>
              <a:rPr lang="ru-RU" sz="2800" i="1" dirty="0" smtClean="0">
                <a:solidFill>
                  <a:srgbClr val="C00000"/>
                </a:solidFill>
              </a:rPr>
              <a:t>Продолжительность, периодичность и трудоемкость работ по </a:t>
            </a:r>
            <a:r>
              <a:rPr lang="ru-RU" sz="2800" i="1" dirty="0" err="1" smtClean="0">
                <a:solidFill>
                  <a:srgbClr val="C00000"/>
                </a:solidFill>
              </a:rPr>
              <a:t>ТОиР</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43</a:t>
            </a:fld>
            <a:endParaRPr lang="en-US" sz="2000" dirty="0"/>
          </a:p>
        </p:txBody>
      </p:sp>
      <p:pic>
        <p:nvPicPr>
          <p:cNvPr id="79874" name="Picture 2"/>
          <p:cNvPicPr>
            <a:picLocks noChangeAspect="1" noChangeArrowheads="1"/>
          </p:cNvPicPr>
          <p:nvPr/>
        </p:nvPicPr>
        <p:blipFill>
          <a:blip r:embed="rId2"/>
          <a:srcRect l="17689" t="22317" r="17291" b="16730"/>
          <a:stretch>
            <a:fillRect/>
          </a:stretch>
        </p:blipFill>
        <p:spPr bwMode="auto">
          <a:xfrm>
            <a:off x="1330234" y="1071412"/>
            <a:ext cx="9462294" cy="5566056"/>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3" y="559399"/>
            <a:ext cx="9779099" cy="5481964"/>
          </a:xfrm>
        </p:spPr>
        <p:txBody>
          <a:bodyPr>
            <a:normAutofit/>
          </a:bodyPr>
          <a:lstStyle/>
          <a:p>
            <a:pPr>
              <a:buNone/>
            </a:pPr>
            <a:r>
              <a:rPr lang="ru-RU" sz="2500" dirty="0" smtClean="0"/>
              <a:t>	Значения нормативной трудоемкости, приведены по тем ремонтным работам, которые выполняются в период простоя оборудования в плановом ремонте и включают</a:t>
            </a:r>
            <a:r>
              <a:rPr lang="ru-RU" dirty="0" smtClean="0"/>
              <a:t>:</a:t>
            </a:r>
          </a:p>
          <a:p>
            <a:r>
              <a:rPr lang="ru-RU" dirty="0" smtClean="0"/>
              <a:t>демонтаж (разборку) и монтаж (сборку) оборудования на месте проведения ремонта со </a:t>
            </a:r>
            <a:r>
              <a:rPr lang="ru-RU" dirty="0" err="1" smtClean="0"/>
              <a:t>строповкой</a:t>
            </a:r>
            <a:r>
              <a:rPr lang="ru-RU" dirty="0" smtClean="0"/>
              <a:t>, </a:t>
            </a:r>
            <a:r>
              <a:rPr lang="ru-RU" dirty="0" err="1" smtClean="0"/>
              <a:t>расстроповкой</a:t>
            </a:r>
            <a:r>
              <a:rPr lang="ru-RU" dirty="0" smtClean="0"/>
              <a:t> и перестановкой узлов и деталей;</a:t>
            </a:r>
          </a:p>
          <a:p>
            <a:r>
              <a:rPr lang="ru-RU" dirty="0" smtClean="0"/>
              <a:t>замену изношенных узлов, деталей, технологических металлоконструкций и технологических трубопроводов, слесарно-пригоночные, сварочные и другие работы, выполняемые непосредственно на ремонтируемом оборудовании и предусмотренные технологией проведения ремонта;</a:t>
            </a:r>
          </a:p>
          <a:p>
            <a:r>
              <a:rPr lang="ru-RU" dirty="0" smtClean="0"/>
              <a:t>выполнение мероприятий, предусмотренных правилами по охране труда.</a:t>
            </a:r>
          </a:p>
          <a:p>
            <a:r>
              <a:rPr lang="ru-RU" dirty="0" smtClean="0"/>
              <a:t>Нормативная трудоемкость также включает время на регламентированный отдых и личные надобности ремонтного персонала в период выполнения ремонта.</a:t>
            </a:r>
          </a:p>
          <a:p>
            <a:pPr>
              <a:buNone/>
            </a:pPr>
            <a:r>
              <a:rPr lang="ru-RU" dirty="0" smtClean="0"/>
              <a:t>	Значения нормативной трудоемкости установлены для оборудования, находящегося в эксплуатации до 10 лет, и при условии выполнения ремонтных работ при температуре окружающей среды в пределах от + 5 </a:t>
            </a:r>
            <a:r>
              <a:rPr lang="ru-RU" dirty="0" err="1" smtClean="0"/>
              <a:t>°С</a:t>
            </a:r>
            <a:r>
              <a:rPr lang="ru-RU" dirty="0" smtClean="0"/>
              <a:t> до + 27 </a:t>
            </a:r>
            <a:r>
              <a:rPr lang="ru-RU" dirty="0" err="1" smtClean="0"/>
              <a:t>°С</a:t>
            </a:r>
            <a:r>
              <a:rPr lang="ru-RU" dirty="0" smtClean="0"/>
              <a:t>.</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666" y="351416"/>
            <a:ext cx="10069557" cy="1036320"/>
          </a:xfrm>
        </p:spPr>
        <p:txBody>
          <a:bodyPr>
            <a:noAutofit/>
          </a:bodyPr>
          <a:lstStyle/>
          <a:p>
            <a:r>
              <a:rPr lang="ru-RU" sz="2800" dirty="0" smtClean="0">
                <a:solidFill>
                  <a:srgbClr val="C00000"/>
                </a:solidFill>
              </a:rPr>
              <a:t>Значения поправочных коэффициентов для условий проведения ремонтов, отличных от стандартных</a:t>
            </a:r>
            <a:endParaRPr lang="ru-RU" sz="2800" dirty="0">
              <a:solidFill>
                <a:srgbClr val="C00000"/>
              </a:solidFill>
            </a:endParaRPr>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115714" name="Picture 2"/>
          <p:cNvPicPr>
            <a:picLocks noGrp="1" noChangeAspect="1" noChangeArrowheads="1"/>
          </p:cNvPicPr>
          <p:nvPr>
            <p:ph idx="1"/>
          </p:nvPr>
        </p:nvPicPr>
        <p:blipFill>
          <a:blip r:embed="rId2"/>
          <a:srcRect l="23920" t="38291" r="18570" b="22075"/>
          <a:stretch>
            <a:fillRect/>
          </a:stretch>
        </p:blipFill>
        <p:spPr bwMode="auto">
          <a:xfrm>
            <a:off x="320552" y="1333949"/>
            <a:ext cx="11018008" cy="4745709"/>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50607"/>
            <a:ext cx="10230920" cy="5890755"/>
          </a:xfrm>
        </p:spPr>
        <p:txBody>
          <a:bodyPr>
            <a:normAutofit fontScale="92500" lnSpcReduction="10000"/>
          </a:bodyPr>
          <a:lstStyle/>
          <a:p>
            <a:pPr algn="ctr">
              <a:buNone/>
            </a:pPr>
            <a:r>
              <a:rPr lang="ru-RU" sz="2200" dirty="0" smtClean="0"/>
              <a:t> В нормативной трудоемкости не учтены затраты труда:</a:t>
            </a:r>
          </a:p>
          <a:p>
            <a:r>
              <a:rPr lang="ru-RU" dirty="0" smtClean="0"/>
              <a:t>машинистов грузоподъемных кранов, привлекаемых на период ремонта;</a:t>
            </a:r>
          </a:p>
          <a:p>
            <a:r>
              <a:rPr lang="ru-RU" dirty="0" smtClean="0"/>
              <a:t>машинистов транспортных средств по доставке к месту ремонта монтажных приспособлений, запасных узлов, деталей, материалов;</a:t>
            </a:r>
          </a:p>
          <a:p>
            <a:r>
              <a:rPr lang="ru-RU" dirty="0" smtClean="0"/>
              <a:t>на доставку ремонтируемого оборудования в специализированное ремонтное подразделение и доставку его на место установки;</a:t>
            </a:r>
          </a:p>
          <a:p>
            <a:r>
              <a:rPr lang="ru-RU" dirty="0" smtClean="0"/>
              <a:t>на изготовление, упрочнение, восстановление узлов, деталей и технологических металлоконструкций, устанавливаемых взамен изношенных и вышедших из строя;</a:t>
            </a:r>
          </a:p>
          <a:p>
            <a:r>
              <a:rPr lang="ru-RU" dirty="0" smtClean="0"/>
              <a:t>на выполнение работ по устройству и ремонту фундаментов под оборудование.</a:t>
            </a:r>
          </a:p>
          <a:p>
            <a:r>
              <a:rPr lang="ru-RU" dirty="0" smtClean="0"/>
              <a:t>В нормативной трудоемкости также не учтены затраты труда на подготовительно-заключительные и вспомогательные работы, непосредственно не предусмотренные технологией проведения ремонта (подготовка и сборка узлов и металлоконструкций, установка и снятие домкратов, монтажных лебедок, мачт, блоков, талей и других такелажных приспособлений; доставка узлов, деталей и материалов к месту ремонта; устройство и уборка временных подмостей, опалубок, шпальных решеток и ограждений; предварительная контрольная сборка узлов оборудования с выверкой и взаимной подгонкой деталей; заправка и заточка инструмента и доставка его к месту ремонта; опробование, наладка и сдача отремонтированного оборудования с устранением обнаруженных дефектов и другие подобные работы).</a:t>
            </a:r>
          </a:p>
          <a:p>
            <a:pPr>
              <a:buNone/>
            </a:pPr>
            <a:r>
              <a:rPr lang="ru-RU" dirty="0" smtClean="0"/>
              <a:t>Затраты труда на выполнение перечисленных работ должны планироваться дополнительно.</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anose="02020603050405020304" pitchFamily="18" charset="0"/>
                <a:cs typeface="Times New Roman" panose="02020603050405020304" pitchFamily="18" charset="0"/>
              </a:rPr>
              <a:t>8.Структура ремонтного цикла</a:t>
            </a:r>
            <a:br>
              <a:rPr lang="ru-RU" dirty="0" smtClean="0">
                <a:solidFill>
                  <a:srgbClr val="FF0000"/>
                </a:solidFill>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925158" y="4539728"/>
            <a:ext cx="5507915" cy="989703"/>
          </a:xfrm>
        </p:spPr>
        <p:txBody>
          <a:bodyPr>
            <a:normAutofit/>
          </a:bodyPr>
          <a:lstStyle/>
          <a:p>
            <a:r>
              <a:rPr lang="uk-UA" dirty="0" err="1" smtClean="0"/>
              <a:t>Ремонтный</a:t>
            </a:r>
            <a:r>
              <a:rPr lang="uk-UA" dirty="0" smtClean="0"/>
              <a:t> цикл </a:t>
            </a:r>
            <a:r>
              <a:rPr lang="uk-UA" dirty="0" err="1" smtClean="0"/>
              <a:t>имеет</a:t>
            </a:r>
            <a:r>
              <a:rPr lang="uk-UA" dirty="0" smtClean="0"/>
              <a:t> </a:t>
            </a:r>
            <a:r>
              <a:rPr lang="uk-UA" dirty="0" err="1" smtClean="0"/>
              <a:t>следующую</a:t>
            </a:r>
            <a:r>
              <a:rPr lang="uk-UA" dirty="0" smtClean="0"/>
              <a:t> формулу: 9Т1+8Т2+К</a:t>
            </a:r>
            <a:endParaRPr lang="ru-RU" dirty="0" smtClean="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z="2000" smtClean="0"/>
              <a:pPr/>
              <a:t>47</a:t>
            </a:fld>
            <a:endParaRPr lang="en-US" sz="2000" dirty="0"/>
          </a:p>
        </p:txBody>
      </p:sp>
      <p:pic>
        <p:nvPicPr>
          <p:cNvPr id="78849" name="Picture 1"/>
          <p:cNvPicPr>
            <a:picLocks noChangeAspect="1" noChangeArrowheads="1"/>
          </p:cNvPicPr>
          <p:nvPr/>
        </p:nvPicPr>
        <p:blipFill>
          <a:blip r:embed="rId2"/>
          <a:srcRect l="23889" t="31365" r="31032" b="30286"/>
          <a:stretch>
            <a:fillRect/>
          </a:stretch>
        </p:blipFill>
        <p:spPr bwMode="auto">
          <a:xfrm>
            <a:off x="759312" y="1344065"/>
            <a:ext cx="6183086" cy="3287486"/>
          </a:xfrm>
          <a:prstGeom prst="rect">
            <a:avLst/>
          </a:prstGeom>
          <a:noFill/>
          <a:ln w="9525">
            <a:noFill/>
            <a:miter lim="800000"/>
            <a:headEnd/>
            <a:tailEnd/>
          </a:ln>
          <a:effectLst/>
        </p:spPr>
      </p:pic>
      <p:pic>
        <p:nvPicPr>
          <p:cNvPr id="78850" name="Picture 2"/>
          <p:cNvPicPr>
            <a:picLocks noChangeAspect="1" noChangeArrowheads="1"/>
          </p:cNvPicPr>
          <p:nvPr/>
        </p:nvPicPr>
        <p:blipFill>
          <a:blip r:embed="rId3"/>
          <a:srcRect l="22143" t="30494" r="51032" b="24329"/>
          <a:stretch>
            <a:fillRect/>
          </a:stretch>
        </p:blipFill>
        <p:spPr bwMode="auto">
          <a:xfrm>
            <a:off x="7329415" y="1420010"/>
            <a:ext cx="3679372" cy="3872753"/>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948" y="609600"/>
            <a:ext cx="8778240" cy="670560"/>
          </a:xfrm>
        </p:spPr>
        <p:txBody>
          <a:bodyPr>
            <a:normAutofit fontScale="90000"/>
          </a:bodyPr>
          <a:lstStyle/>
          <a:p>
            <a:r>
              <a:rPr lang="ru-RU" dirty="0" smtClean="0">
                <a:solidFill>
                  <a:srgbClr val="C00000"/>
                </a:solidFill>
              </a:rPr>
              <a:t>Основные направления деятельности </a:t>
            </a:r>
            <a:r>
              <a:rPr lang="ru-RU" dirty="0" err="1" smtClean="0">
                <a:solidFill>
                  <a:srgbClr val="C00000"/>
                </a:solidFill>
              </a:rPr>
              <a:t>ОГМ</a:t>
            </a:r>
            <a:endParaRPr lang="ru-RU" dirty="0">
              <a:solidFill>
                <a:srgbClr val="C00000"/>
              </a:solidFill>
            </a:endParaRPr>
          </a:p>
        </p:txBody>
      </p:sp>
      <p:sp>
        <p:nvSpPr>
          <p:cNvPr id="3" name="Содержимое 2"/>
          <p:cNvSpPr>
            <a:spLocks noGrp="1"/>
          </p:cNvSpPr>
          <p:nvPr>
            <p:ph idx="1"/>
          </p:nvPr>
        </p:nvSpPr>
        <p:spPr>
          <a:xfrm>
            <a:off x="731121" y="1645921"/>
            <a:ext cx="9305763" cy="3485477"/>
          </a:xfrm>
        </p:spPr>
        <p:txBody>
          <a:bodyPr>
            <a:normAutofit/>
          </a:bodyPr>
          <a:lstStyle/>
          <a:p>
            <a:r>
              <a:rPr lang="ru-RU" dirty="0" smtClean="0">
                <a:solidFill>
                  <a:schemeClr val="tx1"/>
                </a:solidFill>
              </a:rPr>
              <a:t>ПЛАНИРОВАНИЕ РАБОТ ПО ТЕХНИЧЕСКОМУ ОБСЛУЖИВАНИЮ И РЕМОНТАМ</a:t>
            </a:r>
          </a:p>
          <a:p>
            <a:r>
              <a:rPr lang="ru-RU" dirty="0" smtClean="0">
                <a:solidFill>
                  <a:schemeClr val="tx1"/>
                </a:solidFill>
              </a:rPr>
              <a:t>ОРГАНИЗАЦИЯ РАБОТ ПО ТЕХНИЧЕСКОМУ ОБСЛУЖИВАНИЮ И РЕМОНТАМ</a:t>
            </a:r>
          </a:p>
          <a:p>
            <a:r>
              <a:rPr lang="ru-RU" dirty="0" smtClean="0">
                <a:solidFill>
                  <a:schemeClr val="tx1"/>
                </a:solidFill>
              </a:rPr>
              <a:t>КОНТРОЛЬ, УЧЕТ И ОТЧЕТНОСТЬ</a:t>
            </a:r>
          </a:p>
          <a:p>
            <a:r>
              <a:rPr lang="ru-RU" dirty="0" smtClean="0">
                <a:solidFill>
                  <a:schemeClr val="tx1"/>
                </a:solidFill>
              </a:rPr>
              <a:t>ОБЕСПЕЧЕНИЕ ТЕХНИЧЕСКОГО ОБСЛУЖИВАНИЯ И РЕМОНТОВ</a:t>
            </a:r>
          </a:p>
          <a:p>
            <a:r>
              <a:rPr lang="ru-RU" dirty="0" smtClean="0">
                <a:solidFill>
                  <a:schemeClr val="tx1"/>
                </a:solidFill>
              </a:rPr>
              <a:t>ЧЕРТЕЖНОЕ ХОЗЯЙСТВО. ЭКСПЛУАТАЦИОННАЯ И РЕМОНТНАЯ ДОКУМЕНТАЦИЯ</a:t>
            </a:r>
          </a:p>
          <a:p>
            <a:r>
              <a:rPr lang="ru-RU" dirty="0" smtClean="0">
                <a:solidFill>
                  <a:schemeClr val="tx1"/>
                </a:solidFill>
                <a:hlinkClick r:id="rId2" action="ppaction://hlinkfile"/>
              </a:rPr>
              <a:t>ОХРАНА ТРУДА ПРИ ПРОВЕДЕНИИ РАБОТ ПО РЕМОНТУ И ТЕХНИЧЕСКОМУ ОБСЛУЖИВАНИЮ</a:t>
            </a:r>
            <a:endParaRPr lang="ru-RU" dirty="0" smtClean="0">
              <a:solidFill>
                <a:schemeClr val="tx1"/>
              </a:solidFill>
            </a:endParaRP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360012" cy="638287"/>
          </a:xfrm>
        </p:spPr>
        <p:txBody>
          <a:bodyPr>
            <a:normAutofit fontScale="90000"/>
          </a:bodyPr>
          <a:lstStyle/>
          <a:p>
            <a:pPr algn="ctr"/>
            <a:r>
              <a:rPr lang="ru-RU" b="1" dirty="0" smtClean="0">
                <a:solidFill>
                  <a:srgbClr val="C00000"/>
                </a:solidFill>
              </a:rPr>
              <a:t>ПОР </a:t>
            </a:r>
            <a:br>
              <a:rPr lang="ru-RU" b="1" dirty="0" smtClean="0">
                <a:solidFill>
                  <a:srgbClr val="C00000"/>
                </a:solidFill>
              </a:rPr>
            </a:br>
            <a:r>
              <a:rPr lang="ru-RU" b="1" dirty="0" smtClean="0">
                <a:solidFill>
                  <a:srgbClr val="C00000"/>
                </a:solidFill>
              </a:rPr>
              <a:t> </a:t>
            </a:r>
            <a:r>
              <a:rPr lang="ru-RU" b="1" i="1" dirty="0" smtClean="0"/>
              <a:t/>
            </a:r>
            <a:br>
              <a:rPr lang="ru-RU" b="1" i="1" dirty="0" smtClean="0"/>
            </a:br>
            <a:endParaRPr lang="ru-RU" dirty="0"/>
          </a:p>
        </p:txBody>
      </p:sp>
      <p:sp>
        <p:nvSpPr>
          <p:cNvPr id="3" name="Содержимое 2"/>
          <p:cNvSpPr>
            <a:spLocks noGrp="1"/>
          </p:cNvSpPr>
          <p:nvPr>
            <p:ph idx="1"/>
          </p:nvPr>
        </p:nvSpPr>
        <p:spPr>
          <a:xfrm>
            <a:off x="677334" y="1280160"/>
            <a:ext cx="9617734" cy="5034579"/>
          </a:xfrm>
        </p:spPr>
        <p:txBody>
          <a:bodyPr>
            <a:normAutofit fontScale="70000" lnSpcReduction="20000"/>
          </a:bodyPr>
          <a:lstStyle/>
          <a:p>
            <a:r>
              <a:rPr lang="ru-RU" dirty="0" smtClean="0"/>
              <a:t>ПОР включает:</a:t>
            </a:r>
          </a:p>
          <a:p>
            <a:r>
              <a:rPr lang="ru-RU" dirty="0" smtClean="0"/>
              <a:t>5.1 Организационно-технологические схемы ремонта, определяющие на основании перечня, объема и продолжительности работ подготовительного, разборочного и восстановительного периодов, возможности параллельного (одновременного) выполнения отдельных  операций оптимальную последовательность ремонтных работ;</a:t>
            </a:r>
          </a:p>
          <a:p>
            <a:r>
              <a:rPr lang="ru-RU" dirty="0" smtClean="0"/>
              <a:t>5.2 Календарный план проведения ремонта, в котором устанавливаются сроки и очередность проведения ремонтных работ;</a:t>
            </a:r>
          </a:p>
          <a:p>
            <a:r>
              <a:rPr lang="ru-RU" dirty="0" smtClean="0"/>
              <a:t>5.3 Ведомость объемов ремонтных работ, определенных проектно-сметной документацией, с выделением работ по периодам ремонта;</a:t>
            </a:r>
          </a:p>
          <a:p>
            <a:r>
              <a:rPr lang="ru-RU" dirty="0" smtClean="0"/>
              <a:t>5.4 Перечень необходимых для проведения ремонта материальных, энергетических ресурсов и средств механизации исходя из объемов работ и установленных норм расхода;</a:t>
            </a:r>
          </a:p>
          <a:p>
            <a:r>
              <a:rPr lang="ru-RU" dirty="0" smtClean="0"/>
              <a:t>5.5 Потребность в транспортных средствах;</a:t>
            </a:r>
          </a:p>
          <a:p>
            <a:r>
              <a:rPr lang="ru-RU" dirty="0" smtClean="0"/>
              <a:t>5.6 Потребность в рабочих (по специальностям) для выполнения  каждой из предусмотренных ремонтных работ;</a:t>
            </a:r>
          </a:p>
          <a:p>
            <a:r>
              <a:rPr lang="ru-RU" dirty="0" smtClean="0"/>
              <a:t>5.7 Расстановка переносных и стационарных механизмов, необходимых для проведения ремонта;</a:t>
            </a:r>
          </a:p>
          <a:p>
            <a:r>
              <a:rPr lang="ru-RU" dirty="0" smtClean="0"/>
              <a:t>5.8 Расположение складских площадок для ремонтных целей и мест укрупненной сборки;</a:t>
            </a:r>
          </a:p>
          <a:p>
            <a:r>
              <a:rPr lang="ru-RU" dirty="0" smtClean="0"/>
              <a:t>5.9 График грузопотоков;</a:t>
            </a:r>
          </a:p>
          <a:p>
            <a:r>
              <a:rPr lang="ru-RU" dirty="0" smtClean="0"/>
              <a:t>5.10 В обязательном порядке предусматриваются мероприятия по охране труда при проведении ремонтных работ (установка лесов, подмостей, перекрытий, закрепление отдельных узлов и элементов оборудования и др.) и пожарной безопасности в соответствии с действующими нормативными актами.</a:t>
            </a:r>
          </a:p>
          <a:p>
            <a:pPr>
              <a:buNone/>
            </a:pPr>
            <a:r>
              <a:rPr lang="ru-RU" dirty="0" smtClean="0"/>
              <a:t>В обязательном порядке составляются ПОР по ремонту оборудования, остановка которого влияет на объем производства продукции</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Что такое технический осмотр?</a:t>
            </a:r>
            <a:endParaRPr lang="ru-RU" dirty="0">
              <a:solidFill>
                <a:srgbClr val="FF0000"/>
              </a:solidFill>
            </a:endParaRPr>
          </a:p>
        </p:txBody>
      </p:sp>
      <p:sp>
        <p:nvSpPr>
          <p:cNvPr id="3" name="Содержимое 2"/>
          <p:cNvSpPr>
            <a:spLocks noGrp="1"/>
          </p:cNvSpPr>
          <p:nvPr>
            <p:ph idx="1"/>
          </p:nvPr>
        </p:nvSpPr>
        <p:spPr>
          <a:xfrm>
            <a:off x="677334" y="1721223"/>
            <a:ext cx="8596668" cy="4320139"/>
          </a:xfrm>
        </p:spPr>
        <p:txBody>
          <a:bodyPr>
            <a:normAutofit/>
          </a:bodyPr>
          <a:lstStyle/>
          <a:p>
            <a:pPr>
              <a:buFont typeface="+mj-lt"/>
              <a:buAutoNum type="arabicPeriod"/>
            </a:pPr>
            <a:r>
              <a:rPr lang="ru-RU" sz="2000" dirty="0" smtClean="0"/>
              <a:t>определение технического состояния объекта с определенной (заданной) </a:t>
            </a:r>
            <a:r>
              <a:rPr lang="ru-RU" sz="2000" dirty="0" smtClean="0"/>
              <a:t>точностью</a:t>
            </a:r>
          </a:p>
          <a:p>
            <a:pPr>
              <a:buFont typeface="+mj-lt"/>
              <a:buAutoNum type="arabicPeriod"/>
            </a:pPr>
            <a:r>
              <a:rPr lang="ru-RU" sz="2000" dirty="0" smtClean="0"/>
              <a:t>комплекс работ по контролю технического состояния, который осуществляется с использованием органолептических методов и средств измерительной техники, которые проводятся в срок, в случаях и в объеме, определенных нормативными актами по охране труда и/или эксплуатационными документами</a:t>
            </a:r>
            <a:r>
              <a:rPr lang="ru-RU" sz="2000" dirty="0" smtClean="0"/>
              <a:t>.</a:t>
            </a:r>
          </a:p>
          <a:p>
            <a:pPr>
              <a:buFont typeface="+mj-lt"/>
              <a:buAutoNum type="arabicPeriod"/>
            </a:pPr>
            <a:r>
              <a:rPr lang="ru-RU" sz="2000" dirty="0" smtClean="0"/>
              <a:t>комплекс операций или операция по поддержанию исправного состояния или работоспособности объекта при использовании по назначению, простое, хранении и транспортировании.</a:t>
            </a:r>
            <a:endParaRPr lang="ru-RU" sz="2000"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817" y="0"/>
            <a:ext cx="10747287" cy="681318"/>
          </a:xfrm>
        </p:spPr>
        <p:txBody>
          <a:bodyPr/>
          <a:lstStyle/>
          <a:p>
            <a:pPr algn="ctr"/>
            <a:r>
              <a:rPr lang="ru-RU" b="1" dirty="0" smtClean="0">
                <a:solidFill>
                  <a:srgbClr val="C00000"/>
                </a:solidFill>
              </a:rPr>
              <a:t>Оперативный графика выполнения ремонта</a:t>
            </a: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116738" name="Picture 2"/>
          <p:cNvPicPr>
            <a:picLocks noChangeAspect="1" noChangeArrowheads="1"/>
          </p:cNvPicPr>
          <p:nvPr/>
        </p:nvPicPr>
        <p:blipFill>
          <a:blip r:embed="rId2"/>
          <a:srcRect l="9444" t="17143" r="11111" b="8571"/>
          <a:stretch>
            <a:fillRect/>
          </a:stretch>
        </p:blipFill>
        <p:spPr bwMode="auto">
          <a:xfrm>
            <a:off x="753034" y="856385"/>
            <a:ext cx="10896600" cy="579184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5824" y="480508"/>
            <a:ext cx="8596668" cy="756621"/>
          </a:xfrm>
        </p:spPr>
        <p:txBody>
          <a:bodyPr/>
          <a:lstStyle/>
          <a:p>
            <a:r>
              <a:rPr lang="ru-RU" dirty="0" smtClean="0">
                <a:solidFill>
                  <a:srgbClr val="C00000"/>
                </a:solidFill>
              </a:rPr>
              <a:t>Типы связей на графике </a:t>
            </a:r>
            <a:r>
              <a:rPr lang="ru-RU" dirty="0" err="1" smtClean="0">
                <a:solidFill>
                  <a:srgbClr val="C00000"/>
                </a:solidFill>
              </a:rPr>
              <a:t>Ганта</a:t>
            </a:r>
            <a:endParaRPr lang="ru-RU" dirty="0">
              <a:solidFill>
                <a:srgbClr val="C00000"/>
              </a:solidFill>
            </a:endParaRPr>
          </a:p>
        </p:txBody>
      </p:sp>
      <p:pic>
        <p:nvPicPr>
          <p:cNvPr id="6" name="Содержимое 5" descr="5.JPG"/>
          <p:cNvPicPr>
            <a:picLocks noGrp="1" noChangeAspect="1"/>
          </p:cNvPicPr>
          <p:nvPr>
            <p:ph idx="1"/>
          </p:nvPr>
        </p:nvPicPr>
        <p:blipFill>
          <a:blip r:embed="rId2"/>
          <a:stretch>
            <a:fillRect/>
          </a:stretch>
        </p:blipFill>
        <p:spPr>
          <a:xfrm>
            <a:off x="2949771" y="1501261"/>
            <a:ext cx="4762500" cy="2295525"/>
          </a:xfrm>
        </p:spPr>
      </p:pic>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51</a:t>
            </a:fld>
            <a:endParaRPr lang="en-US" dirty="0"/>
          </a:p>
        </p:txBody>
      </p:sp>
      <p:sp>
        <p:nvSpPr>
          <p:cNvPr id="117763" name="Rectangle 3"/>
          <p:cNvSpPr>
            <a:spLocks noChangeArrowheads="1"/>
          </p:cNvSpPr>
          <p:nvPr/>
        </p:nvSpPr>
        <p:spPr bwMode="auto">
          <a:xfrm>
            <a:off x="1032734" y="4102501"/>
            <a:ext cx="927309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Фініш-Старт - операція B не може розпочатися до завершення операції 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Фініш-Фініш - операція B повинна закінчитися не раніше операції 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Старт-Старт - операція В розпочинається не раніше операції 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Старт-Фініш - операція В не може закінчитися поки не почнеться операція А</a:t>
            </a:r>
            <a:endParaRPr kumimoji="0" lang="uk-UA"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306224" cy="853440"/>
          </a:xfrm>
        </p:spPr>
        <p:txBody>
          <a:bodyPr/>
          <a:lstStyle/>
          <a:p>
            <a:pPr algn="ctr"/>
            <a:r>
              <a:rPr lang="ru-RU" dirty="0" smtClean="0">
                <a:solidFill>
                  <a:srgbClr val="C00000"/>
                </a:solidFill>
              </a:rPr>
              <a:t>Пример построения не </a:t>
            </a:r>
            <a:r>
              <a:rPr lang="ru-RU" dirty="0" err="1" smtClean="0">
                <a:solidFill>
                  <a:srgbClr val="C00000"/>
                </a:solidFill>
              </a:rPr>
              <a:t>типоваго</a:t>
            </a:r>
            <a:r>
              <a:rPr lang="ru-RU" dirty="0" smtClean="0">
                <a:solidFill>
                  <a:srgbClr val="C00000"/>
                </a:solidFill>
              </a:rPr>
              <a:t> графика </a:t>
            </a:r>
            <a:r>
              <a:rPr lang="ru-RU" dirty="0" err="1" smtClean="0">
                <a:solidFill>
                  <a:srgbClr val="C00000"/>
                </a:solidFill>
              </a:rPr>
              <a:t>Ганта</a:t>
            </a:r>
            <a:endParaRPr lang="ru-RU" dirty="0">
              <a:solidFill>
                <a:srgbClr val="C00000"/>
              </a:solidFill>
            </a:endParaRPr>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132098" name="Picture 2"/>
          <p:cNvPicPr>
            <a:picLocks noGrp="1" noChangeAspect="1" noChangeArrowheads="1"/>
          </p:cNvPicPr>
          <p:nvPr>
            <p:ph idx="1"/>
          </p:nvPr>
        </p:nvPicPr>
        <p:blipFill>
          <a:blip r:embed="rId2"/>
          <a:srcRect l="21842" t="35244" r="22554" b="29281"/>
          <a:stretch>
            <a:fillRect/>
          </a:stretch>
        </p:blipFill>
        <p:spPr bwMode="auto">
          <a:xfrm>
            <a:off x="527124" y="1602889"/>
            <a:ext cx="10693101" cy="426376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Виды ремонтных документов </a:t>
            </a:r>
            <a:endParaRPr lang="ru-RU" dirty="0">
              <a:solidFill>
                <a:srgbClr val="C00000"/>
              </a:solidFill>
            </a:endParaRPr>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53</a:t>
            </a:fld>
            <a:endParaRPr lang="en-US" dirty="0"/>
          </a:p>
        </p:txBody>
      </p:sp>
      <p:sp>
        <p:nvSpPr>
          <p:cNvPr id="10" name="Содержимое 2"/>
          <p:cNvSpPr>
            <a:spLocks noGrp="1"/>
          </p:cNvSpPr>
          <p:nvPr>
            <p:ph idx="1"/>
          </p:nvPr>
        </p:nvSpPr>
        <p:spPr>
          <a:xfrm>
            <a:off x="666576" y="1463040"/>
            <a:ext cx="9348793" cy="4625787"/>
          </a:xfrm>
        </p:spPr>
        <p:txBody>
          <a:bodyPr>
            <a:normAutofit/>
          </a:bodyPr>
          <a:lstStyle/>
          <a:p>
            <a:pPr algn="ctr"/>
            <a:endParaRPr lang="ru-RU" b="1" dirty="0" smtClean="0">
              <a:latin typeface="Times New Roman"/>
            </a:endParaRPr>
          </a:p>
          <a:p>
            <a:pPr>
              <a:buFont typeface="Wingdings" pitchFamily="2" charset="2"/>
              <a:buChar char="Ø"/>
            </a:pPr>
            <a:r>
              <a:rPr lang="ru-RU" sz="2000" dirty="0" smtClean="0"/>
              <a:t>Руководство по ремонту</a:t>
            </a:r>
          </a:p>
          <a:p>
            <a:pPr>
              <a:buFont typeface="Wingdings" pitchFamily="2" charset="2"/>
              <a:buChar char="Ø"/>
            </a:pPr>
            <a:r>
              <a:rPr lang="ru-RU" sz="2000" dirty="0" smtClean="0"/>
              <a:t>Технические условия на ремонт</a:t>
            </a:r>
          </a:p>
          <a:p>
            <a:pPr>
              <a:buFont typeface="Wingdings" pitchFamily="2" charset="2"/>
              <a:buChar char="Ø"/>
            </a:pPr>
            <a:r>
              <a:rPr lang="ru-RU" sz="2000" dirty="0" smtClean="0"/>
              <a:t>Чертежи ремонтные</a:t>
            </a:r>
          </a:p>
          <a:p>
            <a:pPr>
              <a:buFont typeface="Wingdings" pitchFamily="2" charset="2"/>
              <a:buChar char="Ø"/>
            </a:pPr>
            <a:r>
              <a:rPr lang="ru-RU" sz="2000" dirty="0" smtClean="0"/>
              <a:t>Нормы расхода запасных частей на ремонт</a:t>
            </a:r>
          </a:p>
          <a:p>
            <a:pPr>
              <a:buFont typeface="Wingdings" pitchFamily="2" charset="2"/>
              <a:buChar char="Ø"/>
            </a:pPr>
            <a:r>
              <a:rPr lang="ru-RU" sz="2000" dirty="0" smtClean="0"/>
              <a:t>Нормы расхода материалов на ремонт</a:t>
            </a:r>
          </a:p>
          <a:p>
            <a:pPr>
              <a:buFont typeface="Wingdings" pitchFamily="2" charset="2"/>
              <a:buChar char="Ø"/>
            </a:pPr>
            <a:r>
              <a:rPr lang="ru-RU" sz="2000" dirty="0" smtClean="0"/>
              <a:t>Ведомость </a:t>
            </a:r>
            <a:r>
              <a:rPr lang="ru-RU" sz="2000" dirty="0" err="1" smtClean="0"/>
              <a:t>ЗИП</a:t>
            </a:r>
            <a:r>
              <a:rPr lang="ru-RU" sz="2000" dirty="0" smtClean="0"/>
              <a:t> на ремонт</a:t>
            </a:r>
          </a:p>
          <a:p>
            <a:pPr>
              <a:buFont typeface="Wingdings" pitchFamily="2" charset="2"/>
              <a:buChar char="Ø"/>
            </a:pPr>
            <a:r>
              <a:rPr lang="ru-RU" sz="2000" dirty="0" smtClean="0"/>
              <a:t>Техническая документация на средства оснащения ремонта</a:t>
            </a:r>
          </a:p>
          <a:p>
            <a:pPr>
              <a:buFont typeface="Wingdings" pitchFamily="2" charset="2"/>
              <a:buChar char="Ø"/>
            </a:pPr>
            <a:r>
              <a:rPr lang="ru-RU" sz="2000" dirty="0" smtClean="0"/>
              <a:t>Ведомость документов для ремонта</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59399"/>
            <a:ext cx="8596668" cy="5481964"/>
          </a:xfrm>
        </p:spPr>
        <p:txBody>
          <a:bodyPr>
            <a:normAutofit/>
          </a:bodyPr>
          <a:lstStyle/>
          <a:p>
            <a:pPr algn="ctr">
              <a:buNone/>
            </a:pPr>
            <a:r>
              <a:rPr lang="ru-RU" b="1" dirty="0" smtClean="0">
                <a:solidFill>
                  <a:schemeClr val="dk1"/>
                </a:solidFill>
              </a:rPr>
              <a:t>Руководство по ремонту содержит разделы:</a:t>
            </a:r>
          </a:p>
          <a:p>
            <a:pPr algn="ctr"/>
            <a:endParaRPr lang="ru-RU" b="1" dirty="0" smtClean="0">
              <a:latin typeface="Times New Roman"/>
            </a:endParaRPr>
          </a:p>
          <a:p>
            <a:r>
              <a:rPr lang="ru-RU" dirty="0" smtClean="0"/>
              <a:t> организация ремонта;</a:t>
            </a:r>
          </a:p>
          <a:p>
            <a:r>
              <a:rPr lang="ru-RU" dirty="0" smtClean="0"/>
              <a:t> меры безопасности;</a:t>
            </a:r>
          </a:p>
          <a:p>
            <a:r>
              <a:rPr lang="ru-RU" dirty="0" smtClean="0"/>
              <a:t> требования на ремонт;</a:t>
            </a:r>
          </a:p>
          <a:p>
            <a:r>
              <a:rPr lang="ru-RU" dirty="0" smtClean="0"/>
              <a:t> ремонт;</a:t>
            </a:r>
          </a:p>
          <a:p>
            <a:r>
              <a:rPr lang="ru-RU" dirty="0" smtClean="0"/>
              <a:t> замена составных частей, доработка;</a:t>
            </a:r>
          </a:p>
          <a:p>
            <a:r>
              <a:rPr lang="ru-RU" dirty="0" smtClean="0"/>
              <a:t> сборка, проверка и регулирование (настройка);</a:t>
            </a:r>
          </a:p>
          <a:p>
            <a:r>
              <a:rPr lang="ru-RU" dirty="0" smtClean="0"/>
              <a:t> испытания, проверка и приемка после ремонта;</a:t>
            </a:r>
          </a:p>
          <a:p>
            <a:r>
              <a:rPr lang="ru-RU" dirty="0" smtClean="0"/>
              <a:t>монтаж и испытания изделий на объекте;</a:t>
            </a:r>
          </a:p>
          <a:p>
            <a:r>
              <a:rPr lang="ru-RU" dirty="0" smtClean="0"/>
              <a:t> защитные покрытия и смазка;</a:t>
            </a:r>
          </a:p>
          <a:p>
            <a:r>
              <a:rPr lang="ru-RU" dirty="0" smtClean="0"/>
              <a:t> маркировка, консервация;</a:t>
            </a:r>
          </a:p>
          <a:p>
            <a:r>
              <a:rPr lang="ru-RU" dirty="0" smtClean="0"/>
              <a:t> комплектация, упаковка, транспортирование и хранение.</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92075"/>
          </a:xfrm>
        </p:spPr>
        <p:txBody>
          <a:bodyPr>
            <a:normAutofit/>
          </a:bodyPr>
          <a:lstStyle/>
          <a:p>
            <a:r>
              <a:rPr lang="ru-RU" sz="2500" dirty="0" smtClean="0">
                <a:solidFill>
                  <a:schemeClr val="tx1"/>
                </a:solidFill>
              </a:rPr>
              <a:t>Технические условия на ремонт</a:t>
            </a:r>
            <a:endParaRPr lang="ru-RU" sz="2500" dirty="0">
              <a:solidFill>
                <a:schemeClr val="tx1"/>
              </a:solidFill>
            </a:endParaRPr>
          </a:p>
        </p:txBody>
      </p:sp>
      <p:sp>
        <p:nvSpPr>
          <p:cNvPr id="3" name="Содержимое 2"/>
          <p:cNvSpPr>
            <a:spLocks noGrp="1"/>
          </p:cNvSpPr>
          <p:nvPr>
            <p:ph idx="1"/>
          </p:nvPr>
        </p:nvSpPr>
        <p:spPr>
          <a:xfrm>
            <a:off x="677334" y="1624405"/>
            <a:ext cx="8596668" cy="4416957"/>
          </a:xfrm>
        </p:spPr>
        <p:txBody>
          <a:bodyPr/>
          <a:lstStyle/>
          <a:p>
            <a:r>
              <a:rPr lang="ru-RU" dirty="0" smtClean="0"/>
              <a:t>- технические требования;</a:t>
            </a:r>
          </a:p>
          <a:p>
            <a:r>
              <a:rPr lang="ru-RU" dirty="0" smtClean="0"/>
              <a:t>- доработка;</a:t>
            </a:r>
          </a:p>
          <a:p>
            <a:r>
              <a:rPr lang="ru-RU" dirty="0" smtClean="0"/>
              <a:t>- специальные требования к сборочным единицам;</a:t>
            </a:r>
          </a:p>
          <a:p>
            <a:r>
              <a:rPr lang="ru-RU" dirty="0" smtClean="0"/>
              <a:t>- контроль качества при ремонте;</a:t>
            </a:r>
          </a:p>
          <a:p>
            <a:r>
              <a:rPr lang="ru-RU" dirty="0" smtClean="0"/>
              <a:t>- испытания;</a:t>
            </a:r>
          </a:p>
          <a:p>
            <a:r>
              <a:rPr lang="ru-RU" dirty="0" smtClean="0"/>
              <a:t>- защитные покрытия и смазка;</a:t>
            </a:r>
          </a:p>
          <a:p>
            <a:r>
              <a:rPr lang="ru-RU" dirty="0" smtClean="0"/>
              <a:t>- комплектация;</a:t>
            </a:r>
          </a:p>
          <a:p>
            <a:r>
              <a:rPr lang="ru-RU" dirty="0" smtClean="0"/>
              <a:t>- маркировка, консервация, упаковывание, транспортирование и хранение;</a:t>
            </a:r>
          </a:p>
          <a:p>
            <a:r>
              <a:rPr lang="ru-RU" dirty="0" smtClean="0"/>
              <a:t>- гарантии изготовителя (исполнителя ремонта) </a:t>
            </a:r>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tx1"/>
                </a:solidFill>
              </a:rPr>
              <a:t>Нормы расхода запасных частей на ремонт</a:t>
            </a:r>
            <a:r>
              <a:rPr lang="ru-RU" b="1" dirty="0" smtClean="0"/>
              <a:t/>
            </a:r>
            <a:br>
              <a:rPr lang="ru-RU" b="1" dirty="0" smtClean="0"/>
            </a:br>
            <a:endParaRPr lang="ru-RU" dirty="0"/>
          </a:p>
        </p:txBody>
      </p:sp>
      <p:sp>
        <p:nvSpPr>
          <p:cNvPr id="3" name="Содержимое 2"/>
          <p:cNvSpPr>
            <a:spLocks noGrp="1"/>
          </p:cNvSpPr>
          <p:nvPr>
            <p:ph idx="1"/>
          </p:nvPr>
        </p:nvSpPr>
        <p:spPr>
          <a:xfrm>
            <a:off x="677334" y="1635163"/>
            <a:ext cx="9822130" cy="3765176"/>
          </a:xfrm>
        </p:spPr>
        <p:txBody>
          <a:bodyPr/>
          <a:lstStyle/>
          <a:p>
            <a:r>
              <a:rPr lang="ru-RU" dirty="0" smtClean="0"/>
              <a:t>составных частей, замена которых предусмотрена;</a:t>
            </a:r>
          </a:p>
          <a:p>
            <a:r>
              <a:rPr lang="ru-RU" dirty="0" smtClean="0"/>
              <a:t> невзаимозаменяемых составных частей изделий различных вариантов (годов выпуска),</a:t>
            </a:r>
          </a:p>
          <a:p>
            <a:r>
              <a:rPr lang="ru-RU" dirty="0" smtClean="0"/>
              <a:t> составных частей, необходимых для ремонта покупных изделий;</a:t>
            </a:r>
          </a:p>
          <a:p>
            <a:r>
              <a:rPr lang="ru-RU" dirty="0" smtClean="0"/>
              <a:t> составных частей изделия, подлежащих изготовлению силами ремонтных органов </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38287"/>
          </a:xfrm>
        </p:spPr>
        <p:txBody>
          <a:bodyPr>
            <a:normAutofit fontScale="90000"/>
          </a:bodyPr>
          <a:lstStyle/>
          <a:p>
            <a:r>
              <a:rPr lang="ru-RU" sz="2500" b="1" dirty="0" smtClean="0">
                <a:solidFill>
                  <a:schemeClr val="tx1"/>
                </a:solidFill>
              </a:rPr>
              <a:t>Ведомость документов на ремонт</a:t>
            </a:r>
            <a:r>
              <a:rPr lang="ru-RU" b="1" dirty="0" smtClean="0"/>
              <a:t/>
            </a:r>
            <a:br>
              <a:rPr lang="ru-RU" b="1" dirty="0" smtClean="0"/>
            </a:br>
            <a:endParaRPr lang="ru-RU" dirty="0"/>
          </a:p>
        </p:txBody>
      </p:sp>
      <p:sp>
        <p:nvSpPr>
          <p:cNvPr id="3" name="Содержимое 2"/>
          <p:cNvSpPr>
            <a:spLocks noGrp="1"/>
          </p:cNvSpPr>
          <p:nvPr>
            <p:ph idx="1"/>
          </p:nvPr>
        </p:nvSpPr>
        <p:spPr>
          <a:xfrm>
            <a:off x="677334" y="1721225"/>
            <a:ext cx="8596668" cy="3743660"/>
          </a:xfrm>
        </p:spPr>
        <p:txBody>
          <a:bodyPr/>
          <a:lstStyle/>
          <a:p>
            <a:r>
              <a:rPr lang="ru-RU" dirty="0" smtClean="0"/>
              <a:t>ремонтные документы на изделие в соответствии с таблицей </a:t>
            </a:r>
            <a:r>
              <a:rPr lang="ru-RU" u="sng" dirty="0" smtClean="0">
                <a:hlinkClick r:id="rId2" tooltip="Таблица 3"/>
              </a:rPr>
              <a:t>3</a:t>
            </a:r>
            <a:r>
              <a:rPr lang="ru-RU" dirty="0" smtClean="0"/>
              <a:t>;</a:t>
            </a:r>
          </a:p>
          <a:p>
            <a:r>
              <a:rPr lang="ru-RU" dirty="0" smtClean="0"/>
              <a:t>- эксплуатационные документы;</a:t>
            </a:r>
          </a:p>
          <a:p>
            <a:r>
              <a:rPr lang="ru-RU" dirty="0" smtClean="0"/>
              <a:t>- комплект рабочей конструкторской документации;</a:t>
            </a:r>
          </a:p>
          <a:p>
            <a:r>
              <a:rPr lang="ru-RU" dirty="0" smtClean="0"/>
              <a:t>- технологические документы на изготовление изделия и его составных частей (при наличии);</a:t>
            </a:r>
          </a:p>
          <a:p>
            <a:r>
              <a:rPr lang="ru-RU" dirty="0" smtClean="0"/>
              <a:t>- технологические документы на ремонт.</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anose="02020603050405020304" pitchFamily="18" charset="0"/>
                <a:cs typeface="Times New Roman" panose="02020603050405020304" pitchFamily="18" charset="0"/>
              </a:rPr>
              <a:t>10. Автоматизация  системы </a:t>
            </a:r>
            <a:r>
              <a:rPr lang="ru-RU" dirty="0" err="1" smtClean="0">
                <a:solidFill>
                  <a:srgbClr val="FF0000"/>
                </a:solidFill>
                <a:latin typeface="Times New Roman" panose="02020603050405020304" pitchFamily="18" charset="0"/>
                <a:cs typeface="Times New Roman" panose="02020603050405020304" pitchFamily="18" charset="0"/>
              </a:rPr>
              <a:t>ТОиР</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677334" y="1624405"/>
            <a:ext cx="9488642" cy="4416957"/>
          </a:xfrm>
        </p:spPr>
        <p:txBody>
          <a:bodyPr>
            <a:normAutofit lnSpcReduction="10000"/>
          </a:bodyPr>
          <a:lstStyle/>
          <a:p>
            <a:pPr>
              <a:buNone/>
            </a:pPr>
            <a:r>
              <a:rPr lang="ru-RU" dirty="0" smtClean="0"/>
              <a:t>	</a:t>
            </a:r>
            <a:r>
              <a:rPr lang="ru-RU" sz="2500" dirty="0" smtClean="0"/>
              <a:t>	Классификация систем:</a:t>
            </a:r>
          </a:p>
          <a:p>
            <a:r>
              <a:rPr lang="ru-RU" sz="2500" dirty="0" smtClean="0"/>
              <a:t>Типовые системы </a:t>
            </a:r>
          </a:p>
          <a:p>
            <a:pPr>
              <a:buNone/>
            </a:pPr>
            <a:r>
              <a:rPr lang="ru-RU" sz="2500" dirty="0" smtClean="0"/>
              <a:t>	</a:t>
            </a:r>
            <a:r>
              <a:rPr lang="en-US" sz="2500" dirty="0" smtClean="0"/>
              <a:t>Global-</a:t>
            </a:r>
            <a:r>
              <a:rPr lang="en-US" sz="2500" dirty="0" err="1" smtClean="0"/>
              <a:t>EAM</a:t>
            </a:r>
            <a:endParaRPr lang="ru-RU" sz="2500" dirty="0" smtClean="0"/>
          </a:p>
          <a:p>
            <a:r>
              <a:rPr lang="ru-RU" sz="2500" dirty="0" smtClean="0"/>
              <a:t>Специализированные системы</a:t>
            </a:r>
          </a:p>
          <a:p>
            <a:pPr>
              <a:buNone/>
            </a:pPr>
            <a:r>
              <a:rPr lang="ru-RU" sz="2500" dirty="0" smtClean="0"/>
              <a:t>	</a:t>
            </a:r>
            <a:r>
              <a:rPr lang="ru-RU" sz="2500" dirty="0" err="1" smtClean="0"/>
              <a:t>АРМ-ГМ</a:t>
            </a:r>
            <a:endParaRPr lang="ru-RU" sz="2500" dirty="0" smtClean="0"/>
          </a:p>
          <a:p>
            <a:pPr>
              <a:buNone/>
            </a:pPr>
            <a:r>
              <a:rPr lang="ru-RU" sz="2500" dirty="0" smtClean="0">
                <a:latin typeface="Arial" pitchFamily="34" charset="0"/>
              </a:rPr>
              <a:t>	</a:t>
            </a:r>
            <a:r>
              <a:rPr lang="en-US" sz="2500" dirty="0" smtClean="0">
                <a:latin typeface="Arial" pitchFamily="34" charset="0"/>
              </a:rPr>
              <a:t>TRIM</a:t>
            </a:r>
            <a:r>
              <a:rPr lang="ru-RU" sz="2500" dirty="0" smtClean="0">
                <a:latin typeface="Arial" pitchFamily="34" charset="0"/>
              </a:rPr>
              <a:t> ( разработчик </a:t>
            </a:r>
            <a:r>
              <a:rPr lang="ru-RU" sz="2500" dirty="0" err="1" smtClean="0">
                <a:latin typeface="Arial" pitchFamily="34" charset="0"/>
              </a:rPr>
              <a:t>НПП</a:t>
            </a:r>
            <a:r>
              <a:rPr lang="ru-RU" sz="2500" dirty="0" smtClean="0">
                <a:latin typeface="Arial" pitchFamily="34" charset="0"/>
              </a:rPr>
              <a:t> </a:t>
            </a:r>
            <a:r>
              <a:rPr lang="ru-RU" sz="2500" dirty="0" err="1" smtClean="0">
                <a:latin typeface="Arial" pitchFamily="34" charset="0"/>
              </a:rPr>
              <a:t>СпецТек</a:t>
            </a:r>
            <a:r>
              <a:rPr lang="ru-RU" sz="2500" dirty="0" smtClean="0">
                <a:latin typeface="Arial" pitchFamily="34" charset="0"/>
              </a:rPr>
              <a:t>)</a:t>
            </a:r>
          </a:p>
          <a:p>
            <a:pPr>
              <a:buNone/>
            </a:pPr>
            <a:r>
              <a:rPr lang="ru-RU" sz="2500" dirty="0" smtClean="0"/>
              <a:t>	Галактика </a:t>
            </a:r>
            <a:r>
              <a:rPr lang="ru-RU" sz="2500" dirty="0" err="1" smtClean="0"/>
              <a:t>ТОРО</a:t>
            </a:r>
            <a:endParaRPr lang="ru-RU" sz="2500" dirty="0" smtClean="0"/>
          </a:p>
          <a:p>
            <a:pPr>
              <a:buNone/>
            </a:pPr>
            <a:r>
              <a:rPr lang="ru-RU" sz="2500" dirty="0" smtClean="0"/>
              <a:t>	1С </a:t>
            </a:r>
            <a:r>
              <a:rPr lang="ru-RU" sz="2500" dirty="0" err="1" smtClean="0"/>
              <a:t>Предриятие</a:t>
            </a:r>
            <a:r>
              <a:rPr lang="ru-RU" sz="2500" dirty="0" smtClean="0"/>
              <a:t> </a:t>
            </a:r>
            <a:r>
              <a:rPr lang="ru-RU" sz="2500" dirty="0" smtClean="0"/>
              <a:t> . </a:t>
            </a:r>
            <a:r>
              <a:rPr lang="ru-RU" sz="2800" dirty="0" smtClean="0"/>
              <a:t>Управление </a:t>
            </a:r>
            <a:r>
              <a:rPr lang="ru-RU" sz="2800" dirty="0" smtClean="0"/>
              <a:t>ремонтами</a:t>
            </a:r>
            <a:endParaRPr lang="ru-RU" sz="2500" dirty="0" smtClean="0"/>
          </a:p>
          <a:p>
            <a:r>
              <a:rPr lang="ru-RU" sz="2500" dirty="0" smtClean="0"/>
              <a:t>Индивидуальные системы</a:t>
            </a:r>
            <a:endParaRPr lang="ru-RU" sz="2500"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94098" y="849854"/>
            <a:ext cx="8864301" cy="946150"/>
          </a:xfrm>
        </p:spPr>
        <p:txBody>
          <a:bodyPr/>
          <a:lstStyle/>
          <a:p>
            <a:pPr eaLnBrk="1" hangingPunct="1"/>
            <a:r>
              <a:rPr lang="ru-RU" altLang="ru-RU" dirty="0" err="1" smtClean="0">
                <a:solidFill>
                  <a:srgbClr val="FE0000"/>
                </a:solidFill>
              </a:rPr>
              <a:t>ОАО</a:t>
            </a:r>
            <a:r>
              <a:rPr lang="ru-RU" altLang="ru-RU" dirty="0" smtClean="0">
                <a:solidFill>
                  <a:srgbClr val="FE0000"/>
                </a:solidFill>
              </a:rPr>
              <a:t> «</a:t>
            </a:r>
            <a:r>
              <a:rPr lang="ru-RU" altLang="ru-RU" dirty="0" err="1" smtClean="0">
                <a:solidFill>
                  <a:srgbClr val="FE0000"/>
                </a:solidFill>
              </a:rPr>
              <a:t>ЗАПОРОЖСТАЛЬ</a:t>
            </a:r>
            <a:r>
              <a:rPr lang="ru-RU" altLang="ru-RU" dirty="0" smtClean="0">
                <a:solidFill>
                  <a:srgbClr val="FE0000"/>
                </a:solidFill>
              </a:rPr>
              <a:t>»</a:t>
            </a:r>
          </a:p>
        </p:txBody>
      </p:sp>
      <p:sp>
        <p:nvSpPr>
          <p:cNvPr id="4099" name="Rectangle 3"/>
          <p:cNvSpPr>
            <a:spLocks noGrp="1" noChangeArrowheads="1"/>
          </p:cNvSpPr>
          <p:nvPr>
            <p:ph type="subTitle" idx="1"/>
          </p:nvPr>
        </p:nvSpPr>
        <p:spPr>
          <a:xfrm>
            <a:off x="419548" y="1988840"/>
            <a:ext cx="10865224" cy="266429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ru-RU" sz="2800" dirty="0" smtClean="0">
                <a:ln w="1905"/>
                <a:solidFill>
                  <a:schemeClr val="tx1"/>
                </a:solidFill>
                <a:effectLst>
                  <a:innerShdw blurRad="69850" dist="43180" dir="5400000">
                    <a:srgbClr val="000000">
                      <a:alpha val="65000"/>
                    </a:srgbClr>
                  </a:innerShdw>
                </a:effectLst>
              </a:rPr>
              <a:t>Программные продукты </a:t>
            </a:r>
          </a:p>
          <a:p>
            <a:pPr algn="ctr" eaLnBrk="1" hangingPunct="1">
              <a:defRPr/>
            </a:pPr>
            <a:r>
              <a:rPr lang="ru-RU" sz="2800" dirty="0" smtClean="0">
                <a:ln w="1905"/>
                <a:solidFill>
                  <a:schemeClr val="tx1"/>
                </a:solidFill>
                <a:effectLst>
                  <a:innerShdw blurRad="69850" dist="43180" dir="5400000">
                    <a:srgbClr val="000000">
                      <a:alpha val="65000"/>
                    </a:srgbClr>
                  </a:innerShdw>
                </a:effectLst>
              </a:rPr>
              <a:t>разработанные и внедренные на </a:t>
            </a:r>
          </a:p>
          <a:p>
            <a:pPr algn="ctr" eaLnBrk="1" hangingPunct="1">
              <a:defRPr/>
            </a:pPr>
            <a:r>
              <a:rPr lang="ru-RU" sz="2800" dirty="0" smtClean="0">
                <a:ln w="1905"/>
                <a:solidFill>
                  <a:schemeClr val="tx1"/>
                </a:solidFill>
                <a:effectLst>
                  <a:innerShdw blurRad="69850" dist="43180" dir="5400000">
                    <a:srgbClr val="000000">
                      <a:alpha val="65000"/>
                    </a:srgbClr>
                  </a:innerShdw>
                </a:effectLst>
              </a:rPr>
              <a:t>ОАО «Запорожсталь»</a:t>
            </a:r>
          </a:p>
          <a:p>
            <a:pPr algn="ctr" eaLnBrk="1" hangingPunct="1">
              <a:defRPr/>
            </a:pPr>
            <a:r>
              <a:rPr lang="ru-RU" sz="2800" dirty="0" smtClean="0">
                <a:ln w="1905"/>
                <a:solidFill>
                  <a:schemeClr val="tx1"/>
                </a:solidFill>
                <a:effectLst>
                  <a:innerShdw blurRad="69850" dist="43180" dir="5400000">
                    <a:srgbClr val="000000">
                      <a:alpha val="65000"/>
                    </a:srgbClr>
                  </a:innerShdw>
                </a:effectLst>
              </a:rPr>
              <a:t>для организации технического обслуживания и ремонтов металлургического оборудования.  </a:t>
            </a:r>
          </a:p>
        </p:txBody>
      </p:sp>
      <p:sp>
        <p:nvSpPr>
          <p:cNvPr id="717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wrap="none" anchor="ctr">
            <a:spAutoFit/>
          </a:bodyPr>
          <a:lstStyle/>
          <a:p>
            <a:endParaRPr lang="uk-UA" altLang="ru-RU"/>
          </a:p>
        </p:txBody>
      </p:sp>
      <p:sp>
        <p:nvSpPr>
          <p:cNvPr id="7173" name="Rectangle 3"/>
          <p:cNvSpPr>
            <a:spLocks noChangeArrowheads="1"/>
          </p:cNvSpPr>
          <p:nvPr/>
        </p:nvSpPr>
        <p:spPr bwMode="auto">
          <a:xfrm>
            <a:off x="0" y="910709"/>
            <a:ext cx="184731" cy="369332"/>
          </a:xfrm>
          <a:prstGeom prst="rect">
            <a:avLst/>
          </a:prstGeom>
          <a:noFill/>
          <a:ln w="9525">
            <a:noFill/>
            <a:miter lim="800000"/>
            <a:headEnd/>
            <a:tailEnd/>
          </a:ln>
          <a:effectLst/>
        </p:spPr>
        <p:txBody>
          <a:bodyPr wrap="none" anchor="ctr">
            <a:spAutoFit/>
          </a:bodyPr>
          <a:lstStyle/>
          <a:p>
            <a:endParaRPr lang="uk-UA" alt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735567"/>
          </a:xfrm>
        </p:spPr>
        <p:txBody>
          <a:bodyPr>
            <a:normAutofit fontScale="90000"/>
          </a:bodyPr>
          <a:lstStyle/>
          <a:p>
            <a:r>
              <a:rPr lang="ru-RU" dirty="0" smtClean="0">
                <a:solidFill>
                  <a:srgbClr val="FF0000"/>
                </a:solidFill>
              </a:rPr>
              <a:t>На кого возлагается ответственность </a:t>
            </a:r>
            <a:r>
              <a:rPr lang="ru-RU" dirty="0" smtClean="0">
                <a:solidFill>
                  <a:srgbClr val="FF0000"/>
                </a:solidFill>
              </a:rPr>
              <a:t>за хранение, состояние и правильность ведения </a:t>
            </a:r>
            <a:r>
              <a:rPr lang="ru-RU" dirty="0" smtClean="0">
                <a:solidFill>
                  <a:srgbClr val="FF0000"/>
                </a:solidFill>
              </a:rPr>
              <a:t>агрегатного журнала?</a:t>
            </a:r>
            <a:endParaRPr lang="ru-RU" dirty="0">
              <a:solidFill>
                <a:srgbClr val="FF0000"/>
              </a:solidFill>
            </a:endParaRPr>
          </a:p>
        </p:txBody>
      </p:sp>
      <p:sp>
        <p:nvSpPr>
          <p:cNvPr id="3" name="Содержимое 2"/>
          <p:cNvSpPr>
            <a:spLocks noGrp="1"/>
          </p:cNvSpPr>
          <p:nvPr>
            <p:ph idx="1"/>
          </p:nvPr>
        </p:nvSpPr>
        <p:spPr>
          <a:xfrm>
            <a:off x="677334" y="2904565"/>
            <a:ext cx="8596668" cy="3136797"/>
          </a:xfrm>
        </p:spPr>
        <p:txBody>
          <a:bodyPr/>
          <a:lstStyle/>
          <a:p>
            <a:pPr>
              <a:buFont typeface="+mj-lt"/>
              <a:buAutoNum type="arabicPeriod"/>
            </a:pPr>
            <a:r>
              <a:rPr lang="ru-RU" sz="2000" dirty="0" smtClean="0"/>
              <a:t>Механика цеха;</a:t>
            </a:r>
          </a:p>
          <a:p>
            <a:pPr>
              <a:buFont typeface="+mj-lt"/>
              <a:buAutoNum type="arabicPeriod"/>
            </a:pPr>
            <a:r>
              <a:rPr lang="ru-RU" sz="2000" dirty="0" smtClean="0"/>
              <a:t>Начальника цеха;</a:t>
            </a:r>
          </a:p>
          <a:p>
            <a:pPr>
              <a:buFont typeface="+mj-lt"/>
              <a:buAutoNum type="arabicPeriod"/>
            </a:pPr>
            <a:r>
              <a:rPr lang="ru-RU" sz="2000" dirty="0" smtClean="0"/>
              <a:t>М</a:t>
            </a:r>
            <a:r>
              <a:rPr lang="ru-RU" sz="2000" dirty="0" smtClean="0"/>
              <a:t>астера, </a:t>
            </a:r>
            <a:r>
              <a:rPr lang="ru-RU" sz="2000" dirty="0" smtClean="0"/>
              <a:t>за которыми закреплено </a:t>
            </a:r>
            <a:r>
              <a:rPr lang="ru-RU" sz="2000" dirty="0" smtClean="0"/>
              <a:t>оборудование;</a:t>
            </a:r>
          </a:p>
          <a:p>
            <a:pPr>
              <a:buFont typeface="+mj-lt"/>
              <a:buAutoNum type="arabicPeriod"/>
            </a:pPr>
            <a:r>
              <a:rPr lang="ru-RU" sz="2000" dirty="0" smtClean="0"/>
              <a:t>Бригадира дежурного персонала </a:t>
            </a:r>
            <a:r>
              <a:rPr lang="ru-RU" sz="2000" dirty="0" err="1" smtClean="0"/>
              <a:t>механослужбы</a:t>
            </a:r>
            <a:r>
              <a:rPr lang="ru-RU" sz="2000" dirty="0" smtClean="0"/>
              <a:t>;</a:t>
            </a:r>
          </a:p>
          <a:p>
            <a:pPr>
              <a:buFont typeface="+mj-lt"/>
              <a:buAutoNum type="arabicPeriod"/>
            </a:pPr>
            <a:r>
              <a:rPr lang="ru-RU" sz="2000" dirty="0" smtClean="0"/>
              <a:t>Начальника смены. </a:t>
            </a:r>
          </a:p>
          <a:p>
            <a:endParaRPr lang="ru-RU"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0" y="1229793"/>
            <a:ext cx="11266420" cy="3108543"/>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buFont typeface="+mj-lt"/>
              <a:buAutoNum type="arabicPeriod"/>
              <a:defRPr/>
            </a:pPr>
            <a:r>
              <a:rPr lang="ru-RU" sz="2800" b="1" dirty="0">
                <a:ln w="11430"/>
                <a:effectLst>
                  <a:outerShdw blurRad="80000" dist="40000" dir="5040000" algn="tl">
                    <a:srgbClr val="000000">
                      <a:alpha val="30000"/>
                    </a:srgbClr>
                  </a:outerShdw>
                </a:effectLst>
                <a:latin typeface="Arial" charset="0"/>
              </a:rPr>
              <a:t>Система УПТО «Учет простоев технологического оборудования»</a:t>
            </a:r>
            <a:endParaRPr lang="en-US" sz="2800" b="1" dirty="0">
              <a:ln w="11430"/>
              <a:effectLst>
                <a:outerShdw blurRad="80000" dist="40000" dir="5040000" algn="tl">
                  <a:srgbClr val="000000">
                    <a:alpha val="30000"/>
                  </a:srgbClr>
                </a:outerShdw>
              </a:effectLst>
              <a:latin typeface="Arial" charset="0"/>
            </a:endParaRPr>
          </a:p>
          <a:p>
            <a:pPr marL="457200" indent="-457200">
              <a:buFont typeface="+mj-lt"/>
              <a:buAutoNum type="arabicPeriod"/>
              <a:defRPr/>
            </a:pPr>
            <a:r>
              <a:rPr lang="uk-UA" sz="2800" b="1" dirty="0">
                <a:ln w="11430"/>
                <a:effectLst>
                  <a:outerShdw blurRad="80000" dist="40000" dir="5040000" algn="tl">
                    <a:srgbClr val="000000">
                      <a:alpha val="30000"/>
                    </a:srgbClr>
                  </a:outerShdw>
                </a:effectLst>
                <a:latin typeface="Arial" charset="0"/>
              </a:rPr>
              <a:t>Комплекс АСУ Меню «</a:t>
            </a:r>
            <a:r>
              <a:rPr lang="uk-UA" sz="2800" b="1" dirty="0" err="1">
                <a:ln w="11430"/>
                <a:effectLst>
                  <a:outerShdw blurRad="80000" dist="40000" dir="5040000" algn="tl">
                    <a:srgbClr val="000000">
                      <a:alpha val="30000"/>
                    </a:srgbClr>
                  </a:outerShdw>
                </a:effectLst>
                <a:latin typeface="Arial" charset="0"/>
              </a:rPr>
              <a:t>Управление</a:t>
            </a:r>
            <a:r>
              <a:rPr lang="uk-UA" sz="2800" b="1" dirty="0">
                <a:ln w="11430"/>
                <a:effectLst>
                  <a:outerShdw blurRad="80000" dist="40000" dir="5040000" algn="tl">
                    <a:srgbClr val="000000">
                      <a:alpha val="30000"/>
                    </a:srgbClr>
                  </a:outerShdw>
                </a:effectLst>
                <a:latin typeface="Arial" charset="0"/>
              </a:rPr>
              <a:t> </a:t>
            </a:r>
            <a:r>
              <a:rPr lang="uk-UA" sz="2800" b="1" dirty="0" err="1">
                <a:ln w="11430"/>
                <a:effectLst>
                  <a:outerShdw blurRad="80000" dist="40000" dir="5040000" algn="tl">
                    <a:srgbClr val="000000">
                      <a:alpha val="30000"/>
                    </a:srgbClr>
                  </a:outerShdw>
                </a:effectLst>
                <a:latin typeface="Arial" charset="0"/>
              </a:rPr>
              <a:t>ТОиР</a:t>
            </a:r>
            <a:r>
              <a:rPr lang="uk-UA" sz="2800" b="1" dirty="0">
                <a:ln w="11430"/>
                <a:effectLst>
                  <a:outerShdw blurRad="80000" dist="40000" dir="5040000" algn="tl">
                    <a:srgbClr val="000000">
                      <a:alpha val="30000"/>
                    </a:srgbClr>
                  </a:outerShdw>
                </a:effectLst>
                <a:latin typeface="Arial" charset="0"/>
              </a:rPr>
              <a:t>»</a:t>
            </a:r>
          </a:p>
          <a:p>
            <a:pPr marL="457200" indent="-457200">
              <a:buFont typeface="+mj-lt"/>
              <a:buAutoNum type="arabicPeriod"/>
              <a:defRPr/>
            </a:pPr>
            <a:r>
              <a:rPr lang="uk-UA" sz="2800" b="1" dirty="0">
                <a:ln w="11430"/>
                <a:effectLst>
                  <a:outerShdw blurRad="80000" dist="40000" dir="5040000" algn="tl">
                    <a:srgbClr val="000000">
                      <a:alpha val="30000"/>
                    </a:srgbClr>
                  </a:outerShdw>
                </a:effectLst>
                <a:latin typeface="Arial" charset="0"/>
              </a:rPr>
              <a:t>Комплекс АСУ «</a:t>
            </a:r>
            <a:r>
              <a:rPr lang="ru-RU" sz="2800" b="1" dirty="0">
                <a:ln w="11430"/>
                <a:effectLst>
                  <a:outerShdw blurRad="80000" dist="40000" dir="5040000" algn="tl">
                    <a:srgbClr val="000000">
                      <a:alpha val="30000"/>
                    </a:srgbClr>
                  </a:outerShdw>
                </a:effectLst>
                <a:latin typeface="Arial" charset="0"/>
              </a:rPr>
              <a:t>Заказ</a:t>
            </a:r>
            <a:r>
              <a:rPr lang="uk-UA" sz="2800" b="1" dirty="0">
                <a:ln w="11430"/>
                <a:effectLst>
                  <a:outerShdw blurRad="80000" dist="40000" dir="5040000" algn="tl">
                    <a:srgbClr val="000000">
                      <a:alpha val="30000"/>
                    </a:srgbClr>
                  </a:outerShdw>
                </a:effectLst>
                <a:latin typeface="Arial" charset="0"/>
              </a:rPr>
              <a:t>»</a:t>
            </a:r>
          </a:p>
          <a:p>
            <a:pPr marL="457200" indent="-457200">
              <a:buFont typeface="+mj-lt"/>
              <a:buAutoNum type="arabicPeriod"/>
              <a:defRPr/>
            </a:pPr>
            <a:r>
              <a:rPr lang="ru-RU" sz="2800" b="1" dirty="0">
                <a:ln w="11430"/>
                <a:effectLst>
                  <a:outerShdw blurRad="80000" dist="40000" dir="5040000" algn="tl">
                    <a:srgbClr val="000000">
                      <a:alpha val="30000"/>
                    </a:srgbClr>
                  </a:outerShdw>
                </a:effectLst>
                <a:latin typeface="Arial" charset="0"/>
              </a:rPr>
              <a:t>Электронный архив проектной документации</a:t>
            </a:r>
          </a:p>
          <a:p>
            <a:pPr marL="457200" indent="-457200">
              <a:buFont typeface="+mj-lt"/>
              <a:buAutoNum type="arabicPeriod"/>
              <a:defRPr/>
            </a:pPr>
            <a:r>
              <a:rPr lang="ru-RU" sz="2800" b="1" dirty="0">
                <a:ln w="11430"/>
                <a:effectLst>
                  <a:outerShdw blurRad="80000" dist="40000" dir="5040000" algn="tl">
                    <a:srgbClr val="000000">
                      <a:alpha val="30000"/>
                    </a:srgbClr>
                  </a:outerShdw>
                </a:effectLst>
                <a:latin typeface="Arial" charset="0"/>
              </a:rPr>
              <a:t>Автоматизированная система управления техническим состоянием и ремонтами на базе SAP (АСУ ТСР)</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0949" y="1700808"/>
            <a:ext cx="7959358"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Система</a:t>
            </a:r>
          </a:p>
          <a:p>
            <a:pPr algn="ctr">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«Учет простоев </a:t>
            </a:r>
          </a:p>
          <a:p>
            <a:pPr algn="ctr">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технологического оборудования»</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23739" y="115889"/>
            <a:ext cx="2705805" cy="369332"/>
          </a:xfrm>
          <a:prstGeom prst="rect">
            <a:avLst/>
          </a:prstGeom>
        </p:spPr>
        <p:txBody>
          <a:bodyPr wrap="none">
            <a:spAutoFit/>
          </a:bodyPr>
          <a:lstStyle/>
          <a:p>
            <a:pPr>
              <a:defRPr/>
            </a:pPr>
            <a:r>
              <a:rPr lang="ru-RU" b="1" dirty="0">
                <a:solidFill>
                  <a:schemeClr val="bg1">
                    <a:lumMod val="50000"/>
                  </a:schemeClr>
                </a:solidFill>
                <a:latin typeface="Arial" charset="0"/>
              </a:rPr>
              <a:t>Основные положения</a:t>
            </a:r>
          </a:p>
        </p:txBody>
      </p:sp>
      <p:sp>
        <p:nvSpPr>
          <p:cNvPr id="10243" name="TextBox 4"/>
          <p:cNvSpPr txBox="1">
            <a:spLocks noChangeArrowheads="1"/>
          </p:cNvSpPr>
          <p:nvPr/>
        </p:nvSpPr>
        <p:spPr bwMode="auto">
          <a:xfrm>
            <a:off x="777631" y="625476"/>
            <a:ext cx="10902462" cy="400110"/>
          </a:xfrm>
          <a:prstGeom prst="rect">
            <a:avLst/>
          </a:prstGeom>
          <a:solidFill>
            <a:schemeClr val="bg1"/>
          </a:solidFill>
          <a:ln w="9525">
            <a:noFill/>
            <a:miter lim="800000"/>
            <a:headEnd/>
            <a:tailEnd/>
          </a:ln>
        </p:spPr>
        <p:txBody>
          <a:bodyPr>
            <a:spAutoFit/>
          </a:bodyPr>
          <a:lstStyle/>
          <a:p>
            <a:pPr algn="ctr" eaLnBrk="1" hangingPunct="1"/>
            <a:r>
              <a:rPr lang="ru-RU" altLang="ru-RU" sz="2000" b="1">
                <a:solidFill>
                  <a:srgbClr val="FF0000"/>
                </a:solidFill>
              </a:rPr>
              <a:t>Основные принципы системы учета простоев технологического оборудования УПТО</a:t>
            </a:r>
          </a:p>
        </p:txBody>
      </p:sp>
      <p:sp>
        <p:nvSpPr>
          <p:cNvPr id="10244" name="TextBox 4"/>
          <p:cNvSpPr txBox="1">
            <a:spLocks noChangeArrowheads="1"/>
          </p:cNvSpPr>
          <p:nvPr/>
        </p:nvSpPr>
        <p:spPr bwMode="auto">
          <a:xfrm>
            <a:off x="449385" y="1333500"/>
            <a:ext cx="11218985" cy="3662541"/>
          </a:xfrm>
          <a:prstGeom prst="rect">
            <a:avLst/>
          </a:prstGeom>
          <a:noFill/>
          <a:ln w="9525">
            <a:noFill/>
            <a:miter lim="800000"/>
            <a:headEnd/>
            <a:tailEnd/>
          </a:ln>
        </p:spPr>
        <p:txBody>
          <a:bodyPr>
            <a:spAutoFit/>
          </a:bodyPr>
          <a:lstStyle/>
          <a:p>
            <a:pPr marL="228600" indent="-228600" eaLnBrk="1" hangingPunct="1">
              <a:spcBef>
                <a:spcPts val="600"/>
              </a:spcBef>
              <a:buFontTx/>
              <a:buAutoNum type="arabicPeriod"/>
            </a:pPr>
            <a:r>
              <a:rPr lang="ru-RU" altLang="ru-RU" sz="1200" b="1"/>
              <a:t>Автоматическая (без участия человека) регистрация простоя</a:t>
            </a:r>
            <a:r>
              <a:rPr lang="ru-RU" altLang="ru-RU" sz="1200"/>
              <a:t>.  </a:t>
            </a:r>
            <a:r>
              <a:rPr lang="ru-RU" altLang="ru-RU" sz="1200" i="1"/>
              <a:t>Отсутствие человеческого фактора исключает возникновение ситуаций по неправильной фиксации простоев и определению их продолжительности</a:t>
            </a:r>
          </a:p>
          <a:p>
            <a:pPr marL="228600" indent="-228600" eaLnBrk="1" hangingPunct="1">
              <a:spcBef>
                <a:spcPts val="600"/>
              </a:spcBef>
              <a:buFontTx/>
              <a:buAutoNum type="arabicPeriod"/>
            </a:pPr>
            <a:r>
              <a:rPr lang="ru-RU" altLang="ru-RU" sz="1200" b="1"/>
              <a:t>Критерии простоя, позволяющие определить состояние оборудования. </a:t>
            </a:r>
            <a:r>
              <a:rPr lang="ru-RU" altLang="ru-RU" sz="1200" i="1"/>
              <a:t>Из всех сигналов АСУ ТП необходимо выбрать те, изменение которых достоверно и однозначно позволяет определить состояние оборудования как «простой» или «работа». Количество и наименование необходимых сигналов определяется для каждого типа агрегата. Для однотипных агрегатов критерии простоя должны быть одинаковыми.</a:t>
            </a:r>
          </a:p>
          <a:p>
            <a:pPr marL="228600" indent="-228600" eaLnBrk="1" hangingPunct="1">
              <a:spcBef>
                <a:spcPts val="600"/>
              </a:spcBef>
              <a:buFontTx/>
              <a:buAutoNum type="arabicPeriod"/>
            </a:pPr>
            <a:r>
              <a:rPr lang="ru-RU" altLang="ru-RU" sz="1200" b="1"/>
              <a:t>Четкий классификатор простоев</a:t>
            </a:r>
            <a:r>
              <a:rPr lang="ru-RU" altLang="ru-RU" sz="1200"/>
              <a:t>, охватывающий максимальное количество причин.</a:t>
            </a:r>
          </a:p>
          <a:p>
            <a:pPr marL="228600" indent="-228600" eaLnBrk="1" hangingPunct="1">
              <a:spcBef>
                <a:spcPts val="600"/>
              </a:spcBef>
              <a:buFontTx/>
              <a:buAutoNum type="arabicPeriod"/>
            </a:pPr>
            <a:r>
              <a:rPr lang="ru-RU" altLang="ru-RU" sz="1200" b="1"/>
              <a:t>Стадии авторизации простоев и распределение ролей</a:t>
            </a:r>
            <a:r>
              <a:rPr lang="ru-RU" altLang="ru-RU" sz="1200"/>
              <a:t> в системе УПТО. </a:t>
            </a:r>
            <a:r>
              <a:rPr lang="ru-RU" altLang="ru-RU" sz="1200" i="1"/>
              <a:t>Наличие стадий авторизации простоев и ролей позволяет исключить взаимное влияние участников процесса и организовать  качественную работу по уточнению и подтверждению причин простоев после классификации. Для каждой роли доступен ограниченный перечень причин простоев.</a:t>
            </a:r>
          </a:p>
          <a:p>
            <a:pPr marL="228600" indent="-228600" eaLnBrk="1" hangingPunct="1">
              <a:spcBef>
                <a:spcPts val="600"/>
              </a:spcBef>
              <a:buFontTx/>
              <a:buAutoNum type="arabicPeriod"/>
            </a:pPr>
            <a:r>
              <a:rPr lang="ru-RU" altLang="ru-RU" sz="1200" b="1"/>
              <a:t>Классификация простоев сменным персоналом в течение смены и в течение 30 минут после ее окончания.</a:t>
            </a:r>
            <a:r>
              <a:rPr lang="ru-RU" altLang="ru-RU" sz="1200"/>
              <a:t> </a:t>
            </a:r>
          </a:p>
          <a:p>
            <a:pPr marL="228600" indent="-228600" eaLnBrk="1" hangingPunct="1">
              <a:spcBef>
                <a:spcPts val="600"/>
              </a:spcBef>
              <a:buFontTx/>
              <a:buAutoNum type="arabicPeriod"/>
            </a:pPr>
            <a:r>
              <a:rPr lang="ru-RU" altLang="ru-RU" sz="1200" b="1"/>
              <a:t>Уточнение и подтверждение классифицированных простоев в течение суток, следующих за отчетными.</a:t>
            </a:r>
          </a:p>
          <a:p>
            <a:pPr marL="228600" indent="-228600" eaLnBrk="1" hangingPunct="1">
              <a:spcBef>
                <a:spcPts val="600"/>
              </a:spcBef>
              <a:buFontTx/>
              <a:buAutoNum type="arabicPeriod"/>
            </a:pPr>
            <a:r>
              <a:rPr lang="ru-RU" altLang="ru-RU" sz="1200" b="1"/>
              <a:t>В отчеты включаются данные простоев, прошедших все стадии авторизации.</a:t>
            </a:r>
          </a:p>
          <a:p>
            <a:pPr marL="228600" indent="-228600" eaLnBrk="1" hangingPunct="1">
              <a:spcBef>
                <a:spcPts val="600"/>
              </a:spcBef>
              <a:buFontTx/>
              <a:buAutoNum type="arabicPeriod"/>
            </a:pPr>
            <a:r>
              <a:rPr lang="ru-RU" altLang="ru-RU" sz="1200" b="1"/>
              <a:t>Принудительная классификация и подтверждение простоев по истечении отведенного времени</a:t>
            </a:r>
            <a:r>
              <a:rPr lang="ru-RU" altLang="ru-RU" sz="1200"/>
              <a:t>. </a:t>
            </a:r>
            <a:r>
              <a:rPr lang="ru-RU" altLang="ru-RU" sz="1200" b="1"/>
              <a:t>Это исключит неточности и конфликты при формировании отчетов в случае невыполнения участниками процесса своих обязанностей</a:t>
            </a:r>
            <a:r>
              <a:rPr lang="ru-RU" altLang="ru-RU" sz="1200"/>
              <a:t>. </a:t>
            </a:r>
          </a:p>
          <a:p>
            <a:pPr marL="228600" indent="-228600" eaLnBrk="1" hangingPunct="1">
              <a:spcBef>
                <a:spcPts val="600"/>
              </a:spcBef>
              <a:buFontTx/>
              <a:buAutoNum type="arabicPeriod"/>
            </a:pPr>
            <a:r>
              <a:rPr lang="ru-RU" altLang="ru-RU" sz="1200" b="1"/>
              <a:t>Подготовка отчетов различной формы, визуализация работы агрегата в графическом виде</a:t>
            </a:r>
            <a:r>
              <a:rPr lang="ru-RU" altLang="ru-RU" sz="1200"/>
              <a:t>. </a:t>
            </a:r>
            <a:r>
              <a:rPr lang="ru-RU" altLang="ru-RU" sz="1200" i="1"/>
              <a:t>Формирование различных форм отчетов и визуализация данных УПТО позволяет сократить время анализа работы агрегата за период.</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993662" y="168276"/>
            <a:ext cx="7862277" cy="288925"/>
          </a:xfrm>
        </p:spPr>
        <p:txBody>
          <a:bodyPr>
            <a:normAutofit fontScale="90000"/>
          </a:bodyPr>
          <a:lstStyle/>
          <a:p>
            <a:r>
              <a:rPr lang="ru-RU" altLang="ru-RU" smtClean="0"/>
              <a:t>Принципы классификации простоев в УПТО </a:t>
            </a:r>
          </a:p>
        </p:txBody>
      </p:sp>
      <p:sp>
        <p:nvSpPr>
          <p:cNvPr id="5" name="TextBox 4"/>
          <p:cNvSpPr txBox="1"/>
          <p:nvPr/>
        </p:nvSpPr>
        <p:spPr>
          <a:xfrm>
            <a:off x="668216" y="1371601"/>
            <a:ext cx="7650812" cy="677108"/>
          </a:xfrm>
          <a:prstGeom prst="rect">
            <a:avLst/>
          </a:prstGeom>
          <a:noFill/>
        </p:spPr>
        <p:txBody>
          <a:bodyPr wrap="none">
            <a:spAutoFit/>
          </a:bodyPr>
          <a:lstStyle/>
          <a:p>
            <a:pPr>
              <a:defRPr/>
            </a:pPr>
            <a:r>
              <a:rPr lang="ru-RU" sz="1200" dirty="0">
                <a:latin typeface="Arial" charset="0"/>
              </a:rPr>
              <a:t>Разработан классификатор простоев, согласно которому простои разделяются на три основных группы:</a:t>
            </a:r>
          </a:p>
          <a:p>
            <a:pPr>
              <a:defRPr/>
            </a:pPr>
            <a:r>
              <a:rPr lang="ru-RU" sz="1200" b="1" dirty="0">
                <a:solidFill>
                  <a:srgbClr val="FF0000"/>
                </a:solidFill>
                <a:latin typeface="Arial" charset="0"/>
              </a:rPr>
              <a:t>внешние для цеха</a:t>
            </a:r>
            <a:r>
              <a:rPr lang="ru-RU" sz="1200" dirty="0">
                <a:latin typeface="Arial" charset="0"/>
              </a:rPr>
              <a:t>; </a:t>
            </a:r>
            <a:r>
              <a:rPr lang="ru-RU" sz="1200" b="1" dirty="0">
                <a:solidFill>
                  <a:srgbClr val="008000"/>
                </a:solidFill>
                <a:latin typeface="Arial" charset="0"/>
              </a:rPr>
              <a:t>внутрицеховые внешние для агрегата</a:t>
            </a:r>
            <a:r>
              <a:rPr lang="ru-RU" sz="1200" dirty="0">
                <a:latin typeface="Arial" charset="0"/>
              </a:rPr>
              <a:t>, </a:t>
            </a:r>
            <a:r>
              <a:rPr lang="ru-RU" sz="1200" b="1" dirty="0">
                <a:solidFill>
                  <a:schemeClr val="accent2">
                    <a:lumMod val="75000"/>
                  </a:schemeClr>
                </a:solidFill>
                <a:latin typeface="Arial" charset="0"/>
              </a:rPr>
              <a:t>внутренние для агрегата.</a:t>
            </a:r>
          </a:p>
          <a:p>
            <a:pPr>
              <a:defRPr/>
            </a:pPr>
            <a:r>
              <a:rPr lang="ru-RU" sz="1400" b="1" dirty="0">
                <a:solidFill>
                  <a:schemeClr val="accent2">
                    <a:lumMod val="75000"/>
                  </a:schemeClr>
                </a:solidFill>
                <a:effectLst>
                  <a:outerShdw blurRad="38100" dist="38100" dir="2700000" algn="tl">
                    <a:srgbClr val="000000">
                      <a:alpha val="43137"/>
                    </a:srgbClr>
                  </a:outerShdw>
                </a:effectLst>
                <a:latin typeface="Arial" charset="0"/>
              </a:rPr>
              <a:t>Представлен пример по стану 1150 обжимного цеха</a:t>
            </a:r>
          </a:p>
        </p:txBody>
      </p:sp>
      <p:sp>
        <p:nvSpPr>
          <p:cNvPr id="6" name="Скругленный прямоугольник 5"/>
          <p:cNvSpPr/>
          <p:nvPr/>
        </p:nvSpPr>
        <p:spPr bwMode="auto">
          <a:xfrm>
            <a:off x="679939" y="2174875"/>
            <a:ext cx="7428523" cy="3532188"/>
          </a:xfrm>
          <a:prstGeom prst="roundRect">
            <a:avLst>
              <a:gd name="adj" fmla="val 5892"/>
            </a:avLst>
          </a:prstGeom>
          <a:solidFill>
            <a:srgbClr val="F0F5A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кругленный прямоугольник 6"/>
          <p:cNvSpPr/>
          <p:nvPr/>
        </p:nvSpPr>
        <p:spPr bwMode="auto">
          <a:xfrm>
            <a:off x="8311662" y="2543175"/>
            <a:ext cx="2952262" cy="2724150"/>
          </a:xfrm>
          <a:prstGeom prst="roundRect">
            <a:avLst>
              <a:gd name="adj" fmla="val 6861"/>
            </a:avLst>
          </a:prstGeom>
          <a:solidFill>
            <a:srgbClr val="DC85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Скругленный прямоугольник 7"/>
          <p:cNvSpPr/>
          <p:nvPr/>
        </p:nvSpPr>
        <p:spPr bwMode="auto">
          <a:xfrm>
            <a:off x="1191846" y="2779713"/>
            <a:ext cx="2094523" cy="2514600"/>
          </a:xfrm>
          <a:prstGeom prst="roundRect">
            <a:avLst>
              <a:gd name="adj" fmla="val 8212"/>
            </a:avLst>
          </a:prstGeom>
          <a:solidFill>
            <a:srgbClr val="BFCBD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bwMode="auto">
          <a:xfrm>
            <a:off x="1287585" y="2836863"/>
            <a:ext cx="1904999" cy="276999"/>
          </a:xfrm>
          <a:prstGeom prst="rect">
            <a:avLst/>
          </a:prstGeom>
          <a:noFill/>
          <a:ln>
            <a:solidFill>
              <a:schemeClr val="tx1"/>
            </a:solidFill>
          </a:ln>
        </p:spPr>
        <p:txBody>
          <a:bodyPr>
            <a:spAutoFit/>
          </a:bodyPr>
          <a:lstStyle/>
          <a:p>
            <a:pPr algn="ctr" fontAlgn="auto">
              <a:spcBef>
                <a:spcPts val="0"/>
              </a:spcBef>
              <a:spcAft>
                <a:spcPts val="0"/>
              </a:spcAft>
              <a:defRPr/>
            </a:pPr>
            <a:r>
              <a:rPr lang="ru-RU" sz="1200" dirty="0">
                <a:latin typeface="+mn-lt"/>
              </a:rPr>
              <a:t>Отказ оборудования</a:t>
            </a:r>
          </a:p>
        </p:txBody>
      </p:sp>
      <p:sp>
        <p:nvSpPr>
          <p:cNvPr id="11272" name="TextBox 7"/>
          <p:cNvSpPr txBox="1">
            <a:spLocks noChangeArrowheads="1"/>
          </p:cNvSpPr>
          <p:nvPr/>
        </p:nvSpPr>
        <p:spPr bwMode="auto">
          <a:xfrm>
            <a:off x="1285631" y="3446463"/>
            <a:ext cx="1197764" cy="276999"/>
          </a:xfrm>
          <a:prstGeom prst="rect">
            <a:avLst/>
          </a:prstGeom>
          <a:noFill/>
          <a:ln w="9525">
            <a:solidFill>
              <a:schemeClr val="tx1"/>
            </a:solidFill>
            <a:miter lim="800000"/>
            <a:headEnd/>
            <a:tailEnd/>
          </a:ln>
        </p:spPr>
        <p:txBody>
          <a:bodyPr wrap="none">
            <a:spAutoFit/>
          </a:bodyPr>
          <a:lstStyle/>
          <a:p>
            <a:pPr eaLnBrk="1" hangingPunct="1"/>
            <a:r>
              <a:rPr lang="ru-RU" altLang="ru-RU" sz="1200" u="sng"/>
              <a:t>механическое</a:t>
            </a:r>
          </a:p>
        </p:txBody>
      </p:sp>
      <p:sp>
        <p:nvSpPr>
          <p:cNvPr id="11273" name="TextBox 8"/>
          <p:cNvSpPr txBox="1">
            <a:spLocks noChangeArrowheads="1"/>
          </p:cNvSpPr>
          <p:nvPr/>
        </p:nvSpPr>
        <p:spPr bwMode="auto">
          <a:xfrm>
            <a:off x="1264140" y="3898901"/>
            <a:ext cx="1249060" cy="276999"/>
          </a:xfrm>
          <a:prstGeom prst="rect">
            <a:avLst/>
          </a:prstGeom>
          <a:noFill/>
          <a:ln w="9525">
            <a:solidFill>
              <a:schemeClr val="tx1"/>
            </a:solidFill>
            <a:miter lim="800000"/>
            <a:headEnd/>
            <a:tailEnd/>
          </a:ln>
        </p:spPr>
        <p:txBody>
          <a:bodyPr wrap="none">
            <a:spAutoFit/>
          </a:bodyPr>
          <a:lstStyle/>
          <a:p>
            <a:pPr eaLnBrk="1" hangingPunct="1"/>
            <a:r>
              <a:rPr lang="ru-RU" altLang="ru-RU" sz="1200" u="sng"/>
              <a:t>электрическое</a:t>
            </a:r>
          </a:p>
        </p:txBody>
      </p:sp>
      <p:sp>
        <p:nvSpPr>
          <p:cNvPr id="11274" name="TextBox 9"/>
          <p:cNvSpPr txBox="1">
            <a:spLocks noChangeArrowheads="1"/>
          </p:cNvSpPr>
          <p:nvPr/>
        </p:nvSpPr>
        <p:spPr bwMode="auto">
          <a:xfrm>
            <a:off x="1260231" y="4354513"/>
            <a:ext cx="1321196" cy="276999"/>
          </a:xfrm>
          <a:prstGeom prst="rect">
            <a:avLst/>
          </a:prstGeom>
          <a:noFill/>
          <a:ln w="9525">
            <a:solidFill>
              <a:schemeClr val="tx1"/>
            </a:solidFill>
            <a:miter lim="800000"/>
            <a:headEnd/>
            <a:tailEnd/>
          </a:ln>
        </p:spPr>
        <p:txBody>
          <a:bodyPr wrap="none">
            <a:spAutoFit/>
          </a:bodyPr>
          <a:lstStyle/>
          <a:p>
            <a:pPr eaLnBrk="1" hangingPunct="1"/>
            <a:r>
              <a:rPr lang="ru-RU" altLang="ru-RU" sz="1200" u="sng"/>
              <a:t>энергетическое</a:t>
            </a:r>
          </a:p>
        </p:txBody>
      </p:sp>
      <p:sp>
        <p:nvSpPr>
          <p:cNvPr id="11275" name="TextBox 10"/>
          <p:cNvSpPr txBox="1">
            <a:spLocks noChangeArrowheads="1"/>
          </p:cNvSpPr>
          <p:nvPr/>
        </p:nvSpPr>
        <p:spPr bwMode="auto">
          <a:xfrm>
            <a:off x="1271954" y="4838701"/>
            <a:ext cx="694421" cy="276999"/>
          </a:xfrm>
          <a:prstGeom prst="rect">
            <a:avLst/>
          </a:prstGeom>
          <a:noFill/>
          <a:ln w="9525">
            <a:solidFill>
              <a:schemeClr val="tx1"/>
            </a:solidFill>
            <a:miter lim="800000"/>
            <a:headEnd/>
            <a:tailEnd/>
          </a:ln>
        </p:spPr>
        <p:txBody>
          <a:bodyPr wrap="none">
            <a:spAutoFit/>
          </a:bodyPr>
          <a:lstStyle/>
          <a:p>
            <a:pPr eaLnBrk="1" hangingPunct="1"/>
            <a:r>
              <a:rPr lang="ru-RU" altLang="ru-RU" sz="1200" u="sng"/>
              <a:t>АСУ ТП</a:t>
            </a:r>
          </a:p>
        </p:txBody>
      </p:sp>
      <p:sp>
        <p:nvSpPr>
          <p:cNvPr id="11276" name="TextBox 12"/>
          <p:cNvSpPr txBox="1">
            <a:spLocks noChangeArrowheads="1"/>
          </p:cNvSpPr>
          <p:nvPr/>
        </p:nvSpPr>
        <p:spPr bwMode="auto">
          <a:xfrm>
            <a:off x="2485292" y="2274889"/>
            <a:ext cx="2226892" cy="307777"/>
          </a:xfrm>
          <a:prstGeom prst="rect">
            <a:avLst/>
          </a:prstGeom>
          <a:solidFill>
            <a:schemeClr val="bg1"/>
          </a:solidFill>
          <a:ln w="9525">
            <a:solidFill>
              <a:schemeClr val="tx1"/>
            </a:solidFill>
            <a:miter lim="800000"/>
            <a:headEnd/>
            <a:tailEnd/>
          </a:ln>
        </p:spPr>
        <p:txBody>
          <a:bodyPr wrap="none">
            <a:spAutoFit/>
          </a:bodyPr>
          <a:lstStyle/>
          <a:p>
            <a:pPr eaLnBrk="1" hangingPunct="1"/>
            <a:r>
              <a:rPr lang="ru-RU" altLang="ru-RU" sz="1400" u="sng"/>
              <a:t>Внутренние причины ОЦ</a:t>
            </a:r>
          </a:p>
        </p:txBody>
      </p:sp>
      <p:sp>
        <p:nvSpPr>
          <p:cNvPr id="11277" name="TextBox 13"/>
          <p:cNvSpPr txBox="1">
            <a:spLocks noChangeArrowheads="1"/>
          </p:cNvSpPr>
          <p:nvPr/>
        </p:nvSpPr>
        <p:spPr bwMode="auto">
          <a:xfrm>
            <a:off x="8991342" y="2628901"/>
            <a:ext cx="1624163" cy="523220"/>
          </a:xfrm>
          <a:prstGeom prst="rect">
            <a:avLst/>
          </a:prstGeom>
          <a:solidFill>
            <a:schemeClr val="bg1"/>
          </a:solidFill>
          <a:ln w="9525">
            <a:solidFill>
              <a:schemeClr val="tx1"/>
            </a:solidFill>
            <a:miter lim="800000"/>
            <a:headEnd/>
            <a:tailEnd/>
          </a:ln>
        </p:spPr>
        <p:txBody>
          <a:bodyPr wrap="none">
            <a:spAutoFit/>
          </a:bodyPr>
          <a:lstStyle/>
          <a:p>
            <a:pPr algn="ctr" eaLnBrk="1" hangingPunct="1"/>
            <a:r>
              <a:rPr lang="ru-RU" altLang="ru-RU" sz="1400" u="sng"/>
              <a:t>Внешние для ОЦ </a:t>
            </a:r>
          </a:p>
          <a:p>
            <a:pPr algn="ctr" eaLnBrk="1" hangingPunct="1"/>
            <a:r>
              <a:rPr lang="ru-RU" altLang="ru-RU" sz="1400" u="sng"/>
              <a:t>причины </a:t>
            </a:r>
          </a:p>
        </p:txBody>
      </p:sp>
      <p:sp>
        <p:nvSpPr>
          <p:cNvPr id="11278" name="TextBox 16"/>
          <p:cNvSpPr txBox="1">
            <a:spLocks noChangeArrowheads="1"/>
          </p:cNvSpPr>
          <p:nvPr/>
        </p:nvSpPr>
        <p:spPr bwMode="auto">
          <a:xfrm>
            <a:off x="8538307" y="4286251"/>
            <a:ext cx="2571262" cy="677863"/>
          </a:xfrm>
          <a:prstGeom prst="rect">
            <a:avLst/>
          </a:prstGeom>
          <a:solidFill>
            <a:srgbClr val="58989A"/>
          </a:solidFill>
          <a:ln w="9525">
            <a:solidFill>
              <a:schemeClr val="tx1"/>
            </a:solidFill>
            <a:miter lim="800000"/>
            <a:headEnd/>
            <a:tailEnd/>
          </a:ln>
        </p:spPr>
        <p:txBody>
          <a:bodyPr>
            <a:spAutoFit/>
          </a:bodyPr>
          <a:lstStyle/>
          <a:p>
            <a:pPr eaLnBrk="1" hangingPunct="1"/>
            <a:r>
              <a:rPr lang="ru-RU" altLang="ru-RU" sz="1400" b="1" u="sng"/>
              <a:t>Производственные</a:t>
            </a:r>
          </a:p>
          <a:p>
            <a:pPr eaLnBrk="1" hangingPunct="1">
              <a:buFont typeface="Wingdings" pitchFamily="2" charset="2"/>
              <a:buChar char="Ø"/>
            </a:pPr>
            <a:r>
              <a:rPr lang="ru-RU" altLang="ru-RU" sz="800" u="sng"/>
              <a:t>Производство смежных цехов </a:t>
            </a:r>
          </a:p>
          <a:p>
            <a:pPr eaLnBrk="1" hangingPunct="1">
              <a:buFont typeface="Wingdings" pitchFamily="2" charset="2"/>
              <a:buChar char="Ø"/>
            </a:pPr>
            <a:r>
              <a:rPr lang="ru-RU" altLang="ru-RU" sz="800" u="sng"/>
              <a:t>логистика, транспорт</a:t>
            </a:r>
          </a:p>
          <a:p>
            <a:pPr eaLnBrk="1" hangingPunct="1">
              <a:buFont typeface="Wingdings" pitchFamily="2" charset="2"/>
              <a:buChar char="Ø"/>
            </a:pPr>
            <a:r>
              <a:rPr lang="ru-RU" altLang="ru-RU" sz="800" u="sng"/>
              <a:t>……..</a:t>
            </a:r>
          </a:p>
        </p:txBody>
      </p:sp>
      <p:sp>
        <p:nvSpPr>
          <p:cNvPr id="11279" name="TextBox 17"/>
          <p:cNvSpPr txBox="1">
            <a:spLocks noChangeArrowheads="1"/>
          </p:cNvSpPr>
          <p:nvPr/>
        </p:nvSpPr>
        <p:spPr bwMode="auto">
          <a:xfrm>
            <a:off x="8645770" y="3352800"/>
            <a:ext cx="2286000" cy="584775"/>
          </a:xfrm>
          <a:prstGeom prst="rect">
            <a:avLst/>
          </a:prstGeom>
          <a:solidFill>
            <a:srgbClr val="9CA0BE"/>
          </a:solidFill>
          <a:ln w="9525">
            <a:solidFill>
              <a:schemeClr val="tx1"/>
            </a:solidFill>
            <a:miter lim="800000"/>
            <a:headEnd/>
            <a:tailEnd/>
          </a:ln>
        </p:spPr>
        <p:txBody>
          <a:bodyPr>
            <a:spAutoFit/>
          </a:bodyPr>
          <a:lstStyle/>
          <a:p>
            <a:pPr eaLnBrk="1" hangingPunct="1"/>
            <a:r>
              <a:rPr lang="ru-RU" altLang="ru-RU" sz="1400" b="1" u="sng"/>
              <a:t>Энергетические</a:t>
            </a:r>
          </a:p>
          <a:p>
            <a:pPr eaLnBrk="1" hangingPunct="1"/>
            <a:r>
              <a:rPr lang="ru-RU" altLang="ru-RU" sz="900" b="1" u="sng">
                <a:solidFill>
                  <a:srgbClr val="C00000"/>
                </a:solidFill>
              </a:rPr>
              <a:t>Необеспечение энергоносителями от заводских сетей</a:t>
            </a:r>
          </a:p>
        </p:txBody>
      </p:sp>
      <p:sp>
        <p:nvSpPr>
          <p:cNvPr id="18" name="Прямоугольник 18"/>
          <p:cNvSpPr>
            <a:spLocks noChangeArrowheads="1"/>
          </p:cNvSpPr>
          <p:nvPr/>
        </p:nvSpPr>
        <p:spPr bwMode="auto">
          <a:xfrm>
            <a:off x="3993662" y="3062288"/>
            <a:ext cx="3583354" cy="2197100"/>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a:spAutoFit/>
          </a:bodyPr>
          <a:lstStyle/>
          <a:p>
            <a:pPr>
              <a:spcBef>
                <a:spcPts val="100"/>
              </a:spcBef>
              <a:buClr>
                <a:srgbClr val="FF0000"/>
              </a:buClr>
              <a:buSzPct val="150000"/>
              <a:buFont typeface="Wingdings" pitchFamily="2" charset="2"/>
              <a:buChar char="ü"/>
              <a:defRPr/>
            </a:pPr>
            <a:r>
              <a:rPr lang="ru-RU" sz="900" dirty="0" err="1"/>
              <a:t>Застревание</a:t>
            </a:r>
            <a:r>
              <a:rPr lang="ru-RU" sz="900" dirty="0"/>
              <a:t> сляба на рольганге</a:t>
            </a:r>
          </a:p>
          <a:p>
            <a:pPr>
              <a:spcBef>
                <a:spcPts val="100"/>
              </a:spcBef>
              <a:buClr>
                <a:srgbClr val="FF0000"/>
              </a:buClr>
              <a:buSzPct val="150000"/>
              <a:buFont typeface="Wingdings" pitchFamily="2" charset="2"/>
              <a:buChar char="ü"/>
              <a:defRPr/>
            </a:pPr>
            <a:r>
              <a:rPr lang="ru-RU" sz="900" dirty="0"/>
              <a:t>Разворот сляба толкателем на рольганге</a:t>
            </a:r>
          </a:p>
          <a:p>
            <a:pPr>
              <a:spcBef>
                <a:spcPts val="100"/>
              </a:spcBef>
              <a:buClr>
                <a:srgbClr val="FF0000"/>
              </a:buClr>
              <a:buSzPct val="150000"/>
              <a:buFont typeface="Wingdings" pitchFamily="2" charset="2"/>
              <a:buChar char="ü"/>
              <a:defRPr/>
            </a:pPr>
            <a:r>
              <a:rPr lang="ru-RU" sz="900" dirty="0"/>
              <a:t>Уборка отвалившихся кусков слитка</a:t>
            </a:r>
          </a:p>
          <a:p>
            <a:pPr>
              <a:spcBef>
                <a:spcPts val="100"/>
              </a:spcBef>
              <a:buClr>
                <a:srgbClr val="FF0000"/>
              </a:buClr>
              <a:buSzPct val="150000"/>
              <a:buFont typeface="Wingdings" pitchFamily="2" charset="2"/>
              <a:buChar char="ü"/>
              <a:defRPr/>
            </a:pPr>
            <a:r>
              <a:rPr lang="ru-RU" sz="900" dirty="0"/>
              <a:t>Низкий темп прокатки</a:t>
            </a:r>
          </a:p>
          <a:p>
            <a:pPr>
              <a:spcBef>
                <a:spcPts val="100"/>
              </a:spcBef>
              <a:buClr>
                <a:srgbClr val="FF0000"/>
              </a:buClr>
              <a:buSzPct val="150000"/>
              <a:buFont typeface="Wingdings" pitchFamily="2" charset="2"/>
              <a:buChar char="ü"/>
              <a:defRPr/>
            </a:pPr>
            <a:r>
              <a:rPr lang="ru-RU" sz="900" dirty="0" err="1"/>
              <a:t>Профосмотр</a:t>
            </a:r>
            <a:r>
              <a:rPr lang="ru-RU" sz="900" dirty="0"/>
              <a:t> стана</a:t>
            </a:r>
          </a:p>
          <a:p>
            <a:pPr>
              <a:spcBef>
                <a:spcPts val="100"/>
              </a:spcBef>
              <a:buClr>
                <a:srgbClr val="FF0000"/>
              </a:buClr>
              <a:buSzPct val="150000"/>
              <a:buFont typeface="Wingdings" pitchFamily="2" charset="2"/>
              <a:buChar char="ü"/>
              <a:defRPr/>
            </a:pPr>
            <a:r>
              <a:rPr lang="ru-RU" sz="900" dirty="0"/>
              <a:t>Разворот слитка в клети стана </a:t>
            </a:r>
          </a:p>
          <a:p>
            <a:pPr>
              <a:spcBef>
                <a:spcPts val="100"/>
              </a:spcBef>
              <a:buClr>
                <a:srgbClr val="FF0000"/>
              </a:buClr>
              <a:buSzPct val="150000"/>
              <a:buFont typeface="Wingdings" pitchFamily="2" charset="2"/>
              <a:buChar char="ü"/>
              <a:defRPr/>
            </a:pPr>
            <a:r>
              <a:rPr lang="ru-RU" sz="900" dirty="0" err="1"/>
              <a:t>Застревание</a:t>
            </a:r>
            <a:r>
              <a:rPr lang="ru-RU" sz="900" dirty="0"/>
              <a:t> раската в клети стана </a:t>
            </a:r>
          </a:p>
          <a:p>
            <a:pPr>
              <a:spcBef>
                <a:spcPts val="100"/>
              </a:spcBef>
              <a:buClr>
                <a:srgbClr val="FF0000"/>
              </a:buClr>
              <a:buSzPct val="150000"/>
              <a:buFont typeface="Wingdings" pitchFamily="2" charset="2"/>
              <a:buChar char="ü"/>
              <a:defRPr/>
            </a:pPr>
            <a:r>
              <a:rPr lang="ru-RU" sz="900" dirty="0"/>
              <a:t>Выбита горизонтальная проводка</a:t>
            </a:r>
          </a:p>
          <a:p>
            <a:pPr>
              <a:spcBef>
                <a:spcPts val="100"/>
              </a:spcBef>
              <a:buClr>
                <a:srgbClr val="FF0000"/>
              </a:buClr>
              <a:buSzPct val="150000"/>
              <a:buFont typeface="Wingdings" pitchFamily="2" charset="2"/>
              <a:buChar char="ü"/>
              <a:defRPr/>
            </a:pPr>
            <a:r>
              <a:rPr lang="ru-RU" sz="900" dirty="0"/>
              <a:t>Выбита вертикальная проводка</a:t>
            </a:r>
          </a:p>
          <a:p>
            <a:pPr>
              <a:spcBef>
                <a:spcPts val="100"/>
              </a:spcBef>
              <a:buClr>
                <a:srgbClr val="FF0000"/>
              </a:buClr>
              <a:buSzPct val="150000"/>
              <a:buFont typeface="Wingdings" pitchFamily="2" charset="2"/>
              <a:buChar char="ü"/>
              <a:defRPr/>
            </a:pPr>
            <a:r>
              <a:rPr lang="ru-RU" sz="900" dirty="0"/>
              <a:t>Поломка горизонтального валка.</a:t>
            </a:r>
          </a:p>
          <a:p>
            <a:pPr>
              <a:spcBef>
                <a:spcPts val="100"/>
              </a:spcBef>
              <a:buClr>
                <a:srgbClr val="FF0000"/>
              </a:buClr>
              <a:buSzPct val="150000"/>
              <a:buFont typeface="Wingdings" pitchFamily="2" charset="2"/>
              <a:buChar char="ü"/>
              <a:defRPr/>
            </a:pPr>
            <a:r>
              <a:rPr lang="ru-RU" sz="900" dirty="0"/>
              <a:t>Поломка вертикального валка.</a:t>
            </a:r>
          </a:p>
          <a:p>
            <a:pPr>
              <a:spcBef>
                <a:spcPts val="100"/>
              </a:spcBef>
              <a:buClr>
                <a:srgbClr val="FF0000"/>
              </a:buClr>
              <a:buSzPct val="150000"/>
              <a:buFont typeface="Wingdings" pitchFamily="2" charset="2"/>
              <a:buChar char="ü"/>
              <a:defRPr/>
            </a:pPr>
            <a:r>
              <a:rPr lang="ru-RU" sz="900" dirty="0"/>
              <a:t>Разрушение подшипника горизонтального валка.</a:t>
            </a:r>
          </a:p>
          <a:p>
            <a:pPr>
              <a:spcBef>
                <a:spcPts val="100"/>
              </a:spcBef>
              <a:buClr>
                <a:srgbClr val="FF0000"/>
              </a:buClr>
              <a:buSzPct val="150000"/>
              <a:buFont typeface="Wingdings" pitchFamily="2" charset="2"/>
              <a:buChar char="ü"/>
              <a:defRPr/>
            </a:pPr>
            <a:r>
              <a:rPr lang="ru-RU" sz="900" dirty="0"/>
              <a:t>Разрушение подшипника вертикального валка.</a:t>
            </a:r>
          </a:p>
          <a:p>
            <a:pPr>
              <a:spcBef>
                <a:spcPts val="100"/>
              </a:spcBef>
              <a:buClr>
                <a:srgbClr val="FF0000"/>
              </a:buClr>
              <a:buSzPct val="150000"/>
              <a:buFont typeface="Wingdings" pitchFamily="2" charset="2"/>
              <a:buChar char="ü"/>
              <a:defRPr/>
            </a:pPr>
            <a:r>
              <a:rPr lang="ru-RU" sz="900" dirty="0"/>
              <a:t>…..</a:t>
            </a:r>
          </a:p>
        </p:txBody>
      </p:sp>
      <p:sp>
        <p:nvSpPr>
          <p:cNvPr id="19" name="Равнобедренный треугольник 18"/>
          <p:cNvSpPr/>
          <p:nvPr/>
        </p:nvSpPr>
        <p:spPr bwMode="auto">
          <a:xfrm>
            <a:off x="7000046" y="3769587"/>
            <a:ext cx="2857520" cy="342854"/>
          </a:xfrm>
          <a:prstGeom prst="triangle">
            <a:avLst/>
          </a:prstGeom>
          <a:gradFill>
            <a:gsLst>
              <a:gs pos="0">
                <a:srgbClr val="877069"/>
              </a:gs>
              <a:gs pos="50000">
                <a:srgbClr val="BEB5B2"/>
              </a:gs>
              <a:gs pos="100000">
                <a:schemeClr val="bg1"/>
              </a:gs>
            </a:gsLst>
            <a:lin ang="5400000" scaled="0"/>
          </a:gra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TextBox 31"/>
          <p:cNvSpPr txBox="1">
            <a:spLocks noChangeArrowheads="1"/>
          </p:cNvSpPr>
          <p:nvPr/>
        </p:nvSpPr>
        <p:spPr bwMode="auto">
          <a:xfrm>
            <a:off x="4595447" y="2682876"/>
            <a:ext cx="1596912" cy="307777"/>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r>
              <a:rPr lang="ru-RU" sz="1400"/>
              <a:t>Технологические</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41"/>
          <p:cNvSpPr>
            <a:spLocks noChangeArrowheads="1"/>
          </p:cNvSpPr>
          <p:nvPr/>
        </p:nvSpPr>
        <p:spPr bwMode="auto">
          <a:xfrm>
            <a:off x="394677" y="6011863"/>
            <a:ext cx="398585" cy="190500"/>
          </a:xfrm>
          <a:prstGeom prst="rect">
            <a:avLst/>
          </a:prstGeom>
          <a:solidFill>
            <a:srgbClr val="CC0099">
              <a:alpha val="59999"/>
            </a:srgbClr>
          </a:solidFill>
          <a:ln w="9525" algn="ctr">
            <a:solidFill>
              <a:schemeClr val="tx1"/>
            </a:solidFill>
            <a:prstDash val="sysDot"/>
            <a:round/>
            <a:headEnd/>
            <a:tailEnd/>
          </a:ln>
        </p:spPr>
        <p:txBody>
          <a:bodyPr/>
          <a:lstStyle/>
          <a:p>
            <a:endParaRPr lang="ru-RU" altLang="ru-RU"/>
          </a:p>
        </p:txBody>
      </p:sp>
      <p:sp>
        <p:nvSpPr>
          <p:cNvPr id="12291" name="Прямоугольник 142"/>
          <p:cNvSpPr>
            <a:spLocks noChangeArrowheads="1"/>
          </p:cNvSpPr>
          <p:nvPr/>
        </p:nvSpPr>
        <p:spPr bwMode="auto">
          <a:xfrm>
            <a:off x="8131908" y="5697538"/>
            <a:ext cx="398585" cy="190500"/>
          </a:xfrm>
          <a:prstGeom prst="rect">
            <a:avLst/>
          </a:prstGeom>
          <a:solidFill>
            <a:srgbClr val="663300">
              <a:alpha val="59999"/>
            </a:srgbClr>
          </a:solidFill>
          <a:ln w="9525" algn="ctr">
            <a:solidFill>
              <a:schemeClr val="tx1"/>
            </a:solidFill>
            <a:prstDash val="sysDot"/>
            <a:round/>
            <a:headEnd/>
            <a:tailEnd/>
          </a:ln>
        </p:spPr>
        <p:txBody>
          <a:bodyPr/>
          <a:lstStyle/>
          <a:p>
            <a:endParaRPr lang="ru-RU" altLang="ru-RU"/>
          </a:p>
        </p:txBody>
      </p:sp>
      <p:sp>
        <p:nvSpPr>
          <p:cNvPr id="12292" name="Прямоугольник 143"/>
          <p:cNvSpPr>
            <a:spLocks noChangeArrowheads="1"/>
          </p:cNvSpPr>
          <p:nvPr/>
        </p:nvSpPr>
        <p:spPr bwMode="auto">
          <a:xfrm>
            <a:off x="8120184" y="5954713"/>
            <a:ext cx="398585" cy="190500"/>
          </a:xfrm>
          <a:prstGeom prst="rect">
            <a:avLst/>
          </a:prstGeom>
          <a:solidFill>
            <a:srgbClr val="92D050">
              <a:alpha val="59999"/>
            </a:srgbClr>
          </a:solidFill>
          <a:ln w="9525" algn="ctr">
            <a:solidFill>
              <a:schemeClr val="tx1"/>
            </a:solidFill>
            <a:prstDash val="sysDot"/>
            <a:round/>
            <a:headEnd/>
            <a:tailEnd/>
          </a:ln>
        </p:spPr>
        <p:txBody>
          <a:bodyPr/>
          <a:lstStyle/>
          <a:p>
            <a:endParaRPr lang="ru-RU" altLang="ru-RU"/>
          </a:p>
        </p:txBody>
      </p:sp>
      <p:sp>
        <p:nvSpPr>
          <p:cNvPr id="145" name="Прямоугольник 144"/>
          <p:cNvSpPr/>
          <p:nvPr/>
        </p:nvSpPr>
        <p:spPr bwMode="auto">
          <a:xfrm>
            <a:off x="3641969" y="6145213"/>
            <a:ext cx="398585" cy="190500"/>
          </a:xfrm>
          <a:prstGeom prst="rect">
            <a:avLst/>
          </a:prstGeom>
          <a:solidFill>
            <a:schemeClr val="accent2">
              <a:lumMod val="60000"/>
              <a:lumOff val="40000"/>
              <a:alpha val="60000"/>
            </a:schemeClr>
          </a:solidFill>
          <a:ln w="9525" cap="flat" cmpd="sng" algn="ctr">
            <a:solidFill>
              <a:schemeClr val="tx1"/>
            </a:solidFill>
            <a:prstDash val="sysDot"/>
            <a:round/>
            <a:headEnd type="none" w="med" len="med"/>
            <a:tailEnd type="none" w="med" len="med"/>
          </a:ln>
          <a:effectLst/>
        </p:spPr>
        <p:txBody>
          <a:bodyPr/>
          <a:lstStyle/>
          <a:p>
            <a:pPr>
              <a:defRPr/>
            </a:pPr>
            <a:endParaRPr lang="ru-RU">
              <a:latin typeface="Arial" charset="0"/>
            </a:endParaRPr>
          </a:p>
        </p:txBody>
      </p:sp>
      <p:sp>
        <p:nvSpPr>
          <p:cNvPr id="12294" name="Прямоугольник 145"/>
          <p:cNvSpPr>
            <a:spLocks noChangeArrowheads="1"/>
          </p:cNvSpPr>
          <p:nvPr/>
        </p:nvSpPr>
        <p:spPr bwMode="auto">
          <a:xfrm>
            <a:off x="3641969" y="5592763"/>
            <a:ext cx="398585" cy="190500"/>
          </a:xfrm>
          <a:prstGeom prst="rect">
            <a:avLst/>
          </a:prstGeom>
          <a:solidFill>
            <a:srgbClr val="82C2F6">
              <a:alpha val="59999"/>
            </a:srgbClr>
          </a:solidFill>
          <a:ln w="9525" algn="ctr">
            <a:solidFill>
              <a:schemeClr val="tx1"/>
            </a:solidFill>
            <a:prstDash val="sysDot"/>
            <a:round/>
            <a:headEnd/>
            <a:tailEnd/>
          </a:ln>
        </p:spPr>
        <p:txBody>
          <a:bodyPr/>
          <a:lstStyle/>
          <a:p>
            <a:endParaRPr lang="ru-RU" altLang="ru-RU"/>
          </a:p>
        </p:txBody>
      </p:sp>
      <p:sp>
        <p:nvSpPr>
          <p:cNvPr id="12295" name="Прямоугольник 146"/>
          <p:cNvSpPr>
            <a:spLocks noChangeArrowheads="1"/>
          </p:cNvSpPr>
          <p:nvPr/>
        </p:nvSpPr>
        <p:spPr bwMode="auto">
          <a:xfrm>
            <a:off x="3641969" y="5868988"/>
            <a:ext cx="398585" cy="190500"/>
          </a:xfrm>
          <a:prstGeom prst="rect">
            <a:avLst/>
          </a:prstGeom>
          <a:solidFill>
            <a:srgbClr val="FFC000">
              <a:alpha val="59999"/>
            </a:srgbClr>
          </a:solidFill>
          <a:ln w="9525" algn="ctr">
            <a:solidFill>
              <a:schemeClr val="tx1"/>
            </a:solidFill>
            <a:prstDash val="sysDot"/>
            <a:round/>
            <a:headEnd/>
            <a:tailEnd/>
          </a:ln>
        </p:spPr>
        <p:txBody>
          <a:bodyPr/>
          <a:lstStyle/>
          <a:p>
            <a:endParaRPr lang="ru-RU" altLang="ru-RU"/>
          </a:p>
        </p:txBody>
      </p:sp>
      <p:sp>
        <p:nvSpPr>
          <p:cNvPr id="12296" name="Прямоугольник 147"/>
          <p:cNvSpPr>
            <a:spLocks noChangeArrowheads="1"/>
          </p:cNvSpPr>
          <p:nvPr/>
        </p:nvSpPr>
        <p:spPr bwMode="auto">
          <a:xfrm>
            <a:off x="394677" y="5707063"/>
            <a:ext cx="398585" cy="190500"/>
          </a:xfrm>
          <a:prstGeom prst="rect">
            <a:avLst/>
          </a:prstGeom>
          <a:solidFill>
            <a:srgbClr val="C00000">
              <a:alpha val="59999"/>
            </a:srgbClr>
          </a:solidFill>
          <a:ln w="9525" algn="ctr">
            <a:solidFill>
              <a:schemeClr val="tx1"/>
            </a:solidFill>
            <a:prstDash val="sysDot"/>
            <a:round/>
            <a:headEnd/>
            <a:tailEnd/>
          </a:ln>
        </p:spPr>
        <p:txBody>
          <a:bodyPr/>
          <a:lstStyle/>
          <a:p>
            <a:endParaRPr lang="ru-RU" altLang="ru-RU"/>
          </a:p>
        </p:txBody>
      </p:sp>
      <p:sp>
        <p:nvSpPr>
          <p:cNvPr id="12297" name="TextBox 148"/>
          <p:cNvSpPr txBox="1">
            <a:spLocks noChangeArrowheads="1"/>
          </p:cNvSpPr>
          <p:nvPr/>
        </p:nvSpPr>
        <p:spPr bwMode="auto">
          <a:xfrm>
            <a:off x="910493" y="5697538"/>
            <a:ext cx="1255472" cy="246221"/>
          </a:xfrm>
          <a:prstGeom prst="rect">
            <a:avLst/>
          </a:prstGeom>
          <a:noFill/>
          <a:ln w="9525">
            <a:noFill/>
            <a:miter lim="800000"/>
            <a:headEnd/>
            <a:tailEnd/>
          </a:ln>
        </p:spPr>
        <p:txBody>
          <a:bodyPr wrap="none">
            <a:spAutoFit/>
          </a:bodyPr>
          <a:lstStyle/>
          <a:p>
            <a:pPr eaLnBrk="1" hangingPunct="1"/>
            <a:r>
              <a:rPr lang="ru-RU" altLang="ru-RU" sz="1000"/>
              <a:t>- сменный мастер</a:t>
            </a:r>
          </a:p>
        </p:txBody>
      </p:sp>
      <p:sp>
        <p:nvSpPr>
          <p:cNvPr id="12298" name="TextBox 149"/>
          <p:cNvSpPr txBox="1">
            <a:spLocks noChangeArrowheads="1"/>
          </p:cNvSpPr>
          <p:nvPr/>
        </p:nvSpPr>
        <p:spPr bwMode="auto">
          <a:xfrm>
            <a:off x="910493" y="6002338"/>
            <a:ext cx="1199367" cy="246221"/>
          </a:xfrm>
          <a:prstGeom prst="rect">
            <a:avLst/>
          </a:prstGeom>
          <a:noFill/>
          <a:ln w="9525">
            <a:noFill/>
            <a:miter lim="800000"/>
            <a:headEnd/>
            <a:tailEnd/>
          </a:ln>
        </p:spPr>
        <p:txBody>
          <a:bodyPr wrap="none">
            <a:spAutoFit/>
          </a:bodyPr>
          <a:lstStyle/>
          <a:p>
            <a:pPr eaLnBrk="1" hangingPunct="1"/>
            <a:r>
              <a:rPr lang="ru-RU" altLang="ru-RU" sz="1000"/>
              <a:t>- начальник цеха</a:t>
            </a:r>
          </a:p>
        </p:txBody>
      </p:sp>
      <p:sp>
        <p:nvSpPr>
          <p:cNvPr id="12299" name="TextBox 150"/>
          <p:cNvSpPr txBox="1">
            <a:spLocks noChangeArrowheads="1"/>
          </p:cNvSpPr>
          <p:nvPr/>
        </p:nvSpPr>
        <p:spPr bwMode="auto">
          <a:xfrm>
            <a:off x="8671169" y="5678488"/>
            <a:ext cx="1167307" cy="246221"/>
          </a:xfrm>
          <a:prstGeom prst="rect">
            <a:avLst/>
          </a:prstGeom>
          <a:noFill/>
          <a:ln w="9525">
            <a:noFill/>
            <a:miter lim="800000"/>
            <a:headEnd/>
            <a:tailEnd/>
          </a:ln>
        </p:spPr>
        <p:txBody>
          <a:bodyPr wrap="none">
            <a:spAutoFit/>
          </a:bodyPr>
          <a:lstStyle/>
          <a:p>
            <a:pPr eaLnBrk="1" hangingPunct="1"/>
            <a:r>
              <a:rPr lang="ru-RU" altLang="ru-RU" sz="1000"/>
              <a:t>- начальник ПРО</a:t>
            </a:r>
          </a:p>
        </p:txBody>
      </p:sp>
      <p:sp>
        <p:nvSpPr>
          <p:cNvPr id="12300" name="TextBox 151"/>
          <p:cNvSpPr txBox="1">
            <a:spLocks noChangeArrowheads="1"/>
          </p:cNvSpPr>
          <p:nvPr/>
        </p:nvSpPr>
        <p:spPr bwMode="auto">
          <a:xfrm>
            <a:off x="8671170" y="5924551"/>
            <a:ext cx="2100255" cy="246221"/>
          </a:xfrm>
          <a:prstGeom prst="rect">
            <a:avLst/>
          </a:prstGeom>
          <a:noFill/>
          <a:ln w="9525">
            <a:noFill/>
            <a:miter lim="800000"/>
            <a:headEnd/>
            <a:tailEnd/>
          </a:ln>
        </p:spPr>
        <p:txBody>
          <a:bodyPr wrap="none">
            <a:spAutoFit/>
          </a:bodyPr>
          <a:lstStyle/>
          <a:p>
            <a:pPr eaLnBrk="1" hangingPunct="1"/>
            <a:r>
              <a:rPr lang="ru-RU" altLang="ru-RU" sz="1000"/>
              <a:t>- старший диспетчер комбината</a:t>
            </a:r>
          </a:p>
        </p:txBody>
      </p:sp>
      <p:sp>
        <p:nvSpPr>
          <p:cNvPr id="12301" name="TextBox 152"/>
          <p:cNvSpPr txBox="1">
            <a:spLocks noChangeArrowheads="1"/>
          </p:cNvSpPr>
          <p:nvPr/>
        </p:nvSpPr>
        <p:spPr bwMode="auto">
          <a:xfrm>
            <a:off x="4134339" y="6107113"/>
            <a:ext cx="3065263" cy="246221"/>
          </a:xfrm>
          <a:prstGeom prst="rect">
            <a:avLst/>
          </a:prstGeom>
          <a:noFill/>
          <a:ln w="9525">
            <a:noFill/>
            <a:miter lim="800000"/>
            <a:headEnd/>
            <a:tailEnd/>
          </a:ln>
        </p:spPr>
        <p:txBody>
          <a:bodyPr wrap="none">
            <a:spAutoFit/>
          </a:bodyPr>
          <a:lstStyle/>
          <a:p>
            <a:pPr eaLnBrk="1" hangingPunct="1"/>
            <a:r>
              <a:rPr lang="ru-RU" altLang="ru-RU" sz="1000"/>
              <a:t>- заместитель начальника цеха по производству</a:t>
            </a:r>
          </a:p>
        </p:txBody>
      </p:sp>
      <p:sp>
        <p:nvSpPr>
          <p:cNvPr id="12302" name="TextBox 153"/>
          <p:cNvSpPr txBox="1">
            <a:spLocks noChangeArrowheads="1"/>
          </p:cNvSpPr>
          <p:nvPr/>
        </p:nvSpPr>
        <p:spPr bwMode="auto">
          <a:xfrm>
            <a:off x="4157785" y="5564188"/>
            <a:ext cx="1269899" cy="246221"/>
          </a:xfrm>
          <a:prstGeom prst="rect">
            <a:avLst/>
          </a:prstGeom>
          <a:noFill/>
          <a:ln w="9525">
            <a:noFill/>
            <a:miter lim="800000"/>
            <a:headEnd/>
            <a:tailEnd/>
          </a:ln>
        </p:spPr>
        <p:txBody>
          <a:bodyPr wrap="none">
            <a:spAutoFit/>
          </a:bodyPr>
          <a:lstStyle/>
          <a:p>
            <a:pPr eaLnBrk="1" hangingPunct="1"/>
            <a:r>
              <a:rPr lang="ru-RU" altLang="ru-RU" sz="1000"/>
              <a:t>- старший мастер </a:t>
            </a:r>
          </a:p>
        </p:txBody>
      </p:sp>
      <p:sp>
        <p:nvSpPr>
          <p:cNvPr id="12303" name="TextBox 154"/>
          <p:cNvSpPr txBox="1">
            <a:spLocks noChangeArrowheads="1"/>
          </p:cNvSpPr>
          <p:nvPr/>
        </p:nvSpPr>
        <p:spPr bwMode="auto">
          <a:xfrm>
            <a:off x="4110893" y="5840413"/>
            <a:ext cx="3060453" cy="246221"/>
          </a:xfrm>
          <a:prstGeom prst="rect">
            <a:avLst/>
          </a:prstGeom>
          <a:noFill/>
          <a:ln w="9525">
            <a:noFill/>
            <a:miter lim="800000"/>
            <a:headEnd/>
            <a:tailEnd/>
          </a:ln>
        </p:spPr>
        <p:txBody>
          <a:bodyPr wrap="none">
            <a:spAutoFit/>
          </a:bodyPr>
          <a:lstStyle/>
          <a:p>
            <a:pPr eaLnBrk="1" hangingPunct="1"/>
            <a:r>
              <a:rPr lang="ru-RU" altLang="ru-RU" sz="1000"/>
              <a:t>- заместитель начальника цеха по инжинирингу</a:t>
            </a:r>
          </a:p>
        </p:txBody>
      </p:sp>
      <p:sp>
        <p:nvSpPr>
          <p:cNvPr id="12304" name="TextBox 156"/>
          <p:cNvSpPr txBox="1">
            <a:spLocks noChangeArrowheads="1"/>
          </p:cNvSpPr>
          <p:nvPr/>
        </p:nvSpPr>
        <p:spPr bwMode="auto">
          <a:xfrm>
            <a:off x="509955" y="549276"/>
            <a:ext cx="9182322" cy="307777"/>
          </a:xfrm>
          <a:prstGeom prst="rect">
            <a:avLst/>
          </a:prstGeom>
          <a:noFill/>
          <a:ln w="9525">
            <a:noFill/>
            <a:miter lim="800000"/>
            <a:headEnd/>
            <a:tailEnd/>
          </a:ln>
        </p:spPr>
        <p:txBody>
          <a:bodyPr wrap="none">
            <a:spAutoFit/>
          </a:bodyPr>
          <a:lstStyle/>
          <a:p>
            <a:pPr eaLnBrk="1" hangingPunct="1"/>
            <a:r>
              <a:rPr lang="ru-RU" altLang="ru-RU" sz="1400" b="1"/>
              <a:t>Схема взаимодействия участников процесса при классификации, уточнении и утверждении простоев</a:t>
            </a:r>
          </a:p>
        </p:txBody>
      </p:sp>
      <p:sp>
        <p:nvSpPr>
          <p:cNvPr id="158" name="TextBox 157"/>
          <p:cNvSpPr txBox="1"/>
          <p:nvPr/>
        </p:nvSpPr>
        <p:spPr>
          <a:xfrm>
            <a:off x="8198339" y="38100"/>
            <a:ext cx="3101362" cy="369332"/>
          </a:xfrm>
          <a:prstGeom prst="rect">
            <a:avLst/>
          </a:prstGeom>
          <a:noFill/>
        </p:spPr>
        <p:txBody>
          <a:bodyPr wrap="none">
            <a:spAutoFit/>
          </a:bodyPr>
          <a:lstStyle/>
          <a:p>
            <a:pPr>
              <a:defRPr/>
            </a:pPr>
            <a:r>
              <a:rPr lang="ru-RU" b="1" dirty="0">
                <a:solidFill>
                  <a:schemeClr val="bg1">
                    <a:lumMod val="50000"/>
                  </a:schemeClr>
                </a:solidFill>
                <a:latin typeface="Arial" charset="0"/>
              </a:rPr>
              <a:t>Логика работы в системе</a:t>
            </a:r>
          </a:p>
        </p:txBody>
      </p:sp>
      <p:sp>
        <p:nvSpPr>
          <p:cNvPr id="12306" name="TextBox 67"/>
          <p:cNvSpPr txBox="1">
            <a:spLocks noChangeArrowheads="1"/>
          </p:cNvSpPr>
          <p:nvPr/>
        </p:nvSpPr>
        <p:spPr bwMode="auto">
          <a:xfrm>
            <a:off x="195385" y="5316539"/>
            <a:ext cx="6394699" cy="276999"/>
          </a:xfrm>
          <a:prstGeom prst="rect">
            <a:avLst/>
          </a:prstGeom>
          <a:noFill/>
          <a:ln w="9525">
            <a:noFill/>
            <a:miter lim="800000"/>
            <a:headEnd/>
            <a:tailEnd/>
          </a:ln>
        </p:spPr>
        <p:txBody>
          <a:bodyPr wrap="none">
            <a:spAutoFit/>
          </a:bodyPr>
          <a:lstStyle/>
          <a:p>
            <a:pPr eaLnBrk="1" hangingPunct="1"/>
            <a:r>
              <a:rPr lang="ru-RU" altLang="ru-RU" sz="1200" b="1"/>
              <a:t>Роли участников процесса классификации, уточнения и подтверждения простоев</a:t>
            </a:r>
          </a:p>
        </p:txBody>
      </p:sp>
      <p:grpSp>
        <p:nvGrpSpPr>
          <p:cNvPr id="2" name="Группа 32799"/>
          <p:cNvGrpSpPr>
            <a:grpSpLocks/>
          </p:cNvGrpSpPr>
          <p:nvPr/>
        </p:nvGrpSpPr>
        <p:grpSpPr bwMode="auto">
          <a:xfrm>
            <a:off x="195385" y="917576"/>
            <a:ext cx="11498385" cy="4257675"/>
            <a:chOff x="158750" y="1059058"/>
            <a:chExt cx="9342629" cy="4257480"/>
          </a:xfrm>
        </p:grpSpPr>
        <p:sp>
          <p:nvSpPr>
            <p:cNvPr id="12311" name="Блок-схема: решение 10"/>
            <p:cNvSpPr>
              <a:spLocks noChangeArrowheads="1"/>
            </p:cNvSpPr>
            <p:nvPr/>
          </p:nvSpPr>
          <p:spPr bwMode="auto">
            <a:xfrm>
              <a:off x="1516932" y="2146910"/>
              <a:ext cx="1617508" cy="489109"/>
            </a:xfrm>
            <a:prstGeom prst="flowChartDecision">
              <a:avLst/>
            </a:prstGeom>
            <a:solidFill>
              <a:srgbClr val="C00000">
                <a:alpha val="52940"/>
              </a:srgbClr>
            </a:solidFill>
            <a:ln w="9525" algn="ctr">
              <a:solidFill>
                <a:srgbClr val="C00000"/>
              </a:solidFill>
              <a:prstDash val="sysDot"/>
              <a:round/>
              <a:headEnd/>
              <a:tailEnd/>
            </a:ln>
          </p:spPr>
          <p:txBody>
            <a:bodyPr lIns="0" tIns="0" rIns="0" bIns="0" anchor="ctr">
              <a:spAutoFit/>
            </a:bodyPr>
            <a:lstStyle/>
            <a:p>
              <a:pPr algn="ctr"/>
              <a:r>
                <a:rPr lang="ru-RU" altLang="ru-RU" sz="800"/>
                <a:t>Причина технологическая</a:t>
              </a:r>
            </a:p>
          </p:txBody>
        </p:sp>
        <p:cxnSp>
          <p:nvCxnSpPr>
            <p:cNvPr id="12312" name="Прямая со стрелкой 68"/>
            <p:cNvCxnSpPr>
              <a:cxnSpLocks noChangeShapeType="1"/>
              <a:stCxn id="12352" idx="2"/>
              <a:endCxn id="12336" idx="0"/>
            </p:cNvCxnSpPr>
            <p:nvPr/>
          </p:nvCxnSpPr>
          <p:spPr bwMode="auto">
            <a:xfrm>
              <a:off x="2325686" y="3414601"/>
              <a:ext cx="0" cy="310732"/>
            </a:xfrm>
            <a:prstGeom prst="straightConnector1">
              <a:avLst/>
            </a:prstGeom>
            <a:noFill/>
            <a:ln w="15875" algn="ctr">
              <a:solidFill>
                <a:schemeClr val="tx1"/>
              </a:solidFill>
              <a:round/>
              <a:headEnd/>
              <a:tailEnd type="stealth" w="med" len="lg"/>
            </a:ln>
          </p:spPr>
        </p:cxnSp>
        <p:sp>
          <p:nvSpPr>
            <p:cNvPr id="111" name="TextBox 110"/>
            <p:cNvSpPr txBox="1"/>
            <p:nvPr/>
          </p:nvSpPr>
          <p:spPr bwMode="auto">
            <a:xfrm>
              <a:off x="2784529" y="2282965"/>
              <a:ext cx="288105" cy="21543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нет</a:t>
              </a:r>
            </a:p>
          </p:txBody>
        </p:sp>
        <p:sp>
          <p:nvSpPr>
            <p:cNvPr id="112" name="Блок-схема: решение 15"/>
            <p:cNvSpPr>
              <a:spLocks noChangeArrowheads="1"/>
            </p:cNvSpPr>
            <p:nvPr/>
          </p:nvSpPr>
          <p:spPr bwMode="auto">
            <a:xfrm>
              <a:off x="5700826" y="2957621"/>
              <a:ext cx="1738348" cy="733391"/>
            </a:xfrm>
            <a:prstGeom prst="flowChartDecision">
              <a:avLst/>
            </a:prstGeom>
            <a:solidFill>
              <a:schemeClr val="accent2">
                <a:lumMod val="60000"/>
                <a:lumOff val="40000"/>
                <a:alpha val="56862"/>
              </a:schemeClr>
            </a:solidFill>
            <a:ln w="9525" algn="ctr">
              <a:solidFill>
                <a:schemeClr val="tx1"/>
              </a:solidFill>
              <a:prstDash val="sysDot"/>
              <a:round/>
              <a:headEnd/>
              <a:tailEnd/>
            </a:ln>
          </p:spPr>
          <p:txBody>
            <a:bodyPr lIns="0" tIns="0" rIns="0" bIns="0" anchor="ctr">
              <a:spAutoFit/>
            </a:bodyPr>
            <a:lstStyle/>
            <a:p>
              <a:pPr algn="ctr">
                <a:defRPr/>
              </a:pPr>
              <a:r>
                <a:rPr lang="ru-RU" sz="800" dirty="0">
                  <a:latin typeface="Arial" charset="0"/>
                </a:rPr>
                <a:t>Подтверждение внутри цехового простоя</a:t>
              </a:r>
            </a:p>
          </p:txBody>
        </p:sp>
        <p:sp>
          <p:nvSpPr>
            <p:cNvPr id="12315" name="Прямоугольник 16"/>
            <p:cNvSpPr>
              <a:spLocks noChangeArrowheads="1"/>
            </p:cNvSpPr>
            <p:nvPr/>
          </p:nvSpPr>
          <p:spPr bwMode="auto">
            <a:xfrm>
              <a:off x="5997475" y="2109742"/>
              <a:ext cx="1145964" cy="405408"/>
            </a:xfrm>
            <a:prstGeom prst="rect">
              <a:avLst/>
            </a:prstGeom>
            <a:solidFill>
              <a:srgbClr val="C00000">
                <a:alpha val="52940"/>
              </a:srgbClr>
            </a:solidFill>
            <a:ln w="9525" algn="ctr">
              <a:solidFill>
                <a:srgbClr val="C00000"/>
              </a:solidFill>
              <a:prstDash val="sysDot"/>
              <a:round/>
              <a:headEnd/>
              <a:tailEnd/>
            </a:ln>
          </p:spPr>
          <p:txBody>
            <a:bodyPr/>
            <a:lstStyle/>
            <a:p>
              <a:pPr algn="ctr"/>
              <a:r>
                <a:rPr lang="ru-RU" altLang="ru-RU" sz="800"/>
                <a:t>Классификация внутри цехового простоя</a:t>
              </a:r>
            </a:p>
          </p:txBody>
        </p:sp>
        <p:cxnSp>
          <p:nvCxnSpPr>
            <p:cNvPr id="12316" name="Прямая со стрелкой 57"/>
            <p:cNvCxnSpPr>
              <a:cxnSpLocks noChangeShapeType="1"/>
              <a:stCxn id="12315" idx="2"/>
              <a:endCxn id="112" idx="0"/>
            </p:cNvCxnSpPr>
            <p:nvPr/>
          </p:nvCxnSpPr>
          <p:spPr bwMode="auto">
            <a:xfrm flipH="1">
              <a:off x="6570456" y="2515150"/>
              <a:ext cx="1" cy="441723"/>
            </a:xfrm>
            <a:prstGeom prst="straightConnector1">
              <a:avLst/>
            </a:prstGeom>
            <a:noFill/>
            <a:ln w="15875" algn="ctr">
              <a:solidFill>
                <a:schemeClr val="tx1"/>
              </a:solidFill>
              <a:round/>
              <a:headEnd/>
              <a:tailEnd type="stealth" w="med" len="lg"/>
            </a:ln>
          </p:spPr>
        </p:cxnSp>
        <p:sp>
          <p:nvSpPr>
            <p:cNvPr id="118" name="TextBox 117"/>
            <p:cNvSpPr txBox="1"/>
            <p:nvPr/>
          </p:nvSpPr>
          <p:spPr bwMode="auto">
            <a:xfrm>
              <a:off x="2174916" y="2578226"/>
              <a:ext cx="250335" cy="21543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да</a:t>
              </a:r>
            </a:p>
          </p:txBody>
        </p:sp>
        <p:grpSp>
          <p:nvGrpSpPr>
            <p:cNvPr id="3" name="Группа 146"/>
            <p:cNvGrpSpPr>
              <a:grpSpLocks/>
            </p:cNvGrpSpPr>
            <p:nvPr/>
          </p:nvGrpSpPr>
          <p:grpSpPr bwMode="auto">
            <a:xfrm>
              <a:off x="158750" y="1059058"/>
              <a:ext cx="9342629" cy="4257480"/>
              <a:chOff x="158750" y="1059058"/>
              <a:chExt cx="9342629" cy="4257480"/>
            </a:xfrm>
          </p:grpSpPr>
          <p:grpSp>
            <p:nvGrpSpPr>
              <p:cNvPr id="4" name="Группа 155"/>
              <p:cNvGrpSpPr>
                <a:grpSpLocks/>
              </p:cNvGrpSpPr>
              <p:nvPr/>
            </p:nvGrpSpPr>
            <p:grpSpPr bwMode="auto">
              <a:xfrm>
                <a:off x="158750" y="1059058"/>
                <a:ext cx="9342629" cy="4257480"/>
                <a:chOff x="381000" y="751688"/>
                <a:chExt cx="9163155" cy="4801387"/>
              </a:xfrm>
            </p:grpSpPr>
            <p:sp>
              <p:nvSpPr>
                <p:cNvPr id="12333" name="Блок-схема: решение 8"/>
                <p:cNvSpPr>
                  <a:spLocks noChangeArrowheads="1"/>
                </p:cNvSpPr>
                <p:nvPr/>
              </p:nvSpPr>
              <p:spPr bwMode="auto">
                <a:xfrm>
                  <a:off x="1733550" y="751688"/>
                  <a:ext cx="1571625" cy="827391"/>
                </a:xfrm>
                <a:prstGeom prst="flowChartDecision">
                  <a:avLst/>
                </a:prstGeom>
                <a:solidFill>
                  <a:srgbClr val="C00000">
                    <a:alpha val="52940"/>
                  </a:srgbClr>
                </a:solidFill>
                <a:ln w="9525" algn="ctr">
                  <a:solidFill>
                    <a:srgbClr val="C00000"/>
                  </a:solidFill>
                  <a:prstDash val="sysDot"/>
                  <a:round/>
                  <a:headEnd/>
                  <a:tailEnd/>
                </a:ln>
              </p:spPr>
              <p:txBody>
                <a:bodyPr lIns="0" tIns="0" rIns="0" bIns="0" anchor="ctr">
                  <a:spAutoFit/>
                </a:bodyPr>
                <a:lstStyle/>
                <a:p>
                  <a:pPr algn="ctr"/>
                  <a:r>
                    <a:rPr lang="ru-RU" altLang="ru-RU" sz="800"/>
                    <a:t>Причина «Внутренняя для агрегата»</a:t>
                  </a:r>
                </a:p>
              </p:txBody>
            </p:sp>
            <p:sp>
              <p:nvSpPr>
                <p:cNvPr id="10" name="Блок-схема: данные 9"/>
                <p:cNvSpPr/>
                <p:nvPr/>
              </p:nvSpPr>
              <p:spPr bwMode="auto">
                <a:xfrm>
                  <a:off x="381000" y="905647"/>
                  <a:ext cx="1075912" cy="533487"/>
                </a:xfrm>
                <a:prstGeom prst="flowChartInputOutput">
                  <a:avLst/>
                </a:prstGeom>
                <a:solidFill>
                  <a:schemeClr val="bg1">
                    <a:lumMod val="85000"/>
                  </a:schemeClr>
                </a:solidFill>
                <a:ln w="9525" cap="flat" cmpd="sng" algn="ctr">
                  <a:solidFill>
                    <a:schemeClr val="tx1"/>
                  </a:solidFill>
                  <a:prstDash val="sysDot"/>
                  <a:round/>
                  <a:headEnd type="none" w="med" len="med"/>
                  <a:tailEnd type="none" w="med" len="med"/>
                </a:ln>
                <a:effectLst/>
              </p:spPr>
              <p:txBody>
                <a:bodyPr/>
                <a:lstStyle/>
                <a:p>
                  <a:pPr>
                    <a:defRPr/>
                  </a:pPr>
                  <a:r>
                    <a:rPr lang="ru-RU" sz="800" dirty="0">
                      <a:latin typeface="Arial" charset="0"/>
                    </a:rPr>
                    <a:t>Импорт данных АСУ ТП</a:t>
                  </a:r>
                </a:p>
              </p:txBody>
            </p:sp>
            <p:sp>
              <p:nvSpPr>
                <p:cNvPr id="12335" name="Блок-схема: решение 10"/>
                <p:cNvSpPr>
                  <a:spLocks noChangeArrowheads="1"/>
                </p:cNvSpPr>
                <p:nvPr/>
              </p:nvSpPr>
              <p:spPr bwMode="auto">
                <a:xfrm>
                  <a:off x="5907271" y="768264"/>
                  <a:ext cx="1543050" cy="827391"/>
                </a:xfrm>
                <a:prstGeom prst="flowChartDecision">
                  <a:avLst/>
                </a:prstGeom>
                <a:solidFill>
                  <a:srgbClr val="C00000">
                    <a:alpha val="52940"/>
                  </a:srgbClr>
                </a:solidFill>
                <a:ln w="9525" algn="ctr">
                  <a:solidFill>
                    <a:srgbClr val="C00000"/>
                  </a:solidFill>
                  <a:prstDash val="sysDot"/>
                  <a:round/>
                  <a:headEnd/>
                  <a:tailEnd/>
                </a:ln>
              </p:spPr>
              <p:txBody>
                <a:bodyPr lIns="0" tIns="0" rIns="0" bIns="0" anchor="ctr">
                  <a:spAutoFit/>
                </a:bodyPr>
                <a:lstStyle/>
                <a:p>
                  <a:pPr algn="ctr"/>
                  <a:r>
                    <a:rPr lang="ru-RU" altLang="ru-RU" sz="800"/>
                    <a:t>Причина «Внутренняя для цеха»</a:t>
                  </a:r>
                </a:p>
              </p:txBody>
            </p:sp>
            <p:sp>
              <p:nvSpPr>
                <p:cNvPr id="12336" name="Блок-схема: решение 15"/>
                <p:cNvSpPr>
                  <a:spLocks noChangeArrowheads="1"/>
                </p:cNvSpPr>
                <p:nvPr/>
              </p:nvSpPr>
              <p:spPr bwMode="auto">
                <a:xfrm>
                  <a:off x="1653821" y="3758588"/>
                  <a:ext cx="1704975" cy="1103189"/>
                </a:xfrm>
                <a:prstGeom prst="flowChartDecision">
                  <a:avLst/>
                </a:prstGeom>
                <a:solidFill>
                  <a:srgbClr val="82C2F6">
                    <a:alpha val="56862"/>
                  </a:srgbClr>
                </a:solidFill>
                <a:ln w="9525" algn="ctr">
                  <a:solidFill>
                    <a:schemeClr val="tx1"/>
                  </a:solidFill>
                  <a:prstDash val="sysDot"/>
                  <a:round/>
                  <a:headEnd/>
                  <a:tailEnd/>
                </a:ln>
              </p:spPr>
              <p:txBody>
                <a:bodyPr lIns="0" tIns="0" rIns="0" bIns="0" anchor="ctr">
                  <a:spAutoFit/>
                </a:bodyPr>
                <a:lstStyle/>
                <a:p>
                  <a:pPr algn="ctr"/>
                  <a:r>
                    <a:rPr lang="ru-RU" altLang="ru-RU" sz="800"/>
                    <a:t>Подтверждение классификации технологического простоя</a:t>
                  </a:r>
                </a:p>
              </p:txBody>
            </p:sp>
            <p:sp>
              <p:nvSpPr>
                <p:cNvPr id="12337" name="Прямоугольник 19"/>
                <p:cNvSpPr>
                  <a:spLocks noChangeArrowheads="1"/>
                </p:cNvSpPr>
                <p:nvPr/>
              </p:nvSpPr>
              <p:spPr bwMode="auto">
                <a:xfrm>
                  <a:off x="8179225" y="966868"/>
                  <a:ext cx="1124157" cy="456529"/>
                </a:xfrm>
                <a:prstGeom prst="rect">
                  <a:avLst/>
                </a:prstGeom>
                <a:solidFill>
                  <a:srgbClr val="92D050">
                    <a:alpha val="31764"/>
                  </a:srgbClr>
                </a:solidFill>
                <a:ln w="9525" algn="ctr">
                  <a:solidFill>
                    <a:schemeClr val="tx1"/>
                  </a:solidFill>
                  <a:prstDash val="sysDot"/>
                  <a:round/>
                  <a:headEnd/>
                  <a:tailEnd/>
                </a:ln>
              </p:spPr>
              <p:txBody>
                <a:bodyPr/>
                <a:lstStyle/>
                <a:p>
                  <a:pPr algn="ctr"/>
                  <a:r>
                    <a:rPr lang="ru-RU" altLang="ru-RU" sz="800"/>
                    <a:t>Присвоение признака  простоя «Внешне цеховой»</a:t>
                  </a:r>
                </a:p>
              </p:txBody>
            </p:sp>
            <p:sp>
              <p:nvSpPr>
                <p:cNvPr id="12338" name="Блок-схема: решение 23"/>
                <p:cNvSpPr>
                  <a:spLocks noChangeArrowheads="1"/>
                </p:cNvSpPr>
                <p:nvPr/>
              </p:nvSpPr>
              <p:spPr bwMode="auto">
                <a:xfrm>
                  <a:off x="7950729" y="2525143"/>
                  <a:ext cx="1581150" cy="827353"/>
                </a:xfrm>
                <a:prstGeom prst="flowChartDecision">
                  <a:avLst/>
                </a:prstGeom>
                <a:solidFill>
                  <a:srgbClr val="663300">
                    <a:alpha val="56862"/>
                  </a:srgbClr>
                </a:solidFill>
                <a:ln w="9525" algn="ctr">
                  <a:solidFill>
                    <a:schemeClr val="tx1"/>
                  </a:solidFill>
                  <a:prstDash val="sysDot"/>
                  <a:round/>
                  <a:headEnd/>
                  <a:tailEnd/>
                </a:ln>
              </p:spPr>
              <p:txBody>
                <a:bodyPr lIns="0" tIns="0" rIns="0" bIns="0" anchor="ctr">
                  <a:spAutoFit/>
                </a:bodyPr>
                <a:lstStyle/>
                <a:p>
                  <a:pPr algn="ctr"/>
                  <a:r>
                    <a:rPr lang="ru-RU" altLang="ru-RU" sz="800"/>
                    <a:t>Подтверждение наличия внешних причин</a:t>
                  </a:r>
                </a:p>
              </p:txBody>
            </p:sp>
            <p:sp>
              <p:nvSpPr>
                <p:cNvPr id="12339" name="Блок-схема: решение 24"/>
                <p:cNvSpPr>
                  <a:spLocks noChangeArrowheads="1"/>
                </p:cNvSpPr>
                <p:nvPr/>
              </p:nvSpPr>
              <p:spPr bwMode="auto">
                <a:xfrm>
                  <a:off x="7963005" y="4409095"/>
                  <a:ext cx="1581150" cy="827353"/>
                </a:xfrm>
                <a:prstGeom prst="flowChartDecision">
                  <a:avLst/>
                </a:prstGeom>
                <a:solidFill>
                  <a:srgbClr val="CC0099">
                    <a:alpha val="50980"/>
                  </a:srgbClr>
                </a:solidFill>
                <a:ln w="9525" algn="ctr">
                  <a:solidFill>
                    <a:schemeClr val="tx1"/>
                  </a:solidFill>
                  <a:prstDash val="sysDot"/>
                  <a:round/>
                  <a:headEnd/>
                  <a:tailEnd/>
                </a:ln>
              </p:spPr>
              <p:txBody>
                <a:bodyPr lIns="0" tIns="0" rIns="0" bIns="0" anchor="ctr">
                  <a:spAutoFit/>
                </a:bodyPr>
                <a:lstStyle/>
                <a:p>
                  <a:pPr algn="ctr"/>
                  <a:r>
                    <a:rPr lang="ru-RU" altLang="ru-RU" sz="800"/>
                    <a:t>Определение ответственного за простой</a:t>
                  </a:r>
                </a:p>
              </p:txBody>
            </p:sp>
            <p:sp>
              <p:nvSpPr>
                <p:cNvPr id="12340" name="Блок-схема: данные 25"/>
                <p:cNvSpPr>
                  <a:spLocks noChangeArrowheads="1"/>
                </p:cNvSpPr>
                <p:nvPr/>
              </p:nvSpPr>
              <p:spPr bwMode="auto">
                <a:xfrm>
                  <a:off x="2819400" y="4867275"/>
                  <a:ext cx="2924175" cy="685800"/>
                </a:xfrm>
                <a:prstGeom prst="flowChartInputOutput">
                  <a:avLst/>
                </a:prstGeom>
                <a:solidFill>
                  <a:srgbClr val="008000">
                    <a:alpha val="50980"/>
                  </a:srgbClr>
                </a:solidFill>
                <a:ln w="9525" algn="ctr">
                  <a:solidFill>
                    <a:schemeClr val="tx1"/>
                  </a:solidFill>
                  <a:prstDash val="sysDot"/>
                  <a:round/>
                  <a:headEnd/>
                  <a:tailEnd/>
                </a:ln>
              </p:spPr>
              <p:txBody>
                <a:bodyPr/>
                <a:lstStyle/>
                <a:p>
                  <a:pPr algn="ctr"/>
                  <a:r>
                    <a:rPr lang="ru-RU" altLang="ru-RU"/>
                    <a:t>Рапорт сформирован</a:t>
                  </a:r>
                </a:p>
              </p:txBody>
            </p:sp>
            <p:cxnSp>
              <p:nvCxnSpPr>
                <p:cNvPr id="12341" name="Соединительная линия уступом 27"/>
                <p:cNvCxnSpPr>
                  <a:cxnSpLocks noChangeShapeType="1"/>
                  <a:stCxn id="12338" idx="1"/>
                </p:cNvCxnSpPr>
                <p:nvPr/>
              </p:nvCxnSpPr>
              <p:spPr bwMode="auto">
                <a:xfrm rot="10800000" flipV="1">
                  <a:off x="5369641" y="2938819"/>
                  <a:ext cx="2581088" cy="2434551"/>
                </a:xfrm>
                <a:prstGeom prst="bentConnector3">
                  <a:avLst>
                    <a:gd name="adj1" fmla="val 50000"/>
                  </a:avLst>
                </a:prstGeom>
                <a:noFill/>
                <a:ln w="15875" algn="ctr">
                  <a:solidFill>
                    <a:schemeClr val="tx1"/>
                  </a:solidFill>
                  <a:round/>
                  <a:headEnd/>
                  <a:tailEnd type="stealth" w="med" len="lg"/>
                </a:ln>
              </p:spPr>
            </p:cxnSp>
            <p:cxnSp>
              <p:nvCxnSpPr>
                <p:cNvPr id="12342" name="Прямая со стрелкой 35"/>
                <p:cNvCxnSpPr>
                  <a:cxnSpLocks noChangeShapeType="1"/>
                  <a:stCxn id="10" idx="5"/>
                  <a:endCxn id="12333" idx="1"/>
                </p:cNvCxnSpPr>
                <p:nvPr/>
              </p:nvCxnSpPr>
              <p:spPr bwMode="auto">
                <a:xfrm flipV="1">
                  <a:off x="1349301" y="1165384"/>
                  <a:ext cx="384249" cy="6806"/>
                </a:xfrm>
                <a:prstGeom prst="straightConnector1">
                  <a:avLst/>
                </a:prstGeom>
                <a:noFill/>
                <a:ln w="19050" algn="ctr">
                  <a:solidFill>
                    <a:schemeClr val="tx1"/>
                  </a:solidFill>
                  <a:round/>
                  <a:headEnd/>
                  <a:tailEnd type="stealth" w="med" len="lg"/>
                </a:ln>
              </p:spPr>
            </p:cxnSp>
            <p:cxnSp>
              <p:nvCxnSpPr>
                <p:cNvPr id="12343" name="Прямая со стрелкой 37"/>
                <p:cNvCxnSpPr>
                  <a:cxnSpLocks noChangeShapeType="1"/>
                  <a:stCxn id="12333" idx="3"/>
                  <a:endCxn id="12335" idx="1"/>
                </p:cNvCxnSpPr>
                <p:nvPr/>
              </p:nvCxnSpPr>
              <p:spPr bwMode="auto">
                <a:xfrm>
                  <a:off x="3305176" y="1165384"/>
                  <a:ext cx="2602095" cy="16576"/>
                </a:xfrm>
                <a:prstGeom prst="straightConnector1">
                  <a:avLst/>
                </a:prstGeom>
                <a:noFill/>
                <a:ln w="19050" algn="ctr">
                  <a:solidFill>
                    <a:schemeClr val="tx1"/>
                  </a:solidFill>
                  <a:round/>
                  <a:headEnd/>
                  <a:tailEnd type="stealth" w="med" len="lg"/>
                </a:ln>
              </p:spPr>
            </p:cxnSp>
            <p:cxnSp>
              <p:nvCxnSpPr>
                <p:cNvPr id="12344" name="Прямая со стрелкой 46"/>
                <p:cNvCxnSpPr>
                  <a:cxnSpLocks noChangeShapeType="1"/>
                  <a:stCxn id="12333" idx="2"/>
                  <a:endCxn id="12311" idx="0"/>
                </p:cNvCxnSpPr>
                <p:nvPr/>
              </p:nvCxnSpPr>
              <p:spPr bwMode="auto">
                <a:xfrm flipH="1">
                  <a:off x="2506309" y="1579079"/>
                  <a:ext cx="13054" cy="399438"/>
                </a:xfrm>
                <a:prstGeom prst="straightConnector1">
                  <a:avLst/>
                </a:prstGeom>
                <a:noFill/>
                <a:ln w="15875" algn="ctr">
                  <a:solidFill>
                    <a:schemeClr val="tx1"/>
                  </a:solidFill>
                  <a:round/>
                  <a:headEnd/>
                  <a:tailEnd type="stealth" w="med" len="lg"/>
                </a:ln>
              </p:spPr>
            </p:cxnSp>
            <p:cxnSp>
              <p:nvCxnSpPr>
                <p:cNvPr id="12345" name="Прямая со стрелкой 57"/>
                <p:cNvCxnSpPr>
                  <a:cxnSpLocks noChangeShapeType="1"/>
                  <a:stCxn id="118" idx="2"/>
                  <a:endCxn id="12352" idx="0"/>
                </p:cNvCxnSpPr>
                <p:nvPr/>
              </p:nvCxnSpPr>
              <p:spPr bwMode="auto">
                <a:xfrm rot="16200000" flipH="1">
                  <a:off x="2372220" y="2816869"/>
                  <a:ext cx="243067" cy="25112"/>
                </a:xfrm>
                <a:prstGeom prst="straightConnector1">
                  <a:avLst/>
                </a:prstGeom>
                <a:noFill/>
                <a:ln w="15875" algn="ctr">
                  <a:solidFill>
                    <a:schemeClr val="tx1"/>
                  </a:solidFill>
                  <a:round/>
                  <a:headEnd/>
                  <a:tailEnd type="stealth" w="med" len="lg"/>
                </a:ln>
              </p:spPr>
            </p:cxnSp>
            <p:cxnSp>
              <p:nvCxnSpPr>
                <p:cNvPr id="12346" name="Shape 72"/>
                <p:cNvCxnSpPr>
                  <a:cxnSpLocks noChangeShapeType="1"/>
                  <a:endCxn id="12340" idx="1"/>
                </p:cNvCxnSpPr>
                <p:nvPr/>
              </p:nvCxnSpPr>
              <p:spPr bwMode="auto">
                <a:xfrm>
                  <a:off x="3366459" y="4318465"/>
                  <a:ext cx="915029" cy="548810"/>
                </a:xfrm>
                <a:prstGeom prst="bentConnector2">
                  <a:avLst/>
                </a:prstGeom>
                <a:noFill/>
                <a:ln w="15875" algn="ctr">
                  <a:solidFill>
                    <a:schemeClr val="tx1"/>
                  </a:solidFill>
                  <a:round/>
                  <a:headEnd/>
                  <a:tailEnd type="stealth" w="med" len="lg"/>
                </a:ln>
              </p:spPr>
            </p:cxnSp>
            <p:cxnSp>
              <p:nvCxnSpPr>
                <p:cNvPr id="12347" name="Shape 85"/>
                <p:cNvCxnSpPr>
                  <a:cxnSpLocks noChangeShapeType="1"/>
                  <a:stCxn id="12339" idx="2"/>
                </p:cNvCxnSpPr>
                <p:nvPr/>
              </p:nvCxnSpPr>
              <p:spPr bwMode="auto">
                <a:xfrm rot="5400000" flipH="1">
                  <a:off x="5435231" y="1918100"/>
                  <a:ext cx="389426" cy="6247271"/>
                </a:xfrm>
                <a:prstGeom prst="bentConnector4">
                  <a:avLst>
                    <a:gd name="adj1" fmla="val -66198"/>
                    <a:gd name="adj2" fmla="val 56327"/>
                  </a:avLst>
                </a:prstGeom>
                <a:noFill/>
                <a:ln w="19050" algn="ctr">
                  <a:solidFill>
                    <a:srgbClr val="C00000"/>
                  </a:solidFill>
                  <a:prstDash val="dashDot"/>
                  <a:round/>
                  <a:headEnd type="stealth" w="med" len="lg"/>
                  <a:tailEnd type="stealth" w="med" len="lg"/>
                </a:ln>
              </p:spPr>
            </p:cxnSp>
            <p:cxnSp>
              <p:nvCxnSpPr>
                <p:cNvPr id="12348" name="Shape 87"/>
                <p:cNvCxnSpPr>
                  <a:cxnSpLocks noChangeShapeType="1"/>
                  <a:endCxn id="12320" idx="3"/>
                </p:cNvCxnSpPr>
                <p:nvPr/>
              </p:nvCxnSpPr>
              <p:spPr bwMode="auto">
                <a:xfrm rot="10800000">
                  <a:off x="5492527" y="3799228"/>
                  <a:ext cx="2322248" cy="843857"/>
                </a:xfrm>
                <a:prstGeom prst="bentConnector3">
                  <a:avLst>
                    <a:gd name="adj1" fmla="val 50000"/>
                  </a:avLst>
                </a:prstGeom>
                <a:noFill/>
                <a:ln w="19050" algn="ctr">
                  <a:solidFill>
                    <a:srgbClr val="C00000"/>
                  </a:solidFill>
                  <a:prstDash val="dashDot"/>
                  <a:round/>
                  <a:headEnd/>
                  <a:tailEnd type="stealth" w="med" len="lg"/>
                </a:ln>
              </p:spPr>
            </p:cxnSp>
            <p:cxnSp>
              <p:nvCxnSpPr>
                <p:cNvPr id="12349" name="Прямая соединительная линия 92"/>
                <p:cNvCxnSpPr>
                  <a:cxnSpLocks noChangeShapeType="1"/>
                  <a:endCxn id="12339" idx="1"/>
                </p:cNvCxnSpPr>
                <p:nvPr/>
              </p:nvCxnSpPr>
              <p:spPr bwMode="auto">
                <a:xfrm rot="16200000" flipH="1">
                  <a:off x="7812927" y="4672693"/>
                  <a:ext cx="176331" cy="123825"/>
                </a:xfrm>
                <a:prstGeom prst="line">
                  <a:avLst/>
                </a:prstGeom>
                <a:noFill/>
                <a:ln w="19050" algn="ctr">
                  <a:solidFill>
                    <a:srgbClr val="C00000"/>
                  </a:solidFill>
                  <a:prstDash val="dashDot"/>
                  <a:round/>
                  <a:headEnd type="none" w="med" len="lg"/>
                  <a:tailEnd type="stealth" w="med" len="lg"/>
                </a:ln>
              </p:spPr>
            </p:cxnSp>
            <p:cxnSp>
              <p:nvCxnSpPr>
                <p:cNvPr id="12350" name="Прямая соединительная линия 104"/>
                <p:cNvCxnSpPr>
                  <a:cxnSpLocks noChangeShapeType="1"/>
                  <a:stCxn id="12339" idx="1"/>
                </p:cNvCxnSpPr>
                <p:nvPr/>
              </p:nvCxnSpPr>
              <p:spPr bwMode="auto">
                <a:xfrm rot="10800000">
                  <a:off x="7950729" y="3305650"/>
                  <a:ext cx="12276" cy="1517122"/>
                </a:xfrm>
                <a:prstGeom prst="line">
                  <a:avLst/>
                </a:prstGeom>
                <a:noFill/>
                <a:ln w="19050" algn="ctr">
                  <a:solidFill>
                    <a:srgbClr val="C00000"/>
                  </a:solidFill>
                  <a:prstDash val="dashDot"/>
                  <a:round/>
                  <a:headEnd type="stealth" w="med" len="lg"/>
                  <a:tailEnd type="none" w="med" len="lg"/>
                </a:ln>
              </p:spPr>
            </p:cxnSp>
            <p:sp>
              <p:nvSpPr>
                <p:cNvPr id="135" name="TextBox 134"/>
                <p:cNvSpPr txBox="1"/>
                <p:nvPr/>
              </p:nvSpPr>
              <p:spPr>
                <a:xfrm>
                  <a:off x="2352207" y="1467779"/>
                  <a:ext cx="245526" cy="242957"/>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да</a:t>
                  </a:r>
                </a:p>
              </p:txBody>
            </p:sp>
            <p:sp>
              <p:nvSpPr>
                <p:cNvPr id="12352" name="Прямоугольник 12"/>
                <p:cNvSpPr>
                  <a:spLocks noChangeArrowheads="1"/>
                </p:cNvSpPr>
                <p:nvPr/>
              </p:nvSpPr>
              <p:spPr bwMode="auto">
                <a:xfrm>
                  <a:off x="1944334" y="2950959"/>
                  <a:ext cx="1123950" cy="457200"/>
                </a:xfrm>
                <a:prstGeom prst="rect">
                  <a:avLst/>
                </a:prstGeom>
                <a:solidFill>
                  <a:srgbClr val="C00000">
                    <a:alpha val="52940"/>
                  </a:srgbClr>
                </a:solidFill>
                <a:ln w="9525" algn="ctr">
                  <a:solidFill>
                    <a:srgbClr val="C00000"/>
                  </a:solidFill>
                  <a:prstDash val="sysDot"/>
                  <a:round/>
                  <a:headEnd/>
                  <a:tailEnd/>
                </a:ln>
              </p:spPr>
              <p:txBody>
                <a:bodyPr/>
                <a:lstStyle/>
                <a:p>
                  <a:pPr algn="ctr"/>
                  <a:r>
                    <a:rPr lang="ru-RU" altLang="ru-RU" sz="800"/>
                    <a:t>Классификация технологического простоя</a:t>
                  </a:r>
                </a:p>
              </p:txBody>
            </p:sp>
          </p:grpSp>
          <p:sp>
            <p:nvSpPr>
              <p:cNvPr id="117" name="TextBox 116"/>
              <p:cNvSpPr txBox="1"/>
              <p:nvPr/>
            </p:nvSpPr>
            <p:spPr bwMode="auto">
              <a:xfrm>
                <a:off x="7054991" y="1338445"/>
                <a:ext cx="288105" cy="21543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нет</a:t>
                </a:r>
              </a:p>
            </p:txBody>
          </p:sp>
          <p:sp>
            <p:nvSpPr>
              <p:cNvPr id="119" name="TextBox 118"/>
              <p:cNvSpPr txBox="1"/>
              <p:nvPr/>
            </p:nvSpPr>
            <p:spPr bwMode="auto">
              <a:xfrm>
                <a:off x="6423153" y="1694029"/>
                <a:ext cx="250335" cy="21543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да</a:t>
                </a:r>
              </a:p>
            </p:txBody>
          </p:sp>
        </p:grpSp>
        <p:cxnSp>
          <p:nvCxnSpPr>
            <p:cNvPr id="12319" name="Прямая со стрелкой 85"/>
            <p:cNvCxnSpPr>
              <a:cxnSpLocks noChangeShapeType="1"/>
              <a:stCxn id="119" idx="2"/>
              <a:endCxn id="12315" idx="0"/>
            </p:cNvCxnSpPr>
            <p:nvPr/>
          </p:nvCxnSpPr>
          <p:spPr bwMode="auto">
            <a:xfrm rot="16200000" flipH="1">
              <a:off x="6459249" y="1998534"/>
              <a:ext cx="200279" cy="22136"/>
            </a:xfrm>
            <a:prstGeom prst="straightConnector1">
              <a:avLst/>
            </a:prstGeom>
            <a:noFill/>
            <a:ln w="15875" algn="ctr">
              <a:solidFill>
                <a:schemeClr val="tx1"/>
              </a:solidFill>
              <a:round/>
              <a:headEnd/>
              <a:tailEnd type="stealth" w="med" len="lg"/>
            </a:ln>
          </p:spPr>
        </p:cxnSp>
        <p:sp>
          <p:nvSpPr>
            <p:cNvPr id="12320" name="Блок-схема: решение 15"/>
            <p:cNvSpPr>
              <a:spLocks noChangeArrowheads="1"/>
            </p:cNvSpPr>
            <p:nvPr/>
          </p:nvSpPr>
          <p:spPr bwMode="auto">
            <a:xfrm>
              <a:off x="3632022" y="3272283"/>
              <a:ext cx="1738370" cy="978173"/>
            </a:xfrm>
            <a:prstGeom prst="flowChartDecision">
              <a:avLst/>
            </a:prstGeom>
            <a:solidFill>
              <a:srgbClr val="FFC000">
                <a:alpha val="56862"/>
              </a:srgbClr>
            </a:solidFill>
            <a:ln w="9525" algn="ctr">
              <a:solidFill>
                <a:schemeClr val="tx1"/>
              </a:solidFill>
              <a:prstDash val="sysDot"/>
              <a:round/>
              <a:headEnd/>
              <a:tailEnd/>
            </a:ln>
          </p:spPr>
          <p:txBody>
            <a:bodyPr lIns="0" tIns="0" rIns="0" bIns="0" anchor="ctr">
              <a:spAutoFit/>
            </a:bodyPr>
            <a:lstStyle/>
            <a:p>
              <a:pPr algn="ctr"/>
              <a:r>
                <a:rPr lang="ru-RU" altLang="ru-RU" sz="800"/>
                <a:t>Подтверждение отказа оборудования и определение его признака</a:t>
              </a:r>
            </a:p>
          </p:txBody>
        </p:sp>
        <p:sp>
          <p:nvSpPr>
            <p:cNvPr id="12321" name="Прямоугольник 16"/>
            <p:cNvSpPr>
              <a:spLocks noChangeArrowheads="1"/>
            </p:cNvSpPr>
            <p:nvPr/>
          </p:nvSpPr>
          <p:spPr bwMode="auto">
            <a:xfrm>
              <a:off x="3928225" y="2632276"/>
              <a:ext cx="1145964" cy="405408"/>
            </a:xfrm>
            <a:prstGeom prst="rect">
              <a:avLst/>
            </a:prstGeom>
            <a:solidFill>
              <a:srgbClr val="C00000">
                <a:alpha val="52940"/>
              </a:srgbClr>
            </a:solidFill>
            <a:ln w="9525" algn="ctr">
              <a:solidFill>
                <a:srgbClr val="C00000"/>
              </a:solidFill>
              <a:prstDash val="sysDot"/>
              <a:round/>
              <a:headEnd/>
              <a:tailEnd/>
            </a:ln>
          </p:spPr>
          <p:txBody>
            <a:bodyPr/>
            <a:lstStyle/>
            <a:p>
              <a:pPr algn="ctr"/>
              <a:r>
                <a:rPr lang="ru-RU" altLang="ru-RU" sz="800"/>
                <a:t>Классификация отказа оборудования</a:t>
              </a:r>
            </a:p>
          </p:txBody>
        </p:sp>
        <p:cxnSp>
          <p:nvCxnSpPr>
            <p:cNvPr id="12322" name="Соединительная линия уступом 32793"/>
            <p:cNvCxnSpPr>
              <a:cxnSpLocks noChangeShapeType="1"/>
              <a:stCxn id="12311" idx="3"/>
              <a:endCxn id="12321" idx="0"/>
            </p:cNvCxnSpPr>
            <p:nvPr/>
          </p:nvCxnSpPr>
          <p:spPr bwMode="auto">
            <a:xfrm>
              <a:off x="3134440" y="2391465"/>
              <a:ext cx="1366767" cy="240811"/>
            </a:xfrm>
            <a:prstGeom prst="bentConnector2">
              <a:avLst/>
            </a:prstGeom>
            <a:noFill/>
            <a:ln w="19050" algn="ctr">
              <a:solidFill>
                <a:schemeClr val="tx1"/>
              </a:solidFill>
              <a:round/>
              <a:headEnd/>
              <a:tailEnd type="stealth" w="med" len="lg"/>
            </a:ln>
          </p:spPr>
        </p:cxnSp>
        <p:cxnSp>
          <p:nvCxnSpPr>
            <p:cNvPr id="12323" name="Прямая со стрелкой 32796"/>
            <p:cNvCxnSpPr>
              <a:cxnSpLocks noChangeShapeType="1"/>
              <a:stCxn id="12321" idx="2"/>
              <a:endCxn id="12320" idx="0"/>
            </p:cNvCxnSpPr>
            <p:nvPr/>
          </p:nvCxnSpPr>
          <p:spPr bwMode="auto">
            <a:xfrm rot="16200000" flipH="1">
              <a:off x="4383908" y="3154982"/>
              <a:ext cx="234598" cy="1"/>
            </a:xfrm>
            <a:prstGeom prst="straightConnector1">
              <a:avLst/>
            </a:prstGeom>
            <a:noFill/>
            <a:ln w="19050" algn="ctr">
              <a:solidFill>
                <a:schemeClr val="tx1"/>
              </a:solidFill>
              <a:round/>
              <a:headEnd/>
              <a:tailEnd type="stealth" w="med" len="lg"/>
            </a:ln>
          </p:spPr>
        </p:cxnSp>
        <p:cxnSp>
          <p:nvCxnSpPr>
            <p:cNvPr id="12324" name="Прямая со стрелкой 32798"/>
            <p:cNvCxnSpPr>
              <a:cxnSpLocks noChangeShapeType="1"/>
              <a:stCxn id="12320" idx="2"/>
            </p:cNvCxnSpPr>
            <p:nvPr/>
          </p:nvCxnSpPr>
          <p:spPr bwMode="auto">
            <a:xfrm rot="5400000">
              <a:off x="4268550" y="4483113"/>
              <a:ext cx="465315" cy="1"/>
            </a:xfrm>
            <a:prstGeom prst="straightConnector1">
              <a:avLst/>
            </a:prstGeom>
            <a:noFill/>
            <a:ln w="19050" algn="ctr">
              <a:solidFill>
                <a:schemeClr val="tx1"/>
              </a:solidFill>
              <a:round/>
              <a:headEnd/>
              <a:tailEnd type="stealth" w="med" len="lg"/>
            </a:ln>
          </p:spPr>
        </p:cxnSp>
        <p:cxnSp>
          <p:nvCxnSpPr>
            <p:cNvPr id="12325" name="Прямая со стрелкой 121"/>
            <p:cNvCxnSpPr>
              <a:cxnSpLocks noChangeShapeType="1"/>
              <a:stCxn id="12335" idx="3"/>
              <a:endCxn id="12337" idx="1"/>
            </p:cNvCxnSpPr>
            <p:nvPr/>
          </p:nvCxnSpPr>
          <p:spPr bwMode="auto">
            <a:xfrm>
              <a:off x="7366534" y="1440588"/>
              <a:ext cx="743181" cy="11681"/>
            </a:xfrm>
            <a:prstGeom prst="straightConnector1">
              <a:avLst/>
            </a:prstGeom>
            <a:noFill/>
            <a:ln w="19050" algn="ctr">
              <a:solidFill>
                <a:schemeClr val="tx1"/>
              </a:solidFill>
              <a:round/>
              <a:headEnd/>
              <a:tailEnd type="stealth" w="med" len="lg"/>
            </a:ln>
          </p:spPr>
        </p:cxnSp>
        <p:cxnSp>
          <p:nvCxnSpPr>
            <p:cNvPr id="12326" name="Прямая со стрелкой 124"/>
            <p:cNvCxnSpPr>
              <a:cxnSpLocks noChangeShapeType="1"/>
              <a:stCxn id="12337" idx="2"/>
              <a:endCxn id="12338" idx="0"/>
            </p:cNvCxnSpPr>
            <p:nvPr/>
          </p:nvCxnSpPr>
          <p:spPr bwMode="auto">
            <a:xfrm rot="5400000">
              <a:off x="8194333" y="2143293"/>
              <a:ext cx="976939" cy="1290"/>
            </a:xfrm>
            <a:prstGeom prst="straightConnector1">
              <a:avLst/>
            </a:prstGeom>
            <a:noFill/>
            <a:ln w="19050" algn="ctr">
              <a:solidFill>
                <a:schemeClr val="tx1"/>
              </a:solidFill>
              <a:round/>
              <a:headEnd/>
              <a:tailEnd type="stealth" w="med" len="lg"/>
            </a:ln>
          </p:spPr>
        </p:cxnSp>
        <p:cxnSp>
          <p:nvCxnSpPr>
            <p:cNvPr id="12327" name="Прямая со стрелкой 131"/>
            <p:cNvCxnSpPr>
              <a:cxnSpLocks noChangeShapeType="1"/>
              <a:stCxn id="12338" idx="2"/>
              <a:endCxn id="12339" idx="0"/>
            </p:cNvCxnSpPr>
            <p:nvPr/>
          </p:nvCxnSpPr>
          <p:spPr bwMode="auto">
            <a:xfrm rot="16200000" flipH="1">
              <a:off x="8220608" y="3827437"/>
              <a:ext cx="936906" cy="12517"/>
            </a:xfrm>
            <a:prstGeom prst="straightConnector1">
              <a:avLst/>
            </a:prstGeom>
            <a:noFill/>
            <a:ln w="15875" algn="ctr">
              <a:solidFill>
                <a:srgbClr val="C00000"/>
              </a:solidFill>
              <a:round/>
              <a:headEnd/>
              <a:tailEnd type="stealth" w="med" len="lg"/>
            </a:ln>
          </p:spPr>
        </p:cxnSp>
        <p:sp>
          <p:nvSpPr>
            <p:cNvPr id="64" name="TextBox 63"/>
            <p:cNvSpPr txBox="1"/>
            <p:nvPr/>
          </p:nvSpPr>
          <p:spPr bwMode="auto">
            <a:xfrm>
              <a:off x="2848030" y="1338445"/>
              <a:ext cx="288105" cy="21543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нет</a:t>
              </a:r>
            </a:p>
          </p:txBody>
        </p:sp>
        <p:cxnSp>
          <p:nvCxnSpPr>
            <p:cNvPr id="12329" name="Соединительная линия уступом 10264"/>
            <p:cNvCxnSpPr>
              <a:cxnSpLocks noChangeShapeType="1"/>
              <a:stCxn id="112" idx="1"/>
            </p:cNvCxnSpPr>
            <p:nvPr/>
          </p:nvCxnSpPr>
          <p:spPr bwMode="auto">
            <a:xfrm rot="10800000" flipV="1">
              <a:off x="5510130" y="3324317"/>
              <a:ext cx="190697" cy="1391452"/>
            </a:xfrm>
            <a:prstGeom prst="bentConnector2">
              <a:avLst/>
            </a:prstGeom>
            <a:noFill/>
            <a:ln w="15875" algn="ctr">
              <a:solidFill>
                <a:schemeClr val="tx1"/>
              </a:solidFill>
              <a:round/>
              <a:headEnd/>
              <a:tailEnd type="stealth" w="med" len="lg"/>
            </a:ln>
          </p:spPr>
        </p:cxnSp>
      </p:grpSp>
      <p:cxnSp>
        <p:nvCxnSpPr>
          <p:cNvPr id="12308" name="Прямая со стрелкой 32817"/>
          <p:cNvCxnSpPr>
            <a:cxnSpLocks noChangeShapeType="1"/>
            <a:stCxn id="112" idx="3"/>
          </p:cNvCxnSpPr>
          <p:nvPr/>
        </p:nvCxnSpPr>
        <p:spPr bwMode="auto">
          <a:xfrm>
            <a:off x="9155723" y="3181350"/>
            <a:ext cx="539262" cy="0"/>
          </a:xfrm>
          <a:prstGeom prst="straightConnector1">
            <a:avLst/>
          </a:prstGeom>
          <a:noFill/>
          <a:ln w="19050" algn="ctr">
            <a:solidFill>
              <a:srgbClr val="C00000"/>
            </a:solidFill>
            <a:prstDash val="dashDot"/>
            <a:round/>
            <a:headEnd type="stealth" w="med" len="lg"/>
            <a:tailEnd type="none" w="med" len="lg"/>
          </a:ln>
        </p:spPr>
      </p:cxnSp>
      <p:sp>
        <p:nvSpPr>
          <p:cNvPr id="251" name="TextBox 250"/>
          <p:cNvSpPr txBox="1"/>
          <p:nvPr/>
        </p:nvSpPr>
        <p:spPr bwMode="auto">
          <a:xfrm>
            <a:off x="10468708" y="3076575"/>
            <a:ext cx="354584" cy="21544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нет</a:t>
            </a:r>
          </a:p>
        </p:txBody>
      </p:sp>
      <p:sp>
        <p:nvSpPr>
          <p:cNvPr id="252" name="TextBox 251"/>
          <p:cNvSpPr txBox="1"/>
          <p:nvPr/>
        </p:nvSpPr>
        <p:spPr bwMode="auto">
          <a:xfrm>
            <a:off x="9632462" y="2771775"/>
            <a:ext cx="308098" cy="215444"/>
          </a:xfrm>
          <a:prstGeom prst="rect">
            <a:avLst/>
          </a:prstGeom>
          <a:solidFill>
            <a:schemeClr val="accent5">
              <a:lumMod val="25000"/>
            </a:schemeClr>
          </a:solidFill>
        </p:spPr>
        <p:txBody>
          <a:bodyPr wrap="none">
            <a:spAutoFit/>
          </a:bodyPr>
          <a:lstStyle/>
          <a:p>
            <a:pPr>
              <a:defRPr/>
            </a:pPr>
            <a:r>
              <a:rPr lang="ru-RU" sz="800" b="1" dirty="0">
                <a:solidFill>
                  <a:schemeClr val="bg1"/>
                </a:solidFill>
                <a:latin typeface="Arial" charset="0"/>
              </a:rPr>
              <a:t>да</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93292" y="85725"/>
            <a:ext cx="8862646" cy="381000"/>
          </a:xfrm>
        </p:spPr>
        <p:txBody>
          <a:bodyPr>
            <a:normAutofit fontScale="90000"/>
          </a:bodyPr>
          <a:lstStyle/>
          <a:p>
            <a:pPr eaLnBrk="1" hangingPunct="1"/>
            <a:r>
              <a:rPr lang="ru-RU" altLang="ru-RU" smtClean="0"/>
              <a:t>Регистрация простоев оборудования обжимного цеха</a:t>
            </a:r>
          </a:p>
        </p:txBody>
      </p:sp>
      <p:pic>
        <p:nvPicPr>
          <p:cNvPr id="13315" name="Объект 2"/>
          <p:cNvPicPr>
            <a:picLocks noGrp="1" noChangeAspect="1"/>
          </p:cNvPicPr>
          <p:nvPr>
            <p:ph idx="1"/>
          </p:nvPr>
        </p:nvPicPr>
        <p:blipFill>
          <a:blip r:embed="rId2"/>
          <a:srcRect/>
          <a:stretch>
            <a:fillRect/>
          </a:stretch>
        </p:blipFill>
        <p:spPr>
          <a:xfrm>
            <a:off x="1352062" y="642939"/>
            <a:ext cx="9804400" cy="5665787"/>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993292" y="168275"/>
            <a:ext cx="8862646" cy="381000"/>
          </a:xfrm>
        </p:spPr>
        <p:txBody>
          <a:bodyPr>
            <a:normAutofit fontScale="90000"/>
          </a:bodyPr>
          <a:lstStyle/>
          <a:p>
            <a:pPr eaLnBrk="1" hangingPunct="1"/>
            <a:r>
              <a:rPr lang="ru-RU" altLang="ru-RU" smtClean="0"/>
              <a:t>Регистрация простоев оборудования</a:t>
            </a:r>
          </a:p>
        </p:txBody>
      </p:sp>
      <p:pic>
        <p:nvPicPr>
          <p:cNvPr id="14339" name="Объект 2"/>
          <p:cNvPicPr>
            <a:picLocks noGrp="1" noChangeAspect="1"/>
          </p:cNvPicPr>
          <p:nvPr>
            <p:ph idx="1"/>
          </p:nvPr>
        </p:nvPicPr>
        <p:blipFill>
          <a:blip r:embed="rId2"/>
          <a:srcRect/>
          <a:stretch>
            <a:fillRect/>
          </a:stretch>
        </p:blipFill>
        <p:spPr>
          <a:xfrm>
            <a:off x="336062" y="620714"/>
            <a:ext cx="5357446" cy="3095625"/>
          </a:xfrm>
        </p:spPr>
      </p:pic>
      <p:pic>
        <p:nvPicPr>
          <p:cNvPr id="14340" name="Рисунок 3"/>
          <p:cNvPicPr>
            <a:picLocks noChangeAspect="1"/>
          </p:cNvPicPr>
          <p:nvPr/>
        </p:nvPicPr>
        <p:blipFill>
          <a:blip r:embed="rId3"/>
          <a:srcRect/>
          <a:stretch>
            <a:fillRect/>
          </a:stretch>
        </p:blipFill>
        <p:spPr bwMode="auto">
          <a:xfrm>
            <a:off x="7070971" y="620713"/>
            <a:ext cx="3987799" cy="2362200"/>
          </a:xfrm>
          <a:prstGeom prst="rect">
            <a:avLst/>
          </a:prstGeom>
          <a:noFill/>
          <a:ln w="9525">
            <a:noFill/>
            <a:miter lim="800000"/>
            <a:headEnd/>
            <a:tailEnd/>
          </a:ln>
        </p:spPr>
      </p:pic>
      <p:sp>
        <p:nvSpPr>
          <p:cNvPr id="14341" name="TextBox 9"/>
          <p:cNvSpPr txBox="1">
            <a:spLocks noChangeArrowheads="1"/>
          </p:cNvSpPr>
          <p:nvPr/>
        </p:nvSpPr>
        <p:spPr bwMode="auto">
          <a:xfrm>
            <a:off x="5918201" y="2997200"/>
            <a:ext cx="5937738" cy="738188"/>
          </a:xfrm>
          <a:prstGeom prst="rect">
            <a:avLst/>
          </a:prstGeom>
          <a:noFill/>
          <a:ln w="9525">
            <a:noFill/>
            <a:miter lim="800000"/>
            <a:headEnd/>
            <a:tailEnd/>
          </a:ln>
        </p:spPr>
        <p:txBody>
          <a:bodyPr>
            <a:spAutoFit/>
          </a:bodyPr>
          <a:lstStyle/>
          <a:p>
            <a:pPr indent="354013" algn="just" eaLnBrk="1" hangingPunct="1"/>
            <a:r>
              <a:rPr lang="ru-RU" altLang="ru-RU" sz="1400"/>
              <a:t>При регистрации простоя сохраняется информация о пользователе который внес данную информацию и его контактная информация. </a:t>
            </a:r>
          </a:p>
        </p:txBody>
      </p:sp>
      <p:sp>
        <p:nvSpPr>
          <p:cNvPr id="8" name="TextBox 10"/>
          <p:cNvSpPr txBox="1">
            <a:spLocks noChangeArrowheads="1"/>
          </p:cNvSpPr>
          <p:nvPr/>
        </p:nvSpPr>
        <p:spPr bwMode="auto">
          <a:xfrm>
            <a:off x="4208585" y="3989388"/>
            <a:ext cx="7621954"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540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ru-RU" sz="1600" dirty="0"/>
              <a:t>При формировании отчета о простоях </a:t>
            </a:r>
            <a:r>
              <a:rPr lang="ru-RU" sz="1600" dirty="0" smtClean="0"/>
              <a:t>в системе УПТО </a:t>
            </a:r>
            <a:r>
              <a:rPr lang="ru-RU" sz="1600" dirty="0"/>
              <a:t>возможна </a:t>
            </a:r>
            <a:r>
              <a:rPr lang="ru-RU" sz="1600" dirty="0" smtClean="0"/>
              <a:t>выборка:</a:t>
            </a:r>
          </a:p>
          <a:p>
            <a:pPr marL="285750" indent="-285750" algn="just" eaLnBrk="1" hangingPunct="1">
              <a:buFont typeface="Wingdings" panose="05000000000000000000" pitchFamily="2" charset="2"/>
              <a:buChar char="ü"/>
              <a:defRPr/>
            </a:pPr>
            <a:r>
              <a:rPr lang="ru-RU" sz="1600" dirty="0" smtClean="0"/>
              <a:t>по цеху;</a:t>
            </a:r>
          </a:p>
          <a:p>
            <a:pPr marL="285750" indent="-285750" algn="just" eaLnBrk="1" hangingPunct="1">
              <a:buFont typeface="Wingdings" panose="05000000000000000000" pitchFamily="2" charset="2"/>
              <a:buChar char="ü"/>
              <a:defRPr/>
            </a:pPr>
            <a:r>
              <a:rPr lang="ru-RU" sz="1600" dirty="0" smtClean="0"/>
              <a:t>по агрегату;</a:t>
            </a:r>
          </a:p>
          <a:p>
            <a:pPr marL="285750" indent="-285750" algn="just" eaLnBrk="1" hangingPunct="1">
              <a:buFont typeface="Wingdings" panose="05000000000000000000" pitchFamily="2" charset="2"/>
              <a:buChar char="ü"/>
              <a:defRPr/>
            </a:pPr>
            <a:r>
              <a:rPr lang="ru-RU" sz="1600" dirty="0" smtClean="0"/>
              <a:t>по дате или по конкретному периоду времени.</a:t>
            </a:r>
          </a:p>
          <a:p>
            <a:pPr indent="0" algn="just" eaLnBrk="1" hangingPunct="1">
              <a:defRPr/>
            </a:pPr>
            <a:r>
              <a:rPr lang="ru-RU" sz="1600" dirty="0" smtClean="0"/>
              <a:t>	Информация выводится в виде графика и сводной таблицы с причинами по каждому простою.</a:t>
            </a:r>
            <a:endParaRPr lang="ru-RU" sz="1600" dirty="0"/>
          </a:p>
        </p:txBody>
      </p:sp>
      <p:pic>
        <p:nvPicPr>
          <p:cNvPr id="14343" name="Рисунок 1"/>
          <p:cNvPicPr>
            <a:picLocks noChangeAspect="1"/>
          </p:cNvPicPr>
          <p:nvPr/>
        </p:nvPicPr>
        <p:blipFill>
          <a:blip r:embed="rId4"/>
          <a:srcRect/>
          <a:stretch>
            <a:fillRect/>
          </a:stretch>
        </p:blipFill>
        <p:spPr bwMode="auto">
          <a:xfrm>
            <a:off x="689709" y="3848100"/>
            <a:ext cx="3278554" cy="243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89939" y="85725"/>
            <a:ext cx="7366000" cy="381000"/>
          </a:xfrm>
        </p:spPr>
        <p:txBody>
          <a:bodyPr>
            <a:normAutofit fontScale="90000"/>
          </a:bodyPr>
          <a:lstStyle/>
          <a:p>
            <a:pPr eaLnBrk="1" hangingPunct="1"/>
            <a:r>
              <a:rPr lang="ru-RU" altLang="ru-RU" smtClean="0"/>
              <a:t>Форма отчета простоев оборудования </a:t>
            </a:r>
          </a:p>
        </p:txBody>
      </p:sp>
      <p:pic>
        <p:nvPicPr>
          <p:cNvPr id="15363" name="Picture 3" descr="D:\Борисенко\ДОК\Призентация\УПТО\Отчет ОЦ.jpg"/>
          <p:cNvPicPr>
            <a:picLocks noChangeAspect="1" noChangeArrowheads="1"/>
          </p:cNvPicPr>
          <p:nvPr/>
        </p:nvPicPr>
        <p:blipFill>
          <a:blip r:embed="rId2"/>
          <a:srcRect/>
          <a:stretch>
            <a:fillRect/>
          </a:stretch>
        </p:blipFill>
        <p:spPr bwMode="auto">
          <a:xfrm>
            <a:off x="1398955" y="620714"/>
            <a:ext cx="9782908"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89939" y="85725"/>
            <a:ext cx="7366000" cy="381000"/>
          </a:xfrm>
        </p:spPr>
        <p:txBody>
          <a:bodyPr>
            <a:normAutofit fontScale="90000"/>
          </a:bodyPr>
          <a:lstStyle/>
          <a:p>
            <a:pPr eaLnBrk="1" hangingPunct="1"/>
            <a:r>
              <a:rPr lang="ru-RU" altLang="ru-RU" smtClean="0"/>
              <a:t>Форма отчета простоев оборудования </a:t>
            </a:r>
          </a:p>
        </p:txBody>
      </p:sp>
      <p:pic>
        <p:nvPicPr>
          <p:cNvPr id="16387" name="Picture 2" descr="D:\Борисенко\ДОК\Призентация\УПТО\Отчет ЦГПТЛ.jpg"/>
          <p:cNvPicPr>
            <a:picLocks noChangeAspect="1" noChangeArrowheads="1"/>
          </p:cNvPicPr>
          <p:nvPr/>
        </p:nvPicPr>
        <p:blipFill>
          <a:blip r:embed="rId2"/>
          <a:srcRect/>
          <a:stretch>
            <a:fillRect/>
          </a:stretch>
        </p:blipFill>
        <p:spPr bwMode="auto">
          <a:xfrm>
            <a:off x="1133231" y="620714"/>
            <a:ext cx="10001739" cy="574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89939" y="168275"/>
            <a:ext cx="7366000" cy="381000"/>
          </a:xfrm>
        </p:spPr>
        <p:txBody>
          <a:bodyPr>
            <a:normAutofit fontScale="90000"/>
          </a:bodyPr>
          <a:lstStyle/>
          <a:p>
            <a:pPr eaLnBrk="1" hangingPunct="1"/>
            <a:r>
              <a:rPr lang="ru-RU" altLang="ru-RU" smtClean="0"/>
              <a:t>Сводная форма отчета о простоях</a:t>
            </a:r>
          </a:p>
        </p:txBody>
      </p:sp>
      <p:pic>
        <p:nvPicPr>
          <p:cNvPr id="17411" name="Рисунок 4"/>
          <p:cNvPicPr>
            <a:picLocks noChangeAspect="1"/>
          </p:cNvPicPr>
          <p:nvPr/>
        </p:nvPicPr>
        <p:blipFill>
          <a:blip r:embed="rId2"/>
          <a:srcRect/>
          <a:stretch>
            <a:fillRect/>
          </a:stretch>
        </p:blipFill>
        <p:spPr bwMode="auto">
          <a:xfrm>
            <a:off x="246185" y="2636838"/>
            <a:ext cx="11519877" cy="2305050"/>
          </a:xfrm>
          <a:prstGeom prst="rect">
            <a:avLst/>
          </a:prstGeom>
          <a:noFill/>
          <a:ln w="9525">
            <a:noFill/>
            <a:miter lim="800000"/>
            <a:headEnd/>
            <a:tailEnd/>
          </a:ln>
        </p:spPr>
      </p:pic>
      <p:sp>
        <p:nvSpPr>
          <p:cNvPr id="17412" name="TextBox 9"/>
          <p:cNvSpPr txBox="1">
            <a:spLocks noChangeArrowheads="1"/>
          </p:cNvSpPr>
          <p:nvPr/>
        </p:nvSpPr>
        <p:spPr bwMode="auto">
          <a:xfrm>
            <a:off x="3702540" y="1052513"/>
            <a:ext cx="2677336" cy="369332"/>
          </a:xfrm>
          <a:prstGeom prst="rect">
            <a:avLst/>
          </a:prstGeom>
          <a:noFill/>
          <a:ln w="9525">
            <a:noFill/>
            <a:miter lim="800000"/>
            <a:headEnd/>
            <a:tailEnd/>
          </a:ln>
        </p:spPr>
        <p:txBody>
          <a:bodyPr wrap="none">
            <a:spAutoFit/>
          </a:bodyPr>
          <a:lstStyle/>
          <a:p>
            <a:r>
              <a:rPr lang="ru-RU" altLang="ru-RU"/>
              <a:t>Сводная форма отчета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 </a:t>
            </a:r>
            <a:r>
              <a:rPr lang="ru-RU" dirty="0" smtClean="0">
                <a:solidFill>
                  <a:srgbClr val="FF0000"/>
                </a:solidFill>
              </a:rPr>
              <a:t>каких случаях составляются </a:t>
            </a:r>
            <a:r>
              <a:rPr lang="ru-RU" dirty="0" smtClean="0">
                <a:solidFill>
                  <a:srgbClr val="FF0000"/>
                </a:solidFill>
              </a:rPr>
              <a:t>ПОР по ремонту </a:t>
            </a:r>
            <a:r>
              <a:rPr lang="ru-RU" dirty="0" smtClean="0">
                <a:solidFill>
                  <a:srgbClr val="FF0000"/>
                </a:solidFill>
              </a:rPr>
              <a:t>оборудования?</a:t>
            </a:r>
            <a:endParaRPr lang="ru-RU" dirty="0">
              <a:solidFill>
                <a:srgbClr val="FF0000"/>
              </a:solidFill>
            </a:endParaRPr>
          </a:p>
        </p:txBody>
      </p:sp>
      <p:sp>
        <p:nvSpPr>
          <p:cNvPr id="3" name="Содержимое 2"/>
          <p:cNvSpPr>
            <a:spLocks noGrp="1"/>
          </p:cNvSpPr>
          <p:nvPr>
            <p:ph idx="1"/>
          </p:nvPr>
        </p:nvSpPr>
        <p:spPr/>
        <p:txBody>
          <a:bodyPr>
            <a:normAutofit/>
          </a:bodyPr>
          <a:lstStyle/>
          <a:p>
            <a:r>
              <a:rPr lang="ru-RU" sz="2000" dirty="0" smtClean="0"/>
              <a:t>Составление не обязательно</a:t>
            </a:r>
          </a:p>
          <a:p>
            <a:r>
              <a:rPr lang="ru-RU" sz="2000" dirty="0" smtClean="0"/>
              <a:t>Для </a:t>
            </a:r>
            <a:r>
              <a:rPr lang="ru-RU" sz="2000" dirty="0" smtClean="0"/>
              <a:t>оборудования, остановка которого влияет на объем производства </a:t>
            </a:r>
            <a:r>
              <a:rPr lang="ru-RU" sz="2000" dirty="0" smtClean="0"/>
              <a:t>продукции</a:t>
            </a:r>
          </a:p>
          <a:p>
            <a:r>
              <a:rPr lang="ru-RU" sz="2000" dirty="0" smtClean="0"/>
              <a:t>При выполнении работ подрядными организациями</a:t>
            </a:r>
          </a:p>
          <a:p>
            <a:r>
              <a:rPr lang="ru-RU" sz="2000" dirty="0" smtClean="0"/>
              <a:t>При выполнении комплексных ремонтных работ с привлечением </a:t>
            </a:r>
            <a:r>
              <a:rPr lang="ru-RU" sz="2000" dirty="0" err="1" smtClean="0"/>
              <a:t>механо</a:t>
            </a:r>
            <a:r>
              <a:rPr lang="ru-RU" sz="2000" dirty="0" smtClean="0"/>
              <a:t>-, </a:t>
            </a:r>
            <a:r>
              <a:rPr lang="ru-RU" sz="2000" dirty="0" err="1" smtClean="0"/>
              <a:t>електро</a:t>
            </a:r>
            <a:r>
              <a:rPr lang="ru-RU" sz="2000" dirty="0" smtClean="0"/>
              <a:t> -и  </a:t>
            </a:r>
            <a:r>
              <a:rPr lang="ru-RU" sz="2000" dirty="0" err="1" smtClean="0"/>
              <a:t>энергослужб</a:t>
            </a:r>
            <a:endParaRPr lang="ru-RU" sz="2000" dirty="0" smtClean="0"/>
          </a:p>
          <a:p>
            <a:r>
              <a:rPr lang="ru-RU" sz="2000" dirty="0" smtClean="0"/>
              <a:t>При наличии оперативного графика выполнения ремонта</a:t>
            </a:r>
            <a:endParaRPr lang="ru-RU" sz="2000" dirty="0"/>
          </a:p>
        </p:txBody>
      </p:sp>
      <p:sp>
        <p:nvSpPr>
          <p:cNvPr id="4" name="Нижний колонтитул 3"/>
          <p:cNvSpPr>
            <a:spLocks noGrp="1"/>
          </p:cNvSpPr>
          <p:nvPr>
            <p:ph type="ftr" sz="quarter" idx="11"/>
          </p:nvPr>
        </p:nvSpPr>
        <p:spPr/>
        <p:txBody>
          <a:bodyPr/>
          <a:lstStyle/>
          <a:p>
            <a:r>
              <a:rPr lang="ru-RU" smtClean="0"/>
              <a:t>Курсы повышения квалификации</a:t>
            </a:r>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9767" y="1628800"/>
            <a:ext cx="9132500"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КОМПЛЕКС «Управление </a:t>
            </a:r>
            <a:r>
              <a:rPr lang="ru-RU"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ТОиР</a:t>
            </a: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a:t>
            </a:r>
          </a:p>
          <a:p>
            <a:pPr algn="ctr">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годовое и текущее планирование</a:t>
            </a:r>
          </a:p>
          <a:p>
            <a:pPr algn="ctr">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 учет затрат</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62708" y="549275"/>
            <a:ext cx="10990385"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ru-RU" altLang="ru-RU" sz="3600" b="1" kern="0" dirty="0" smtClean="0">
                <a:solidFill>
                  <a:schemeClr val="accent2">
                    <a:lumMod val="60000"/>
                    <a:lumOff val="40000"/>
                  </a:schemeClr>
                </a:solidFill>
              </a:rPr>
              <a:t>Возможности АСУ «Управление </a:t>
            </a:r>
            <a:r>
              <a:rPr lang="ru-RU" altLang="ru-RU" sz="4000" b="1" kern="0" dirty="0" err="1" smtClean="0">
                <a:solidFill>
                  <a:schemeClr val="accent2">
                    <a:lumMod val="60000"/>
                    <a:lumOff val="40000"/>
                  </a:schemeClr>
                </a:solidFill>
              </a:rPr>
              <a:t>ТОиР</a:t>
            </a:r>
            <a:r>
              <a:rPr lang="ru-RU" altLang="ru-RU" sz="4000" b="1" kern="0" dirty="0" smtClean="0">
                <a:solidFill>
                  <a:schemeClr val="accent2">
                    <a:lumMod val="60000"/>
                    <a:lumOff val="40000"/>
                  </a:schemeClr>
                </a:solidFill>
              </a:rPr>
              <a:t>»</a:t>
            </a:r>
          </a:p>
        </p:txBody>
      </p:sp>
      <p:sp>
        <p:nvSpPr>
          <p:cNvPr id="8" name="Rectangle 3"/>
          <p:cNvSpPr txBox="1">
            <a:spLocks noChangeArrowheads="1"/>
          </p:cNvSpPr>
          <p:nvPr/>
        </p:nvSpPr>
        <p:spPr bwMode="auto">
          <a:xfrm>
            <a:off x="601785" y="1628776"/>
            <a:ext cx="10128738" cy="460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609600" indent="-609600" eaLnBrk="1" hangingPunct="1">
              <a:lnSpc>
                <a:spcPct val="90000"/>
              </a:lnSpc>
              <a:buClr>
                <a:srgbClr val="9999FF"/>
              </a:buClr>
              <a:buFont typeface="Wingdings" pitchFamily="2" charset="2"/>
              <a:buAutoNum type="arabicPeriod"/>
              <a:defRPr/>
            </a:pPr>
            <a:endParaRPr lang="ru-RU" altLang="ru-RU" sz="2400" kern="0" dirty="0" smtClean="0">
              <a:solidFill>
                <a:schemeClr val="accent2">
                  <a:lumMod val="60000"/>
                  <a:lumOff val="40000"/>
                </a:schemeClr>
              </a:solidFill>
            </a:endParaRP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Ввод формуляров по КР</a:t>
            </a:r>
            <a:r>
              <a:rPr lang="en-US" altLang="ru-RU" sz="2000" kern="0" dirty="0" smtClean="0">
                <a:solidFill>
                  <a:schemeClr val="accent2">
                    <a:lumMod val="60000"/>
                    <a:lumOff val="40000"/>
                  </a:schemeClr>
                </a:solidFill>
              </a:rPr>
              <a:t>;</a:t>
            </a: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Регистрация </a:t>
            </a:r>
            <a:r>
              <a:rPr lang="ru-RU" altLang="ru-RU" sz="2000" kern="0" dirty="0">
                <a:solidFill>
                  <a:schemeClr val="accent2">
                    <a:lumMod val="60000"/>
                    <a:lumOff val="40000"/>
                  </a:schemeClr>
                </a:solidFill>
              </a:rPr>
              <a:t>актов </a:t>
            </a:r>
            <a:r>
              <a:rPr lang="ru-RU" altLang="ru-RU" sz="2000" kern="0" dirty="0" smtClean="0">
                <a:solidFill>
                  <a:schemeClr val="accent2">
                    <a:lumMod val="60000"/>
                    <a:lumOff val="40000"/>
                  </a:schemeClr>
                </a:solidFill>
              </a:rPr>
              <a:t>обследования технического состояния</a:t>
            </a:r>
            <a:r>
              <a:rPr lang="en-US" altLang="ru-RU" sz="2000" kern="0" dirty="0" smtClean="0">
                <a:solidFill>
                  <a:schemeClr val="accent2">
                    <a:lumMod val="60000"/>
                    <a:lumOff val="40000"/>
                  </a:schemeClr>
                </a:solidFill>
              </a:rPr>
              <a:t>;</a:t>
            </a: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Ввод годовых заявок для проектов титулов </a:t>
            </a:r>
            <a:r>
              <a:rPr lang="ru-RU" altLang="ru-RU" sz="2000" kern="0" dirty="0" err="1" smtClean="0">
                <a:solidFill>
                  <a:schemeClr val="accent2">
                    <a:lumMod val="60000"/>
                    <a:lumOff val="40000"/>
                  </a:schemeClr>
                </a:solidFill>
              </a:rPr>
              <a:t>ТОиР</a:t>
            </a:r>
            <a:r>
              <a:rPr lang="ru-RU" altLang="ru-RU" sz="2000" kern="0" dirty="0" smtClean="0">
                <a:solidFill>
                  <a:schemeClr val="accent2">
                    <a:lumMod val="60000"/>
                    <a:lumOff val="40000"/>
                  </a:schemeClr>
                </a:solidFill>
              </a:rPr>
              <a:t> на услуги и ТМЦ цехами</a:t>
            </a:r>
            <a:r>
              <a:rPr lang="en-US" altLang="ru-RU" sz="2000" kern="0" dirty="0" smtClean="0">
                <a:solidFill>
                  <a:schemeClr val="accent2">
                    <a:lumMod val="60000"/>
                    <a:lumOff val="40000"/>
                  </a:schemeClr>
                </a:solidFill>
              </a:rPr>
              <a:t>;</a:t>
            </a:r>
            <a:endParaRPr lang="ru-RU" altLang="ru-RU" sz="2000" kern="0" dirty="0" smtClean="0">
              <a:solidFill>
                <a:schemeClr val="accent2">
                  <a:lumMod val="60000"/>
                  <a:lumOff val="40000"/>
                </a:schemeClr>
              </a:solidFill>
            </a:endParaRP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Формирование в электронном виде Титульных списков ТО,ТР, КР на основании заявок;</a:t>
            </a: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Печать Титульных списков;</a:t>
            </a: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Учет фактических затрат по ТО, ТР, КР по актам выполненных работ;</a:t>
            </a: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Учет актов ввода объектов в эксплуатацию ОГМ-105;</a:t>
            </a:r>
          </a:p>
          <a:p>
            <a:pPr marL="609600" indent="-609600" eaLnBrk="1" hangingPunct="1">
              <a:lnSpc>
                <a:spcPct val="90000"/>
              </a:lnSpc>
              <a:buClr>
                <a:srgbClr val="9999FF"/>
              </a:buClr>
              <a:buFont typeface="Wingdings" pitchFamily="2" charset="2"/>
              <a:buAutoNum type="arabicPeriod"/>
              <a:defRPr/>
            </a:pPr>
            <a:r>
              <a:rPr lang="ru-RU" altLang="ru-RU" sz="2000" kern="0" dirty="0" smtClean="0">
                <a:solidFill>
                  <a:schemeClr val="accent2">
                    <a:lumMod val="60000"/>
                    <a:lumOff val="40000"/>
                  </a:schemeClr>
                </a:solidFill>
              </a:rPr>
              <a:t>Анализ затрат  на </a:t>
            </a:r>
            <a:r>
              <a:rPr lang="ru-RU" altLang="ru-RU" sz="2000" kern="0" dirty="0" err="1" smtClean="0">
                <a:solidFill>
                  <a:schemeClr val="accent2">
                    <a:lumMod val="60000"/>
                    <a:lumOff val="40000"/>
                  </a:schemeClr>
                </a:solidFill>
              </a:rPr>
              <a:t>ТОиР</a:t>
            </a:r>
            <a:r>
              <a:rPr lang="ru-RU" altLang="ru-RU" sz="2000" kern="0" dirty="0" smtClean="0">
                <a:solidFill>
                  <a:schemeClr val="accent2">
                    <a:lumMod val="60000"/>
                    <a:lumOff val="40000"/>
                  </a:schemeClr>
                </a:solidFill>
              </a:rPr>
              <a:t> с помощью пакета аналитических и отчетных форм.</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altLang="ru-RU" smtClean="0"/>
              <a:t>Формуляр КР</a:t>
            </a:r>
          </a:p>
        </p:txBody>
      </p:sp>
      <p:pic>
        <p:nvPicPr>
          <p:cNvPr id="20483" name="Picture 5"/>
          <p:cNvPicPr>
            <a:picLocks noGrp="1" noChangeAspect="1" noChangeArrowheads="1"/>
          </p:cNvPicPr>
          <p:nvPr>
            <p:ph idx="1"/>
          </p:nvPr>
        </p:nvPicPr>
        <p:blipFill>
          <a:blip r:embed="rId2"/>
          <a:srcRect l="20383" t="14638" r="13965" b="12106"/>
          <a:stretch>
            <a:fillRect/>
          </a:stretch>
        </p:blipFill>
        <p:spPr>
          <a:xfrm>
            <a:off x="955432" y="1412876"/>
            <a:ext cx="7616092" cy="3883025"/>
          </a:xfrm>
          <a:noFill/>
        </p:spPr>
      </p:pic>
      <p:sp>
        <p:nvSpPr>
          <p:cNvPr id="20484" name="TextBox 2"/>
          <p:cNvSpPr txBox="1">
            <a:spLocks noChangeArrowheads="1"/>
          </p:cNvSpPr>
          <p:nvPr/>
        </p:nvSpPr>
        <p:spPr bwMode="auto">
          <a:xfrm>
            <a:off x="8843107" y="1773239"/>
            <a:ext cx="2571262" cy="2062103"/>
          </a:xfrm>
          <a:prstGeom prst="rect">
            <a:avLst/>
          </a:prstGeom>
          <a:noFill/>
          <a:ln w="9525">
            <a:noFill/>
            <a:miter lim="800000"/>
            <a:headEnd/>
            <a:tailEnd/>
          </a:ln>
        </p:spPr>
        <p:txBody>
          <a:bodyPr>
            <a:spAutoFit/>
          </a:bodyPr>
          <a:lstStyle/>
          <a:p>
            <a:r>
              <a:rPr lang="ru-RU" sz="1600"/>
              <a:t>При</a:t>
            </a:r>
            <a:r>
              <a:rPr lang="ru-RU" sz="1600" b="1"/>
              <a:t> </a:t>
            </a:r>
            <a:r>
              <a:rPr lang="ru-RU" sz="1600"/>
              <a:t>формировании формуляра используются статистические данные из системы АСУ Меню по дате последнего ремонта с указанием суммы затрат.</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sz="1600" smtClean="0"/>
              <a:t>Акт обследования технического состояния объекта</a:t>
            </a:r>
          </a:p>
        </p:txBody>
      </p:sp>
      <p:pic>
        <p:nvPicPr>
          <p:cNvPr id="21507" name="Picture 2"/>
          <p:cNvPicPr>
            <a:picLocks noGrp="1" noChangeAspect="1" noChangeArrowheads="1"/>
          </p:cNvPicPr>
          <p:nvPr>
            <p:ph idx="1"/>
          </p:nvPr>
        </p:nvPicPr>
        <p:blipFill>
          <a:blip r:embed="rId2"/>
          <a:srcRect/>
          <a:stretch>
            <a:fillRect/>
          </a:stretch>
        </p:blipFill>
        <p:spPr>
          <a:xfrm>
            <a:off x="867508" y="1341438"/>
            <a:ext cx="7778262" cy="4081462"/>
          </a:xfrm>
          <a:noFill/>
        </p:spPr>
      </p:pic>
      <p:sp>
        <p:nvSpPr>
          <p:cNvPr id="21508" name="TextBox 4"/>
          <p:cNvSpPr txBox="1">
            <a:spLocks noChangeArrowheads="1"/>
          </p:cNvSpPr>
          <p:nvPr/>
        </p:nvSpPr>
        <p:spPr bwMode="auto">
          <a:xfrm flipH="1">
            <a:off x="8931032" y="1341438"/>
            <a:ext cx="2127738" cy="3046988"/>
          </a:xfrm>
          <a:prstGeom prst="rect">
            <a:avLst/>
          </a:prstGeom>
          <a:noFill/>
          <a:ln w="9525">
            <a:noFill/>
            <a:miter lim="800000"/>
            <a:headEnd/>
            <a:tailEnd/>
          </a:ln>
        </p:spPr>
        <p:txBody>
          <a:bodyPr>
            <a:spAutoFit/>
          </a:bodyPr>
          <a:lstStyle/>
          <a:p>
            <a:r>
              <a:rPr lang="ru-RU" sz="1600"/>
              <a:t>На основании графика оборудования учитываемого в плане производства и актов технического состояния объекта формируются затраты для ТС КР, что является БП на год.</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altLang="ru-RU" smtClean="0"/>
              <a:t>Ввод заявок КР</a:t>
            </a:r>
          </a:p>
        </p:txBody>
      </p:sp>
      <p:pic>
        <p:nvPicPr>
          <p:cNvPr id="22531" name="Picture 7"/>
          <p:cNvPicPr>
            <a:picLocks noGrp="1" noChangeAspect="1" noChangeArrowheads="1"/>
          </p:cNvPicPr>
          <p:nvPr>
            <p:ph idx="1"/>
          </p:nvPr>
        </p:nvPicPr>
        <p:blipFill>
          <a:blip r:embed="rId3"/>
          <a:srcRect l="2007" r="-2007" b="8255"/>
          <a:stretch>
            <a:fillRect/>
          </a:stretch>
        </p:blipFill>
        <p:spPr>
          <a:xfrm>
            <a:off x="511908" y="620714"/>
            <a:ext cx="5376985" cy="2751137"/>
          </a:xfrm>
          <a:noFill/>
        </p:spPr>
      </p:pic>
      <p:pic>
        <p:nvPicPr>
          <p:cNvPr id="22532" name="Picture 10"/>
          <p:cNvPicPr>
            <a:picLocks noChangeAspect="1" noChangeArrowheads="1"/>
          </p:cNvPicPr>
          <p:nvPr/>
        </p:nvPicPr>
        <p:blipFill>
          <a:blip r:embed="rId4"/>
          <a:srcRect b="10724"/>
          <a:stretch>
            <a:fillRect/>
          </a:stretch>
        </p:blipFill>
        <p:spPr bwMode="auto">
          <a:xfrm>
            <a:off x="511908" y="3513139"/>
            <a:ext cx="5318369" cy="2681287"/>
          </a:xfrm>
          <a:prstGeom prst="rect">
            <a:avLst/>
          </a:prstGeom>
          <a:noFill/>
          <a:ln w="9525">
            <a:noFill/>
            <a:miter lim="800000"/>
            <a:headEnd/>
            <a:tailEnd/>
          </a:ln>
          <a:effectLst/>
        </p:spPr>
      </p:pic>
      <p:pic>
        <p:nvPicPr>
          <p:cNvPr id="22533" name="Picture 11"/>
          <p:cNvPicPr>
            <a:picLocks noChangeAspect="1" noChangeArrowheads="1"/>
          </p:cNvPicPr>
          <p:nvPr/>
        </p:nvPicPr>
        <p:blipFill>
          <a:blip r:embed="rId5"/>
          <a:srcRect r="2042" b="10342"/>
          <a:stretch>
            <a:fillRect/>
          </a:stretch>
        </p:blipFill>
        <p:spPr bwMode="auto">
          <a:xfrm>
            <a:off x="6051063" y="3251201"/>
            <a:ext cx="5668107" cy="2943225"/>
          </a:xfrm>
          <a:prstGeom prst="rect">
            <a:avLst/>
          </a:prstGeom>
          <a:noFill/>
          <a:ln w="9525">
            <a:noFill/>
            <a:miter lim="800000"/>
            <a:headEnd/>
            <a:tailEnd/>
          </a:ln>
          <a:effectLst/>
        </p:spPr>
      </p:pic>
      <p:sp>
        <p:nvSpPr>
          <p:cNvPr id="2" name="TextBox 1"/>
          <p:cNvSpPr txBox="1"/>
          <p:nvPr/>
        </p:nvSpPr>
        <p:spPr>
          <a:xfrm>
            <a:off x="6183924" y="692150"/>
            <a:ext cx="5535246" cy="2401888"/>
          </a:xfrm>
          <a:prstGeom prst="rect">
            <a:avLst/>
          </a:prstGeom>
          <a:noFill/>
        </p:spPr>
        <p:txBody>
          <a:bodyPr>
            <a:spAutoFit/>
          </a:bodyPr>
          <a:lstStyle/>
          <a:p>
            <a:pPr>
              <a:defRPr/>
            </a:pPr>
            <a:r>
              <a:rPr lang="ru-RU" sz="1500" dirty="0">
                <a:latin typeface="Arial" charset="0"/>
              </a:rPr>
              <a:t>Исходными данными для формирования </a:t>
            </a:r>
          </a:p>
          <a:p>
            <a:pPr>
              <a:defRPr/>
            </a:pPr>
            <a:r>
              <a:rPr lang="ru-RU" sz="1500" dirty="0">
                <a:latin typeface="Arial" charset="0"/>
              </a:rPr>
              <a:t>ТС КР являются</a:t>
            </a:r>
            <a:r>
              <a:rPr lang="en-US" sz="1500" dirty="0">
                <a:latin typeface="Arial" charset="0"/>
              </a:rPr>
              <a:t>:</a:t>
            </a:r>
            <a:endParaRPr lang="ru-RU" sz="1500" dirty="0">
              <a:latin typeface="Arial" charset="0"/>
            </a:endParaRPr>
          </a:p>
          <a:p>
            <a:pPr>
              <a:defRPr/>
            </a:pPr>
            <a:r>
              <a:rPr lang="ru-RU" sz="1500" dirty="0">
                <a:latin typeface="Arial" charset="0"/>
              </a:rPr>
              <a:t>Покупные затраты</a:t>
            </a:r>
            <a:r>
              <a:rPr lang="en-US" sz="1500" dirty="0">
                <a:latin typeface="Arial" charset="0"/>
              </a:rPr>
              <a:t>:</a:t>
            </a:r>
          </a:p>
          <a:p>
            <a:pPr marL="285750" indent="-285750">
              <a:buFont typeface="Arial" panose="020B0604020202020204" pitchFamily="34" charset="0"/>
              <a:buChar char="•"/>
              <a:defRPr/>
            </a:pPr>
            <a:r>
              <a:rPr lang="ru-RU" sz="1500" dirty="0">
                <a:latin typeface="Arial" charset="0"/>
              </a:rPr>
              <a:t>СМР п</a:t>
            </a:r>
            <a:r>
              <a:rPr lang="en-US" sz="1500" dirty="0">
                <a:latin typeface="Arial" charset="0"/>
              </a:rPr>
              <a:t>/</a:t>
            </a:r>
            <a:r>
              <a:rPr lang="uk-UA" sz="1500" dirty="0">
                <a:latin typeface="Arial" charset="0"/>
              </a:rPr>
              <a:t>с</a:t>
            </a:r>
            <a:r>
              <a:rPr lang="en-US" sz="1500" dirty="0">
                <a:latin typeface="Arial" charset="0"/>
              </a:rPr>
              <a:t>;</a:t>
            </a:r>
            <a:endParaRPr lang="uk-UA" sz="1500" dirty="0">
              <a:latin typeface="Arial" charset="0"/>
            </a:endParaRPr>
          </a:p>
          <a:p>
            <a:pPr marL="285750" indent="-285750">
              <a:buFont typeface="Arial" panose="020B0604020202020204" pitchFamily="34" charset="0"/>
              <a:buChar char="•"/>
              <a:defRPr/>
            </a:pPr>
            <a:r>
              <a:rPr lang="uk-UA" sz="1500" dirty="0">
                <a:latin typeface="Arial" charset="0"/>
              </a:rPr>
              <a:t>ТМЦ</a:t>
            </a:r>
            <a:r>
              <a:rPr lang="en-US" sz="1500" dirty="0">
                <a:latin typeface="Arial" charset="0"/>
              </a:rPr>
              <a:t> </a:t>
            </a:r>
            <a:r>
              <a:rPr lang="uk-UA" sz="1500" dirty="0">
                <a:latin typeface="Arial" charset="0"/>
              </a:rPr>
              <a:t>(ОМТС, ОО, ОСИТ)</a:t>
            </a:r>
            <a:r>
              <a:rPr lang="en-US" sz="1500" dirty="0">
                <a:latin typeface="Arial" charset="0"/>
              </a:rPr>
              <a:t>.</a:t>
            </a:r>
            <a:endParaRPr lang="uk-UA" sz="1500" dirty="0">
              <a:latin typeface="Arial" charset="0"/>
            </a:endParaRPr>
          </a:p>
          <a:p>
            <a:pPr>
              <a:defRPr/>
            </a:pPr>
            <a:r>
              <a:rPr lang="ru-RU" sz="1500" dirty="0">
                <a:latin typeface="Arial" charset="0"/>
              </a:rPr>
              <a:t>Собственные затраты</a:t>
            </a:r>
            <a:r>
              <a:rPr lang="en-US" sz="1500" dirty="0">
                <a:latin typeface="Arial" charset="0"/>
              </a:rPr>
              <a:t>:</a:t>
            </a:r>
            <a:endParaRPr lang="ru-RU" sz="1500" dirty="0">
              <a:latin typeface="Arial" charset="0"/>
            </a:endParaRPr>
          </a:p>
          <a:p>
            <a:pPr marL="285750" indent="-285750">
              <a:buFont typeface="Arial" panose="020B0604020202020204" pitchFamily="34" charset="0"/>
              <a:buChar char="•"/>
              <a:defRPr/>
            </a:pPr>
            <a:r>
              <a:rPr lang="ru-RU" sz="1500" dirty="0">
                <a:latin typeface="Arial" charset="0"/>
              </a:rPr>
              <a:t>Услуги ремонтных цехов</a:t>
            </a:r>
            <a:r>
              <a:rPr lang="en-US" sz="1500" dirty="0">
                <a:latin typeface="Arial" charset="0"/>
              </a:rPr>
              <a:t>;</a:t>
            </a:r>
            <a:endParaRPr lang="ru-RU" sz="1500" dirty="0">
              <a:latin typeface="Arial" charset="0"/>
            </a:endParaRPr>
          </a:p>
          <a:p>
            <a:pPr marL="285750" indent="-285750">
              <a:buFont typeface="Arial" panose="020B0604020202020204" pitchFamily="34" charset="0"/>
              <a:buChar char="•"/>
              <a:defRPr/>
            </a:pPr>
            <a:r>
              <a:rPr lang="ru-RU" sz="1500" dirty="0">
                <a:latin typeface="Arial" charset="0"/>
              </a:rPr>
              <a:t>Собственные материалы</a:t>
            </a:r>
            <a:r>
              <a:rPr lang="en-US" sz="1500" dirty="0">
                <a:latin typeface="Arial" charset="0"/>
              </a:rPr>
              <a:t>;</a:t>
            </a:r>
            <a:endParaRPr lang="ru-RU" sz="1500" dirty="0">
              <a:latin typeface="Arial" charset="0"/>
            </a:endParaRPr>
          </a:p>
          <a:p>
            <a:pPr marL="285750" indent="-285750">
              <a:buFont typeface="Arial" panose="020B0604020202020204" pitchFamily="34" charset="0"/>
              <a:buChar char="•"/>
              <a:defRPr/>
            </a:pPr>
            <a:r>
              <a:rPr lang="ru-RU" sz="1500" dirty="0">
                <a:latin typeface="Arial" charset="0"/>
              </a:rPr>
              <a:t>Затраты на изготовление запчастей </a:t>
            </a:r>
          </a:p>
          <a:p>
            <a:pPr>
              <a:defRPr/>
            </a:pPr>
            <a:r>
              <a:rPr lang="ru-RU" sz="1500" dirty="0">
                <a:latin typeface="Arial" charset="0"/>
              </a:rPr>
              <a:t>     </a:t>
            </a:r>
            <a:r>
              <a:rPr lang="uk-UA" sz="1500" dirty="0" err="1">
                <a:latin typeface="Arial" charset="0"/>
              </a:rPr>
              <a:t>собственного</a:t>
            </a:r>
            <a:r>
              <a:rPr lang="uk-UA" sz="1500" dirty="0">
                <a:latin typeface="Arial" charset="0"/>
              </a:rPr>
              <a:t> </a:t>
            </a:r>
            <a:r>
              <a:rPr lang="uk-UA" sz="1500" dirty="0" err="1">
                <a:latin typeface="Arial" charset="0"/>
              </a:rPr>
              <a:t>производства</a:t>
            </a:r>
            <a:r>
              <a:rPr lang="en-US" sz="1500" dirty="0">
                <a:latin typeface="Arial" charset="0"/>
              </a:rPr>
              <a:t>.</a:t>
            </a:r>
            <a:r>
              <a:rPr lang="ru-RU" sz="1500" dirty="0">
                <a:latin typeface="Arial" charset="0"/>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altLang="ru-RU" smtClean="0"/>
              <a:t>Ввод заявок ТО, ТР</a:t>
            </a:r>
          </a:p>
        </p:txBody>
      </p:sp>
      <p:pic>
        <p:nvPicPr>
          <p:cNvPr id="23555" name="Picture 2"/>
          <p:cNvPicPr>
            <a:picLocks noGrp="1" noChangeAspect="1" noChangeArrowheads="1"/>
          </p:cNvPicPr>
          <p:nvPr>
            <p:ph idx="1"/>
          </p:nvPr>
        </p:nvPicPr>
        <p:blipFill>
          <a:blip r:embed="rId2"/>
          <a:srcRect/>
          <a:stretch>
            <a:fillRect/>
          </a:stretch>
        </p:blipFill>
        <p:spPr>
          <a:xfrm>
            <a:off x="246184" y="3530601"/>
            <a:ext cx="4868985" cy="2644775"/>
          </a:xfrm>
          <a:noFill/>
        </p:spPr>
      </p:pic>
      <p:pic>
        <p:nvPicPr>
          <p:cNvPr id="23556" name="Picture 3"/>
          <p:cNvPicPr>
            <a:picLocks noChangeAspect="1" noChangeArrowheads="1"/>
          </p:cNvPicPr>
          <p:nvPr/>
        </p:nvPicPr>
        <p:blipFill>
          <a:blip r:embed="rId3"/>
          <a:srcRect r="1845"/>
          <a:stretch>
            <a:fillRect/>
          </a:stretch>
        </p:blipFill>
        <p:spPr bwMode="auto">
          <a:xfrm>
            <a:off x="5453185" y="3121026"/>
            <a:ext cx="6314831" cy="3027363"/>
          </a:xfrm>
          <a:prstGeom prst="rect">
            <a:avLst/>
          </a:prstGeom>
          <a:noFill/>
          <a:ln w="9525">
            <a:noFill/>
            <a:miter lim="800000"/>
            <a:headEnd/>
            <a:tailEnd/>
          </a:ln>
        </p:spPr>
      </p:pic>
      <p:pic>
        <p:nvPicPr>
          <p:cNvPr id="23557" name="Picture 4"/>
          <p:cNvPicPr>
            <a:picLocks noChangeAspect="1" noChangeArrowheads="1"/>
          </p:cNvPicPr>
          <p:nvPr/>
        </p:nvPicPr>
        <p:blipFill>
          <a:blip r:embed="rId4"/>
          <a:srcRect/>
          <a:stretch>
            <a:fillRect/>
          </a:stretch>
        </p:blipFill>
        <p:spPr bwMode="auto">
          <a:xfrm>
            <a:off x="246184" y="676275"/>
            <a:ext cx="4868985" cy="2755900"/>
          </a:xfrm>
          <a:prstGeom prst="rect">
            <a:avLst/>
          </a:prstGeom>
          <a:noFill/>
          <a:ln w="9525">
            <a:noFill/>
            <a:miter lim="800000"/>
            <a:headEnd/>
            <a:tailEnd/>
          </a:ln>
          <a:effectLst/>
        </p:spPr>
      </p:pic>
      <p:sp>
        <p:nvSpPr>
          <p:cNvPr id="2" name="TextBox 1"/>
          <p:cNvSpPr txBox="1"/>
          <p:nvPr/>
        </p:nvSpPr>
        <p:spPr>
          <a:xfrm>
            <a:off x="5564555" y="676275"/>
            <a:ext cx="6373446" cy="2092881"/>
          </a:xfrm>
          <a:prstGeom prst="rect">
            <a:avLst/>
          </a:prstGeom>
          <a:noFill/>
        </p:spPr>
        <p:txBody>
          <a:bodyPr>
            <a:spAutoFit/>
          </a:bodyPr>
          <a:lstStyle/>
          <a:p>
            <a:pPr>
              <a:defRPr/>
            </a:pPr>
            <a:r>
              <a:rPr lang="ru-RU" sz="1300" dirty="0">
                <a:solidFill>
                  <a:srgbClr val="000000"/>
                </a:solidFill>
                <a:latin typeface="Arial" charset="0"/>
              </a:rPr>
              <a:t>Исходными данными для формирования</a:t>
            </a:r>
            <a:r>
              <a:rPr lang="en-US" sz="1300" dirty="0">
                <a:solidFill>
                  <a:srgbClr val="000000"/>
                </a:solidFill>
                <a:latin typeface="Arial" charset="0"/>
              </a:rPr>
              <a:t> </a:t>
            </a:r>
            <a:r>
              <a:rPr lang="ru-RU" sz="1300" dirty="0">
                <a:solidFill>
                  <a:srgbClr val="000000"/>
                </a:solidFill>
                <a:latin typeface="Arial" charset="0"/>
              </a:rPr>
              <a:t>ТС ТО и ТР являются</a:t>
            </a:r>
            <a:r>
              <a:rPr lang="en-US" sz="1300" dirty="0">
                <a:solidFill>
                  <a:srgbClr val="000000"/>
                </a:solidFill>
                <a:latin typeface="Arial" charset="0"/>
              </a:rPr>
              <a:t>:</a:t>
            </a:r>
            <a:endParaRPr lang="ru-RU" sz="1300" dirty="0">
              <a:solidFill>
                <a:srgbClr val="000000"/>
              </a:solidFill>
              <a:latin typeface="Arial" charset="0"/>
            </a:endParaRPr>
          </a:p>
          <a:p>
            <a:pPr>
              <a:defRPr/>
            </a:pPr>
            <a:r>
              <a:rPr lang="ru-RU" sz="1300" dirty="0">
                <a:solidFill>
                  <a:srgbClr val="000000"/>
                </a:solidFill>
                <a:latin typeface="Arial" charset="0"/>
              </a:rPr>
              <a:t>Покупные затраты</a:t>
            </a:r>
            <a:r>
              <a:rPr lang="en-US" sz="1300" dirty="0">
                <a:solidFill>
                  <a:srgbClr val="000000"/>
                </a:solidFill>
                <a:latin typeface="Arial" charset="0"/>
              </a:rPr>
              <a:t>:</a:t>
            </a:r>
          </a:p>
          <a:p>
            <a:pPr marL="285750" indent="-285750">
              <a:buFont typeface="Arial" panose="020B0604020202020204" pitchFamily="34" charset="0"/>
              <a:buChar char="•"/>
              <a:defRPr/>
            </a:pPr>
            <a:r>
              <a:rPr lang="ru-RU" sz="1300" dirty="0">
                <a:solidFill>
                  <a:srgbClr val="000000"/>
                </a:solidFill>
                <a:latin typeface="Arial" charset="0"/>
              </a:rPr>
              <a:t>СМР п</a:t>
            </a:r>
            <a:r>
              <a:rPr lang="en-US" sz="1300" dirty="0">
                <a:solidFill>
                  <a:srgbClr val="000000"/>
                </a:solidFill>
                <a:latin typeface="Arial" charset="0"/>
              </a:rPr>
              <a:t>/</a:t>
            </a:r>
            <a:r>
              <a:rPr lang="uk-UA" sz="1300" dirty="0">
                <a:solidFill>
                  <a:srgbClr val="000000"/>
                </a:solidFill>
                <a:latin typeface="Arial" charset="0"/>
              </a:rPr>
              <a:t>с</a:t>
            </a:r>
            <a:r>
              <a:rPr lang="en-US" sz="1300" dirty="0">
                <a:solidFill>
                  <a:srgbClr val="000000"/>
                </a:solidFill>
                <a:latin typeface="Arial" charset="0"/>
              </a:rPr>
              <a:t>;</a:t>
            </a:r>
            <a:endParaRPr lang="uk-UA" sz="1300" dirty="0">
              <a:solidFill>
                <a:srgbClr val="000000"/>
              </a:solidFill>
              <a:latin typeface="Arial" charset="0"/>
            </a:endParaRPr>
          </a:p>
          <a:p>
            <a:pPr marL="285750" indent="-285750">
              <a:buFont typeface="Arial" panose="020B0604020202020204" pitchFamily="34" charset="0"/>
              <a:buChar char="•"/>
              <a:defRPr/>
            </a:pPr>
            <a:r>
              <a:rPr lang="uk-UA" sz="1300" dirty="0">
                <a:solidFill>
                  <a:srgbClr val="000000"/>
                </a:solidFill>
                <a:latin typeface="Arial" charset="0"/>
              </a:rPr>
              <a:t>ТМЦ</a:t>
            </a:r>
            <a:r>
              <a:rPr lang="en-US" sz="1300" dirty="0">
                <a:solidFill>
                  <a:srgbClr val="000000"/>
                </a:solidFill>
                <a:latin typeface="Arial" charset="0"/>
              </a:rPr>
              <a:t> </a:t>
            </a:r>
            <a:r>
              <a:rPr lang="uk-UA" sz="1300" dirty="0">
                <a:solidFill>
                  <a:srgbClr val="000000"/>
                </a:solidFill>
                <a:latin typeface="Arial" charset="0"/>
              </a:rPr>
              <a:t>(ОМТС, ОО, ОСИТ)</a:t>
            </a:r>
            <a:r>
              <a:rPr lang="en-US" sz="1300" dirty="0">
                <a:solidFill>
                  <a:srgbClr val="000000"/>
                </a:solidFill>
                <a:latin typeface="Arial" charset="0"/>
              </a:rPr>
              <a:t>.</a:t>
            </a:r>
            <a:endParaRPr lang="uk-UA" sz="1300" dirty="0">
              <a:solidFill>
                <a:srgbClr val="000000"/>
              </a:solidFill>
              <a:latin typeface="Arial" charset="0"/>
            </a:endParaRPr>
          </a:p>
          <a:p>
            <a:pPr>
              <a:defRPr/>
            </a:pPr>
            <a:r>
              <a:rPr lang="ru-RU" sz="1300" dirty="0">
                <a:solidFill>
                  <a:srgbClr val="000000"/>
                </a:solidFill>
                <a:latin typeface="Arial" charset="0"/>
              </a:rPr>
              <a:t>Собственные затраты</a:t>
            </a:r>
            <a:r>
              <a:rPr lang="en-US" sz="1300" dirty="0">
                <a:solidFill>
                  <a:srgbClr val="000000"/>
                </a:solidFill>
                <a:latin typeface="Arial" charset="0"/>
              </a:rPr>
              <a:t>:</a:t>
            </a:r>
            <a:endParaRPr lang="ru-RU" sz="1300" dirty="0">
              <a:solidFill>
                <a:srgbClr val="000000"/>
              </a:solidFill>
              <a:latin typeface="Arial" charset="0"/>
            </a:endParaRPr>
          </a:p>
          <a:p>
            <a:pPr marL="285750" indent="-285750">
              <a:buFont typeface="Arial" panose="020B0604020202020204" pitchFamily="34" charset="0"/>
              <a:buChar char="•"/>
              <a:defRPr/>
            </a:pPr>
            <a:r>
              <a:rPr lang="ru-RU" sz="1300" dirty="0">
                <a:solidFill>
                  <a:srgbClr val="000000"/>
                </a:solidFill>
                <a:latin typeface="Arial" charset="0"/>
              </a:rPr>
              <a:t>Услуги ремонтных цехов</a:t>
            </a:r>
            <a:r>
              <a:rPr lang="en-US" sz="1300" dirty="0">
                <a:solidFill>
                  <a:srgbClr val="000000"/>
                </a:solidFill>
                <a:latin typeface="Arial" charset="0"/>
              </a:rPr>
              <a:t>;</a:t>
            </a:r>
            <a:endParaRPr lang="ru-RU" sz="1300" dirty="0">
              <a:solidFill>
                <a:srgbClr val="000000"/>
              </a:solidFill>
              <a:latin typeface="Arial" charset="0"/>
            </a:endParaRPr>
          </a:p>
          <a:p>
            <a:pPr marL="285750" indent="-285750">
              <a:buFont typeface="Arial" panose="020B0604020202020204" pitchFamily="34" charset="0"/>
              <a:buChar char="•"/>
              <a:defRPr/>
            </a:pPr>
            <a:r>
              <a:rPr lang="ru-RU" sz="1300" dirty="0">
                <a:solidFill>
                  <a:srgbClr val="000000"/>
                </a:solidFill>
                <a:latin typeface="Arial" charset="0"/>
              </a:rPr>
              <a:t>Заработная плата ремонтного персонала </a:t>
            </a:r>
          </a:p>
          <a:p>
            <a:pPr>
              <a:defRPr/>
            </a:pPr>
            <a:r>
              <a:rPr lang="ru-RU" sz="1300" dirty="0">
                <a:solidFill>
                  <a:srgbClr val="000000"/>
                </a:solidFill>
                <a:latin typeface="Arial" charset="0"/>
              </a:rPr>
              <a:t>       производственных цехов</a:t>
            </a:r>
            <a:r>
              <a:rPr lang="en-US" sz="1300" dirty="0">
                <a:solidFill>
                  <a:srgbClr val="000000"/>
                </a:solidFill>
                <a:latin typeface="Arial" charset="0"/>
              </a:rPr>
              <a:t>;</a:t>
            </a:r>
            <a:r>
              <a:rPr lang="ru-RU" sz="1300" dirty="0">
                <a:solidFill>
                  <a:srgbClr val="000000"/>
                </a:solidFill>
                <a:latin typeface="Arial" charset="0"/>
              </a:rPr>
              <a:t> </a:t>
            </a:r>
          </a:p>
          <a:p>
            <a:pPr marL="285750" indent="-285750">
              <a:buFont typeface="Arial" panose="020B0604020202020204" pitchFamily="34" charset="0"/>
              <a:buChar char="•"/>
              <a:defRPr/>
            </a:pPr>
            <a:r>
              <a:rPr lang="ru-RU" sz="1300" dirty="0">
                <a:solidFill>
                  <a:srgbClr val="000000"/>
                </a:solidFill>
                <a:latin typeface="Arial" charset="0"/>
              </a:rPr>
              <a:t>Собственные материалы</a:t>
            </a:r>
            <a:r>
              <a:rPr lang="en-US" sz="1300" dirty="0">
                <a:solidFill>
                  <a:srgbClr val="000000"/>
                </a:solidFill>
                <a:latin typeface="Arial" charset="0"/>
              </a:rPr>
              <a:t>;</a:t>
            </a:r>
            <a:endParaRPr lang="ru-RU" sz="1300" dirty="0">
              <a:solidFill>
                <a:srgbClr val="000000"/>
              </a:solidFill>
              <a:latin typeface="Arial" charset="0"/>
            </a:endParaRPr>
          </a:p>
          <a:p>
            <a:pPr marL="285750" indent="-285750">
              <a:buFont typeface="Arial" panose="020B0604020202020204" pitchFamily="34" charset="0"/>
              <a:buChar char="•"/>
              <a:defRPr/>
            </a:pPr>
            <a:r>
              <a:rPr lang="ru-RU" sz="1300" dirty="0">
                <a:solidFill>
                  <a:srgbClr val="000000"/>
                </a:solidFill>
                <a:latin typeface="Arial" charset="0"/>
              </a:rPr>
              <a:t>Затраты на изготовление запчастей </a:t>
            </a:r>
            <a:r>
              <a:rPr lang="uk-UA" sz="1300" dirty="0" err="1">
                <a:solidFill>
                  <a:srgbClr val="000000"/>
                </a:solidFill>
                <a:latin typeface="Arial" charset="0"/>
              </a:rPr>
              <a:t>собственного</a:t>
            </a:r>
            <a:r>
              <a:rPr lang="uk-UA" sz="1300" dirty="0">
                <a:solidFill>
                  <a:srgbClr val="000000"/>
                </a:solidFill>
                <a:latin typeface="Arial" charset="0"/>
              </a:rPr>
              <a:t> </a:t>
            </a:r>
            <a:r>
              <a:rPr lang="uk-UA" sz="1300" dirty="0" err="1">
                <a:solidFill>
                  <a:srgbClr val="000000"/>
                </a:solidFill>
                <a:latin typeface="Arial" charset="0"/>
              </a:rPr>
              <a:t>производства</a:t>
            </a:r>
            <a:r>
              <a:rPr lang="en-US" sz="1300" dirty="0">
                <a:solidFill>
                  <a:srgbClr val="000000"/>
                </a:solidFill>
                <a:latin typeface="Arial" charset="0"/>
              </a:rPr>
              <a:t>.</a:t>
            </a:r>
            <a:r>
              <a:rPr lang="ru-RU" sz="1300" dirty="0">
                <a:solidFill>
                  <a:srgbClr val="000000"/>
                </a:solidFill>
                <a:latin typeface="Arial"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smtClean="0"/>
              <a:t>Экранная форма ТС</a:t>
            </a:r>
          </a:p>
        </p:txBody>
      </p:sp>
      <p:sp>
        <p:nvSpPr>
          <p:cNvPr id="24579" name="Нижний колонтитул 3"/>
          <p:cNvSpPr>
            <a:spLocks noGrp="1"/>
          </p:cNvSpPr>
          <p:nvPr>
            <p:ph type="ftr" sz="quarter" idx="10"/>
          </p:nvPr>
        </p:nvSpPr>
        <p:spPr>
          <a:noFill/>
        </p:spPr>
        <p:txBody>
          <a:bodyPr/>
          <a:lstStyle/>
          <a:p>
            <a:endParaRPr lang="en-US" smtClean="0"/>
          </a:p>
        </p:txBody>
      </p:sp>
      <p:pic>
        <p:nvPicPr>
          <p:cNvPr id="24580" name="Picture 3"/>
          <p:cNvPicPr>
            <a:picLocks noGrp="1" noChangeAspect="1" noChangeArrowheads="1"/>
          </p:cNvPicPr>
          <p:nvPr>
            <p:ph idx="1"/>
          </p:nvPr>
        </p:nvPicPr>
        <p:blipFill>
          <a:blip r:embed="rId2"/>
          <a:srcRect/>
          <a:stretch>
            <a:fillRect/>
          </a:stretch>
        </p:blipFill>
        <p:spPr>
          <a:xfrm>
            <a:off x="867508" y="908050"/>
            <a:ext cx="10546862" cy="5113338"/>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smtClean="0"/>
              <a:t>Печатная форма ТС ТОиР</a:t>
            </a:r>
          </a:p>
        </p:txBody>
      </p:sp>
      <p:pic>
        <p:nvPicPr>
          <p:cNvPr id="25603" name="Picture 2"/>
          <p:cNvPicPr>
            <a:picLocks noGrp="1" noChangeAspect="1" noChangeArrowheads="1"/>
          </p:cNvPicPr>
          <p:nvPr>
            <p:ph idx="1"/>
          </p:nvPr>
        </p:nvPicPr>
        <p:blipFill>
          <a:blip r:embed="rId2"/>
          <a:srcRect/>
          <a:stretch>
            <a:fillRect/>
          </a:stretch>
        </p:blipFill>
        <p:spPr>
          <a:xfrm>
            <a:off x="423985" y="1052514"/>
            <a:ext cx="11431953" cy="4897437"/>
          </a:xfr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r>
              <a:rPr lang="ru-RU" smtClean="0"/>
              <a:t>Ввод актов ф.2</a:t>
            </a:r>
          </a:p>
        </p:txBody>
      </p:sp>
      <p:pic>
        <p:nvPicPr>
          <p:cNvPr id="26627" name="Picture 2"/>
          <p:cNvPicPr>
            <a:picLocks noGrp="1" noChangeAspect="1" noChangeArrowheads="1"/>
          </p:cNvPicPr>
          <p:nvPr>
            <p:ph idx="1"/>
          </p:nvPr>
        </p:nvPicPr>
        <p:blipFill>
          <a:blip r:embed="rId2"/>
          <a:srcRect/>
          <a:stretch>
            <a:fillRect/>
          </a:stretch>
        </p:blipFill>
        <p:spPr>
          <a:xfrm>
            <a:off x="336062" y="620713"/>
            <a:ext cx="5898662" cy="3744912"/>
          </a:xfrm>
          <a:noFill/>
        </p:spPr>
      </p:pic>
      <p:pic>
        <p:nvPicPr>
          <p:cNvPr id="26628" name="Picture 3"/>
          <p:cNvPicPr>
            <a:picLocks noChangeAspect="1" noChangeArrowheads="1"/>
          </p:cNvPicPr>
          <p:nvPr/>
        </p:nvPicPr>
        <p:blipFill>
          <a:blip r:embed="rId3"/>
          <a:srcRect/>
          <a:stretch>
            <a:fillRect/>
          </a:stretch>
        </p:blipFill>
        <p:spPr bwMode="auto">
          <a:xfrm>
            <a:off x="5937739" y="2781301"/>
            <a:ext cx="6096000" cy="343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r>
              <a:rPr lang="ru-RU" smtClean="0"/>
              <a:t>Отчет по ТС КР</a:t>
            </a:r>
          </a:p>
        </p:txBody>
      </p:sp>
      <p:pic>
        <p:nvPicPr>
          <p:cNvPr id="27651" name="Picture 2"/>
          <p:cNvPicPr>
            <a:picLocks noGrp="1" noChangeAspect="1" noChangeArrowheads="1"/>
          </p:cNvPicPr>
          <p:nvPr>
            <p:ph idx="1"/>
          </p:nvPr>
        </p:nvPicPr>
        <p:blipFill>
          <a:blip r:embed="rId2"/>
          <a:srcRect/>
          <a:stretch>
            <a:fillRect/>
          </a:stretch>
        </p:blipFill>
        <p:spPr>
          <a:xfrm>
            <a:off x="511908" y="1052514"/>
            <a:ext cx="11344031" cy="462438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18317" y="258106"/>
            <a:ext cx="8392307" cy="720571"/>
          </a:xfrm>
        </p:spPr>
        <p:txBody>
          <a:bodyPr/>
          <a:lstStyle/>
          <a:p>
            <a:pPr algn="ctr"/>
            <a:r>
              <a:rPr lang="ru-RU" sz="3200" dirty="0" smtClean="0">
                <a:solidFill>
                  <a:srgbClr val="FF0000"/>
                </a:solidFill>
                <a:latin typeface="Times New Roman" panose="02020603050405020304" pitchFamily="18" charset="0"/>
                <a:cs typeface="Times New Roman" panose="02020603050405020304" pitchFamily="18" charset="0"/>
              </a:rPr>
              <a:t>Структура лекции</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91239" y="1225689"/>
            <a:ext cx="9098085" cy="6370975"/>
          </a:xfrm>
          <a:prstGeom prst="rect">
            <a:avLst/>
          </a:prstGeom>
          <a:noFill/>
        </p:spPr>
        <p:txBody>
          <a:bodyPr wrap="square" rtlCol="0">
            <a:spAutoFit/>
          </a:bodyPr>
          <a:lstStyle/>
          <a:p>
            <a:pPr marL="457200" indent="-457200">
              <a:buFont typeface="+mj-lt"/>
              <a:buAutoNum type="arabicPeriod"/>
            </a:pPr>
            <a:r>
              <a:rPr lang="ru-RU" sz="2400" dirty="0" smtClean="0">
                <a:solidFill>
                  <a:srgbClr val="FF0000"/>
                </a:solidFill>
                <a:latin typeface="Times New Roman" panose="02020603050405020304" pitchFamily="18" charset="0"/>
                <a:cs typeface="Times New Roman" panose="02020603050405020304" pitchFamily="18" charset="0"/>
              </a:rPr>
              <a:t>Историческая справка по созданию системы </a:t>
            </a:r>
            <a:r>
              <a:rPr lang="ru-RU" sz="2400" dirty="0" err="1" smtClean="0">
                <a:solidFill>
                  <a:srgbClr val="FF0000"/>
                </a:solidFill>
                <a:latin typeface="Times New Roman" panose="02020603050405020304" pitchFamily="18" charset="0"/>
                <a:cs typeface="Times New Roman" panose="02020603050405020304" pitchFamily="18" charset="0"/>
              </a:rPr>
              <a:t>ТОиР</a:t>
            </a:r>
            <a:endParaRPr lang="ru-RU" sz="24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smtClean="0">
                <a:solidFill>
                  <a:srgbClr val="FF0000"/>
                </a:solidFill>
                <a:latin typeface="Times New Roman" panose="02020603050405020304" pitchFamily="18" charset="0"/>
                <a:cs typeface="Times New Roman" panose="02020603050405020304" pitchFamily="18" charset="0"/>
              </a:rPr>
              <a:t>Нормативная литература используемая при организации </a:t>
            </a:r>
            <a:r>
              <a:rPr lang="ru-RU" sz="2400" dirty="0" err="1" smtClean="0">
                <a:solidFill>
                  <a:srgbClr val="FF0000"/>
                </a:solidFill>
                <a:latin typeface="Times New Roman" panose="02020603050405020304" pitchFamily="18" charset="0"/>
                <a:cs typeface="Times New Roman" panose="02020603050405020304" pitchFamily="18" charset="0"/>
              </a:rPr>
              <a:t>ТОиР</a:t>
            </a:r>
            <a:endParaRPr lang="ru-RU" sz="24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smtClean="0">
                <a:solidFill>
                  <a:srgbClr val="FF0000"/>
                </a:solidFill>
                <a:latin typeface="Times New Roman" panose="02020603050405020304" pitchFamily="18" charset="0"/>
                <a:cs typeface="Times New Roman" panose="02020603050405020304" pitchFamily="18" charset="0"/>
              </a:rPr>
              <a:t>Структура системы </a:t>
            </a:r>
            <a:r>
              <a:rPr lang="ru-RU" sz="2400" dirty="0" err="1" smtClean="0">
                <a:solidFill>
                  <a:srgbClr val="FF0000"/>
                </a:solidFill>
                <a:latin typeface="Times New Roman" panose="02020603050405020304" pitchFamily="18" charset="0"/>
                <a:cs typeface="Times New Roman" panose="02020603050405020304" pitchFamily="18" charset="0"/>
              </a:rPr>
              <a:t>ППР</a:t>
            </a:r>
            <a:r>
              <a:rPr lang="ru-RU" sz="2400" dirty="0" smtClean="0">
                <a:solidFill>
                  <a:srgbClr val="FF0000"/>
                </a:solidFill>
                <a:latin typeface="Times New Roman" panose="02020603050405020304" pitchFamily="18" charset="0"/>
                <a:cs typeface="Times New Roman" panose="02020603050405020304" pitchFamily="18" charset="0"/>
              </a:rPr>
              <a:t> и </a:t>
            </a:r>
            <a:r>
              <a:rPr lang="ru-RU" sz="2400" dirty="0" err="1" smtClean="0">
                <a:solidFill>
                  <a:srgbClr val="FF0000"/>
                </a:solidFill>
                <a:latin typeface="Times New Roman" panose="02020603050405020304" pitchFamily="18" charset="0"/>
                <a:cs typeface="Times New Roman" panose="02020603050405020304" pitchFamily="18" charset="0"/>
              </a:rPr>
              <a:t>ТОиР</a:t>
            </a:r>
            <a:r>
              <a:rPr lang="ru-RU" sz="2400" dirty="0" smtClean="0">
                <a:solidFill>
                  <a:srgbClr val="FF0000"/>
                </a:solidFill>
                <a:latin typeface="Times New Roman" panose="02020603050405020304" pitchFamily="18" charset="0"/>
                <a:cs typeface="Times New Roman" panose="02020603050405020304" pitchFamily="18" charset="0"/>
              </a:rPr>
              <a:t> </a:t>
            </a:r>
          </a:p>
          <a:p>
            <a:pPr marL="457200" indent="-457200">
              <a:buFont typeface="+mj-lt"/>
              <a:buAutoNum type="arabicPeriod"/>
            </a:pPr>
            <a:r>
              <a:rPr lang="ru-RU" sz="2400" dirty="0" smtClean="0">
                <a:solidFill>
                  <a:srgbClr val="C00000"/>
                </a:solidFill>
                <a:latin typeface="Times New Roman" pitchFamily="18" charset="0"/>
                <a:cs typeface="Times New Roman" pitchFamily="18" charset="0"/>
              </a:rPr>
              <a:t>Стандарт </a:t>
            </a:r>
            <a:r>
              <a:rPr lang="en-US" sz="2400" dirty="0" smtClean="0">
                <a:solidFill>
                  <a:srgbClr val="C00000"/>
                </a:solidFill>
                <a:latin typeface="Times New Roman" pitchFamily="18" charset="0"/>
                <a:cs typeface="Times New Roman" pitchFamily="18" charset="0"/>
              </a:rPr>
              <a:t>ISO 9001 </a:t>
            </a:r>
            <a:r>
              <a:rPr lang="ru-RU" sz="2400" dirty="0" smtClean="0">
                <a:solidFill>
                  <a:srgbClr val="C00000"/>
                </a:solidFill>
                <a:latin typeface="Times New Roman" pitchFamily="18" charset="0"/>
                <a:cs typeface="Times New Roman" pitchFamily="18" charset="0"/>
              </a:rPr>
              <a:t>и система </a:t>
            </a:r>
            <a:r>
              <a:rPr lang="ru-RU" sz="2400" dirty="0" err="1" smtClean="0">
                <a:solidFill>
                  <a:srgbClr val="C00000"/>
                </a:solidFill>
                <a:latin typeface="Times New Roman" pitchFamily="18" charset="0"/>
                <a:cs typeface="Times New Roman" pitchFamily="18" charset="0"/>
              </a:rPr>
              <a:t>ТОиР</a:t>
            </a:r>
            <a:endParaRPr lang="ru-RU" sz="2400" dirty="0" smtClean="0">
              <a:solidFill>
                <a:srgbClr val="C00000"/>
              </a:solidFill>
              <a:latin typeface="Times New Roman" pitchFamily="18" charset="0"/>
              <a:cs typeface="Times New Roman" pitchFamily="18" charset="0"/>
            </a:endParaRPr>
          </a:p>
          <a:p>
            <a:pPr marL="457200" indent="-457200">
              <a:buFont typeface="+mj-lt"/>
              <a:buAutoNum type="arabicPeriod"/>
            </a:pPr>
            <a:r>
              <a:rPr lang="ru-RU" sz="2400" dirty="0" smtClean="0">
                <a:solidFill>
                  <a:srgbClr val="FF0000"/>
                </a:solidFill>
                <a:latin typeface="Times New Roman" panose="02020603050405020304" pitchFamily="18" charset="0"/>
                <a:cs typeface="Times New Roman" panose="02020603050405020304" pitchFamily="18" charset="0"/>
              </a:rPr>
              <a:t>Виды </a:t>
            </a:r>
            <a:r>
              <a:rPr lang="ru-RU" sz="2400" dirty="0" smtClean="0">
                <a:solidFill>
                  <a:srgbClr val="FF0000"/>
                </a:solidFill>
                <a:latin typeface="Times New Roman" panose="02020603050405020304" pitchFamily="18" charset="0"/>
                <a:cs typeface="Times New Roman" panose="02020603050405020304" pitchFamily="18" charset="0"/>
              </a:rPr>
              <a:t>технического обслуживания</a:t>
            </a:r>
          </a:p>
          <a:p>
            <a:pPr marL="457200" indent="-457200">
              <a:buFont typeface="+mj-lt"/>
              <a:buAutoNum type="arabicPeriod"/>
            </a:pPr>
            <a:r>
              <a:rPr lang="ru-RU" sz="2400" dirty="0" smtClean="0">
                <a:solidFill>
                  <a:srgbClr val="FF0000"/>
                </a:solidFill>
                <a:latin typeface="Times New Roman" panose="02020603050405020304" pitchFamily="18" charset="0"/>
                <a:cs typeface="Times New Roman" panose="02020603050405020304" pitchFamily="18" charset="0"/>
              </a:rPr>
              <a:t>Виды ремонтов</a:t>
            </a:r>
          </a:p>
          <a:p>
            <a:pPr marL="457200" indent="-457200">
              <a:buFont typeface="+mj-lt"/>
              <a:buAutoNum type="arabicPeriod"/>
            </a:pPr>
            <a:r>
              <a:rPr lang="ru-RU" sz="2400" dirty="0" smtClean="0">
                <a:solidFill>
                  <a:srgbClr val="C00000"/>
                </a:solidFill>
                <a:latin typeface="Times New Roman" pitchFamily="18" charset="0"/>
                <a:cs typeface="Times New Roman" pitchFamily="18" charset="0"/>
              </a:rPr>
              <a:t>Продолжительность, периодичность и трудоемкость работ по </a:t>
            </a:r>
            <a:r>
              <a:rPr lang="ru-RU" sz="2400" dirty="0" err="1" smtClean="0">
                <a:solidFill>
                  <a:srgbClr val="C00000"/>
                </a:solidFill>
                <a:latin typeface="Times New Roman" pitchFamily="18" charset="0"/>
                <a:cs typeface="Times New Roman" pitchFamily="18" charset="0"/>
              </a:rPr>
              <a:t>ТОиР</a:t>
            </a:r>
            <a:endParaRPr lang="ru-RU" sz="2400" dirty="0" smtClean="0">
              <a:solidFill>
                <a:srgbClr val="C00000"/>
              </a:solidFill>
              <a:latin typeface="Times New Roman" pitchFamily="18" charset="0"/>
              <a:cs typeface="Times New Roman" pitchFamily="18" charset="0"/>
            </a:endParaRPr>
          </a:p>
          <a:p>
            <a:pPr marL="457200" indent="-457200">
              <a:buFont typeface="+mj-lt"/>
              <a:buAutoNum type="arabicPeriod"/>
            </a:pPr>
            <a:r>
              <a:rPr lang="ru-RU" sz="2400" dirty="0" smtClean="0">
                <a:solidFill>
                  <a:srgbClr val="FF0000"/>
                </a:solidFill>
                <a:latin typeface="Times New Roman" pitchFamily="18" charset="0"/>
                <a:cs typeface="Times New Roman" pitchFamily="18" charset="0"/>
              </a:rPr>
              <a:t>Структура ремонтного цикла</a:t>
            </a:r>
          </a:p>
          <a:p>
            <a:pPr marL="457200" indent="-457200">
              <a:buFont typeface="+mj-lt"/>
              <a:buAutoNum type="arabicPeriod"/>
            </a:pPr>
            <a:r>
              <a:rPr lang="ru-RU" sz="2400" dirty="0" smtClean="0">
                <a:solidFill>
                  <a:srgbClr val="FF0000"/>
                </a:solidFill>
                <a:latin typeface="Times New Roman" pitchFamily="18" charset="0"/>
                <a:cs typeface="Times New Roman" pitchFamily="18" charset="0"/>
              </a:rPr>
              <a:t>Методика расчета нормативной трудоемкости, периодичности и продолжительности ремонтов</a:t>
            </a:r>
          </a:p>
          <a:p>
            <a:pPr marL="457200" indent="-457200">
              <a:buFont typeface="+mj-lt"/>
              <a:buAutoNum type="arabicPeriod"/>
            </a:pPr>
            <a:r>
              <a:rPr lang="ru-RU" sz="2400" dirty="0" smtClean="0">
                <a:solidFill>
                  <a:srgbClr val="FF0000"/>
                </a:solidFill>
                <a:latin typeface="Times New Roman" pitchFamily="18" charset="0"/>
                <a:cs typeface="Times New Roman" pitchFamily="18" charset="0"/>
              </a:rPr>
              <a:t>Автоматизация  системы </a:t>
            </a:r>
            <a:r>
              <a:rPr lang="ru-RU" sz="2400" dirty="0" err="1" smtClean="0">
                <a:solidFill>
                  <a:srgbClr val="FF0000"/>
                </a:solidFill>
                <a:latin typeface="Times New Roman" panose="02020603050405020304" pitchFamily="18" charset="0"/>
                <a:cs typeface="Times New Roman" panose="02020603050405020304" pitchFamily="18" charset="0"/>
              </a:rPr>
              <a:t>ТОиР</a:t>
            </a:r>
            <a:endParaRPr lang="ru-RU" sz="24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smtClean="0">
                <a:solidFill>
                  <a:srgbClr val="FF0000"/>
                </a:solidFill>
                <a:latin typeface="Times New Roman" panose="02020603050405020304" pitchFamily="18" charset="0"/>
                <a:cs typeface="Times New Roman" panose="02020603050405020304" pitchFamily="18" charset="0"/>
              </a:rPr>
              <a:t>Мероприятия по повышению надежности работы оборудования</a:t>
            </a:r>
          </a:p>
          <a:p>
            <a:pPr marL="457200" indent="-457200">
              <a:buFont typeface="+mj-lt"/>
              <a:buAutoNum type="arabicPeriod"/>
            </a:pPr>
            <a:endParaRPr lang="ru-RU" sz="2400"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ru-RU" sz="2400"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ru-RU" sz="2400"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D57F1E4F-1CFF-5643-939E-217C01CDF565}" type="slidenum">
              <a:rPr lang="en-US" sz="1800" smtClean="0"/>
              <a:pPr/>
              <a:t>8</a:t>
            </a:fld>
            <a:endParaRPr lang="en-US" sz="1800" dirty="0"/>
          </a:p>
        </p:txBody>
      </p:sp>
      <p:sp>
        <p:nvSpPr>
          <p:cNvPr id="12" name="Нижний колонтитул 11"/>
          <p:cNvSpPr>
            <a:spLocks noGrp="1"/>
          </p:cNvSpPr>
          <p:nvPr>
            <p:ph type="ftr" sz="quarter" idx="11"/>
          </p:nvPr>
        </p:nvSpPr>
        <p:spPr/>
        <p:txBody>
          <a:bodyPr/>
          <a:lstStyle/>
          <a:p>
            <a:r>
              <a:rPr lang="ru-RU" sz="1600" dirty="0" smtClean="0"/>
              <a:t>Курсы повышения квалификации</a:t>
            </a:r>
            <a:endParaRPr lang="en-US" sz="1600" dirty="0"/>
          </a:p>
        </p:txBody>
      </p:sp>
    </p:spTree>
    <p:extLst>
      <p:ext uri="{BB962C8B-B14F-4D97-AF65-F5344CB8AC3E}">
        <p14:creationId xmlns:p14="http://schemas.microsoft.com/office/powerpoint/2010/main" xmlns="" val="42386604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lang="ru-RU" smtClean="0"/>
              <a:t>Отчетная форма «Анализ выполнения КР»</a:t>
            </a:r>
          </a:p>
        </p:txBody>
      </p:sp>
      <p:pic>
        <p:nvPicPr>
          <p:cNvPr id="28675" name="Picture 2"/>
          <p:cNvPicPr>
            <a:picLocks noGrp="1" noChangeAspect="1" noChangeArrowheads="1"/>
          </p:cNvPicPr>
          <p:nvPr>
            <p:ph idx="1"/>
          </p:nvPr>
        </p:nvPicPr>
        <p:blipFill>
          <a:blip r:embed="rId2"/>
          <a:srcRect l="2634" t="20152" r="10532" b="6091"/>
          <a:stretch>
            <a:fillRect/>
          </a:stretch>
        </p:blipFill>
        <p:spPr>
          <a:xfrm>
            <a:off x="584200" y="1125538"/>
            <a:ext cx="11095892" cy="4538662"/>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8982" y="1628800"/>
            <a:ext cx="8754063"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КОМПЛЕКС АСУ «ЗАКАЗ»</a:t>
            </a:r>
          </a:p>
          <a:p>
            <a:pPr algn="ctr">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планирование и производство запчастей </a:t>
            </a:r>
          </a:p>
          <a:p>
            <a:pPr algn="ctr">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собственного производства</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62708" y="549276"/>
            <a:ext cx="10990385"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ru-RU" altLang="ru-RU" sz="4000" b="1" kern="0" dirty="0" smtClean="0">
                <a:solidFill>
                  <a:schemeClr val="accent2">
                    <a:lumMod val="60000"/>
                    <a:lumOff val="40000"/>
                  </a:schemeClr>
                </a:solidFill>
              </a:rPr>
              <a:t>Возможности АСУ «ЗАКАЗ»</a:t>
            </a:r>
          </a:p>
        </p:txBody>
      </p:sp>
      <p:sp>
        <p:nvSpPr>
          <p:cNvPr id="8" name="Rectangle 3"/>
          <p:cNvSpPr txBox="1">
            <a:spLocks noChangeArrowheads="1"/>
          </p:cNvSpPr>
          <p:nvPr/>
        </p:nvSpPr>
        <p:spPr bwMode="auto">
          <a:xfrm>
            <a:off x="601785" y="1484314"/>
            <a:ext cx="10128738" cy="475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609600" indent="-609600" eaLnBrk="1" hangingPunct="1">
              <a:lnSpc>
                <a:spcPct val="90000"/>
              </a:lnSpc>
              <a:buClr>
                <a:srgbClr val="9999FF"/>
              </a:buClr>
              <a:buFont typeface="Wingdings" pitchFamily="2" charset="2"/>
              <a:buAutoNum type="arabicPeriod"/>
              <a:defRPr/>
            </a:pPr>
            <a:r>
              <a:rPr lang="ru-RU" altLang="ru-RU" sz="2400" kern="0" dirty="0" smtClean="0">
                <a:solidFill>
                  <a:schemeClr val="accent2">
                    <a:lumMod val="60000"/>
                    <a:lumOff val="40000"/>
                  </a:schemeClr>
                </a:solidFill>
              </a:rPr>
              <a:t>Формирование в электронном виде текущих заявок на месяц;</a:t>
            </a:r>
          </a:p>
          <a:p>
            <a:pPr marL="609600" indent="-609600" eaLnBrk="1" hangingPunct="1">
              <a:lnSpc>
                <a:spcPct val="90000"/>
              </a:lnSpc>
              <a:buClr>
                <a:srgbClr val="9999FF"/>
              </a:buClr>
              <a:buFont typeface="Wingdings" pitchFamily="2" charset="2"/>
              <a:buAutoNum type="arabicPeriod"/>
              <a:defRPr/>
            </a:pPr>
            <a:r>
              <a:rPr lang="ru-RU" altLang="ru-RU" sz="2400" kern="0" dirty="0" smtClean="0">
                <a:solidFill>
                  <a:schemeClr val="accent2">
                    <a:lumMod val="60000"/>
                    <a:lumOff val="40000"/>
                  </a:schemeClr>
                </a:solidFill>
              </a:rPr>
              <a:t>Формирование в электронном виде перспективных квартальных заявок;</a:t>
            </a:r>
          </a:p>
          <a:p>
            <a:pPr marL="609600" indent="-609600" eaLnBrk="1" hangingPunct="1">
              <a:lnSpc>
                <a:spcPct val="90000"/>
              </a:lnSpc>
              <a:buClr>
                <a:srgbClr val="9999FF"/>
              </a:buClr>
              <a:buFont typeface="Wingdings" pitchFamily="2" charset="2"/>
              <a:buAutoNum type="arabicPeriod"/>
              <a:defRPr/>
            </a:pPr>
            <a:r>
              <a:rPr lang="ru-RU" altLang="ru-RU" sz="2400" kern="0" dirty="0" smtClean="0">
                <a:solidFill>
                  <a:schemeClr val="accent2">
                    <a:lumMod val="60000"/>
                    <a:lumOff val="40000"/>
                  </a:schemeClr>
                </a:solidFill>
              </a:rPr>
              <a:t>Оперативный ежедневный контроль выполнения заказов и их корректировка по потребностям производства;</a:t>
            </a:r>
          </a:p>
          <a:p>
            <a:pPr marL="609600" indent="-609600" eaLnBrk="1" hangingPunct="1">
              <a:lnSpc>
                <a:spcPct val="90000"/>
              </a:lnSpc>
              <a:buClr>
                <a:srgbClr val="9999FF"/>
              </a:buClr>
              <a:buFont typeface="Wingdings" pitchFamily="2" charset="2"/>
              <a:buAutoNum type="arabicPeriod"/>
              <a:defRPr/>
            </a:pPr>
            <a:r>
              <a:rPr lang="ru-RU" altLang="ru-RU" sz="2400" kern="0" dirty="0" smtClean="0">
                <a:solidFill>
                  <a:schemeClr val="accent2">
                    <a:lumMod val="60000"/>
                    <a:lumOff val="40000"/>
                  </a:schemeClr>
                </a:solidFill>
              </a:rPr>
              <a:t>Возможность выполнения контроля  программы производства запчастей с  АСУ рабочих мест мастеров производственных цехов;</a:t>
            </a:r>
          </a:p>
          <a:p>
            <a:pPr marL="609600" indent="-609600" eaLnBrk="1" hangingPunct="1">
              <a:lnSpc>
                <a:spcPct val="90000"/>
              </a:lnSpc>
              <a:buClr>
                <a:srgbClr val="9999FF"/>
              </a:buClr>
              <a:buFont typeface="Wingdings" pitchFamily="2" charset="2"/>
              <a:buAutoNum type="arabicPeriod"/>
              <a:defRPr/>
            </a:pPr>
            <a:r>
              <a:rPr lang="ru-RU" altLang="ru-RU" sz="2400" kern="0" dirty="0" smtClean="0">
                <a:solidFill>
                  <a:schemeClr val="accent2">
                    <a:lumMod val="60000"/>
                    <a:lumOff val="40000"/>
                  </a:schemeClr>
                </a:solidFill>
              </a:rPr>
              <a:t>Автоматическое формирование номенклатурных номеров заготовок и готовых изделий для каждого изделия цеха-исполнителя</a:t>
            </a:r>
            <a:r>
              <a:rPr lang="ru-RU" altLang="ru-RU" sz="2400" kern="0" dirty="0">
                <a:solidFill>
                  <a:schemeClr val="accent2">
                    <a:lumMod val="60000"/>
                    <a:lumOff val="40000"/>
                  </a:schemeClr>
                </a:solidFill>
              </a:rPr>
              <a:t>.</a:t>
            </a:r>
            <a:endParaRPr lang="ru-RU" altLang="ru-RU" sz="2400" kern="0" dirty="0" smtClean="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3"/>
          <p:cNvSpPr>
            <a:spLocks noChangeArrowheads="1"/>
          </p:cNvSpPr>
          <p:nvPr/>
        </p:nvSpPr>
        <p:spPr bwMode="auto">
          <a:xfrm>
            <a:off x="5361354" y="3860801"/>
            <a:ext cx="957385" cy="1362075"/>
          </a:xfrm>
          <a:prstGeom prst="downArrow">
            <a:avLst>
              <a:gd name="adj1" fmla="val 33166"/>
              <a:gd name="adj2" fmla="val 61222"/>
            </a:avLst>
          </a:prstGeom>
          <a:solidFill>
            <a:srgbClr val="5B5B89"/>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ru-RU" kern="0">
              <a:solidFill>
                <a:sysClr val="windowText" lastClr="000000"/>
              </a:solidFill>
              <a:latin typeface="Arial" charset="0"/>
            </a:endParaRPr>
          </a:p>
        </p:txBody>
      </p:sp>
      <p:sp>
        <p:nvSpPr>
          <p:cNvPr id="8" name="AutoShape 16"/>
          <p:cNvSpPr>
            <a:spLocks noChangeArrowheads="1"/>
          </p:cNvSpPr>
          <p:nvPr/>
        </p:nvSpPr>
        <p:spPr bwMode="auto">
          <a:xfrm>
            <a:off x="2551723" y="692150"/>
            <a:ext cx="6559062" cy="577850"/>
          </a:xfrm>
          <a:prstGeom prst="roundRect">
            <a:avLst>
              <a:gd name="adj" fmla="val 16667"/>
            </a:avLst>
          </a:prstGeom>
          <a:solidFill>
            <a:srgbClr val="6666FF"/>
          </a:solidFill>
          <a:ln w="222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3200" b="1" kern="0" dirty="0">
                <a:solidFill>
                  <a:sysClr val="windowText" lastClr="000000"/>
                </a:solidFill>
                <a:latin typeface="Arial" charset="0"/>
              </a:rPr>
              <a:t>ЦЕХА - ЗАКАЗЧИКИ</a:t>
            </a:r>
          </a:p>
        </p:txBody>
      </p:sp>
      <p:sp>
        <p:nvSpPr>
          <p:cNvPr id="9" name="AutoShape 17"/>
          <p:cNvSpPr>
            <a:spLocks noChangeArrowheads="1"/>
          </p:cNvSpPr>
          <p:nvPr/>
        </p:nvSpPr>
        <p:spPr bwMode="auto">
          <a:xfrm>
            <a:off x="4413739" y="2597151"/>
            <a:ext cx="2836985" cy="576263"/>
          </a:xfrm>
          <a:prstGeom prst="roundRect">
            <a:avLst>
              <a:gd name="adj" fmla="val 16667"/>
            </a:avLst>
          </a:prstGeom>
          <a:solidFill>
            <a:srgbClr val="6666FF"/>
          </a:solidFill>
          <a:ln w="95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3200" b="1" kern="0" dirty="0">
                <a:solidFill>
                  <a:sysClr val="windowText" lastClr="000000"/>
                </a:solidFill>
                <a:latin typeface="Arial" charset="0"/>
              </a:rPr>
              <a:t>УГМ</a:t>
            </a:r>
          </a:p>
        </p:txBody>
      </p:sp>
      <p:sp>
        <p:nvSpPr>
          <p:cNvPr id="10" name="AutoShape 18"/>
          <p:cNvSpPr>
            <a:spLocks noChangeArrowheads="1"/>
          </p:cNvSpPr>
          <p:nvPr/>
        </p:nvSpPr>
        <p:spPr bwMode="auto">
          <a:xfrm>
            <a:off x="2717801" y="3173413"/>
            <a:ext cx="3114431" cy="792162"/>
          </a:xfrm>
          <a:prstGeom prst="roundRect">
            <a:avLst>
              <a:gd name="adj" fmla="val 16667"/>
            </a:avLst>
          </a:prstGeom>
          <a:solidFill>
            <a:srgbClr val="6666FF"/>
          </a:solidFill>
          <a:ln w="95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1400" b="1" kern="0" dirty="0">
                <a:solidFill>
                  <a:sysClr val="windowText" lastClr="000000"/>
                </a:solidFill>
                <a:latin typeface="Arial" charset="0"/>
              </a:rPr>
              <a:t>ОТДЕЛ ПЛАНИРОВАНИЯ </a:t>
            </a:r>
          </a:p>
          <a:p>
            <a:pPr algn="ctr" eaLnBrk="1" fontAlgn="auto" hangingPunct="1">
              <a:spcBef>
                <a:spcPts val="0"/>
              </a:spcBef>
              <a:spcAft>
                <a:spcPts val="0"/>
              </a:spcAft>
              <a:defRPr/>
            </a:pPr>
            <a:r>
              <a:rPr lang="ru-RU" altLang="ru-RU" sz="1400" b="1" kern="0" dirty="0">
                <a:solidFill>
                  <a:sysClr val="windowText" lastClr="000000"/>
                </a:solidFill>
                <a:latin typeface="Arial" charset="0"/>
              </a:rPr>
              <a:t>ПРОИЗВОДСТВА</a:t>
            </a:r>
          </a:p>
        </p:txBody>
      </p:sp>
      <p:sp>
        <p:nvSpPr>
          <p:cNvPr id="11" name="AutoShape 19"/>
          <p:cNvSpPr>
            <a:spLocks noChangeArrowheads="1"/>
          </p:cNvSpPr>
          <p:nvPr/>
        </p:nvSpPr>
        <p:spPr bwMode="auto">
          <a:xfrm>
            <a:off x="5832232" y="3181351"/>
            <a:ext cx="4827953" cy="784225"/>
          </a:xfrm>
          <a:prstGeom prst="roundRect">
            <a:avLst>
              <a:gd name="adj" fmla="val 16667"/>
            </a:avLst>
          </a:prstGeom>
          <a:solidFill>
            <a:srgbClr val="6666FF"/>
          </a:solidFill>
          <a:ln w="95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1400" b="1" kern="0" dirty="0">
                <a:solidFill>
                  <a:sysClr val="windowText" lastClr="000000"/>
                </a:solidFill>
                <a:latin typeface="Arial" charset="0"/>
              </a:rPr>
              <a:t>ОТДЕЛ ТЕХНОЛОГИИ</a:t>
            </a:r>
          </a:p>
          <a:p>
            <a:pPr algn="ctr" eaLnBrk="1" fontAlgn="auto" hangingPunct="1">
              <a:spcBef>
                <a:spcPts val="0"/>
              </a:spcBef>
              <a:spcAft>
                <a:spcPts val="0"/>
              </a:spcAft>
              <a:defRPr/>
            </a:pPr>
            <a:r>
              <a:rPr lang="ru-RU" altLang="ru-RU" sz="1400" b="1" kern="0" dirty="0">
                <a:solidFill>
                  <a:sysClr val="windowText" lastClr="000000"/>
                </a:solidFill>
                <a:latin typeface="Arial" charset="0"/>
              </a:rPr>
              <a:t>ПРОИЗВОДСТВА ЗАПЧАСТЕЙ</a:t>
            </a:r>
          </a:p>
        </p:txBody>
      </p:sp>
      <p:sp>
        <p:nvSpPr>
          <p:cNvPr id="12" name="AutoShape 21"/>
          <p:cNvSpPr>
            <a:spLocks noChangeArrowheads="1"/>
          </p:cNvSpPr>
          <p:nvPr/>
        </p:nvSpPr>
        <p:spPr bwMode="auto">
          <a:xfrm>
            <a:off x="2569309" y="5222876"/>
            <a:ext cx="6559061" cy="720725"/>
          </a:xfrm>
          <a:prstGeom prst="roundRect">
            <a:avLst>
              <a:gd name="adj" fmla="val 16667"/>
            </a:avLst>
          </a:prstGeom>
          <a:solidFill>
            <a:srgbClr val="6666FF"/>
          </a:solidFill>
          <a:ln w="222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3200" b="1" kern="0" dirty="0">
                <a:solidFill>
                  <a:sysClr val="windowText" lastClr="000000"/>
                </a:solidFill>
                <a:latin typeface="Arial" charset="0"/>
              </a:rPr>
              <a:t>ЦЕХА - ИСПОЛНИТЕЛИ</a:t>
            </a:r>
          </a:p>
        </p:txBody>
      </p:sp>
      <p:sp>
        <p:nvSpPr>
          <p:cNvPr id="13" name="AutoShape 22"/>
          <p:cNvSpPr>
            <a:spLocks noChangeArrowheads="1"/>
          </p:cNvSpPr>
          <p:nvPr/>
        </p:nvSpPr>
        <p:spPr bwMode="auto">
          <a:xfrm>
            <a:off x="5474677" y="1270000"/>
            <a:ext cx="844062" cy="1322388"/>
          </a:xfrm>
          <a:prstGeom prst="downArrow">
            <a:avLst>
              <a:gd name="adj1" fmla="val 33166"/>
              <a:gd name="adj2" fmla="val 53858"/>
            </a:avLst>
          </a:prstGeom>
          <a:solidFill>
            <a:srgbClr val="5B5B89"/>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ru-RU" kern="0">
              <a:solidFill>
                <a:sysClr val="windowText" lastClr="000000"/>
              </a:solidFill>
              <a:latin typeface="Arial" charset="0"/>
            </a:endParaRPr>
          </a:p>
        </p:txBody>
      </p:sp>
      <p:sp>
        <p:nvSpPr>
          <p:cNvPr id="15" name="Rectangle 26"/>
          <p:cNvSpPr>
            <a:spLocks noChangeArrowheads="1"/>
          </p:cNvSpPr>
          <p:nvPr/>
        </p:nvSpPr>
        <p:spPr bwMode="auto">
          <a:xfrm>
            <a:off x="257908" y="1846264"/>
            <a:ext cx="2483339" cy="1296987"/>
          </a:xfrm>
          <a:prstGeom prst="rect">
            <a:avLst/>
          </a:prstGeom>
          <a:solidFill>
            <a:schemeClr val="accent2">
              <a:lumMod val="20000"/>
              <a:lumOff val="80000"/>
            </a:schemeClr>
          </a:solidFill>
          <a:ln w="9525">
            <a:solidFill>
              <a:srgbClr val="FFFFFF"/>
            </a:solidFill>
            <a:miter lim="800000"/>
            <a:headEnd/>
            <a:tailEnd/>
          </a:ln>
          <a:effectLst/>
        </p:spPr>
        <p:txBody>
          <a:bodyPr wrap="none" anchor="ctr"/>
          <a:lstStyle/>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Ведение каталога оборудования;</a:t>
            </a:r>
          </a:p>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Планированием годового графика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ремонтов оборудования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(перечень годовых заказов на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изготовление запчастей)</a:t>
            </a:r>
          </a:p>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Подача ежемесячных заявок на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изготовление запчастей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собственного производства</a:t>
            </a:r>
          </a:p>
        </p:txBody>
      </p:sp>
      <p:sp>
        <p:nvSpPr>
          <p:cNvPr id="16" name="Rectangle 30"/>
          <p:cNvSpPr>
            <a:spLocks noChangeArrowheads="1"/>
          </p:cNvSpPr>
          <p:nvPr/>
        </p:nvSpPr>
        <p:spPr bwMode="auto">
          <a:xfrm>
            <a:off x="308708" y="4130676"/>
            <a:ext cx="1992923" cy="1439863"/>
          </a:xfrm>
          <a:prstGeom prst="rect">
            <a:avLst/>
          </a:prstGeom>
          <a:solidFill>
            <a:schemeClr val="accent2">
              <a:lumMod val="20000"/>
              <a:lumOff val="80000"/>
            </a:schemeClr>
          </a:solidFill>
          <a:ln w="9525">
            <a:solidFill>
              <a:srgbClr val="FFFFFF"/>
            </a:solidFill>
            <a:miter lim="800000"/>
            <a:headEnd/>
            <a:tailEnd/>
          </a:ln>
          <a:effectLst/>
        </p:spPr>
        <p:txBody>
          <a:bodyPr wrap="none" anchor="ctr"/>
          <a:lstStyle/>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Регистрация заказов ОГМ,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составление построчно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карт выполнения заказа;</a:t>
            </a:r>
          </a:p>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Годовое планирование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заказов на изготовление</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запчастей собственного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производства;</a:t>
            </a:r>
          </a:p>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Принятие цеховых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ежемесячных заявок и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составление планов для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каждого цеха-исполнителя;</a:t>
            </a:r>
          </a:p>
        </p:txBody>
      </p:sp>
      <p:sp>
        <p:nvSpPr>
          <p:cNvPr id="18" name="Rectangle 34"/>
          <p:cNvSpPr>
            <a:spLocks noChangeArrowheads="1"/>
          </p:cNvSpPr>
          <p:nvPr/>
        </p:nvSpPr>
        <p:spPr bwMode="auto">
          <a:xfrm>
            <a:off x="10146324" y="1516063"/>
            <a:ext cx="1596292" cy="1439862"/>
          </a:xfrm>
          <a:prstGeom prst="rect">
            <a:avLst/>
          </a:prstGeom>
          <a:solidFill>
            <a:schemeClr val="accent2">
              <a:lumMod val="20000"/>
              <a:lumOff val="80000"/>
            </a:schemeClr>
          </a:solidFill>
          <a:ln w="9525">
            <a:solidFill>
              <a:srgbClr val="FFFFFF"/>
            </a:solidFill>
            <a:miter lim="800000"/>
            <a:headEnd/>
            <a:tailEnd/>
          </a:ln>
          <a:effectLst/>
        </p:spPr>
        <p:txBody>
          <a:bodyPr wrap="none" anchor="ctr"/>
          <a:lstStyle/>
          <a:p>
            <a:pPr eaLnBrk="1" fontAlgn="auto" hangingPunct="1">
              <a:spcBef>
                <a:spcPts val="0"/>
              </a:spcBef>
              <a:spcAft>
                <a:spcPts val="0"/>
              </a:spcAft>
              <a:buFont typeface="Wingdings" pitchFamily="2" charset="2"/>
              <a:buChar char="q"/>
              <a:defRPr/>
            </a:pPr>
            <a:r>
              <a:rPr lang="ru-RU" altLang="ru-RU" sz="800" b="1" kern="0" dirty="0">
                <a:solidFill>
                  <a:sysClr val="windowText" lastClr="000000"/>
                </a:solidFill>
                <a:latin typeface="Arial" charset="0"/>
              </a:rPr>
              <a:t>Поэтапное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расписывание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необходимых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операция для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каждого цеха-</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исполнителя,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участвующего в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технологическом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процессе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изготовления детали </a:t>
            </a:r>
          </a:p>
          <a:p>
            <a:pPr eaLnBrk="1" fontAlgn="auto" hangingPunct="1">
              <a:spcBef>
                <a:spcPts val="0"/>
              </a:spcBef>
              <a:spcAft>
                <a:spcPts val="0"/>
              </a:spcAft>
              <a:buFont typeface="Wingdings" pitchFamily="2" charset="2"/>
              <a:buNone/>
              <a:defRPr/>
            </a:pPr>
            <a:r>
              <a:rPr lang="ru-RU" altLang="ru-RU" sz="800" b="1" kern="0" dirty="0">
                <a:solidFill>
                  <a:sysClr val="windowText" lastClr="000000"/>
                </a:solidFill>
                <a:latin typeface="Arial" charset="0"/>
              </a:rPr>
              <a:t>   по каждому чертежу.</a:t>
            </a:r>
          </a:p>
        </p:txBody>
      </p:sp>
      <p:sp>
        <p:nvSpPr>
          <p:cNvPr id="20" name="Rectangle 39"/>
          <p:cNvSpPr>
            <a:spLocks noChangeArrowheads="1"/>
          </p:cNvSpPr>
          <p:nvPr/>
        </p:nvSpPr>
        <p:spPr bwMode="auto">
          <a:xfrm>
            <a:off x="9706708" y="4292601"/>
            <a:ext cx="1418492" cy="727075"/>
          </a:xfrm>
          <a:prstGeom prst="rect">
            <a:avLst/>
          </a:prstGeom>
          <a:solidFill>
            <a:schemeClr val="accent2">
              <a:lumMod val="20000"/>
              <a:lumOff val="80000"/>
            </a:schemeClr>
          </a:solidFill>
          <a:ln w="9525">
            <a:solidFill>
              <a:srgbClr val="FFFFFF"/>
            </a:solidFill>
            <a:miter lim="800000"/>
            <a:headEnd/>
            <a:tailEnd/>
          </a:ln>
          <a:effectLst/>
        </p:spPr>
        <p:txBody>
          <a:bodyPr wrap="none" anchor="ctr"/>
          <a:lstStyle/>
          <a:p>
            <a:pPr eaLnBrk="1" fontAlgn="auto" hangingPunct="1">
              <a:spcBef>
                <a:spcPts val="0"/>
              </a:spcBef>
              <a:spcAft>
                <a:spcPts val="0"/>
              </a:spcAft>
              <a:defRPr/>
            </a:pPr>
            <a:r>
              <a:rPr lang="ru-RU" altLang="ru-RU" sz="800" b="1" kern="0" dirty="0">
                <a:solidFill>
                  <a:sysClr val="windowText" lastClr="000000"/>
                </a:solidFill>
                <a:latin typeface="Arial" charset="0"/>
              </a:rPr>
              <a:t>Составление </a:t>
            </a:r>
          </a:p>
          <a:p>
            <a:pPr eaLnBrk="1" fontAlgn="auto" hangingPunct="1">
              <a:spcBef>
                <a:spcPts val="0"/>
              </a:spcBef>
              <a:spcAft>
                <a:spcPts val="0"/>
              </a:spcAft>
              <a:defRPr/>
            </a:pPr>
            <a:r>
              <a:rPr lang="ru-RU" altLang="ru-RU" sz="800" b="1" kern="0" dirty="0">
                <a:solidFill>
                  <a:sysClr val="windowText" lastClr="000000"/>
                </a:solidFill>
                <a:latin typeface="Arial" charset="0"/>
              </a:rPr>
              <a:t>сменного рапорта </a:t>
            </a:r>
          </a:p>
          <a:p>
            <a:pPr eaLnBrk="1" fontAlgn="auto" hangingPunct="1">
              <a:spcBef>
                <a:spcPts val="0"/>
              </a:spcBef>
              <a:spcAft>
                <a:spcPts val="0"/>
              </a:spcAft>
              <a:defRPr/>
            </a:pPr>
            <a:r>
              <a:rPr lang="ru-RU" altLang="ru-RU" sz="800" b="1" kern="0" dirty="0">
                <a:solidFill>
                  <a:sysClr val="windowText" lastClr="000000"/>
                </a:solidFill>
                <a:latin typeface="Arial" charset="0"/>
              </a:rPr>
              <a:t>о выполненных </a:t>
            </a:r>
          </a:p>
          <a:p>
            <a:pPr eaLnBrk="1" fontAlgn="auto" hangingPunct="1">
              <a:spcBef>
                <a:spcPts val="0"/>
              </a:spcBef>
              <a:spcAft>
                <a:spcPts val="0"/>
              </a:spcAft>
              <a:defRPr/>
            </a:pPr>
            <a:r>
              <a:rPr lang="ru-RU" altLang="ru-RU" sz="800" b="1" kern="0" dirty="0">
                <a:solidFill>
                  <a:sysClr val="windowText" lastClr="000000"/>
                </a:solidFill>
                <a:latin typeface="Arial" charset="0"/>
              </a:rPr>
              <a:t>заказах в </a:t>
            </a:r>
          </a:p>
          <a:p>
            <a:pPr eaLnBrk="1" fontAlgn="auto" hangingPunct="1">
              <a:spcBef>
                <a:spcPts val="0"/>
              </a:spcBef>
              <a:spcAft>
                <a:spcPts val="0"/>
              </a:spcAft>
              <a:defRPr/>
            </a:pPr>
            <a:r>
              <a:rPr lang="ru-RU" altLang="ru-RU" sz="800" b="1" kern="0" dirty="0">
                <a:solidFill>
                  <a:sysClr val="windowText" lastClr="000000"/>
                </a:solidFill>
                <a:latin typeface="Arial" charset="0"/>
              </a:rPr>
              <a:t>течении месяца</a:t>
            </a:r>
          </a:p>
        </p:txBody>
      </p:sp>
      <p:sp>
        <p:nvSpPr>
          <p:cNvPr id="2" name="Стрелка углом 1"/>
          <p:cNvSpPr/>
          <p:nvPr/>
        </p:nvSpPr>
        <p:spPr>
          <a:xfrm>
            <a:off x="8399586" y="2060576"/>
            <a:ext cx="1746738" cy="1120775"/>
          </a:xfrm>
          <a:prstGeom prst="bentArrow">
            <a:avLst>
              <a:gd name="adj1" fmla="val 14255"/>
              <a:gd name="adj2" fmla="val 16273"/>
              <a:gd name="adj3" fmla="val 46852"/>
              <a:gd name="adj4" fmla="val 437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3" name="Стрелка углом 2"/>
          <p:cNvSpPr/>
          <p:nvPr/>
        </p:nvSpPr>
        <p:spPr>
          <a:xfrm>
            <a:off x="8399586" y="4491039"/>
            <a:ext cx="1307122" cy="720725"/>
          </a:xfrm>
          <a:prstGeom prst="bentArrow">
            <a:avLst>
              <a:gd name="adj1" fmla="val 20412"/>
              <a:gd name="adj2" fmla="val 23264"/>
              <a:gd name="adj3" fmla="val 50000"/>
              <a:gd name="adj4" fmla="val 4279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 name="Стрелка углом 3"/>
          <p:cNvSpPr/>
          <p:nvPr/>
        </p:nvSpPr>
        <p:spPr>
          <a:xfrm rot="16200000">
            <a:off x="1401529" y="670193"/>
            <a:ext cx="892548" cy="1408537"/>
          </a:xfrm>
          <a:prstGeom prst="bentArrow">
            <a:avLst>
              <a:gd name="adj1" fmla="val 17123"/>
              <a:gd name="adj2" fmla="val 25000"/>
              <a:gd name="adj3" fmla="val 44240"/>
              <a:gd name="adj4" fmla="val 43750"/>
            </a:avLst>
          </a:prstGeom>
          <a:solidFill>
            <a:schemeClr val="accent2">
              <a:lumMod val="40000"/>
              <a:lumOff val="60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6" name="Стрелка углом 25"/>
          <p:cNvSpPr/>
          <p:nvPr/>
        </p:nvSpPr>
        <p:spPr>
          <a:xfrm rot="16200000">
            <a:off x="1747408" y="3127646"/>
            <a:ext cx="525770" cy="1408537"/>
          </a:xfrm>
          <a:prstGeom prst="bentArrow">
            <a:avLst>
              <a:gd name="adj1" fmla="val 26181"/>
              <a:gd name="adj2" fmla="val 25000"/>
              <a:gd name="adj3" fmla="val 50000"/>
              <a:gd name="adj4" fmla="val 36503"/>
            </a:avLst>
          </a:prstGeom>
          <a:solidFill>
            <a:schemeClr val="accent2">
              <a:lumMod val="40000"/>
              <a:lumOff val="60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grpId="0" nodeType="clickEffect">
                                  <p:stCondLst>
                                    <p:cond delay="0"/>
                                  </p:stCondLst>
                                  <p:childTnLst>
                                    <p:animMotion origin="layout" path="M 5.55556E-7 -3.7037E-7 L -0.22049 0.00532 " pathEditMode="relative" rAng="0" ptsTypes="AA">
                                      <p:cBhvr>
                                        <p:cTn id="11" dur="2000" fill="hold"/>
                                        <p:tgtEl>
                                          <p:spTgt spid="10"/>
                                        </p:tgtEl>
                                        <p:attrNameLst>
                                          <p:attrName>ppt_x</p:attrName>
                                          <p:attrName>ppt_y</p:attrName>
                                        </p:attrNameLst>
                                      </p:cBhvr>
                                      <p:rCtr x="-110" y="3"/>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63" presetClass="path" presetSubtype="0" accel="50000" decel="50000" fill="hold" grpId="1" nodeType="clickEffect">
                                  <p:stCondLst>
                                    <p:cond delay="0"/>
                                  </p:stCondLst>
                                  <p:childTnLst>
                                    <p:animMotion origin="layout" path="M -0.22049 0.00532 L 5.55556E-7 0.00023 " pathEditMode="relative" rAng="0" ptsTypes="AA">
                                      <p:cBhvr>
                                        <p:cTn id="15" dur="2000" fill="hold"/>
                                        <p:tgtEl>
                                          <p:spTgt spid="10"/>
                                        </p:tgtEl>
                                        <p:attrNameLst>
                                          <p:attrName>ppt_x</p:attrName>
                                          <p:attrName>ppt_y</p:attrName>
                                        </p:attrNameLst>
                                      </p:cBhvr>
                                      <p:rCtr x="110" y="-3"/>
                                    </p:animMotion>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6" grpId="0" animBg="1"/>
      <p:bldP spid="18" grpId="0" animBg="1"/>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810847" y="557213"/>
            <a:ext cx="10128738" cy="1143000"/>
          </a:xfrm>
          <a:prstGeom prst="rect">
            <a:avLst/>
          </a:prstGeom>
          <a:noFill/>
          <a:ln w="9525">
            <a:noFill/>
            <a:miter lim="800000"/>
            <a:headEnd/>
            <a:tailEnd/>
          </a:ln>
        </p:spPr>
        <p:txBody>
          <a:bodyPr anchor="ctr"/>
          <a:lstStyle/>
          <a:p>
            <a:pPr algn="ctr" eaLnBrk="1" hangingPunct="1"/>
            <a:r>
              <a:rPr lang="ru-RU" altLang="ru-RU" sz="2400" b="1">
                <a:solidFill>
                  <a:srgbClr val="585858"/>
                </a:solidFill>
              </a:rPr>
              <a:t>МЕТОДИКА ФОРМИРОВАНИЯ НОМЕНКЛАТУРНЫХ НОМЕРОВ ЗАГОТОВОК И ГОТОВЫХ ИЗДЕЛИЙ</a:t>
            </a:r>
          </a:p>
        </p:txBody>
      </p:sp>
      <p:sp>
        <p:nvSpPr>
          <p:cNvPr id="32771" name="AutoShape 6"/>
          <p:cNvSpPr>
            <a:spLocks noChangeArrowheads="1"/>
          </p:cNvSpPr>
          <p:nvPr/>
        </p:nvSpPr>
        <p:spPr bwMode="auto">
          <a:xfrm>
            <a:off x="4489938" y="1627188"/>
            <a:ext cx="3188677" cy="1008062"/>
          </a:xfrm>
          <a:prstGeom prst="diamond">
            <a:avLst/>
          </a:prstGeom>
          <a:solidFill>
            <a:schemeClr val="accent1"/>
          </a:solidFill>
          <a:ln w="9525">
            <a:solidFill>
              <a:schemeClr val="tx1"/>
            </a:solidFill>
            <a:miter lim="800000"/>
            <a:headEnd/>
            <a:tailEnd/>
          </a:ln>
          <a:effectLst/>
        </p:spPr>
        <p:txBody>
          <a:bodyPr wrap="none" anchor="ctr"/>
          <a:lstStyle/>
          <a:p>
            <a:pPr algn="ctr"/>
            <a:r>
              <a:rPr lang="ru-RU" altLang="ru-RU" sz="1400"/>
              <a:t>Цех-исполнитель</a:t>
            </a:r>
          </a:p>
          <a:p>
            <a:pPr algn="ctr"/>
            <a:r>
              <a:rPr lang="ru-RU" altLang="ru-RU" sz="1400"/>
              <a:t>заготовительный?</a:t>
            </a:r>
          </a:p>
        </p:txBody>
      </p:sp>
      <p:sp>
        <p:nvSpPr>
          <p:cNvPr id="32772" name="AutoShape 7"/>
          <p:cNvSpPr>
            <a:spLocks noChangeArrowheads="1"/>
          </p:cNvSpPr>
          <p:nvPr/>
        </p:nvSpPr>
        <p:spPr bwMode="auto">
          <a:xfrm>
            <a:off x="8419124" y="2781300"/>
            <a:ext cx="3188677" cy="863600"/>
          </a:xfrm>
          <a:prstGeom prst="parallelogram">
            <a:avLst>
              <a:gd name="adj" fmla="val 75000"/>
            </a:avLst>
          </a:prstGeom>
          <a:solidFill>
            <a:schemeClr val="accent1"/>
          </a:solidFill>
          <a:ln w="9525">
            <a:solidFill>
              <a:schemeClr val="tx1"/>
            </a:solidFill>
            <a:miter lim="800000"/>
            <a:headEnd/>
            <a:tailEnd/>
          </a:ln>
          <a:effectLst/>
        </p:spPr>
        <p:txBody>
          <a:bodyPr wrap="none" anchor="ctr"/>
          <a:lstStyle/>
          <a:p>
            <a:pPr algn="ctr"/>
            <a:r>
              <a:rPr lang="ru-RU" altLang="ru-RU" sz="1400"/>
              <a:t>(цех-исполнитель, </a:t>
            </a:r>
          </a:p>
          <a:p>
            <a:pPr algn="ctr"/>
            <a:r>
              <a:rPr lang="ru-RU" altLang="ru-RU" sz="1400"/>
              <a:t>тип заготовки, </a:t>
            </a:r>
          </a:p>
          <a:p>
            <a:pPr algn="ctr"/>
            <a:r>
              <a:rPr lang="ru-RU" altLang="ru-RU" sz="1400"/>
              <a:t>код материала)</a:t>
            </a:r>
          </a:p>
        </p:txBody>
      </p:sp>
      <p:sp>
        <p:nvSpPr>
          <p:cNvPr id="38" name="Rectangle 8"/>
          <p:cNvSpPr>
            <a:spLocks noChangeArrowheads="1"/>
          </p:cNvSpPr>
          <p:nvPr/>
        </p:nvSpPr>
        <p:spPr bwMode="auto">
          <a:xfrm>
            <a:off x="8419124" y="4040189"/>
            <a:ext cx="2838938" cy="503237"/>
          </a:xfrm>
          <a:prstGeom prst="rect">
            <a:avLst/>
          </a:prstGeom>
          <a:solidFill>
            <a:schemeClr val="accent1"/>
          </a:solidFill>
          <a:ln w="38100" cmpd="dbl">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ru-RU" altLang="ru-RU" sz="1400" b="1">
                <a:effectLst>
                  <a:outerShdw blurRad="38100" dist="38100" dir="2700000" algn="tl">
                    <a:srgbClr val="000000"/>
                  </a:outerShdw>
                </a:effectLst>
                <a:latin typeface="Arial" charset="0"/>
              </a:rPr>
              <a:t>Номенклатурный номер </a:t>
            </a:r>
          </a:p>
          <a:p>
            <a:pPr algn="ctr">
              <a:defRPr/>
            </a:pPr>
            <a:r>
              <a:rPr lang="ru-RU" altLang="ru-RU" sz="1400" b="1">
                <a:effectLst>
                  <a:outerShdw blurRad="38100" dist="38100" dir="2700000" algn="tl">
                    <a:srgbClr val="000000"/>
                  </a:outerShdw>
                </a:effectLst>
                <a:latin typeface="Arial" charset="0"/>
              </a:rPr>
              <a:t>заготовки</a:t>
            </a:r>
          </a:p>
        </p:txBody>
      </p:sp>
      <p:sp>
        <p:nvSpPr>
          <p:cNvPr id="32774" name="AutoShape 9"/>
          <p:cNvSpPr>
            <a:spLocks noChangeArrowheads="1"/>
          </p:cNvSpPr>
          <p:nvPr/>
        </p:nvSpPr>
        <p:spPr bwMode="auto">
          <a:xfrm>
            <a:off x="2080847" y="2414588"/>
            <a:ext cx="3012831" cy="792162"/>
          </a:xfrm>
          <a:prstGeom prst="diamond">
            <a:avLst/>
          </a:prstGeom>
          <a:solidFill>
            <a:schemeClr val="accent1"/>
          </a:solidFill>
          <a:ln w="9525">
            <a:solidFill>
              <a:schemeClr val="tx1"/>
            </a:solidFill>
            <a:miter lim="800000"/>
            <a:headEnd/>
            <a:tailEnd/>
          </a:ln>
          <a:effectLst/>
        </p:spPr>
        <p:txBody>
          <a:bodyPr wrap="none" anchor="ctr"/>
          <a:lstStyle/>
          <a:p>
            <a:pPr algn="ctr"/>
            <a:r>
              <a:rPr lang="ru-RU" altLang="ru-RU" sz="1400"/>
              <a:t>Цех выпускающий?</a:t>
            </a:r>
          </a:p>
        </p:txBody>
      </p:sp>
      <p:sp>
        <p:nvSpPr>
          <p:cNvPr id="32775" name="AutoShape 10"/>
          <p:cNvSpPr>
            <a:spLocks noChangeArrowheads="1"/>
          </p:cNvSpPr>
          <p:nvPr/>
        </p:nvSpPr>
        <p:spPr bwMode="auto">
          <a:xfrm>
            <a:off x="3683001" y="3538538"/>
            <a:ext cx="3368431" cy="790575"/>
          </a:xfrm>
          <a:prstGeom prst="diamond">
            <a:avLst/>
          </a:prstGeom>
          <a:solidFill>
            <a:schemeClr val="accent1"/>
          </a:solidFill>
          <a:ln w="9525">
            <a:solidFill>
              <a:schemeClr val="tx1"/>
            </a:solidFill>
            <a:miter lim="800000"/>
            <a:headEnd/>
            <a:tailEnd/>
          </a:ln>
          <a:effectLst/>
        </p:spPr>
        <p:txBody>
          <a:bodyPr wrap="none" anchor="ctr"/>
          <a:lstStyle/>
          <a:p>
            <a:pPr algn="ctr"/>
            <a:r>
              <a:rPr lang="ru-RU" altLang="ru-RU" sz="1400"/>
              <a:t>Вид </a:t>
            </a:r>
          </a:p>
          <a:p>
            <a:pPr algn="ctr"/>
            <a:r>
              <a:rPr lang="ru-RU" altLang="ru-RU" sz="1400"/>
              <a:t>готовой продукции </a:t>
            </a:r>
          </a:p>
          <a:p>
            <a:pPr algn="ctr"/>
            <a:r>
              <a:rPr lang="ru-RU" altLang="ru-RU" sz="1400"/>
              <a:t>сменка?</a:t>
            </a:r>
          </a:p>
        </p:txBody>
      </p:sp>
      <p:sp>
        <p:nvSpPr>
          <p:cNvPr id="32776" name="AutoShape 11"/>
          <p:cNvSpPr>
            <a:spLocks noChangeArrowheads="1"/>
          </p:cNvSpPr>
          <p:nvPr/>
        </p:nvSpPr>
        <p:spPr bwMode="auto">
          <a:xfrm>
            <a:off x="6053016" y="4833938"/>
            <a:ext cx="2747108" cy="431800"/>
          </a:xfrm>
          <a:prstGeom prst="parallelogram">
            <a:avLst>
              <a:gd name="adj" fmla="val 129228"/>
            </a:avLst>
          </a:prstGeom>
          <a:solidFill>
            <a:schemeClr val="accent1"/>
          </a:solidFill>
          <a:ln w="9525">
            <a:solidFill>
              <a:schemeClr val="tx1"/>
            </a:solidFill>
            <a:miter lim="800000"/>
            <a:headEnd/>
            <a:tailEnd/>
          </a:ln>
          <a:effectLst/>
        </p:spPr>
        <p:txBody>
          <a:bodyPr wrap="none" anchor="ctr"/>
          <a:lstStyle/>
          <a:p>
            <a:pPr algn="ctr"/>
            <a:r>
              <a:rPr lang="ru-RU" altLang="ru-RU" sz="1400"/>
              <a:t>(код чертежа)</a:t>
            </a:r>
          </a:p>
        </p:txBody>
      </p:sp>
      <p:sp>
        <p:nvSpPr>
          <p:cNvPr id="42" name="Rectangle 12"/>
          <p:cNvSpPr>
            <a:spLocks noChangeArrowheads="1"/>
          </p:cNvSpPr>
          <p:nvPr/>
        </p:nvSpPr>
        <p:spPr bwMode="auto">
          <a:xfrm>
            <a:off x="5875216" y="5640389"/>
            <a:ext cx="3102708" cy="504825"/>
          </a:xfrm>
          <a:prstGeom prst="rect">
            <a:avLst/>
          </a:prstGeom>
          <a:solidFill>
            <a:schemeClr val="accent1"/>
          </a:solidFill>
          <a:ln w="38100" cmpd="dbl">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ru-RU" altLang="ru-RU" sz="1400" b="1" dirty="0">
                <a:effectLst>
                  <a:outerShdw blurRad="38100" dist="38100" dir="2700000" algn="tl">
                    <a:srgbClr val="000000"/>
                  </a:outerShdw>
                </a:effectLst>
                <a:latin typeface="Arial" charset="0"/>
              </a:rPr>
              <a:t>Номенклатурный номер </a:t>
            </a:r>
          </a:p>
          <a:p>
            <a:pPr algn="ctr">
              <a:defRPr/>
            </a:pPr>
            <a:r>
              <a:rPr lang="ru-RU" altLang="ru-RU" sz="1400" b="1" dirty="0">
                <a:effectLst>
                  <a:outerShdw blurRad="38100" dist="38100" dir="2700000" algn="tl">
                    <a:srgbClr val="000000"/>
                  </a:outerShdw>
                </a:effectLst>
                <a:latin typeface="Arial" charset="0"/>
              </a:rPr>
              <a:t>сменного оборудования</a:t>
            </a:r>
          </a:p>
        </p:txBody>
      </p:sp>
      <p:sp>
        <p:nvSpPr>
          <p:cNvPr id="32778" name="AutoShape 13"/>
          <p:cNvSpPr>
            <a:spLocks noChangeArrowheads="1"/>
          </p:cNvSpPr>
          <p:nvPr/>
        </p:nvSpPr>
        <p:spPr bwMode="auto">
          <a:xfrm>
            <a:off x="474785" y="3538539"/>
            <a:ext cx="2967892" cy="720725"/>
          </a:xfrm>
          <a:prstGeom prst="parallelogram">
            <a:avLst>
              <a:gd name="adj" fmla="val 83645"/>
            </a:avLst>
          </a:prstGeom>
          <a:solidFill>
            <a:schemeClr val="accent1"/>
          </a:solidFill>
          <a:ln w="9525">
            <a:solidFill>
              <a:schemeClr val="tx1"/>
            </a:solidFill>
            <a:miter lim="800000"/>
            <a:headEnd/>
            <a:tailEnd/>
          </a:ln>
          <a:effectLst/>
        </p:spPr>
        <p:txBody>
          <a:bodyPr wrap="none" anchor="ctr"/>
          <a:lstStyle/>
          <a:p>
            <a:pPr algn="ctr"/>
            <a:r>
              <a:rPr lang="ru-RU" altLang="ru-RU" sz="1400"/>
              <a:t>(тип заготовки,</a:t>
            </a:r>
          </a:p>
          <a:p>
            <a:pPr algn="ctr"/>
            <a:r>
              <a:rPr lang="ru-RU" altLang="ru-RU" sz="1400"/>
              <a:t>Цех-заказчик,</a:t>
            </a:r>
          </a:p>
          <a:p>
            <a:pPr algn="ctr"/>
            <a:r>
              <a:rPr lang="ru-RU" altLang="ru-RU" sz="1400"/>
              <a:t>Цех-исполнитель)</a:t>
            </a:r>
          </a:p>
        </p:txBody>
      </p:sp>
      <p:sp>
        <p:nvSpPr>
          <p:cNvPr id="44" name="Rectangle 14"/>
          <p:cNvSpPr>
            <a:spLocks noChangeArrowheads="1"/>
          </p:cNvSpPr>
          <p:nvPr/>
        </p:nvSpPr>
        <p:spPr bwMode="auto">
          <a:xfrm>
            <a:off x="439617" y="4827589"/>
            <a:ext cx="3456353" cy="720725"/>
          </a:xfrm>
          <a:prstGeom prst="rect">
            <a:avLst/>
          </a:prstGeom>
          <a:solidFill>
            <a:schemeClr val="accent1"/>
          </a:solidFill>
          <a:ln w="38100" cmpd="dbl">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ru-RU" altLang="ru-RU" sz="1400" b="1">
                <a:effectLst>
                  <a:outerShdw blurRad="38100" dist="38100" dir="2700000" algn="tl">
                    <a:srgbClr val="000000"/>
                  </a:outerShdw>
                </a:effectLst>
                <a:latin typeface="Arial" charset="0"/>
              </a:rPr>
              <a:t>Номенклатурный номер </a:t>
            </a:r>
          </a:p>
          <a:p>
            <a:pPr algn="ctr">
              <a:defRPr/>
            </a:pPr>
            <a:r>
              <a:rPr lang="ru-RU" altLang="ru-RU" sz="1400" b="1">
                <a:effectLst>
                  <a:outerShdw blurRad="38100" dist="38100" dir="2700000" algn="tl">
                    <a:srgbClr val="000000"/>
                  </a:outerShdw>
                </a:effectLst>
                <a:latin typeface="Arial" charset="0"/>
              </a:rPr>
              <a:t>заготовки (готового изделия)</a:t>
            </a:r>
          </a:p>
          <a:p>
            <a:pPr algn="ctr">
              <a:defRPr/>
            </a:pPr>
            <a:r>
              <a:rPr lang="ru-RU" altLang="ru-RU" sz="1400" b="1">
                <a:effectLst>
                  <a:outerShdw blurRad="38100" dist="38100" dir="2700000" algn="tl">
                    <a:srgbClr val="000000"/>
                  </a:outerShdw>
                </a:effectLst>
                <a:latin typeface="Arial" charset="0"/>
              </a:rPr>
              <a:t>63 группа</a:t>
            </a:r>
          </a:p>
        </p:txBody>
      </p:sp>
      <p:sp>
        <p:nvSpPr>
          <p:cNvPr id="32780" name="Line 15"/>
          <p:cNvSpPr>
            <a:spLocks noChangeShapeType="1"/>
          </p:cNvSpPr>
          <p:nvPr/>
        </p:nvSpPr>
        <p:spPr bwMode="auto">
          <a:xfrm flipH="1">
            <a:off x="3587262" y="2127250"/>
            <a:ext cx="887046" cy="0"/>
          </a:xfrm>
          <a:prstGeom prst="line">
            <a:avLst/>
          </a:prstGeom>
          <a:noFill/>
          <a:ln w="9525">
            <a:solidFill>
              <a:schemeClr val="tx1"/>
            </a:solidFill>
            <a:round/>
            <a:headEnd/>
            <a:tailEnd/>
          </a:ln>
          <a:effectLst/>
        </p:spPr>
        <p:txBody>
          <a:bodyPr/>
          <a:lstStyle/>
          <a:p>
            <a:endParaRPr lang="ru-RU"/>
          </a:p>
        </p:txBody>
      </p:sp>
      <p:sp>
        <p:nvSpPr>
          <p:cNvPr id="32781" name="Line 16"/>
          <p:cNvSpPr>
            <a:spLocks noChangeShapeType="1"/>
          </p:cNvSpPr>
          <p:nvPr/>
        </p:nvSpPr>
        <p:spPr bwMode="auto">
          <a:xfrm>
            <a:off x="3587262" y="2127250"/>
            <a:ext cx="0" cy="287338"/>
          </a:xfrm>
          <a:prstGeom prst="line">
            <a:avLst/>
          </a:prstGeom>
          <a:noFill/>
          <a:ln w="9525">
            <a:solidFill>
              <a:schemeClr val="tx1"/>
            </a:solidFill>
            <a:round/>
            <a:headEnd/>
            <a:tailEnd type="triangle" w="med" len="med"/>
          </a:ln>
          <a:effectLst/>
        </p:spPr>
        <p:txBody>
          <a:bodyPr/>
          <a:lstStyle/>
          <a:p>
            <a:endParaRPr lang="ru-RU"/>
          </a:p>
        </p:txBody>
      </p:sp>
      <p:sp>
        <p:nvSpPr>
          <p:cNvPr id="32782" name="Line 17"/>
          <p:cNvSpPr>
            <a:spLocks noChangeShapeType="1"/>
          </p:cNvSpPr>
          <p:nvPr/>
        </p:nvSpPr>
        <p:spPr bwMode="auto">
          <a:xfrm flipH="1">
            <a:off x="7678616" y="2133600"/>
            <a:ext cx="2491154" cy="0"/>
          </a:xfrm>
          <a:prstGeom prst="line">
            <a:avLst/>
          </a:prstGeom>
          <a:noFill/>
          <a:ln w="9525">
            <a:solidFill>
              <a:schemeClr val="tx1"/>
            </a:solidFill>
            <a:round/>
            <a:headEnd/>
            <a:tailEnd/>
          </a:ln>
          <a:effectLst/>
        </p:spPr>
        <p:txBody>
          <a:bodyPr/>
          <a:lstStyle/>
          <a:p>
            <a:endParaRPr lang="ru-RU"/>
          </a:p>
        </p:txBody>
      </p:sp>
      <p:sp>
        <p:nvSpPr>
          <p:cNvPr id="32783" name="Line 18"/>
          <p:cNvSpPr>
            <a:spLocks noChangeShapeType="1"/>
          </p:cNvSpPr>
          <p:nvPr/>
        </p:nvSpPr>
        <p:spPr bwMode="auto">
          <a:xfrm>
            <a:off x="10169770" y="2133601"/>
            <a:ext cx="0" cy="684213"/>
          </a:xfrm>
          <a:prstGeom prst="line">
            <a:avLst/>
          </a:prstGeom>
          <a:noFill/>
          <a:ln w="9525">
            <a:solidFill>
              <a:schemeClr val="tx1"/>
            </a:solidFill>
            <a:round/>
            <a:headEnd/>
            <a:tailEnd type="triangle" w="med" len="med"/>
          </a:ln>
          <a:effectLst/>
        </p:spPr>
        <p:txBody>
          <a:bodyPr/>
          <a:lstStyle/>
          <a:p>
            <a:endParaRPr lang="ru-RU"/>
          </a:p>
        </p:txBody>
      </p:sp>
      <p:sp>
        <p:nvSpPr>
          <p:cNvPr id="32784" name="AutoShape 20"/>
          <p:cNvSpPr>
            <a:spLocks noChangeArrowheads="1"/>
          </p:cNvSpPr>
          <p:nvPr/>
        </p:nvSpPr>
        <p:spPr bwMode="auto">
          <a:xfrm>
            <a:off x="9460524" y="3644901"/>
            <a:ext cx="709247" cy="360363"/>
          </a:xfrm>
          <a:prstGeom prst="downArrow">
            <a:avLst>
              <a:gd name="adj1" fmla="val 50000"/>
              <a:gd name="adj2" fmla="val 25000"/>
            </a:avLst>
          </a:prstGeom>
          <a:solidFill>
            <a:schemeClr val="bg2"/>
          </a:solidFill>
          <a:ln w="9525">
            <a:solidFill>
              <a:schemeClr val="tx1"/>
            </a:solidFill>
            <a:miter lim="800000"/>
            <a:headEnd/>
            <a:tailEnd/>
          </a:ln>
          <a:effectLst/>
        </p:spPr>
        <p:txBody>
          <a:bodyPr wrap="none" anchor="ctr"/>
          <a:lstStyle/>
          <a:p>
            <a:endParaRPr lang="ru-RU" altLang="ru-RU"/>
          </a:p>
        </p:txBody>
      </p:sp>
      <p:sp>
        <p:nvSpPr>
          <p:cNvPr id="32785" name="Line 21"/>
          <p:cNvSpPr>
            <a:spLocks noChangeShapeType="1"/>
          </p:cNvSpPr>
          <p:nvPr/>
        </p:nvSpPr>
        <p:spPr bwMode="auto">
          <a:xfrm flipH="1">
            <a:off x="1805354" y="2811463"/>
            <a:ext cx="265723" cy="0"/>
          </a:xfrm>
          <a:prstGeom prst="line">
            <a:avLst/>
          </a:prstGeom>
          <a:noFill/>
          <a:ln w="9525">
            <a:solidFill>
              <a:schemeClr val="tx1"/>
            </a:solidFill>
            <a:round/>
            <a:headEnd/>
            <a:tailEnd/>
          </a:ln>
          <a:effectLst/>
        </p:spPr>
        <p:txBody>
          <a:bodyPr/>
          <a:lstStyle/>
          <a:p>
            <a:endParaRPr lang="ru-RU"/>
          </a:p>
        </p:txBody>
      </p:sp>
      <p:sp>
        <p:nvSpPr>
          <p:cNvPr id="32786" name="Line 22"/>
          <p:cNvSpPr>
            <a:spLocks noChangeShapeType="1"/>
          </p:cNvSpPr>
          <p:nvPr/>
        </p:nvSpPr>
        <p:spPr bwMode="auto">
          <a:xfrm flipH="1">
            <a:off x="1805354" y="2817814"/>
            <a:ext cx="7815" cy="720725"/>
          </a:xfrm>
          <a:prstGeom prst="line">
            <a:avLst/>
          </a:prstGeom>
          <a:noFill/>
          <a:ln w="9525">
            <a:solidFill>
              <a:schemeClr val="tx1"/>
            </a:solidFill>
            <a:round/>
            <a:headEnd/>
            <a:tailEnd type="triangle" w="med" len="med"/>
          </a:ln>
          <a:effectLst/>
        </p:spPr>
        <p:txBody>
          <a:bodyPr/>
          <a:lstStyle/>
          <a:p>
            <a:endParaRPr lang="ru-RU"/>
          </a:p>
        </p:txBody>
      </p:sp>
      <p:sp>
        <p:nvSpPr>
          <p:cNvPr id="32787" name="Line 23"/>
          <p:cNvSpPr>
            <a:spLocks noChangeShapeType="1"/>
          </p:cNvSpPr>
          <p:nvPr/>
        </p:nvSpPr>
        <p:spPr bwMode="auto">
          <a:xfrm flipH="1">
            <a:off x="5005754" y="2809875"/>
            <a:ext cx="353647" cy="0"/>
          </a:xfrm>
          <a:prstGeom prst="line">
            <a:avLst/>
          </a:prstGeom>
          <a:noFill/>
          <a:ln w="9525">
            <a:solidFill>
              <a:schemeClr val="tx1"/>
            </a:solidFill>
            <a:round/>
            <a:headEnd/>
            <a:tailEnd/>
          </a:ln>
          <a:effectLst/>
        </p:spPr>
        <p:txBody>
          <a:bodyPr/>
          <a:lstStyle/>
          <a:p>
            <a:endParaRPr lang="ru-RU"/>
          </a:p>
        </p:txBody>
      </p:sp>
      <p:sp>
        <p:nvSpPr>
          <p:cNvPr id="32788" name="Line 24"/>
          <p:cNvSpPr>
            <a:spLocks noChangeShapeType="1"/>
          </p:cNvSpPr>
          <p:nvPr/>
        </p:nvSpPr>
        <p:spPr bwMode="auto">
          <a:xfrm>
            <a:off x="5367216" y="2809876"/>
            <a:ext cx="0" cy="728663"/>
          </a:xfrm>
          <a:prstGeom prst="line">
            <a:avLst/>
          </a:prstGeom>
          <a:noFill/>
          <a:ln w="9525">
            <a:solidFill>
              <a:schemeClr val="tx1"/>
            </a:solidFill>
            <a:round/>
            <a:headEnd/>
            <a:tailEnd type="triangle" w="med" len="med"/>
          </a:ln>
          <a:effectLst/>
        </p:spPr>
        <p:txBody>
          <a:bodyPr/>
          <a:lstStyle/>
          <a:p>
            <a:endParaRPr lang="ru-RU"/>
          </a:p>
        </p:txBody>
      </p:sp>
      <p:sp>
        <p:nvSpPr>
          <p:cNvPr id="32789" name="Line 25"/>
          <p:cNvSpPr>
            <a:spLocks noChangeShapeType="1"/>
          </p:cNvSpPr>
          <p:nvPr/>
        </p:nvSpPr>
        <p:spPr bwMode="auto">
          <a:xfrm flipH="1">
            <a:off x="7045570" y="3933825"/>
            <a:ext cx="381001" cy="0"/>
          </a:xfrm>
          <a:prstGeom prst="line">
            <a:avLst/>
          </a:prstGeom>
          <a:noFill/>
          <a:ln w="9525">
            <a:solidFill>
              <a:schemeClr val="tx1"/>
            </a:solidFill>
            <a:round/>
            <a:headEnd/>
            <a:tailEnd/>
          </a:ln>
          <a:effectLst/>
        </p:spPr>
        <p:txBody>
          <a:bodyPr/>
          <a:lstStyle/>
          <a:p>
            <a:endParaRPr lang="ru-RU"/>
          </a:p>
        </p:txBody>
      </p:sp>
      <p:sp>
        <p:nvSpPr>
          <p:cNvPr id="32790" name="Line 26"/>
          <p:cNvSpPr>
            <a:spLocks noChangeShapeType="1"/>
          </p:cNvSpPr>
          <p:nvPr/>
        </p:nvSpPr>
        <p:spPr bwMode="auto">
          <a:xfrm>
            <a:off x="7424616" y="3933825"/>
            <a:ext cx="1954" cy="914400"/>
          </a:xfrm>
          <a:prstGeom prst="line">
            <a:avLst/>
          </a:prstGeom>
          <a:noFill/>
          <a:ln w="9525">
            <a:solidFill>
              <a:schemeClr val="tx1"/>
            </a:solidFill>
            <a:round/>
            <a:headEnd/>
            <a:tailEnd type="triangle" w="med" len="med"/>
          </a:ln>
          <a:effectLst/>
        </p:spPr>
        <p:txBody>
          <a:bodyPr/>
          <a:lstStyle/>
          <a:p>
            <a:endParaRPr lang="ru-RU"/>
          </a:p>
        </p:txBody>
      </p:sp>
      <p:sp>
        <p:nvSpPr>
          <p:cNvPr id="32791" name="AutoShape 27"/>
          <p:cNvSpPr>
            <a:spLocks noChangeArrowheads="1"/>
          </p:cNvSpPr>
          <p:nvPr/>
        </p:nvSpPr>
        <p:spPr bwMode="auto">
          <a:xfrm>
            <a:off x="7051431" y="5281614"/>
            <a:ext cx="709246" cy="358775"/>
          </a:xfrm>
          <a:prstGeom prst="downArrow">
            <a:avLst>
              <a:gd name="adj1" fmla="val 50000"/>
              <a:gd name="adj2" fmla="val 25000"/>
            </a:avLst>
          </a:prstGeom>
          <a:solidFill>
            <a:schemeClr val="bg2"/>
          </a:solidFill>
          <a:ln w="9525">
            <a:solidFill>
              <a:schemeClr val="tx1"/>
            </a:solidFill>
            <a:miter lim="800000"/>
            <a:headEnd/>
            <a:tailEnd/>
          </a:ln>
          <a:effectLst/>
        </p:spPr>
        <p:txBody>
          <a:bodyPr wrap="none" anchor="ctr"/>
          <a:lstStyle/>
          <a:p>
            <a:endParaRPr lang="ru-RU" altLang="ru-RU"/>
          </a:p>
        </p:txBody>
      </p:sp>
      <p:sp>
        <p:nvSpPr>
          <p:cNvPr id="32792" name="Line 28"/>
          <p:cNvSpPr>
            <a:spLocks noChangeShapeType="1"/>
          </p:cNvSpPr>
          <p:nvPr/>
        </p:nvSpPr>
        <p:spPr bwMode="auto">
          <a:xfrm flipH="1">
            <a:off x="3006970" y="3933825"/>
            <a:ext cx="709246" cy="0"/>
          </a:xfrm>
          <a:prstGeom prst="line">
            <a:avLst/>
          </a:prstGeom>
          <a:noFill/>
          <a:ln w="9525">
            <a:solidFill>
              <a:schemeClr val="tx1"/>
            </a:solidFill>
            <a:round/>
            <a:headEnd/>
            <a:tailEnd type="triangle" w="med" len="med"/>
          </a:ln>
          <a:effectLst/>
        </p:spPr>
        <p:txBody>
          <a:bodyPr/>
          <a:lstStyle/>
          <a:p>
            <a:endParaRPr lang="ru-RU"/>
          </a:p>
        </p:txBody>
      </p:sp>
      <p:sp>
        <p:nvSpPr>
          <p:cNvPr id="32793" name="AutoShape 29"/>
          <p:cNvSpPr>
            <a:spLocks noChangeArrowheads="1"/>
          </p:cNvSpPr>
          <p:nvPr/>
        </p:nvSpPr>
        <p:spPr bwMode="auto">
          <a:xfrm>
            <a:off x="1727201" y="4259264"/>
            <a:ext cx="709247" cy="574675"/>
          </a:xfrm>
          <a:prstGeom prst="downArrow">
            <a:avLst>
              <a:gd name="adj1" fmla="val 50000"/>
              <a:gd name="adj2" fmla="val 25000"/>
            </a:avLst>
          </a:prstGeom>
          <a:solidFill>
            <a:schemeClr val="bg2"/>
          </a:solidFill>
          <a:ln w="9525">
            <a:solidFill>
              <a:schemeClr val="tx1"/>
            </a:solidFill>
            <a:miter lim="800000"/>
            <a:headEnd/>
            <a:tailEnd/>
          </a:ln>
          <a:effectLst/>
        </p:spPr>
        <p:txBody>
          <a:bodyPr wrap="none" anchor="ctr"/>
          <a:lstStyle/>
          <a:p>
            <a:endParaRPr lang="ru-RU" altLang="ru-RU"/>
          </a:p>
        </p:txBody>
      </p:sp>
      <p:sp>
        <p:nvSpPr>
          <p:cNvPr id="32794" name="Text Box 30"/>
          <p:cNvSpPr txBox="1">
            <a:spLocks noChangeArrowheads="1"/>
          </p:cNvSpPr>
          <p:nvPr/>
        </p:nvSpPr>
        <p:spPr bwMode="auto">
          <a:xfrm>
            <a:off x="8108462" y="1700213"/>
            <a:ext cx="621323" cy="366712"/>
          </a:xfrm>
          <a:prstGeom prst="rect">
            <a:avLst/>
          </a:prstGeom>
          <a:noFill/>
          <a:ln w="9525">
            <a:noFill/>
            <a:miter lim="800000"/>
            <a:headEnd/>
            <a:tailEnd/>
          </a:ln>
          <a:effectLst/>
        </p:spPr>
        <p:txBody>
          <a:bodyPr>
            <a:spAutoFit/>
          </a:bodyPr>
          <a:lstStyle/>
          <a:p>
            <a:pPr eaLnBrk="1" hangingPunct="1">
              <a:spcBef>
                <a:spcPct val="50000"/>
              </a:spcBef>
            </a:pPr>
            <a:r>
              <a:rPr lang="ru-RU" altLang="ru-RU"/>
              <a:t>да</a:t>
            </a:r>
          </a:p>
        </p:txBody>
      </p:sp>
      <p:sp>
        <p:nvSpPr>
          <p:cNvPr id="32795" name="Text Box 31"/>
          <p:cNvSpPr txBox="1">
            <a:spLocks noChangeArrowheads="1"/>
          </p:cNvSpPr>
          <p:nvPr/>
        </p:nvSpPr>
        <p:spPr bwMode="auto">
          <a:xfrm>
            <a:off x="3675186" y="1693863"/>
            <a:ext cx="799122" cy="366712"/>
          </a:xfrm>
          <a:prstGeom prst="rect">
            <a:avLst/>
          </a:prstGeom>
          <a:noFill/>
          <a:ln w="9525">
            <a:noFill/>
            <a:miter lim="800000"/>
            <a:headEnd/>
            <a:tailEnd/>
          </a:ln>
          <a:effectLst/>
        </p:spPr>
        <p:txBody>
          <a:bodyPr>
            <a:spAutoFit/>
          </a:bodyPr>
          <a:lstStyle/>
          <a:p>
            <a:pPr eaLnBrk="1" hangingPunct="1">
              <a:spcBef>
                <a:spcPct val="50000"/>
              </a:spcBef>
            </a:pPr>
            <a:r>
              <a:rPr lang="ru-RU" altLang="ru-RU"/>
              <a:t>нет</a:t>
            </a:r>
          </a:p>
        </p:txBody>
      </p:sp>
      <p:sp>
        <p:nvSpPr>
          <p:cNvPr id="32796" name="Text Box 32"/>
          <p:cNvSpPr txBox="1">
            <a:spLocks noChangeArrowheads="1"/>
          </p:cNvSpPr>
          <p:nvPr/>
        </p:nvSpPr>
        <p:spPr bwMode="auto">
          <a:xfrm>
            <a:off x="5005755" y="2474913"/>
            <a:ext cx="621323" cy="366712"/>
          </a:xfrm>
          <a:prstGeom prst="rect">
            <a:avLst/>
          </a:prstGeom>
          <a:noFill/>
          <a:ln w="9525">
            <a:noFill/>
            <a:miter lim="800000"/>
            <a:headEnd/>
            <a:tailEnd/>
          </a:ln>
          <a:effectLst/>
        </p:spPr>
        <p:txBody>
          <a:bodyPr>
            <a:spAutoFit/>
          </a:bodyPr>
          <a:lstStyle/>
          <a:p>
            <a:pPr eaLnBrk="1" hangingPunct="1">
              <a:spcBef>
                <a:spcPct val="50000"/>
              </a:spcBef>
            </a:pPr>
            <a:r>
              <a:rPr lang="ru-RU" altLang="ru-RU"/>
              <a:t>да</a:t>
            </a:r>
          </a:p>
        </p:txBody>
      </p:sp>
      <p:sp>
        <p:nvSpPr>
          <p:cNvPr id="32797" name="Text Box 33"/>
          <p:cNvSpPr txBox="1">
            <a:spLocks noChangeArrowheads="1"/>
          </p:cNvSpPr>
          <p:nvPr/>
        </p:nvSpPr>
        <p:spPr bwMode="auto">
          <a:xfrm>
            <a:off x="6912708" y="3567113"/>
            <a:ext cx="621323" cy="366712"/>
          </a:xfrm>
          <a:prstGeom prst="rect">
            <a:avLst/>
          </a:prstGeom>
          <a:noFill/>
          <a:ln w="9525">
            <a:noFill/>
            <a:miter lim="800000"/>
            <a:headEnd/>
            <a:tailEnd/>
          </a:ln>
          <a:effectLst/>
        </p:spPr>
        <p:txBody>
          <a:bodyPr>
            <a:spAutoFit/>
          </a:bodyPr>
          <a:lstStyle/>
          <a:p>
            <a:pPr eaLnBrk="1" hangingPunct="1">
              <a:spcBef>
                <a:spcPct val="50000"/>
              </a:spcBef>
            </a:pPr>
            <a:r>
              <a:rPr lang="ru-RU" altLang="ru-RU"/>
              <a:t>да</a:t>
            </a:r>
          </a:p>
        </p:txBody>
      </p:sp>
      <p:sp>
        <p:nvSpPr>
          <p:cNvPr id="32798" name="Text Box 34"/>
          <p:cNvSpPr txBox="1">
            <a:spLocks noChangeArrowheads="1"/>
          </p:cNvSpPr>
          <p:nvPr/>
        </p:nvSpPr>
        <p:spPr bwMode="auto">
          <a:xfrm>
            <a:off x="1637323" y="2414588"/>
            <a:ext cx="799124" cy="366712"/>
          </a:xfrm>
          <a:prstGeom prst="rect">
            <a:avLst/>
          </a:prstGeom>
          <a:noFill/>
          <a:ln w="9525">
            <a:noFill/>
            <a:miter lim="800000"/>
            <a:headEnd/>
            <a:tailEnd/>
          </a:ln>
          <a:effectLst/>
        </p:spPr>
        <p:txBody>
          <a:bodyPr>
            <a:spAutoFit/>
          </a:bodyPr>
          <a:lstStyle/>
          <a:p>
            <a:pPr eaLnBrk="1" hangingPunct="1">
              <a:spcBef>
                <a:spcPct val="50000"/>
              </a:spcBef>
            </a:pPr>
            <a:r>
              <a:rPr lang="ru-RU" altLang="ru-RU"/>
              <a:t>нет</a:t>
            </a:r>
          </a:p>
        </p:txBody>
      </p:sp>
      <p:sp>
        <p:nvSpPr>
          <p:cNvPr id="32799" name="Text Box 35"/>
          <p:cNvSpPr txBox="1">
            <a:spLocks noChangeArrowheads="1"/>
          </p:cNvSpPr>
          <p:nvPr/>
        </p:nvSpPr>
        <p:spPr bwMode="auto">
          <a:xfrm>
            <a:off x="3233617" y="3632201"/>
            <a:ext cx="799122" cy="366713"/>
          </a:xfrm>
          <a:prstGeom prst="rect">
            <a:avLst/>
          </a:prstGeom>
          <a:noFill/>
          <a:ln w="9525">
            <a:noFill/>
            <a:miter lim="800000"/>
            <a:headEnd/>
            <a:tailEnd/>
          </a:ln>
          <a:effectLst/>
        </p:spPr>
        <p:txBody>
          <a:bodyPr>
            <a:spAutoFit/>
          </a:bodyPr>
          <a:lstStyle/>
          <a:p>
            <a:pPr eaLnBrk="1" hangingPunct="1">
              <a:spcBef>
                <a:spcPct val="50000"/>
              </a:spcBef>
            </a:pPr>
            <a:r>
              <a:rPr lang="ru-RU" altLang="ru-RU"/>
              <a:t>нет</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3436816" y="4221163"/>
            <a:ext cx="4431323" cy="2165350"/>
          </a:xfrm>
          <a:prstGeom prst="rect">
            <a:avLst/>
          </a:prstGeom>
          <a:noFill/>
          <a:ln w="9525">
            <a:noFill/>
            <a:miter lim="800000"/>
            <a:headEnd/>
            <a:tailEnd/>
          </a:ln>
        </p:spPr>
      </p:pic>
      <p:graphicFrame>
        <p:nvGraphicFramePr>
          <p:cNvPr id="6" name="Object 8"/>
          <p:cNvGraphicFramePr>
            <a:graphicFrameLocks noChangeAspect="1"/>
          </p:cNvGraphicFramePr>
          <p:nvPr>
            <p:ph sz="quarter" idx="4294967295"/>
          </p:nvPr>
        </p:nvGraphicFramePr>
        <p:xfrm>
          <a:off x="3516924" y="4149726"/>
          <a:ext cx="4271108" cy="487363"/>
        </p:xfrm>
        <a:graphic>
          <a:graphicData uri="http://schemas.openxmlformats.org/presentationml/2006/ole">
            <p:oleObj spid="_x0000_s133122" name="Visio" r:id="rId4" imgW="3559759" imgH="499567" progId="">
              <p:embed/>
            </p:oleObj>
          </a:graphicData>
        </a:graphic>
      </p:graphicFrame>
      <p:pic>
        <p:nvPicPr>
          <p:cNvPr id="7" name="Picture 7"/>
          <p:cNvPicPr>
            <a:picLocks noGrp="1" noChangeAspect="1" noChangeArrowheads="1"/>
          </p:cNvPicPr>
          <p:nvPr>
            <p:ph sz="quarter" idx="1"/>
          </p:nvPr>
        </p:nvPicPr>
        <p:blipFill>
          <a:blip r:embed="rId3"/>
          <a:srcRect/>
          <a:stretch>
            <a:fillRect/>
          </a:stretch>
        </p:blipFill>
        <p:spPr>
          <a:xfrm>
            <a:off x="220785" y="1885950"/>
            <a:ext cx="4368800" cy="2133600"/>
          </a:xfrm>
        </p:spPr>
      </p:pic>
      <p:graphicFrame>
        <p:nvGraphicFramePr>
          <p:cNvPr id="8" name="Object 11"/>
          <p:cNvGraphicFramePr>
            <a:graphicFrameLocks noChangeAspect="1"/>
          </p:cNvGraphicFramePr>
          <p:nvPr/>
        </p:nvGraphicFramePr>
        <p:xfrm>
          <a:off x="308708" y="1597026"/>
          <a:ext cx="4247662" cy="500063"/>
        </p:xfrm>
        <a:graphic>
          <a:graphicData uri="http://schemas.openxmlformats.org/presentationml/2006/ole">
            <p:oleObj spid="_x0000_s133123" name="Visio" r:id="rId5" imgW="3451555" imgH="499567" progId="">
              <p:embed/>
            </p:oleObj>
          </a:graphicData>
        </a:graphic>
      </p:graphicFrame>
      <p:graphicFrame>
        <p:nvGraphicFramePr>
          <p:cNvPr id="33798" name="Object 20"/>
          <p:cNvGraphicFramePr>
            <a:graphicFrameLocks noChangeAspect="1"/>
          </p:cNvGraphicFramePr>
          <p:nvPr/>
        </p:nvGraphicFramePr>
        <p:xfrm>
          <a:off x="1311031" y="1069975"/>
          <a:ext cx="1500554" cy="439738"/>
        </p:xfrm>
        <a:graphic>
          <a:graphicData uri="http://schemas.openxmlformats.org/presentationml/2006/ole">
            <p:oleObj spid="_x0000_s133124" name="Visio" r:id="rId6" imgW="1219505" imgH="440131" progId="">
              <p:embed/>
            </p:oleObj>
          </a:graphicData>
        </a:graphic>
      </p:graphicFrame>
      <p:graphicFrame>
        <p:nvGraphicFramePr>
          <p:cNvPr id="33799" name="Object 21"/>
          <p:cNvGraphicFramePr>
            <a:graphicFrameLocks noChangeAspect="1"/>
          </p:cNvGraphicFramePr>
          <p:nvPr/>
        </p:nvGraphicFramePr>
        <p:xfrm>
          <a:off x="8755185" y="1069975"/>
          <a:ext cx="1500554" cy="439738"/>
        </p:xfrm>
        <a:graphic>
          <a:graphicData uri="http://schemas.openxmlformats.org/presentationml/2006/ole">
            <p:oleObj spid="_x0000_s133125" name="Visio" r:id="rId7" imgW="1222776" imgH="394696" progId="">
              <p:embed/>
            </p:oleObj>
          </a:graphicData>
        </a:graphic>
      </p:graphicFrame>
      <p:pic>
        <p:nvPicPr>
          <p:cNvPr id="12" name="Picture 18"/>
          <p:cNvPicPr>
            <a:picLocks noChangeAspect="1" noChangeArrowheads="1"/>
          </p:cNvPicPr>
          <p:nvPr/>
        </p:nvPicPr>
        <p:blipFill>
          <a:blip r:embed="rId3"/>
          <a:srcRect/>
          <a:stretch>
            <a:fillRect/>
          </a:stretch>
        </p:blipFill>
        <p:spPr bwMode="auto">
          <a:xfrm>
            <a:off x="7248770" y="1749426"/>
            <a:ext cx="4607169" cy="2252663"/>
          </a:xfrm>
          <a:prstGeom prst="rect">
            <a:avLst/>
          </a:prstGeom>
          <a:noFill/>
          <a:ln w="9525">
            <a:noFill/>
            <a:miter lim="800000"/>
            <a:headEnd/>
            <a:tailEnd/>
          </a:ln>
        </p:spPr>
      </p:pic>
      <p:graphicFrame>
        <p:nvGraphicFramePr>
          <p:cNvPr id="13" name="Object 19"/>
          <p:cNvGraphicFramePr>
            <a:graphicFrameLocks noChangeAspect="1"/>
          </p:cNvGraphicFramePr>
          <p:nvPr/>
        </p:nvGraphicFramePr>
        <p:xfrm>
          <a:off x="7428523" y="1628776"/>
          <a:ext cx="4247662" cy="500063"/>
        </p:xfrm>
        <a:graphic>
          <a:graphicData uri="http://schemas.openxmlformats.org/presentationml/2006/ole">
            <p:oleObj spid="_x0000_s133126" name="Visio" r:id="rId8" imgW="3451555" imgH="499567" progId="">
              <p:embed/>
            </p:oleObj>
          </a:graphicData>
        </a:graphic>
      </p:graphicFrame>
      <p:pic>
        <p:nvPicPr>
          <p:cNvPr id="33802" name="Picture 2"/>
          <p:cNvPicPr>
            <a:picLocks noChangeAspect="1" noChangeArrowheads="1"/>
          </p:cNvPicPr>
          <p:nvPr/>
        </p:nvPicPr>
        <p:blipFill>
          <a:blip r:embed="rId9"/>
          <a:srcRect/>
          <a:stretch>
            <a:fillRect/>
          </a:stretch>
        </p:blipFill>
        <p:spPr bwMode="auto">
          <a:xfrm>
            <a:off x="955432" y="333376"/>
            <a:ext cx="10128738" cy="957263"/>
          </a:xfrm>
          <a:prstGeom prst="rect">
            <a:avLst/>
          </a:prstGeom>
          <a:noFill/>
          <a:ln w="9525">
            <a:noFill/>
            <a:miter lim="800000"/>
            <a:headEnd/>
            <a:tailEnd/>
          </a:ln>
          <a:effectLst/>
        </p:spPr>
      </p:pic>
      <p:sp>
        <p:nvSpPr>
          <p:cNvPr id="15" name="Стрелка углом 14"/>
          <p:cNvSpPr/>
          <p:nvPr/>
        </p:nvSpPr>
        <p:spPr>
          <a:xfrm>
            <a:off x="1487488" y="4047455"/>
            <a:ext cx="1949755" cy="1512168"/>
          </a:xfrm>
          <a:prstGeom prst="bentArrow">
            <a:avLst>
              <a:gd name="adj1" fmla="val 16811"/>
              <a:gd name="adj2" fmla="val 24370"/>
              <a:gd name="adj3" fmla="val 40747"/>
              <a:gd name="adj4" fmla="val 43750"/>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nodeType="clickEffect">
                                  <p:stCondLst>
                                    <p:cond delay="0"/>
                                  </p:stCondLst>
                                  <p:childTnLst>
                                    <p:animMotion origin="layout" path="M -3.05556E-6 2.22222E-6 L -3.05556E-6 -0.37824 " pathEditMode="relative" rAng="0" ptsTypes="AA">
                                      <p:cBhvr>
                                        <p:cTn id="28" dur="2000" fill="hold"/>
                                        <p:tgtEl>
                                          <p:spTgt spid="5"/>
                                        </p:tgtEl>
                                        <p:attrNameLst>
                                          <p:attrName>ppt_x</p:attrName>
                                          <p:attrName>ppt_y</p:attrName>
                                        </p:attrNameLst>
                                      </p:cBhvr>
                                      <p:rCtr x="0" y="-189"/>
                                    </p:animMotion>
                                  </p:childTnLst>
                                </p:cTn>
                              </p:par>
                              <p:par>
                                <p:cTn id="29" presetID="64" presetClass="path" presetSubtype="0" accel="50000" decel="50000" fill="hold" nodeType="withEffect">
                                  <p:stCondLst>
                                    <p:cond delay="0"/>
                                  </p:stCondLst>
                                  <p:childTnLst>
                                    <p:animMotion origin="layout" path="M 3.88889E-6 -1.85185E-6 L 0.00225 -0.37245 " pathEditMode="relative" rAng="0" ptsTypes="AA">
                                      <p:cBhvr>
                                        <p:cTn id="30" dur="2000" fill="hold"/>
                                        <p:tgtEl>
                                          <p:spTgt spid="6"/>
                                        </p:tgtEl>
                                        <p:attrNameLst>
                                          <p:attrName>ppt_x</p:attrName>
                                          <p:attrName>ppt_y</p:attrName>
                                        </p:attrNameLst>
                                      </p:cBhvr>
                                      <p:rCtr x="1" y="-186"/>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 0  L 0.25 0  E" pathEditMode="relative" ptsTypes="">
                                      <p:cBhvr>
                                        <p:cTn id="42" dur="2000" fill="hold"/>
                                        <p:tgtEl>
                                          <p:spTgt spid="7"/>
                                        </p:tgtEl>
                                        <p:attrNameLst>
                                          <p:attrName>ppt_x</p:attrName>
                                          <p:attrName>ppt_y</p:attrName>
                                        </p:attrNameLst>
                                      </p:cBhvr>
                                    </p:animMotion>
                                  </p:childTnLst>
                                </p:cTn>
                              </p:par>
                              <p:par>
                                <p:cTn id="43" presetID="63" presetClass="path" presetSubtype="0" accel="50000" decel="50000" fill="hold" nodeType="withEffect">
                                  <p:stCondLst>
                                    <p:cond delay="0"/>
                                  </p:stCondLst>
                                  <p:childTnLst>
                                    <p:animMotion origin="layout" path="M 0 0  L 0.25 0  E" pathEditMode="relative" ptsTypes="">
                                      <p:cBhvr>
                                        <p:cTn id="44" dur="2000" fill="hold"/>
                                        <p:tgtEl>
                                          <p:spTgt spid="8"/>
                                        </p:tgtEl>
                                        <p:attrNameLst>
                                          <p:attrName>ppt_x</p:attrName>
                                          <p:attrName>ppt_y</p:attrName>
                                        </p:attrNameLst>
                                      </p:cBhvr>
                                    </p:animMotion>
                                  </p:childTnLst>
                                </p:cTn>
                              </p:par>
                              <p:par>
                                <p:cTn id="45" presetID="63" presetClass="path" presetSubtype="0" accel="50000" decel="50000" fill="hold" nodeType="withEffect">
                                  <p:stCondLst>
                                    <p:cond delay="0"/>
                                  </p:stCondLst>
                                  <p:childTnLst>
                                    <p:animMotion origin="layout" path="M -3.05556E-6 -0.38287 L 0.25 -0.38287 " pathEditMode="relative" rAng="0" ptsTypes="AA">
                                      <p:cBhvr>
                                        <p:cTn id="46" dur="2000" fill="hold"/>
                                        <p:tgtEl>
                                          <p:spTgt spid="5"/>
                                        </p:tgtEl>
                                        <p:attrNameLst>
                                          <p:attrName>ppt_x</p:attrName>
                                          <p:attrName>ppt_y</p:attrName>
                                        </p:attrNameLst>
                                      </p:cBhvr>
                                      <p:rCtr x="125" y="0"/>
                                    </p:animMotion>
                                  </p:childTnLst>
                                </p:cTn>
                              </p:par>
                              <p:par>
                                <p:cTn id="47" presetID="63" presetClass="path" presetSubtype="0" accel="50000" decel="50000" fill="hold" nodeType="withEffect">
                                  <p:stCondLst>
                                    <p:cond delay="0"/>
                                  </p:stCondLst>
                                  <p:childTnLst>
                                    <p:animMotion origin="layout" path="M 3.88889E-6 -0.38287 L 0.25 -0.38287 " pathEditMode="relative" rAng="0" ptsTypes="AA">
                                      <p:cBhvr>
                                        <p:cTn id="48" dur="2000" fill="hold"/>
                                        <p:tgtEl>
                                          <p:spTgt spid="6"/>
                                        </p:tgtEl>
                                        <p:attrNameLst>
                                          <p:attrName>ppt_x</p:attrName>
                                          <p:attrName>ppt_y</p:attrName>
                                        </p:attrNameLst>
                                      </p:cBhvr>
                                      <p:rCtr x="125" y="0"/>
                                    </p:animMotion>
                                  </p:childTnLst>
                                </p:cTn>
                              </p:par>
                              <p:par>
                                <p:cTn id="49" presetID="35" presetClass="path" presetSubtype="0" accel="50000" decel="50000" fill="hold" nodeType="withEffect">
                                  <p:stCondLst>
                                    <p:cond delay="0"/>
                                  </p:stCondLst>
                                  <p:childTnLst>
                                    <p:animMotion origin="layout" path="M 0 0  L -0.25 0  E" pathEditMode="relative" ptsTypes="">
                                      <p:cBhvr>
                                        <p:cTn id="50" dur="2000" fill="hold"/>
                                        <p:tgtEl>
                                          <p:spTgt spid="12"/>
                                        </p:tgtEl>
                                        <p:attrNameLst>
                                          <p:attrName>ppt_x</p:attrName>
                                          <p:attrName>ppt_y</p:attrName>
                                        </p:attrNameLst>
                                      </p:cBhvr>
                                    </p:animMotion>
                                  </p:childTnLst>
                                </p:cTn>
                              </p:par>
                              <p:par>
                                <p:cTn id="51" presetID="35" presetClass="path" presetSubtype="0" accel="50000" decel="50000" fill="hold" nodeType="withEffect">
                                  <p:stCondLst>
                                    <p:cond delay="0"/>
                                  </p:stCondLst>
                                  <p:childTnLst>
                                    <p:animMotion origin="layout" path="M 0 0  L -0.25 0  E" pathEditMode="relative" ptsTypes="">
                                      <p:cBhvr>
                                        <p:cTn id="52"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ижний колонтитул 3"/>
          <p:cNvSpPr>
            <a:spLocks noGrp="1"/>
          </p:cNvSpPr>
          <p:nvPr>
            <p:ph type="ftr" sz="quarter" idx="10"/>
          </p:nvPr>
        </p:nvSpPr>
        <p:spPr>
          <a:noFill/>
        </p:spPr>
        <p:txBody>
          <a:bodyPr/>
          <a:lstStyle/>
          <a:p>
            <a:endParaRPr lang="en-US" altLang="ru-RU" smtClean="0"/>
          </a:p>
        </p:txBody>
      </p:sp>
      <p:sp>
        <p:nvSpPr>
          <p:cNvPr id="5" name="AutoShape 49"/>
          <p:cNvSpPr>
            <a:spLocks noChangeArrowheads="1"/>
          </p:cNvSpPr>
          <p:nvPr/>
        </p:nvSpPr>
        <p:spPr bwMode="auto">
          <a:xfrm>
            <a:off x="308708" y="1916113"/>
            <a:ext cx="4874847" cy="576262"/>
          </a:xfrm>
          <a:prstGeom prst="cube">
            <a:avLst>
              <a:gd name="adj" fmla="val 14829"/>
            </a:avLst>
          </a:prstGeom>
          <a:solidFill>
            <a:srgbClr val="666699"/>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2400" b="1" kern="0">
                <a:solidFill>
                  <a:sysClr val="windowText" lastClr="000000"/>
                </a:solidFill>
                <a:latin typeface="Arial" charset="0"/>
              </a:rPr>
              <a:t>СТАРАЯ БАЗА ДАННЫХ</a:t>
            </a:r>
          </a:p>
        </p:txBody>
      </p:sp>
      <p:sp>
        <p:nvSpPr>
          <p:cNvPr id="6" name="AutoShape 51"/>
          <p:cNvSpPr>
            <a:spLocks noChangeArrowheads="1"/>
          </p:cNvSpPr>
          <p:nvPr/>
        </p:nvSpPr>
        <p:spPr bwMode="auto">
          <a:xfrm>
            <a:off x="6070600" y="1916113"/>
            <a:ext cx="4874846" cy="576262"/>
          </a:xfrm>
          <a:prstGeom prst="cube">
            <a:avLst>
              <a:gd name="adj" fmla="val 14829"/>
            </a:avLst>
          </a:prstGeom>
          <a:solidFill>
            <a:srgbClr val="666699"/>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2400" b="1" kern="0">
                <a:solidFill>
                  <a:sysClr val="windowText" lastClr="000000"/>
                </a:solidFill>
                <a:latin typeface="Arial" charset="0"/>
              </a:rPr>
              <a:t>НОВАЯ БАЗА ДАННЫХ</a:t>
            </a:r>
          </a:p>
        </p:txBody>
      </p:sp>
      <p:sp>
        <p:nvSpPr>
          <p:cNvPr id="7" name="AutoShape 47"/>
          <p:cNvSpPr>
            <a:spLocks noChangeArrowheads="1"/>
          </p:cNvSpPr>
          <p:nvPr/>
        </p:nvSpPr>
        <p:spPr bwMode="auto">
          <a:xfrm>
            <a:off x="7311293" y="2781301"/>
            <a:ext cx="2305538" cy="1008063"/>
          </a:xfrm>
          <a:prstGeom prst="roundRect">
            <a:avLst>
              <a:gd name="adj" fmla="val 16667"/>
            </a:avLst>
          </a:prstGeom>
          <a:solidFill>
            <a:srgbClr val="6666FF">
              <a:alpha val="98822"/>
            </a:srgbClr>
          </a:solidFill>
          <a:ln w="95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2400" b="1" kern="0">
                <a:solidFill>
                  <a:sysClr val="windowText" lastClr="000000"/>
                </a:solidFill>
                <a:latin typeface="Antique Olive Compact" pitchFamily="34" charset="0"/>
              </a:rPr>
              <a:t>ОДНА</a:t>
            </a:r>
            <a:r>
              <a:rPr lang="ru-RU" altLang="ru-RU" b="1" kern="0">
                <a:solidFill>
                  <a:sysClr val="windowText" lastClr="000000"/>
                </a:solidFill>
                <a:latin typeface="Arial" charset="0"/>
              </a:rPr>
              <a:t> </a:t>
            </a:r>
            <a:r>
              <a:rPr lang="en-US" altLang="ru-RU" b="1" kern="0">
                <a:solidFill>
                  <a:sysClr val="windowText" lastClr="000000"/>
                </a:solidFill>
                <a:latin typeface="Arial" charset="0"/>
              </a:rPr>
              <a:t>EXEL-</a:t>
            </a:r>
            <a:endParaRPr lang="ru-RU" altLang="ru-RU" b="1" kern="0">
              <a:solidFill>
                <a:sysClr val="windowText" lastClr="000000"/>
              </a:solidFill>
              <a:latin typeface="Arial" charset="0"/>
            </a:endParaRPr>
          </a:p>
          <a:p>
            <a:pPr algn="ctr" eaLnBrk="1" fontAlgn="auto" hangingPunct="1">
              <a:spcBef>
                <a:spcPts val="0"/>
              </a:spcBef>
              <a:spcAft>
                <a:spcPts val="0"/>
              </a:spcAft>
              <a:defRPr/>
            </a:pPr>
            <a:r>
              <a:rPr lang="ru-RU" altLang="ru-RU" b="1" kern="0">
                <a:solidFill>
                  <a:sysClr val="windowText" lastClr="000000"/>
                </a:solidFill>
                <a:latin typeface="Arial" charset="0"/>
              </a:rPr>
              <a:t>ФОРМА</a:t>
            </a:r>
          </a:p>
        </p:txBody>
      </p:sp>
      <p:sp>
        <p:nvSpPr>
          <p:cNvPr id="8" name="AutoShape 45"/>
          <p:cNvSpPr>
            <a:spLocks noChangeArrowheads="1"/>
          </p:cNvSpPr>
          <p:nvPr/>
        </p:nvSpPr>
        <p:spPr bwMode="auto">
          <a:xfrm>
            <a:off x="1195755" y="2781301"/>
            <a:ext cx="3280508" cy="1008063"/>
          </a:xfrm>
          <a:prstGeom prst="roundRect">
            <a:avLst>
              <a:gd name="adj" fmla="val 16667"/>
            </a:avLst>
          </a:prstGeom>
          <a:solidFill>
            <a:srgbClr val="6666FF">
              <a:alpha val="98822"/>
            </a:srgbClr>
          </a:solidFill>
          <a:ln w="9525">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2400" b="1" kern="0">
                <a:solidFill>
                  <a:sysClr val="windowText" lastClr="000000"/>
                </a:solidFill>
                <a:latin typeface="Arial" charset="0"/>
              </a:rPr>
              <a:t>19</a:t>
            </a:r>
            <a:r>
              <a:rPr lang="ru-RU" altLang="ru-RU" b="1" kern="0">
                <a:solidFill>
                  <a:sysClr val="windowText" lastClr="000000"/>
                </a:solidFill>
                <a:latin typeface="Arial" charset="0"/>
              </a:rPr>
              <a:t> ВЫХОДНЫХ ФОРМ </a:t>
            </a:r>
          </a:p>
          <a:p>
            <a:pPr algn="ctr" eaLnBrk="1" fontAlgn="auto" hangingPunct="1">
              <a:spcBef>
                <a:spcPts val="0"/>
              </a:spcBef>
              <a:spcAft>
                <a:spcPts val="0"/>
              </a:spcAft>
              <a:defRPr/>
            </a:pPr>
            <a:r>
              <a:rPr lang="ru-RU" altLang="ru-RU" b="1" kern="0">
                <a:solidFill>
                  <a:sysClr val="windowText" lastClr="000000"/>
                </a:solidFill>
                <a:latin typeface="Arial" charset="0"/>
              </a:rPr>
              <a:t>В ЗАПРОСНОЙ </a:t>
            </a:r>
          </a:p>
          <a:p>
            <a:pPr algn="ctr" eaLnBrk="1" fontAlgn="auto" hangingPunct="1">
              <a:spcBef>
                <a:spcPts val="0"/>
              </a:spcBef>
              <a:spcAft>
                <a:spcPts val="0"/>
              </a:spcAft>
              <a:defRPr/>
            </a:pPr>
            <a:r>
              <a:rPr lang="ru-RU" altLang="ru-RU" b="1" kern="0">
                <a:solidFill>
                  <a:sysClr val="windowText" lastClr="000000"/>
                </a:solidFill>
                <a:latin typeface="Arial" charset="0"/>
              </a:rPr>
              <a:t>СИСТЕМЕ</a:t>
            </a:r>
          </a:p>
        </p:txBody>
      </p:sp>
      <p:sp>
        <p:nvSpPr>
          <p:cNvPr id="34823" name="Rectangle 42"/>
          <p:cNvSpPr>
            <a:spLocks noGrp="1" noChangeArrowheads="1"/>
          </p:cNvSpPr>
          <p:nvPr>
            <p:ph type="title" sz="quarter"/>
          </p:nvPr>
        </p:nvSpPr>
        <p:spPr>
          <a:xfrm>
            <a:off x="601785" y="620713"/>
            <a:ext cx="10128738" cy="1143000"/>
          </a:xfrm>
        </p:spPr>
        <p:txBody>
          <a:bodyPr/>
          <a:lstStyle/>
          <a:p>
            <a:pPr algn="ctr" eaLnBrk="1" hangingPunct="1"/>
            <a:r>
              <a:rPr lang="ru-RU" altLang="ru-RU" sz="2800" smtClean="0">
                <a:solidFill>
                  <a:srgbClr val="000000"/>
                </a:solidFill>
              </a:rPr>
              <a:t>ПЕЧАТЬ НОМЕНКЛАТУРНЫХ И СВОДНЫХ ПЛАНОВ</a:t>
            </a:r>
          </a:p>
        </p:txBody>
      </p:sp>
      <p:pic>
        <p:nvPicPr>
          <p:cNvPr id="10" name="Picture 4"/>
          <p:cNvPicPr>
            <a:picLocks noChangeAspect="1" noChangeArrowheads="1"/>
          </p:cNvPicPr>
          <p:nvPr/>
        </p:nvPicPr>
        <p:blipFill>
          <a:blip r:embed="rId2"/>
          <a:srcRect/>
          <a:stretch>
            <a:fillRect/>
          </a:stretch>
        </p:blipFill>
        <p:spPr bwMode="auto">
          <a:xfrm>
            <a:off x="5183555" y="3884614"/>
            <a:ext cx="3456353" cy="1620837"/>
          </a:xfrm>
          <a:prstGeom prst="rect">
            <a:avLst/>
          </a:prstGeom>
          <a:noFill/>
          <a:ln w="9525">
            <a:noFill/>
            <a:miter lim="800000"/>
            <a:headEnd/>
            <a:tailEnd/>
          </a:ln>
        </p:spPr>
      </p:pic>
      <p:pic>
        <p:nvPicPr>
          <p:cNvPr id="11" name="Picture 5"/>
          <p:cNvPicPr>
            <a:picLocks noChangeAspect="1" noChangeArrowheads="1"/>
          </p:cNvPicPr>
          <p:nvPr/>
        </p:nvPicPr>
        <p:blipFill>
          <a:blip r:embed="rId3"/>
          <a:srcRect/>
          <a:stretch>
            <a:fillRect/>
          </a:stretch>
        </p:blipFill>
        <p:spPr bwMode="auto">
          <a:xfrm>
            <a:off x="7311293" y="4292601"/>
            <a:ext cx="3280508" cy="177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4"/>
          <p:cNvPicPr>
            <a:picLocks noChangeAspect="1" noChangeArrowheads="1"/>
          </p:cNvPicPr>
          <p:nvPr/>
        </p:nvPicPr>
        <p:blipFill>
          <a:blip r:embed="rId2"/>
          <a:srcRect/>
          <a:stretch>
            <a:fillRect/>
          </a:stretch>
        </p:blipFill>
        <p:spPr bwMode="auto">
          <a:xfrm>
            <a:off x="658447" y="1484313"/>
            <a:ext cx="10191262" cy="4824412"/>
          </a:xfrm>
          <a:prstGeom prst="rect">
            <a:avLst/>
          </a:prstGeom>
          <a:noFill/>
          <a:ln w="9525">
            <a:noFill/>
            <a:miter lim="800000"/>
            <a:headEnd/>
            <a:tailEnd/>
          </a:ln>
          <a:effectLst/>
        </p:spPr>
      </p:pic>
      <p:sp>
        <p:nvSpPr>
          <p:cNvPr id="35843" name="Rectangle 42"/>
          <p:cNvSpPr>
            <a:spLocks noGrp="1" noChangeArrowheads="1"/>
          </p:cNvSpPr>
          <p:nvPr>
            <p:ph type="title" sz="quarter"/>
          </p:nvPr>
        </p:nvSpPr>
        <p:spPr>
          <a:xfrm>
            <a:off x="423986" y="476250"/>
            <a:ext cx="10851662" cy="1143000"/>
          </a:xfrm>
        </p:spPr>
        <p:txBody>
          <a:bodyPr/>
          <a:lstStyle/>
          <a:p>
            <a:pPr algn="ctr" eaLnBrk="1" hangingPunct="1"/>
            <a:r>
              <a:rPr lang="ru-RU" altLang="ru-RU" sz="2800" smtClean="0">
                <a:solidFill>
                  <a:srgbClr val="000000"/>
                </a:solidFill>
              </a:rPr>
              <a:t>ПЕЧАТЬ НОМЕНКЛАТУРНЫХ И СВОДНЫХ ПЛАНОВ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062" y="1557339"/>
            <a:ext cx="11521831" cy="3970318"/>
          </a:xfrm>
          <a:prstGeom prst="rect">
            <a:avLst/>
          </a:prstGeom>
          <a:noFill/>
        </p:spPr>
        <p:txBody>
          <a:bodyPr>
            <a:spAutoFit/>
          </a:bodyPr>
          <a:lstStyle/>
          <a:p>
            <a:pPr>
              <a:defRPr/>
            </a:pPr>
            <a:r>
              <a:rPr lang="ru-RU" i="1" dirty="0">
                <a:latin typeface="Arial" charset="0"/>
              </a:rPr>
              <a:t>Программа предназначена для работников отдела планирования производства управления главного механика, осуществляющих регистрацию и ведение строк заказов УГМ.</a:t>
            </a:r>
          </a:p>
          <a:p>
            <a:pPr>
              <a:defRPr/>
            </a:pPr>
            <a:r>
              <a:rPr lang="ru-RU" i="1" dirty="0">
                <a:latin typeface="Arial" charset="0"/>
              </a:rPr>
              <a:t>Программа предусматривает:</a:t>
            </a:r>
          </a:p>
          <a:p>
            <a:pPr marL="285750" indent="-285750">
              <a:buFont typeface="Wingdings" pitchFamily="2" charset="2"/>
              <a:buChar char="Ø"/>
              <a:defRPr/>
            </a:pPr>
            <a:r>
              <a:rPr lang="ru-RU" dirty="0">
                <a:solidFill>
                  <a:srgbClr val="FF0000"/>
                </a:solidFill>
                <a:latin typeface="Arial" charset="0"/>
              </a:rPr>
              <a:t>Формирование строк заказа ОГМ на основании чертежей, разработанных техническим бюро ОГМ;</a:t>
            </a:r>
          </a:p>
          <a:p>
            <a:pPr marL="285750" indent="-285750">
              <a:buFont typeface="Wingdings" pitchFamily="2" charset="2"/>
              <a:buChar char="Ø"/>
              <a:defRPr/>
            </a:pPr>
            <a:r>
              <a:rPr lang="ru-RU" dirty="0">
                <a:solidFill>
                  <a:srgbClr val="FF0000"/>
                </a:solidFill>
                <a:latin typeface="Arial" charset="0"/>
              </a:rPr>
              <a:t>Ведение строк заказа ОГМ;</a:t>
            </a:r>
          </a:p>
          <a:p>
            <a:pPr marL="285750" indent="-285750">
              <a:buFont typeface="Wingdings" pitchFamily="2" charset="2"/>
              <a:buChar char="Ø"/>
              <a:defRPr/>
            </a:pPr>
            <a:r>
              <a:rPr lang="ru-RU" dirty="0">
                <a:solidFill>
                  <a:srgbClr val="FF0000"/>
                </a:solidFill>
                <a:latin typeface="Arial" charset="0"/>
              </a:rPr>
              <a:t>Блокировку строк заказов ОГМ.</a:t>
            </a:r>
            <a:endParaRPr lang="ru-RU" sz="1600" dirty="0">
              <a:solidFill>
                <a:srgbClr val="FF0000"/>
              </a:solidFill>
              <a:latin typeface="Arial" charset="0"/>
            </a:endParaRPr>
          </a:p>
          <a:p>
            <a:pPr>
              <a:defRPr/>
            </a:pPr>
            <a:r>
              <a:rPr lang="ru-RU" i="1" dirty="0">
                <a:latin typeface="Arial" charset="0"/>
              </a:rPr>
              <a:t>Программа позволяет осуществлять функции:</a:t>
            </a:r>
          </a:p>
          <a:p>
            <a:pPr marL="285750" indent="-285750">
              <a:buFont typeface="Wingdings" pitchFamily="2" charset="2"/>
              <a:buChar char="q"/>
              <a:defRPr/>
            </a:pPr>
            <a:r>
              <a:rPr lang="ru-RU" dirty="0">
                <a:solidFill>
                  <a:srgbClr val="FF0000"/>
                </a:solidFill>
                <a:latin typeface="Arial" charset="0"/>
              </a:rPr>
              <a:t>Просмотр карты заказа </a:t>
            </a:r>
            <a:r>
              <a:rPr lang="uk-UA" dirty="0">
                <a:solidFill>
                  <a:srgbClr val="FF0000"/>
                </a:solidFill>
                <a:latin typeface="Arial" charset="0"/>
              </a:rPr>
              <a:t>ОГМ;</a:t>
            </a:r>
          </a:p>
          <a:p>
            <a:pPr marL="285750" indent="-285750">
              <a:buFont typeface="Wingdings" pitchFamily="2" charset="2"/>
              <a:buChar char="q"/>
              <a:defRPr/>
            </a:pPr>
            <a:r>
              <a:rPr lang="ru-RU" dirty="0">
                <a:solidFill>
                  <a:srgbClr val="FF0000"/>
                </a:solidFill>
                <a:latin typeface="Arial" charset="0"/>
              </a:rPr>
              <a:t>Ввод новых </a:t>
            </a:r>
            <a:r>
              <a:rPr lang="uk-UA" dirty="0">
                <a:solidFill>
                  <a:srgbClr val="FF0000"/>
                </a:solidFill>
                <a:latin typeface="Arial" charset="0"/>
              </a:rPr>
              <a:t>строк </a:t>
            </a:r>
            <a:r>
              <a:rPr lang="ru-RU" dirty="0">
                <a:solidFill>
                  <a:srgbClr val="FF0000"/>
                </a:solidFill>
                <a:latin typeface="Arial" charset="0"/>
              </a:rPr>
              <a:t>заказа</a:t>
            </a:r>
            <a:r>
              <a:rPr lang="uk-UA" dirty="0">
                <a:solidFill>
                  <a:srgbClr val="FF0000"/>
                </a:solidFill>
                <a:latin typeface="Arial" charset="0"/>
              </a:rPr>
              <a:t> ОГМ;</a:t>
            </a:r>
          </a:p>
          <a:p>
            <a:pPr marL="285750" indent="-285750">
              <a:buFont typeface="Wingdings" pitchFamily="2" charset="2"/>
              <a:buChar char="q"/>
              <a:defRPr/>
            </a:pPr>
            <a:r>
              <a:rPr lang="ru-RU" dirty="0">
                <a:solidFill>
                  <a:srgbClr val="FF0000"/>
                </a:solidFill>
                <a:latin typeface="Arial" charset="0"/>
              </a:rPr>
              <a:t>Корректировка строки заказа ОГМ;</a:t>
            </a:r>
          </a:p>
          <a:p>
            <a:pPr marL="285750" indent="-285750">
              <a:buFont typeface="Wingdings" pitchFamily="2" charset="2"/>
              <a:buChar char="q"/>
              <a:defRPr/>
            </a:pPr>
            <a:r>
              <a:rPr lang="ru-RU" dirty="0">
                <a:solidFill>
                  <a:srgbClr val="FF0000"/>
                </a:solidFill>
                <a:latin typeface="Arial" charset="0"/>
              </a:rPr>
              <a:t>Удаление строки заказа ОГМ;</a:t>
            </a:r>
          </a:p>
          <a:p>
            <a:pPr marL="285750" indent="-285750">
              <a:buFont typeface="Wingdings" pitchFamily="2" charset="2"/>
              <a:buChar char="q"/>
              <a:defRPr/>
            </a:pPr>
            <a:r>
              <a:rPr lang="ru-RU" dirty="0">
                <a:solidFill>
                  <a:srgbClr val="FF0000"/>
                </a:solidFill>
                <a:latin typeface="Arial" charset="0"/>
              </a:rPr>
              <a:t>Блокировка строки заказа ОГМ;</a:t>
            </a:r>
          </a:p>
          <a:p>
            <a:pPr marL="285750" indent="-285750">
              <a:buFont typeface="Wingdings" pitchFamily="2" charset="2"/>
              <a:buChar char="q"/>
              <a:defRPr/>
            </a:pPr>
            <a:r>
              <a:rPr lang="ru-RU" dirty="0">
                <a:solidFill>
                  <a:srgbClr val="FF0000"/>
                </a:solidFill>
                <a:latin typeface="Arial" charset="0"/>
              </a:rPr>
              <a:t>Просмотр строк заказов ОГМ в базе архива.</a:t>
            </a:r>
          </a:p>
          <a:p>
            <a:pPr>
              <a:defRPr/>
            </a:pPr>
            <a:r>
              <a:rPr lang="en-US" dirty="0">
                <a:latin typeface="Arial" charset="0"/>
              </a:rPr>
              <a:t> </a:t>
            </a:r>
            <a:endParaRPr lang="ru-RU" sz="1600" dirty="0">
              <a:latin typeface="Arial" charset="0"/>
            </a:endParaRPr>
          </a:p>
        </p:txBody>
      </p:sp>
      <p:sp>
        <p:nvSpPr>
          <p:cNvPr id="2" name="Прямоугольник 1"/>
          <p:cNvSpPr/>
          <p:nvPr/>
        </p:nvSpPr>
        <p:spPr>
          <a:xfrm>
            <a:off x="4240124" y="692697"/>
            <a:ext cx="3712298"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Карта заказа</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58263" y="765175"/>
            <a:ext cx="8077200" cy="4572000"/>
          </a:xfrm>
          <a:prstGeom prst="rect">
            <a:avLst/>
          </a:prstGeom>
          <a:noFill/>
          <a:ln w="9525">
            <a:noFill/>
            <a:miter lim="800000"/>
            <a:headEnd/>
            <a:tailEnd/>
          </a:ln>
        </p:spPr>
      </p:pic>
      <p:sp>
        <p:nvSpPr>
          <p:cNvPr id="37891" name="TextBox 5"/>
          <p:cNvSpPr txBox="1">
            <a:spLocks noChangeArrowheads="1"/>
          </p:cNvSpPr>
          <p:nvPr/>
        </p:nvSpPr>
        <p:spPr bwMode="auto">
          <a:xfrm>
            <a:off x="8311662" y="765176"/>
            <a:ext cx="3702539" cy="4339650"/>
          </a:xfrm>
          <a:prstGeom prst="rect">
            <a:avLst/>
          </a:prstGeom>
          <a:noFill/>
          <a:ln w="9525">
            <a:noFill/>
            <a:miter lim="800000"/>
            <a:headEnd/>
            <a:tailEnd/>
          </a:ln>
        </p:spPr>
        <p:txBody>
          <a:bodyPr>
            <a:spAutoFit/>
          </a:bodyPr>
          <a:lstStyle/>
          <a:p>
            <a:r>
              <a:rPr lang="ru-RU" altLang="ru-RU" sz="1200"/>
              <a:t>Информация в программе представлена в следующих блоках :</a:t>
            </a:r>
          </a:p>
          <a:p>
            <a:r>
              <a:rPr lang="ru-RU" altLang="ru-RU" sz="1200">
                <a:solidFill>
                  <a:srgbClr val="FF0000"/>
                </a:solidFill>
              </a:rPr>
              <a:t>Блок «Карта заказа» </a:t>
            </a:r>
            <a:r>
              <a:rPr lang="ru-RU" altLang="ru-RU" sz="1200"/>
              <a:t>– работа с полями карты заказа:</a:t>
            </a:r>
          </a:p>
          <a:p>
            <a:r>
              <a:rPr lang="ru-RU" altLang="ru-RU" sz="1200"/>
              <a:t>•«Вид по напр.», «Вид по исп.» - просмотр признака направления, исполнения заказа ОГМ;</a:t>
            </a:r>
          </a:p>
          <a:p>
            <a:r>
              <a:rPr lang="ru-RU" altLang="ru-RU" sz="1200"/>
              <a:t>•«Вариант технологии  из» - номер текущей технологии изготовления по чертежу, из общего количества разработанных технологий;</a:t>
            </a:r>
          </a:p>
          <a:p>
            <a:r>
              <a:rPr lang="ru-RU" altLang="ru-RU" sz="1200"/>
              <a:t>•«Узел» - признак узловой строки, </a:t>
            </a:r>
          </a:p>
          <a:p>
            <a:r>
              <a:rPr lang="ru-RU" altLang="ru-RU" sz="1200"/>
              <a:t>•«Входит в узел» - вхождения строки в узел;</a:t>
            </a:r>
          </a:p>
          <a:p>
            <a:r>
              <a:rPr lang="ru-RU" altLang="ru-RU" sz="1200"/>
              <a:t>•«Кол-во на 1 оборуд (узел)»;</a:t>
            </a:r>
          </a:p>
          <a:p>
            <a:r>
              <a:rPr lang="ru-RU" altLang="ru-RU" sz="1200"/>
              <a:t>•«Кол-во по заказу» - с учетом количества, по узловой строке;</a:t>
            </a:r>
          </a:p>
          <a:p>
            <a:r>
              <a:rPr lang="ru-RU" altLang="ru-RU" sz="1200"/>
              <a:t>•«Кол-во пост/ч» - для заказов с видом по направлению – «ПОСТОЯННЫЙ»;</a:t>
            </a:r>
          </a:p>
          <a:p>
            <a:r>
              <a:rPr lang="ru-RU" altLang="ru-RU" sz="1200"/>
              <a:t>•«Вид изделия» - вид готового изделия по строке заказа.</a:t>
            </a:r>
          </a:p>
          <a:p>
            <a:r>
              <a:rPr lang="ru-RU" altLang="ru-RU" sz="1200">
                <a:solidFill>
                  <a:srgbClr val="FF0000"/>
                </a:solidFill>
              </a:rPr>
              <a:t>Блок «Технология изготовления детали (узла)» </a:t>
            </a:r>
            <a:r>
              <a:rPr lang="ru-RU" altLang="ru-RU" sz="1200"/>
              <a:t>– просмотр информации о разработанной технологии изготовления детали, данные берутся из программы «Технология изготовления детали (узла)»;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3983" y="609600"/>
            <a:ext cx="8596668" cy="775855"/>
          </a:xfrm>
        </p:spPr>
        <p:txBody>
          <a:bodyPr>
            <a:normAutofit fontScale="90000"/>
          </a:bodyPr>
          <a:lstStyle/>
          <a:p>
            <a:pPr marL="457200" indent="-457200"/>
            <a:r>
              <a:rPr lang="ru-RU" sz="3200" dirty="0" smtClean="0">
                <a:solidFill>
                  <a:srgbClr val="FF0000"/>
                </a:solidFill>
                <a:latin typeface="Times New Roman" panose="02020603050405020304" pitchFamily="18" charset="0"/>
                <a:cs typeface="Times New Roman" panose="02020603050405020304" pitchFamily="18" charset="0"/>
              </a:rPr>
              <a:t>1. Историческая справка по </a:t>
            </a:r>
            <a:r>
              <a:rPr lang="ru-RU" sz="3200" dirty="0" smtClean="0">
                <a:solidFill>
                  <a:srgbClr val="FF0000"/>
                </a:solidFill>
                <a:latin typeface="Times New Roman" panose="02020603050405020304" pitchFamily="18" charset="0"/>
                <a:cs typeface="Times New Roman" panose="02020603050405020304" pitchFamily="18" charset="0"/>
              </a:rPr>
              <a:t>развитию </a:t>
            </a:r>
            <a:r>
              <a:rPr lang="ru-RU" sz="3200" dirty="0" smtClean="0">
                <a:solidFill>
                  <a:srgbClr val="FF0000"/>
                </a:solidFill>
                <a:latin typeface="Times New Roman" panose="02020603050405020304" pitchFamily="18" charset="0"/>
                <a:cs typeface="Times New Roman" panose="02020603050405020304" pitchFamily="18" charset="0"/>
              </a:rPr>
              <a:t>системы </a:t>
            </a:r>
            <a:r>
              <a:rPr lang="ru-RU" sz="3200" dirty="0" err="1" smtClean="0">
                <a:solidFill>
                  <a:srgbClr val="FF0000"/>
                </a:solidFill>
                <a:latin typeface="Times New Roman" panose="02020603050405020304" pitchFamily="18" charset="0"/>
                <a:cs typeface="Times New Roman" panose="02020603050405020304" pitchFamily="18" charset="0"/>
              </a:rPr>
              <a:t>ТОиР</a:t>
            </a:r>
            <a:endParaRPr lang="ru-RU" sz="3200" dirty="0" smtClean="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4272" y="1342215"/>
            <a:ext cx="10309322" cy="4552976"/>
          </a:xfrm>
        </p:spPr>
        <p:txBody>
          <a:bodyPr>
            <a:normAutofit fontScale="70000" lnSpcReduction="20000"/>
          </a:bodyPr>
          <a:lstStyle/>
          <a:p>
            <a:r>
              <a:rPr lang="ru-RU" sz="2400" dirty="0" smtClean="0">
                <a:solidFill>
                  <a:schemeClr val="tx1"/>
                </a:solidFill>
                <a:latin typeface="Arial" pitchFamily="34" charset="0"/>
                <a:cs typeface="Arial" pitchFamily="34" charset="0"/>
              </a:rPr>
              <a:t>1900 год - ремонты после выхода агрегата из строя</a:t>
            </a:r>
          </a:p>
          <a:p>
            <a:r>
              <a:rPr lang="ru-RU" sz="2400" dirty="0" smtClean="0">
                <a:solidFill>
                  <a:schemeClr val="tx1"/>
                </a:solidFill>
                <a:latin typeface="Arial" pitchFamily="34" charset="0"/>
                <a:cs typeface="Arial" pitchFamily="34" charset="0"/>
              </a:rPr>
              <a:t>1923 год – система </a:t>
            </a:r>
            <a:r>
              <a:rPr lang="ru-RU" sz="2400" dirty="0" err="1" smtClean="0">
                <a:solidFill>
                  <a:schemeClr val="tx1"/>
                </a:solidFill>
                <a:latin typeface="Arial" pitchFamily="34" charset="0"/>
                <a:cs typeface="Arial" pitchFamily="34" charset="0"/>
              </a:rPr>
              <a:t>послеосмотровых</a:t>
            </a:r>
            <a:r>
              <a:rPr lang="ru-RU" sz="2400" dirty="0" smtClean="0">
                <a:solidFill>
                  <a:schemeClr val="tx1"/>
                </a:solidFill>
                <a:latin typeface="Arial" pitchFamily="34" charset="0"/>
                <a:cs typeface="Arial" pitchFamily="34" charset="0"/>
              </a:rPr>
              <a:t> ремонтов</a:t>
            </a:r>
          </a:p>
          <a:p>
            <a:pPr>
              <a:buNone/>
            </a:pPr>
            <a:r>
              <a:rPr lang="ru-RU" sz="1500" dirty="0" smtClean="0">
                <a:solidFill>
                  <a:schemeClr val="tx1"/>
                </a:solidFill>
                <a:latin typeface="Arial" pitchFamily="34" charset="0"/>
                <a:cs typeface="Arial" pitchFamily="34" charset="0"/>
              </a:rPr>
              <a:t>	</a:t>
            </a:r>
            <a:r>
              <a:rPr lang="ru-RU" sz="1300" dirty="0" smtClean="0">
                <a:solidFill>
                  <a:schemeClr val="tx1"/>
                </a:solidFill>
                <a:latin typeface="Arial" pitchFamily="34" charset="0"/>
                <a:cs typeface="Arial" pitchFamily="34" charset="0"/>
              </a:rPr>
              <a:t>Состояние оборудования определялось путем периодических осмотров, составлялась предварительная дефектная ведомость. На основе этого намечались сроки и вид ремонта (текущий или капитальный), а также его объем. К установленным срокам ремонта планировалось изготовление необходимых деталей</a:t>
            </a:r>
          </a:p>
          <a:p>
            <a:r>
              <a:rPr lang="ru-RU" sz="2400" dirty="0" smtClean="0">
                <a:solidFill>
                  <a:schemeClr val="tx1"/>
                </a:solidFill>
                <a:latin typeface="Arial" pitchFamily="34" charset="0"/>
                <a:cs typeface="Arial" pitchFamily="34" charset="0"/>
              </a:rPr>
              <a:t>1932 год – система стандартных(периодических) ремонтов (</a:t>
            </a:r>
            <a:r>
              <a:rPr lang="ru-RU" sz="2400" dirty="0" err="1" smtClean="0">
                <a:solidFill>
                  <a:schemeClr val="tx1"/>
                </a:solidFill>
                <a:latin typeface="Arial" pitchFamily="34" charset="0"/>
                <a:cs typeface="Arial" pitchFamily="34" charset="0"/>
              </a:rPr>
              <a:t>Наркомтяжпром</a:t>
            </a:r>
            <a:r>
              <a:rPr lang="ru-RU" sz="2400" dirty="0" smtClean="0">
                <a:solidFill>
                  <a:schemeClr val="tx1"/>
                </a:solidFill>
                <a:latin typeface="Arial" pitchFamily="34" charset="0"/>
                <a:cs typeface="Arial" pitchFamily="34" charset="0"/>
              </a:rPr>
              <a:t>)</a:t>
            </a:r>
          </a:p>
          <a:p>
            <a:pPr indent="12700">
              <a:buNone/>
            </a:pPr>
            <a:r>
              <a:rPr lang="ru-RU" sz="1300" dirty="0" smtClean="0">
                <a:solidFill>
                  <a:schemeClr val="tx1"/>
                </a:solidFill>
                <a:latin typeface="Arial" pitchFamily="34" charset="0"/>
                <a:cs typeface="Arial" pitchFamily="34" charset="0"/>
              </a:rPr>
              <a:t>1) принудительный вывод оборудования в ремонт в определенные сроки независимо от его состояния;</a:t>
            </a:r>
          </a:p>
          <a:p>
            <a:pPr indent="12700">
              <a:buNone/>
            </a:pPr>
            <a:r>
              <a:rPr lang="ru-RU" sz="1300" dirty="0" smtClean="0">
                <a:solidFill>
                  <a:schemeClr val="tx1"/>
                </a:solidFill>
                <a:latin typeface="Arial" pitchFamily="34" charset="0"/>
                <a:cs typeface="Arial" pitchFamily="34" charset="0"/>
              </a:rPr>
              <a:t>2) принудительная замена деталей оборудования в установленные сроки;</a:t>
            </a:r>
          </a:p>
          <a:p>
            <a:pPr indent="12700">
              <a:buNone/>
            </a:pPr>
            <a:r>
              <a:rPr lang="ru-RU" sz="1300" dirty="0" smtClean="0">
                <a:solidFill>
                  <a:schemeClr val="tx1"/>
                </a:solidFill>
                <a:latin typeface="Arial" pitchFamily="34" charset="0"/>
                <a:cs typeface="Arial" pitchFamily="34" charset="0"/>
              </a:rPr>
              <a:t>3) производство ремонта по заранее разработанным картам, определяющим содержание и объем ремонта, а также приемы выполнения всех ремонтных операций;</a:t>
            </a:r>
          </a:p>
          <a:p>
            <a:pPr indent="12700">
              <a:buNone/>
            </a:pPr>
            <a:r>
              <a:rPr lang="ru-RU" sz="1300" dirty="0" smtClean="0">
                <a:solidFill>
                  <a:schemeClr val="tx1"/>
                </a:solidFill>
                <a:latin typeface="Arial" pitchFamily="34" charset="0"/>
                <a:cs typeface="Arial" pitchFamily="34" charset="0"/>
              </a:rPr>
              <a:t>4) сроки принудительной замены деталей при этом устанавливаются на основе оценки срока службы деталей, получаемой на изучении их износа.</a:t>
            </a:r>
          </a:p>
          <a:p>
            <a:pPr>
              <a:tabLst>
                <a:tab pos="538163" algn="l"/>
              </a:tabLst>
            </a:pPr>
            <a:r>
              <a:rPr lang="ru-RU" sz="2000" dirty="0" smtClean="0">
                <a:solidFill>
                  <a:schemeClr val="tx1"/>
                </a:solidFill>
                <a:latin typeface="Arial" pitchFamily="34" charset="0"/>
                <a:cs typeface="Arial" pitchFamily="34" charset="0"/>
              </a:rPr>
              <a:t>1955 </a:t>
            </a:r>
            <a:r>
              <a:rPr lang="ru-RU" sz="2500" dirty="0" smtClean="0">
                <a:solidFill>
                  <a:schemeClr val="tx1"/>
                </a:solidFill>
                <a:latin typeface="Arial" pitchFamily="34" charset="0"/>
                <a:cs typeface="Arial" pitchFamily="34" charset="0"/>
              </a:rPr>
              <a:t>год – единая система планово - предупредительных ремонтов машиностроительных предприятий </a:t>
            </a:r>
          </a:p>
          <a:p>
            <a:r>
              <a:rPr lang="ru-RU" sz="2300" dirty="0" smtClean="0">
                <a:solidFill>
                  <a:schemeClr val="tx1"/>
                </a:solidFill>
                <a:latin typeface="Arial" pitchFamily="34" charset="0"/>
                <a:cs typeface="Arial" pitchFamily="34" charset="0"/>
              </a:rPr>
              <a:t>1978 год  - ГОСТ 18322-78 Система технического обслуживания и ремонта техники. Термины и определения</a:t>
            </a:r>
          </a:p>
          <a:p>
            <a:r>
              <a:rPr lang="ru-RU" sz="2300" dirty="0" smtClean="0">
                <a:solidFill>
                  <a:schemeClr val="tx1"/>
                </a:solidFill>
                <a:latin typeface="Arial" pitchFamily="34" charset="0"/>
                <a:cs typeface="Arial" pitchFamily="34" charset="0"/>
              </a:rPr>
              <a:t>1983 год – Временное положение о </a:t>
            </a:r>
            <a:r>
              <a:rPr lang="ru-RU" sz="2300" dirty="0" err="1" smtClean="0">
                <a:solidFill>
                  <a:schemeClr val="tx1"/>
                </a:solidFill>
                <a:latin typeface="Arial" pitchFamily="34" charset="0"/>
                <a:cs typeface="Arial" pitchFamily="34" charset="0"/>
              </a:rPr>
              <a:t>ТОиР</a:t>
            </a:r>
            <a:r>
              <a:rPr lang="ru-RU" sz="2300" dirty="0" smtClean="0">
                <a:solidFill>
                  <a:schemeClr val="tx1"/>
                </a:solidFill>
                <a:latin typeface="Arial" pitchFamily="34" charset="0"/>
                <a:cs typeface="Arial" pitchFamily="34" charset="0"/>
              </a:rPr>
              <a:t> механического оборудования предприятий системы министерства черной металлургии СССР</a:t>
            </a:r>
          </a:p>
          <a:p>
            <a:r>
              <a:rPr lang="ru-RU" sz="2300" dirty="0" smtClean="0">
                <a:solidFill>
                  <a:schemeClr val="tx1"/>
                </a:solidFill>
                <a:latin typeface="Arial" pitchFamily="34" charset="0"/>
                <a:cs typeface="Arial" pitchFamily="34" charset="0"/>
              </a:rPr>
              <a:t>2004 год – </a:t>
            </a:r>
            <a:r>
              <a:rPr lang="ru-RU" sz="2300" dirty="0" err="1" smtClean="0">
                <a:solidFill>
                  <a:schemeClr val="tx1"/>
                </a:solidFill>
                <a:latin typeface="Arial" pitchFamily="34" charset="0"/>
                <a:cs typeface="Arial" pitchFamily="34" charset="0"/>
              </a:rPr>
              <a:t>Положення</a:t>
            </a:r>
            <a:r>
              <a:rPr lang="ru-RU" sz="2300" dirty="0" smtClean="0">
                <a:solidFill>
                  <a:schemeClr val="tx1"/>
                </a:solidFill>
                <a:latin typeface="Arial" pitchFamily="34" charset="0"/>
                <a:cs typeface="Arial" pitchFamily="34" charset="0"/>
              </a:rPr>
              <a:t> про </a:t>
            </a:r>
            <a:r>
              <a:rPr lang="ru-RU" sz="2300" dirty="0" err="1" smtClean="0">
                <a:solidFill>
                  <a:schemeClr val="tx1"/>
                </a:solidFill>
                <a:latin typeface="Arial" pitchFamily="34" charset="0"/>
                <a:cs typeface="Arial" pitchFamily="34" charset="0"/>
              </a:rPr>
              <a:t>технічне</a:t>
            </a:r>
            <a:r>
              <a:rPr lang="ru-RU" sz="2300" dirty="0" smtClean="0">
                <a:solidFill>
                  <a:schemeClr val="tx1"/>
                </a:solidFill>
                <a:latin typeface="Arial" pitchFamily="34" charset="0"/>
                <a:cs typeface="Arial" pitchFamily="34" charset="0"/>
              </a:rPr>
              <a:t> </a:t>
            </a:r>
            <a:r>
              <a:rPr lang="ru-RU" sz="2300" dirty="0" err="1" smtClean="0">
                <a:solidFill>
                  <a:schemeClr val="tx1"/>
                </a:solidFill>
                <a:latin typeface="Arial" pitchFamily="34" charset="0"/>
                <a:cs typeface="Arial" pitchFamily="34" charset="0"/>
              </a:rPr>
              <a:t>обслуговування</a:t>
            </a:r>
            <a:r>
              <a:rPr lang="ru-RU" sz="2300" dirty="0" smtClean="0">
                <a:solidFill>
                  <a:schemeClr val="tx1"/>
                </a:solidFill>
                <a:latin typeface="Arial" pitchFamily="34" charset="0"/>
                <a:cs typeface="Arial" pitchFamily="34" charset="0"/>
              </a:rPr>
              <a:t> </a:t>
            </a:r>
            <a:r>
              <a:rPr lang="ru-RU" sz="2300" dirty="0" err="1" smtClean="0">
                <a:solidFill>
                  <a:schemeClr val="tx1"/>
                </a:solidFill>
                <a:latin typeface="Arial" pitchFamily="34" charset="0"/>
                <a:cs typeface="Arial" pitchFamily="34" charset="0"/>
              </a:rPr>
              <a:t>устаткування</a:t>
            </a:r>
            <a:r>
              <a:rPr lang="ru-RU" sz="2300" dirty="0" smtClean="0">
                <a:solidFill>
                  <a:schemeClr val="tx1"/>
                </a:solidFill>
                <a:latin typeface="Arial" pitchFamily="34" charset="0"/>
                <a:cs typeface="Arial" pitchFamily="34" charset="0"/>
              </a:rPr>
              <a:t> </a:t>
            </a:r>
            <a:r>
              <a:rPr lang="ru-RU" sz="2300" dirty="0" err="1" smtClean="0">
                <a:solidFill>
                  <a:schemeClr val="tx1"/>
                </a:solidFill>
                <a:latin typeface="Arial" pitchFamily="34" charset="0"/>
                <a:cs typeface="Arial" pitchFamily="34" charset="0"/>
              </a:rPr>
              <a:t>підприємств</a:t>
            </a:r>
            <a:r>
              <a:rPr lang="ru-RU" sz="2300" dirty="0" smtClean="0">
                <a:solidFill>
                  <a:schemeClr val="tx1"/>
                </a:solidFill>
                <a:latin typeface="Arial" pitchFamily="34" charset="0"/>
                <a:cs typeface="Arial" pitchFamily="34" charset="0"/>
              </a:rPr>
              <a:t> </a:t>
            </a:r>
            <a:r>
              <a:rPr lang="ru-RU" sz="2300" dirty="0" err="1" smtClean="0">
                <a:solidFill>
                  <a:schemeClr val="tx1"/>
                </a:solidFill>
                <a:latin typeface="Arial" pitchFamily="34" charset="0"/>
                <a:cs typeface="Arial" pitchFamily="34" charset="0"/>
              </a:rPr>
              <a:t>гірничо</a:t>
            </a:r>
            <a:r>
              <a:rPr lang="ru-RU" sz="2300" dirty="0" smtClean="0">
                <a:solidFill>
                  <a:schemeClr val="tx1"/>
                </a:solidFill>
                <a:latin typeface="Arial" pitchFamily="34" charset="0"/>
                <a:cs typeface="Arial" pitchFamily="34" charset="0"/>
              </a:rPr>
              <a:t> – </a:t>
            </a:r>
            <a:r>
              <a:rPr lang="ru-RU" sz="2300" dirty="0" err="1" smtClean="0">
                <a:solidFill>
                  <a:schemeClr val="tx1"/>
                </a:solidFill>
                <a:latin typeface="Arial" pitchFamily="34" charset="0"/>
                <a:cs typeface="Arial" pitchFamily="34" charset="0"/>
              </a:rPr>
              <a:t>металургійного</a:t>
            </a:r>
            <a:r>
              <a:rPr lang="ru-RU" sz="2300" dirty="0" smtClean="0">
                <a:solidFill>
                  <a:schemeClr val="tx1"/>
                </a:solidFill>
                <a:latin typeface="Arial" pitchFamily="34" charset="0"/>
                <a:cs typeface="Arial" pitchFamily="34" charset="0"/>
              </a:rPr>
              <a:t> комплексу</a:t>
            </a:r>
          </a:p>
          <a:p>
            <a:endParaRPr lang="ru-RU" sz="2500" dirty="0" smtClean="0">
              <a:solidFill>
                <a:schemeClr val="tx1"/>
              </a:solidFill>
              <a:latin typeface="Arial" pitchFamily="34" charset="0"/>
              <a:cs typeface="Arial" pitchFamily="34" charset="0"/>
            </a:endParaRPr>
          </a:p>
          <a:p>
            <a:endParaRPr lang="ru-RU" sz="2000" b="1" dirty="0" smtClean="0">
              <a:solidFill>
                <a:schemeClr val="tx1"/>
              </a:solidFill>
              <a:latin typeface="Arial" pitchFamily="34" charset="0"/>
              <a:cs typeface="Arial" pitchFamily="34" charset="0"/>
            </a:endParaRPr>
          </a:p>
          <a:p>
            <a:endParaRPr lang="ru-RU" sz="2000" b="1" dirty="0" smtClean="0">
              <a:solidFill>
                <a:schemeClr val="tx1"/>
              </a:solidFill>
              <a:latin typeface="Arial" pitchFamily="34" charset="0"/>
              <a:cs typeface="Arial" pitchFamily="34" charset="0"/>
            </a:endParaRPr>
          </a:p>
          <a:p>
            <a:endParaRPr lang="ru-RU" sz="2500" dirty="0" smtClean="0">
              <a:solidFill>
                <a:srgbClr val="FF0000"/>
              </a:solidFill>
              <a:latin typeface="Arial" pitchFamily="34" charset="0"/>
              <a:cs typeface="Arial" pitchFamily="34" charset="0"/>
            </a:endParaRPr>
          </a:p>
          <a:p>
            <a:endParaRPr lang="ru-RU" sz="2400" dirty="0" smtClean="0">
              <a:solidFill>
                <a:srgbClr val="FF0000"/>
              </a:solidFill>
              <a:latin typeface="Arial" pitchFamily="34" charset="0"/>
              <a:cs typeface="Arial" pitchFamily="34" charset="0"/>
            </a:endParaRPr>
          </a:p>
        </p:txBody>
      </p:sp>
      <p:sp>
        <p:nvSpPr>
          <p:cNvPr id="9" name="Номер слайда 8"/>
          <p:cNvSpPr>
            <a:spLocks noGrp="1"/>
          </p:cNvSpPr>
          <p:nvPr>
            <p:ph type="sldNum" sz="quarter" idx="12"/>
          </p:nvPr>
        </p:nvSpPr>
        <p:spPr/>
        <p:txBody>
          <a:bodyPr/>
          <a:lstStyle/>
          <a:p>
            <a:fld id="{D57F1E4F-1CFF-5643-939E-217C01CDF565}" type="slidenum">
              <a:rPr lang="en-US" sz="1800" smtClean="0"/>
              <a:pPr/>
              <a:t>9</a:t>
            </a:fld>
            <a:endParaRPr lang="en-US" sz="1800" dirty="0"/>
          </a:p>
        </p:txBody>
      </p:sp>
      <p:sp>
        <p:nvSpPr>
          <p:cNvPr id="10" name="Нижний колонтитул 9"/>
          <p:cNvSpPr>
            <a:spLocks noGrp="1"/>
          </p:cNvSpPr>
          <p:nvPr>
            <p:ph type="ftr" sz="quarter" idx="11"/>
          </p:nvPr>
        </p:nvSpPr>
        <p:spPr/>
        <p:txBody>
          <a:bodyPr/>
          <a:lstStyle/>
          <a:p>
            <a:r>
              <a:rPr lang="ru-RU" sz="1600" dirty="0" smtClean="0"/>
              <a:t>Курсы повышения квалификации</a:t>
            </a:r>
            <a:endParaRPr lang="en-US" sz="1600" dirty="0"/>
          </a:p>
        </p:txBody>
      </p:sp>
    </p:spTree>
    <p:extLst>
      <p:ext uri="{BB962C8B-B14F-4D97-AF65-F5344CB8AC3E}">
        <p14:creationId xmlns:p14="http://schemas.microsoft.com/office/powerpoint/2010/main" xmlns="" val="21638195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92052" y="2967336"/>
            <a:ext cx="7807907"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ПЛАНИРОВАНИЕ ЗАКУПОК</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1"/>
          <p:cNvPicPr>
            <a:picLocks noChangeAspect="1" noChangeArrowheads="1"/>
          </p:cNvPicPr>
          <p:nvPr/>
        </p:nvPicPr>
        <p:blipFill>
          <a:blip r:embed="rId2"/>
          <a:srcRect r="28630" b="33049"/>
          <a:stretch>
            <a:fillRect/>
          </a:stretch>
        </p:blipFill>
        <p:spPr bwMode="auto">
          <a:xfrm>
            <a:off x="511909" y="765175"/>
            <a:ext cx="5849815" cy="3600450"/>
          </a:xfrm>
          <a:prstGeom prst="rect">
            <a:avLst/>
          </a:prstGeom>
          <a:noFill/>
          <a:ln w="9525">
            <a:noFill/>
            <a:miter lim="800000"/>
            <a:headEnd/>
            <a:tailEnd/>
          </a:ln>
        </p:spPr>
      </p:pic>
      <p:pic>
        <p:nvPicPr>
          <p:cNvPr id="39939" name="Image1"/>
          <p:cNvPicPr>
            <a:picLocks noChangeAspect="1" noChangeArrowheads="1"/>
          </p:cNvPicPr>
          <p:nvPr/>
        </p:nvPicPr>
        <p:blipFill>
          <a:blip r:embed="rId3"/>
          <a:srcRect r="21365" b="29630"/>
          <a:stretch>
            <a:fillRect/>
          </a:stretch>
        </p:blipFill>
        <p:spPr bwMode="auto">
          <a:xfrm>
            <a:off x="5208954" y="2565401"/>
            <a:ext cx="6580554" cy="3686175"/>
          </a:xfrm>
          <a:prstGeom prst="rect">
            <a:avLst/>
          </a:prstGeom>
          <a:noFill/>
          <a:ln w="9525">
            <a:noFill/>
            <a:miter lim="800000"/>
            <a:headEnd/>
            <a:tailEnd/>
          </a:ln>
        </p:spPr>
      </p:pic>
      <p:sp>
        <p:nvSpPr>
          <p:cNvPr id="7" name="Стрелка углом 6"/>
          <p:cNvSpPr/>
          <p:nvPr/>
        </p:nvSpPr>
        <p:spPr>
          <a:xfrm rot="5400000">
            <a:off x="6461370" y="1812315"/>
            <a:ext cx="685800" cy="709246"/>
          </a:xfrm>
          <a:prstGeom prst="bentArrow">
            <a:avLst>
              <a:gd name="adj1" fmla="val 16732"/>
              <a:gd name="adj2" fmla="val 31614"/>
              <a:gd name="adj3" fmla="val 4814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1"/>
          <p:cNvPicPr>
            <a:picLocks noChangeAspect="1" noChangeArrowheads="1"/>
          </p:cNvPicPr>
          <p:nvPr/>
        </p:nvPicPr>
        <p:blipFill>
          <a:blip r:embed="rId2"/>
          <a:srcRect r="21365" b="25072"/>
          <a:stretch>
            <a:fillRect/>
          </a:stretch>
        </p:blipFill>
        <p:spPr bwMode="auto">
          <a:xfrm>
            <a:off x="246185" y="765176"/>
            <a:ext cx="5912338" cy="3802063"/>
          </a:xfrm>
          <a:prstGeom prst="rect">
            <a:avLst/>
          </a:prstGeom>
          <a:noFill/>
          <a:ln w="9525">
            <a:noFill/>
            <a:miter lim="800000"/>
            <a:headEnd/>
            <a:tailEnd/>
          </a:ln>
        </p:spPr>
      </p:pic>
      <p:pic>
        <p:nvPicPr>
          <p:cNvPr id="40963" name="Image1"/>
          <p:cNvPicPr>
            <a:picLocks noChangeAspect="1" noChangeArrowheads="1"/>
          </p:cNvPicPr>
          <p:nvPr/>
        </p:nvPicPr>
        <p:blipFill>
          <a:blip r:embed="rId3"/>
          <a:srcRect r="21152" b="25072"/>
          <a:stretch>
            <a:fillRect/>
          </a:stretch>
        </p:blipFill>
        <p:spPr bwMode="auto">
          <a:xfrm>
            <a:off x="5121031" y="2492376"/>
            <a:ext cx="6469184" cy="3744913"/>
          </a:xfrm>
          <a:prstGeom prst="rect">
            <a:avLst/>
          </a:prstGeom>
          <a:noFill/>
          <a:ln w="9525">
            <a:noFill/>
            <a:miter lim="800000"/>
            <a:headEnd/>
            <a:tailEnd/>
          </a:ln>
        </p:spPr>
      </p:pic>
      <p:sp>
        <p:nvSpPr>
          <p:cNvPr id="7" name="Стрелка углом 6"/>
          <p:cNvSpPr/>
          <p:nvPr/>
        </p:nvSpPr>
        <p:spPr>
          <a:xfrm rot="5400000">
            <a:off x="6106930" y="1562284"/>
            <a:ext cx="1042987" cy="709246"/>
          </a:xfrm>
          <a:prstGeom prst="bentArrow">
            <a:avLst>
              <a:gd name="adj1" fmla="val 18386"/>
              <a:gd name="adj2" fmla="val 2748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46185" y="1817688"/>
            <a:ext cx="11699631" cy="4419600"/>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eaLnBrk="1" hangingPunct="1">
              <a:buClr>
                <a:srgbClr val="9999FF"/>
              </a:buClr>
              <a:buFont typeface="Wingdings" pitchFamily="2" charset="2"/>
              <a:buChar char="Ø"/>
              <a:defRPr/>
            </a:pPr>
            <a:r>
              <a:rPr lang="ru-RU" altLang="ru-RU" sz="2400" b="1" kern="0" dirty="0" smtClean="0">
                <a:solidFill>
                  <a:srgbClr val="0000FF"/>
                </a:solidFill>
              </a:rPr>
              <a:t>Формирование и ведение годовых и ежемесячных графиков ППР на базе </a:t>
            </a:r>
            <a:r>
              <a:rPr lang="ru-RU" altLang="ru-RU" sz="2400" b="1" kern="0" dirty="0" err="1" smtClean="0">
                <a:solidFill>
                  <a:srgbClr val="0000FF"/>
                </a:solidFill>
              </a:rPr>
              <a:t>механооборудования</a:t>
            </a:r>
            <a:r>
              <a:rPr lang="ru-RU" altLang="ru-RU" sz="2400" b="1" kern="0" dirty="0" smtClean="0">
                <a:solidFill>
                  <a:srgbClr val="0000FF"/>
                </a:solidFill>
              </a:rPr>
              <a:t> согласно </a:t>
            </a:r>
            <a:r>
              <a:rPr lang="ru-RU" altLang="ru-RU" sz="2400" b="1" kern="0" dirty="0" err="1" smtClean="0">
                <a:solidFill>
                  <a:srgbClr val="0000FF"/>
                </a:solidFill>
              </a:rPr>
              <a:t>ТОиР</a:t>
            </a:r>
            <a:r>
              <a:rPr lang="ru-RU" altLang="ru-RU" sz="2400" b="1" kern="0" dirty="0" smtClean="0">
                <a:solidFill>
                  <a:srgbClr val="0000FF"/>
                </a:solidFill>
              </a:rPr>
              <a:t>;</a:t>
            </a:r>
          </a:p>
          <a:p>
            <a:pPr eaLnBrk="1" hangingPunct="1">
              <a:buClr>
                <a:srgbClr val="9999FF"/>
              </a:buClr>
              <a:buFont typeface="Wingdings" pitchFamily="2" charset="2"/>
              <a:buChar char="Ø"/>
              <a:defRPr/>
            </a:pPr>
            <a:r>
              <a:rPr lang="ru-RU" altLang="ru-RU" sz="2400" b="1" kern="0" dirty="0" smtClean="0">
                <a:solidFill>
                  <a:srgbClr val="0000FF"/>
                </a:solidFill>
              </a:rPr>
              <a:t>Ведение журналов осмотра агрегатов;</a:t>
            </a:r>
          </a:p>
          <a:p>
            <a:pPr eaLnBrk="1" hangingPunct="1">
              <a:buClr>
                <a:srgbClr val="9999FF"/>
              </a:buClr>
              <a:buFont typeface="Wingdings" pitchFamily="2" charset="2"/>
              <a:buChar char="Ø"/>
              <a:defRPr/>
            </a:pPr>
            <a:r>
              <a:rPr lang="ru-RU" altLang="ru-RU" sz="2400" b="1" kern="0" dirty="0" smtClean="0">
                <a:solidFill>
                  <a:srgbClr val="0000FF"/>
                </a:solidFill>
              </a:rPr>
              <a:t>Составление типовых ведомостей дефектов, </a:t>
            </a:r>
            <a:r>
              <a:rPr lang="ru-RU" altLang="ru-RU" sz="2400" b="1" kern="0" dirty="0" err="1" smtClean="0">
                <a:solidFill>
                  <a:srgbClr val="0000FF"/>
                </a:solidFill>
              </a:rPr>
              <a:t>формиро-вание</a:t>
            </a:r>
            <a:r>
              <a:rPr lang="ru-RU" altLang="ru-RU" sz="2400" b="1" kern="0" dirty="0" smtClean="0">
                <a:solidFill>
                  <a:srgbClr val="0000FF"/>
                </a:solidFill>
              </a:rPr>
              <a:t> фактических ведомостей дефектов и ремонтных ведомостей.</a:t>
            </a:r>
          </a:p>
        </p:txBody>
      </p:sp>
      <p:sp>
        <p:nvSpPr>
          <p:cNvPr id="5" name="Rectangle 2"/>
          <p:cNvSpPr txBox="1">
            <a:spLocks noChangeArrowheads="1"/>
          </p:cNvSpPr>
          <p:nvPr/>
        </p:nvSpPr>
        <p:spPr bwMode="auto">
          <a:xfrm>
            <a:off x="509954" y="549275"/>
            <a:ext cx="11033369"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ru-RU" altLang="ru-RU" sz="3600" b="1" kern="0" dirty="0" smtClean="0">
                <a:solidFill>
                  <a:schemeClr val="accent2">
                    <a:lumMod val="60000"/>
                    <a:lumOff val="40000"/>
                  </a:schemeClr>
                </a:solidFill>
              </a:rPr>
              <a:t>Программа развития АСУ «Ремонт»</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39112" y="2492896"/>
            <a:ext cx="7268913" cy="14465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Электронный архив </a:t>
            </a:r>
          </a:p>
          <a:p>
            <a:pPr algn="ctr">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проектной документации</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0"/>
          <p:cNvPicPr>
            <a:picLocks noChangeAspect="1" noChangeArrowheads="1"/>
          </p:cNvPicPr>
          <p:nvPr/>
        </p:nvPicPr>
        <p:blipFill>
          <a:blip r:embed="rId2"/>
          <a:srcRect/>
          <a:stretch>
            <a:fillRect/>
          </a:stretch>
        </p:blipFill>
        <p:spPr bwMode="auto">
          <a:xfrm>
            <a:off x="394677" y="1531939"/>
            <a:ext cx="6496539" cy="4713287"/>
          </a:xfrm>
          <a:prstGeom prst="rect">
            <a:avLst/>
          </a:prstGeom>
          <a:noFill/>
          <a:ln w="9525">
            <a:noFill/>
            <a:miter lim="800000"/>
            <a:headEnd/>
            <a:tailEnd/>
          </a:ln>
        </p:spPr>
      </p:pic>
      <p:sp>
        <p:nvSpPr>
          <p:cNvPr id="2" name="TextBox 1"/>
          <p:cNvSpPr txBox="1"/>
          <p:nvPr/>
        </p:nvSpPr>
        <p:spPr>
          <a:xfrm>
            <a:off x="7082693" y="1524001"/>
            <a:ext cx="5109307" cy="3785652"/>
          </a:xfrm>
          <a:prstGeom prst="rect">
            <a:avLst/>
          </a:prstGeom>
          <a:noFill/>
        </p:spPr>
        <p:txBody>
          <a:bodyPr>
            <a:spAutoFit/>
          </a:bodyPr>
          <a:lstStyle/>
          <a:p>
            <a:pPr>
              <a:defRPr/>
            </a:pPr>
            <a:r>
              <a:rPr lang="ru-RU" sz="1600" dirty="0">
                <a:latin typeface="Arial" charset="0"/>
              </a:rPr>
              <a:t> </a:t>
            </a:r>
            <a:r>
              <a:rPr lang="ru-RU" sz="1600" b="1" dirty="0">
                <a:solidFill>
                  <a:schemeClr val="accent6">
                    <a:lumMod val="75000"/>
                  </a:schemeClr>
                </a:solidFill>
                <a:latin typeface="Arial" charset="0"/>
              </a:rPr>
              <a:t>«Электронный архив» имеет следующие функции:</a:t>
            </a:r>
          </a:p>
          <a:p>
            <a:pPr>
              <a:defRPr/>
            </a:pPr>
            <a:endParaRPr lang="ru-RU" sz="1600" b="1" dirty="0">
              <a:solidFill>
                <a:schemeClr val="accent6">
                  <a:lumMod val="75000"/>
                </a:schemeClr>
              </a:solidFill>
              <a:latin typeface="Arial" charset="0"/>
            </a:endParaRPr>
          </a:p>
          <a:p>
            <a:pPr marL="285750" indent="-285750">
              <a:buFont typeface="Wingdings" pitchFamily="2" charset="2"/>
              <a:buChar char="Ø"/>
              <a:defRPr/>
            </a:pPr>
            <a:r>
              <a:rPr lang="ru-RU" sz="1600" b="1" dirty="0">
                <a:solidFill>
                  <a:schemeClr val="accent6">
                    <a:lumMod val="75000"/>
                  </a:schemeClr>
                </a:solidFill>
                <a:latin typeface="Arial" charset="0"/>
              </a:rPr>
              <a:t>Возможность нахождения документации по ряду признаков;</a:t>
            </a:r>
          </a:p>
          <a:p>
            <a:pPr marL="285750" indent="-285750">
              <a:buFont typeface="Wingdings" pitchFamily="2" charset="2"/>
              <a:buChar char="Ø"/>
              <a:defRPr/>
            </a:pPr>
            <a:r>
              <a:rPr lang="ru-RU" sz="1600" b="1" dirty="0">
                <a:solidFill>
                  <a:schemeClr val="accent6">
                    <a:lumMod val="75000"/>
                  </a:schemeClr>
                </a:solidFill>
                <a:latin typeface="Arial" charset="0"/>
              </a:rPr>
              <a:t>Предварительный просмотр документации;</a:t>
            </a:r>
          </a:p>
          <a:p>
            <a:pPr marL="285750" indent="-285750">
              <a:buFont typeface="Wingdings" pitchFamily="2" charset="2"/>
              <a:buChar char="Ø"/>
              <a:defRPr/>
            </a:pPr>
            <a:r>
              <a:rPr lang="ru-RU" sz="1600" b="1" dirty="0">
                <a:solidFill>
                  <a:schemeClr val="accent6">
                    <a:lumMod val="75000"/>
                  </a:schemeClr>
                </a:solidFill>
                <a:latin typeface="Arial" charset="0"/>
              </a:rPr>
              <a:t>Вывод найденной документации на печать;</a:t>
            </a:r>
          </a:p>
          <a:p>
            <a:pPr marL="285750" indent="-285750">
              <a:buFont typeface="Wingdings" pitchFamily="2" charset="2"/>
              <a:buChar char="Ø"/>
              <a:defRPr/>
            </a:pPr>
            <a:r>
              <a:rPr lang="ru-RU" sz="1600" b="1" dirty="0">
                <a:solidFill>
                  <a:schemeClr val="accent6">
                    <a:lumMod val="75000"/>
                  </a:schemeClr>
                </a:solidFill>
                <a:latin typeface="Arial" charset="0"/>
              </a:rPr>
              <a:t>Копирование найденной документации в электронном виде на рабочее место.</a:t>
            </a:r>
          </a:p>
          <a:p>
            <a:pPr marL="285750" indent="-285750">
              <a:buFont typeface="Wingdings" pitchFamily="2" charset="2"/>
              <a:buChar char="Ø"/>
              <a:defRPr/>
            </a:pPr>
            <a:endParaRPr lang="ru-RU" sz="1600" b="1" dirty="0">
              <a:solidFill>
                <a:schemeClr val="accent6">
                  <a:lumMod val="75000"/>
                </a:schemeClr>
              </a:solidFill>
              <a:latin typeface="Arial" charset="0"/>
            </a:endParaRPr>
          </a:p>
          <a:p>
            <a:pPr>
              <a:defRPr/>
            </a:pPr>
            <a:r>
              <a:rPr lang="ru-RU" sz="1600" b="1" dirty="0">
                <a:solidFill>
                  <a:schemeClr val="accent6">
                    <a:lumMod val="75000"/>
                  </a:schemeClr>
                </a:solidFill>
                <a:latin typeface="Arial" charset="0"/>
              </a:rPr>
              <a:t>Планируется ряд усовершенствований программы, в частности, возможность пользования архивом посредством сети </a:t>
            </a:r>
            <a:r>
              <a:rPr lang="en-US" sz="1600" b="1" dirty="0">
                <a:solidFill>
                  <a:schemeClr val="accent6">
                    <a:lumMod val="75000"/>
                  </a:schemeClr>
                </a:solidFill>
                <a:latin typeface="Arial" charset="0"/>
              </a:rPr>
              <a:t>Internet </a:t>
            </a:r>
            <a:r>
              <a:rPr lang="ru-RU" sz="1600" b="1" dirty="0">
                <a:solidFill>
                  <a:schemeClr val="accent6">
                    <a:lumMod val="75000"/>
                  </a:schemeClr>
                </a:solidFill>
                <a:latin typeface="Arial" charset="0"/>
              </a:rPr>
              <a:t>вне пределов комбината.</a:t>
            </a:r>
          </a:p>
          <a:p>
            <a:pPr>
              <a:defRPr/>
            </a:pPr>
            <a:endParaRPr lang="ru-RU" sz="1600" b="1" dirty="0">
              <a:solidFill>
                <a:schemeClr val="accent6">
                  <a:lumMod val="75000"/>
                </a:schemeClr>
              </a:solidFill>
              <a:latin typeface="Arial" charset="0"/>
            </a:endParaRPr>
          </a:p>
        </p:txBody>
      </p:sp>
      <p:sp>
        <p:nvSpPr>
          <p:cNvPr id="3" name="TextBox 2"/>
          <p:cNvSpPr txBox="1"/>
          <p:nvPr/>
        </p:nvSpPr>
        <p:spPr>
          <a:xfrm>
            <a:off x="336062" y="692150"/>
            <a:ext cx="11609754" cy="831850"/>
          </a:xfrm>
          <a:prstGeom prst="rect">
            <a:avLst/>
          </a:prstGeom>
          <a:noFill/>
        </p:spPr>
        <p:txBody>
          <a:bodyPr>
            <a:spAutoFit/>
          </a:bodyPr>
          <a:lstStyle/>
          <a:p>
            <a:pPr>
              <a:defRPr/>
            </a:pPr>
            <a:r>
              <a:rPr lang="ru-RU" sz="1600" b="1" dirty="0">
                <a:solidFill>
                  <a:schemeClr val="accent6">
                    <a:lumMod val="75000"/>
                  </a:schemeClr>
                </a:solidFill>
                <a:latin typeface="Arial" charset="0"/>
              </a:rPr>
              <a:t>Программа «Электронный архив» разработана сотрудниками проектно-конструкторского  управления. В настоящее время база данных насчитывает свыше 200 000 чертежей. Процесс наполнения базы данных продолжается</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58262" y="836604"/>
            <a:ext cx="9619941" cy="954107"/>
          </a:xfrm>
          <a:prstGeom prst="rect">
            <a:avLst/>
          </a:prstGeom>
          <a:noFill/>
          <a:ln w="9525">
            <a:noFill/>
            <a:miter lim="800000"/>
            <a:headEnd/>
            <a:tailEnd/>
          </a:ln>
          <a:effectLst/>
        </p:spPr>
        <p:txBody>
          <a:bodyPr wrap="none" anchor="ctr">
            <a:spAutoFit/>
          </a:bodyPr>
          <a:lstStyle/>
          <a:p>
            <a:pPr indent="215900"/>
            <a:r>
              <a:rPr lang="ru-RU" altLang="ru-RU" sz="1400">
                <a:cs typeface="Times New Roman" pitchFamily="18" charset="0"/>
              </a:rPr>
              <a:t>Для просмотра документа, на странице «Результаты поиска» необходимо нажать</a:t>
            </a:r>
          </a:p>
          <a:p>
            <a:pPr indent="215900"/>
            <a:r>
              <a:rPr lang="ru-RU" altLang="ru-RU" sz="1400">
                <a:cs typeface="Times New Roman" pitchFamily="18" charset="0"/>
              </a:rPr>
              <a:t> мышкой на поле «Подробнее»  справа от соответствующего документа </a:t>
            </a:r>
          </a:p>
          <a:p>
            <a:pPr indent="215900"/>
            <a:r>
              <a:rPr lang="ru-RU" altLang="ru-RU" sz="1400">
                <a:cs typeface="Times New Roman" pitchFamily="18" charset="0"/>
              </a:rPr>
              <a:t> В этом случае появляется экран просмотра документа . </a:t>
            </a:r>
          </a:p>
          <a:p>
            <a:pPr indent="215900"/>
            <a:r>
              <a:rPr lang="ru-RU" altLang="ru-RU" sz="1400">
                <a:cs typeface="Times New Roman" pitchFamily="18" charset="0"/>
              </a:rPr>
              <a:t>Здесь содержится полная информация о документе, а также поле с уменьшенным изображением документа.</a:t>
            </a:r>
            <a:endParaRPr lang="ru-RU" altLang="ru-RU"/>
          </a:p>
        </p:txBody>
      </p:sp>
      <p:pic>
        <p:nvPicPr>
          <p:cNvPr id="45059" name="Picture 1" descr="8"/>
          <p:cNvPicPr>
            <a:picLocks noChangeAspect="1" noChangeArrowheads="1"/>
          </p:cNvPicPr>
          <p:nvPr/>
        </p:nvPicPr>
        <p:blipFill>
          <a:blip r:embed="rId2"/>
          <a:srcRect b="4733"/>
          <a:stretch>
            <a:fillRect/>
          </a:stretch>
        </p:blipFill>
        <p:spPr bwMode="auto">
          <a:xfrm>
            <a:off x="1398954" y="1989139"/>
            <a:ext cx="8331200"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
          <p:cNvPicPr>
            <a:picLocks noChangeAspect="1" noChangeArrowheads="1"/>
          </p:cNvPicPr>
          <p:nvPr/>
        </p:nvPicPr>
        <p:blipFill>
          <a:blip r:embed="rId2"/>
          <a:srcRect/>
          <a:stretch>
            <a:fillRect/>
          </a:stretch>
        </p:blipFill>
        <p:spPr bwMode="auto">
          <a:xfrm>
            <a:off x="3352800" y="1196975"/>
            <a:ext cx="8598878" cy="2901950"/>
          </a:xfrm>
          <a:prstGeom prst="rect">
            <a:avLst/>
          </a:prstGeom>
          <a:noFill/>
          <a:ln w="9525">
            <a:noFill/>
            <a:miter lim="800000"/>
            <a:headEnd/>
            <a:tailEnd/>
          </a:ln>
        </p:spPr>
      </p:pic>
      <p:sp>
        <p:nvSpPr>
          <p:cNvPr id="46083" name="Прямоугольник 1"/>
          <p:cNvSpPr>
            <a:spLocks noChangeArrowheads="1"/>
          </p:cNvSpPr>
          <p:nvPr/>
        </p:nvSpPr>
        <p:spPr bwMode="auto">
          <a:xfrm>
            <a:off x="336062" y="620713"/>
            <a:ext cx="11431954" cy="461962"/>
          </a:xfrm>
          <a:prstGeom prst="rect">
            <a:avLst/>
          </a:prstGeom>
          <a:noFill/>
          <a:ln w="9525">
            <a:noFill/>
            <a:miter lim="800000"/>
            <a:headEnd/>
            <a:tailEnd/>
          </a:ln>
        </p:spPr>
        <p:txBody>
          <a:bodyPr>
            <a:spAutoFit/>
          </a:bodyPr>
          <a:lstStyle/>
          <a:p>
            <a:pPr algn="ctr"/>
            <a:r>
              <a:rPr lang="ru-RU" altLang="ru-RU" sz="2400"/>
              <a:t>ПОИСК ПРОЕКТНО-КОНСТРУКТОРСКОЙ ДОКУМЕНТАЦИИ</a:t>
            </a:r>
          </a:p>
        </p:txBody>
      </p:sp>
      <p:sp>
        <p:nvSpPr>
          <p:cNvPr id="46084" name="Прямоугольник 2"/>
          <p:cNvSpPr>
            <a:spLocks noChangeArrowheads="1"/>
          </p:cNvSpPr>
          <p:nvPr/>
        </p:nvSpPr>
        <p:spPr bwMode="auto">
          <a:xfrm>
            <a:off x="689708" y="4081463"/>
            <a:ext cx="11261969" cy="1569660"/>
          </a:xfrm>
          <a:prstGeom prst="rect">
            <a:avLst/>
          </a:prstGeom>
          <a:noFill/>
          <a:ln w="9525">
            <a:noFill/>
            <a:miter lim="800000"/>
            <a:headEnd/>
            <a:tailEnd/>
          </a:ln>
        </p:spPr>
        <p:txBody>
          <a:bodyPr>
            <a:spAutoFit/>
          </a:bodyPr>
          <a:lstStyle/>
          <a:p>
            <a:r>
              <a:rPr lang="ru-RU" altLang="ru-RU" sz="1600"/>
              <a:t>Поиск документации производится по любому из имеющихся критериев или по группе критериев. Для выполнения поиска необходимо ввести информацию в требуемое поле. Например, требуется произвести поиск проектно-конструкторской документации по доменному цеху без привязки к конкретному оборудованию. Для этого необходимо в поле «Наименование документа» страницы поиска ввести слово «Доменный» После ввода соответствующей информации  и нажатия кнопки «Найти» автоматически появляется страница «Результаты поиска», позволяющая провести дальнейший просмотр найденных документов</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2"/>
          <p:cNvPicPr>
            <a:picLocks noChangeAspect="1" noChangeArrowheads="1"/>
          </p:cNvPicPr>
          <p:nvPr/>
        </p:nvPicPr>
        <p:blipFill>
          <a:blip r:embed="rId2"/>
          <a:srcRect/>
          <a:stretch>
            <a:fillRect/>
          </a:stretch>
        </p:blipFill>
        <p:spPr bwMode="auto">
          <a:xfrm>
            <a:off x="777631" y="692151"/>
            <a:ext cx="9595339" cy="5184775"/>
          </a:xfrm>
          <a:prstGeom prst="rect">
            <a:avLst/>
          </a:prstGeom>
          <a:noFill/>
          <a:ln w="9525">
            <a:noFill/>
            <a:miter lim="800000"/>
            <a:headEnd/>
            <a:tailEnd/>
          </a:ln>
        </p:spPr>
      </p:pic>
      <p:sp>
        <p:nvSpPr>
          <p:cNvPr id="47107" name="TextBox 1"/>
          <p:cNvSpPr txBox="1">
            <a:spLocks noChangeArrowheads="1"/>
          </p:cNvSpPr>
          <p:nvPr/>
        </p:nvSpPr>
        <p:spPr bwMode="auto">
          <a:xfrm>
            <a:off x="689709" y="5876925"/>
            <a:ext cx="6824784" cy="369888"/>
          </a:xfrm>
          <a:prstGeom prst="rect">
            <a:avLst/>
          </a:prstGeom>
          <a:noFill/>
          <a:ln w="9525">
            <a:noFill/>
            <a:miter lim="800000"/>
            <a:headEnd/>
            <a:tailEnd/>
          </a:ln>
        </p:spPr>
        <p:txBody>
          <a:bodyPr>
            <a:spAutoFit/>
          </a:bodyPr>
          <a:lstStyle/>
          <a:p>
            <a:r>
              <a:rPr lang="ru-RU" altLang="ru-RU"/>
              <a:t>Результаты поиска</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77631" y="765176"/>
            <a:ext cx="10128738"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eaLnBrk="1" hangingPunct="1">
              <a:buClr>
                <a:srgbClr val="9999FF"/>
              </a:buClr>
              <a:defRPr/>
            </a:pPr>
            <a:r>
              <a:rPr lang="ru-RU" altLang="ru-RU" sz="2400" kern="0" dirty="0" smtClean="0">
                <a:solidFill>
                  <a:schemeClr val="accent2">
                    <a:lumMod val="60000"/>
                    <a:lumOff val="40000"/>
                  </a:schemeClr>
                </a:solidFill>
              </a:rPr>
              <a:t>Увязка электронного архива ПКУ (изображение) и АСУ «Ремонт».</a:t>
            </a:r>
          </a:p>
          <a:p>
            <a:pPr eaLnBrk="1" hangingPunct="1">
              <a:buClr>
                <a:srgbClr val="9999FF"/>
              </a:buClr>
              <a:defRPr/>
            </a:pPr>
            <a:r>
              <a:rPr lang="ru-RU" altLang="ru-RU" sz="2400" kern="0" dirty="0" smtClean="0">
                <a:solidFill>
                  <a:schemeClr val="accent2">
                    <a:lumMod val="60000"/>
                    <a:lumOff val="40000"/>
                  </a:schemeClr>
                </a:solidFill>
              </a:rPr>
              <a:t>Дальнейшее увеличение числа пользователей архива (в настоящее время количество пользователей –свыше 150 человек)</a:t>
            </a:r>
          </a:p>
        </p:txBody>
      </p:sp>
      <p:sp>
        <p:nvSpPr>
          <p:cNvPr id="7" name="AutoShape 9"/>
          <p:cNvSpPr>
            <a:spLocks noChangeArrowheads="1"/>
          </p:cNvSpPr>
          <p:nvPr/>
        </p:nvSpPr>
        <p:spPr bwMode="auto">
          <a:xfrm>
            <a:off x="511909" y="4437064"/>
            <a:ext cx="3546231" cy="1584325"/>
          </a:xfrm>
          <a:prstGeom prst="cube">
            <a:avLst>
              <a:gd name="adj" fmla="val 9917"/>
            </a:avLst>
          </a:prstGeom>
          <a:solidFill>
            <a:srgbClr val="666699"/>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3200" b="1" kern="0" dirty="0">
                <a:solidFill>
                  <a:sysClr val="windowText" lastClr="000000"/>
                </a:solidFill>
                <a:effectLst>
                  <a:outerShdw blurRad="38100" dist="38100" dir="2700000" algn="tl">
                    <a:srgbClr val="000000"/>
                  </a:outerShdw>
                </a:effectLst>
                <a:latin typeface="Arial" charset="0"/>
              </a:rPr>
              <a:t>  </a:t>
            </a:r>
            <a:r>
              <a:rPr lang="ru-RU" altLang="ru-RU" sz="2400" b="1" kern="0" dirty="0">
                <a:solidFill>
                  <a:srgbClr val="00B050"/>
                </a:solidFill>
                <a:effectLst>
                  <a:outerShdw blurRad="38100" dist="38100" dir="2700000" algn="tl">
                    <a:srgbClr val="000000"/>
                  </a:outerShdw>
                </a:effectLst>
                <a:latin typeface="Arial" charset="0"/>
              </a:rPr>
              <a:t>АСУ «РЕМОНТ» </a:t>
            </a:r>
          </a:p>
        </p:txBody>
      </p:sp>
      <p:sp>
        <p:nvSpPr>
          <p:cNvPr id="8" name="AutoShape 10"/>
          <p:cNvSpPr>
            <a:spLocks noChangeArrowheads="1"/>
          </p:cNvSpPr>
          <p:nvPr/>
        </p:nvSpPr>
        <p:spPr bwMode="auto">
          <a:xfrm>
            <a:off x="7248770" y="4437064"/>
            <a:ext cx="3810000" cy="1512887"/>
          </a:xfrm>
          <a:prstGeom prst="cube">
            <a:avLst>
              <a:gd name="adj" fmla="val 9917"/>
            </a:avLst>
          </a:prstGeom>
          <a:solidFill>
            <a:srgbClr val="666699"/>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r>
              <a:rPr lang="ru-RU" altLang="ru-RU" sz="2400" b="1" kern="0" dirty="0">
                <a:solidFill>
                  <a:srgbClr val="00B050"/>
                </a:solidFill>
                <a:effectLst>
                  <a:outerShdw blurRad="38100" dist="38100" dir="2700000" algn="tl">
                    <a:srgbClr val="000000"/>
                  </a:outerShdw>
                </a:effectLst>
                <a:latin typeface="Arial" charset="0"/>
              </a:rPr>
              <a:t>ЭЛЕКТРОННЫЙ </a:t>
            </a:r>
          </a:p>
          <a:p>
            <a:pPr algn="ctr" eaLnBrk="1" fontAlgn="auto" hangingPunct="1">
              <a:spcBef>
                <a:spcPts val="0"/>
              </a:spcBef>
              <a:spcAft>
                <a:spcPts val="0"/>
              </a:spcAft>
              <a:defRPr/>
            </a:pPr>
            <a:r>
              <a:rPr lang="ru-RU" altLang="ru-RU" sz="2400" b="1" kern="0" dirty="0">
                <a:solidFill>
                  <a:srgbClr val="00B050"/>
                </a:solidFill>
                <a:effectLst>
                  <a:outerShdw blurRad="38100" dist="38100" dir="2700000" algn="tl">
                    <a:srgbClr val="000000"/>
                  </a:outerShdw>
                </a:effectLst>
                <a:latin typeface="Arial" charset="0"/>
              </a:rPr>
              <a:t>АРХИВ  ПКУ</a:t>
            </a:r>
          </a:p>
        </p:txBody>
      </p:sp>
      <p:sp>
        <p:nvSpPr>
          <p:cNvPr id="9" name="AutoShape 11"/>
          <p:cNvSpPr>
            <a:spLocks noChangeArrowheads="1"/>
          </p:cNvSpPr>
          <p:nvPr/>
        </p:nvSpPr>
        <p:spPr bwMode="auto">
          <a:xfrm>
            <a:off x="3968262" y="5013326"/>
            <a:ext cx="3368431" cy="576263"/>
          </a:xfrm>
          <a:prstGeom prst="leftRightArrow">
            <a:avLst>
              <a:gd name="adj1" fmla="val 50000"/>
              <a:gd name="adj2" fmla="val 59945"/>
            </a:avLst>
          </a:prstGeom>
          <a:solidFill>
            <a:srgbClr val="6666FF">
              <a:alpha val="70979"/>
            </a:srgbClr>
          </a:solidFill>
          <a:ln w="57150" cmpd="thickTh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ru-RU" kern="0">
              <a:solidFill>
                <a:sysClr val="windowText" lastClr="000000"/>
              </a:solidFill>
              <a:latin typeface="Arial" charset="0"/>
            </a:endParaRPr>
          </a:p>
        </p:txBody>
      </p:sp>
      <p:pic>
        <p:nvPicPr>
          <p:cNvPr id="48134" name="Picture 6"/>
          <p:cNvPicPr>
            <a:picLocks noChangeAspect="1" noChangeArrowheads="1"/>
          </p:cNvPicPr>
          <p:nvPr/>
        </p:nvPicPr>
        <p:blipFill>
          <a:blip r:embed="rId3"/>
          <a:srcRect/>
          <a:stretch>
            <a:fillRect/>
          </a:stretch>
        </p:blipFill>
        <p:spPr bwMode="auto">
          <a:xfrm>
            <a:off x="3526694" y="2924176"/>
            <a:ext cx="3722076" cy="1393825"/>
          </a:xfrm>
          <a:prstGeom prst="rect">
            <a:avLst/>
          </a:prstGeom>
          <a:noFill/>
          <a:ln w="9525">
            <a:noFill/>
            <a:miter lim="800000"/>
            <a:headEnd/>
            <a:tailEnd/>
          </a:ln>
          <a:effectLst/>
        </p:spPr>
      </p:pic>
      <p:sp>
        <p:nvSpPr>
          <p:cNvPr id="2" name="Стрелка углом 1"/>
          <p:cNvSpPr/>
          <p:nvPr/>
        </p:nvSpPr>
        <p:spPr>
          <a:xfrm>
            <a:off x="2108201" y="3644901"/>
            <a:ext cx="1684215" cy="868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3" name="Стрелка углом 2"/>
          <p:cNvSpPr/>
          <p:nvPr/>
        </p:nvSpPr>
        <p:spPr>
          <a:xfrm rot="5400000">
            <a:off x="7748894" y="3126338"/>
            <a:ext cx="769937" cy="1949938"/>
          </a:xfrm>
          <a:prstGeom prst="bentArrow">
            <a:avLst>
              <a:gd name="adj1" fmla="val 20622"/>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1615</TotalTime>
  <Words>8610</Words>
  <Application>Microsoft Office PowerPoint</Application>
  <PresentationFormat>Произвольный</PresentationFormat>
  <Paragraphs>1001</Paragraphs>
  <Slides>160</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160</vt:i4>
      </vt:variant>
    </vt:vector>
  </HeadingPairs>
  <TitlesOfParts>
    <vt:vector size="162" baseType="lpstr">
      <vt:lpstr>Аспект</vt:lpstr>
      <vt:lpstr>Visio</vt:lpstr>
      <vt:lpstr> «Организация и планирование технического обслуживания и ремонтов».   </vt:lpstr>
      <vt:lpstr>  ВХОДНОЙ КОНТРОЛЬ</vt:lpstr>
      <vt:lpstr>Какие виды ремонтов предусмотренных на коксохимических предприятиях? </vt:lpstr>
      <vt:lpstr>Какие существуют виды технического обслуживания на коксохимических предприятиях исходя из периодичности и объема проведения работ</vt:lpstr>
      <vt:lpstr>Что такое технический осмотр?</vt:lpstr>
      <vt:lpstr>На кого возлагается ответственность за хранение, состояние и правильность ведения агрегатного журнала?</vt:lpstr>
      <vt:lpstr>В каких случаях составляются ПОР по ремонту оборудования?</vt:lpstr>
      <vt:lpstr>Структура лекции</vt:lpstr>
      <vt:lpstr>1. Историческая справка по развитию системы ТОиР</vt:lpstr>
      <vt:lpstr>2. Нормативная литература используемая при организации ТОиР</vt:lpstr>
      <vt:lpstr>3. Структура системы ППР и ТОиР   Система ППР</vt:lpstr>
      <vt:lpstr>Слайд 12</vt:lpstr>
      <vt:lpstr> Структура системы ТОиР </vt:lpstr>
      <vt:lpstr>Фундаментальные вопросы при организации системы ТОиР </vt:lpstr>
      <vt:lpstr>Характеристика основных стратегий ТОиР </vt:lpstr>
      <vt:lpstr>Выбор стратегии ТОиР в зависимости от характера отказа</vt:lpstr>
      <vt:lpstr>Слайд 17</vt:lpstr>
      <vt:lpstr>Слайд 18</vt:lpstr>
      <vt:lpstr>Слайд 19</vt:lpstr>
      <vt:lpstr>Слайд 20</vt:lpstr>
      <vt:lpstr>Ремонтное обслуживание оборудования в рамках проактивной стратегии ТОиР</vt:lpstr>
      <vt:lpstr>Перечень возможных ремонтных воздействий</vt:lpstr>
      <vt:lpstr>Ремонтные воздействия осуществляются в рамках следующих групп мероприятий по ТОиР оборудования </vt:lpstr>
      <vt:lpstr>Современные системы организации ТОиР</vt:lpstr>
      <vt:lpstr>Обслуживание по техническому состоянию</vt:lpstr>
      <vt:lpstr>Логика RCM-подхода</vt:lpstr>
      <vt:lpstr>Концепция эффективного управления RCM-анализа</vt:lpstr>
      <vt:lpstr> Определение оптимального времени ремонтного воздействия</vt:lpstr>
      <vt:lpstr>Реализация современных систем ТОиР</vt:lpstr>
      <vt:lpstr>4.Стандарт ISO 9001 и система ТОиР</vt:lpstr>
      <vt:lpstr>Слайд 31</vt:lpstr>
      <vt:lpstr>КОРРЕКЦИЯ </vt:lpstr>
      <vt:lpstr>КОРРЕКТИРУЮЩЕЕ ДЕЙСТВИЕ(Я)</vt:lpstr>
      <vt:lpstr>ПРЕДУПРЕЖДАЮЩЕЕ ДЕЙСТВИЕ(Я)</vt:lpstr>
      <vt:lpstr>Теперь самое важное! </vt:lpstr>
      <vt:lpstr>Слайд 36</vt:lpstr>
      <vt:lpstr>5. Виды технического обслуживания </vt:lpstr>
      <vt:lpstr>6. Виды ремонтов </vt:lpstr>
      <vt:lpstr>Слайд 39</vt:lpstr>
      <vt:lpstr> Основными особенностями периодических ремонтов являются следующие:</vt:lpstr>
      <vt:lpstr>Основными особенностями ремонтов по техническому состоянию (послеосмотровых ремонтов) являются:</vt:lpstr>
      <vt:lpstr>Основными особенностями стандартных ремонтов являются следующие:</vt:lpstr>
      <vt:lpstr>7. Продолжительность, периодичность и трудоемкость работ по ТОиР </vt:lpstr>
      <vt:lpstr>Слайд 44</vt:lpstr>
      <vt:lpstr>Значения поправочных коэффициентов для условий проведения ремонтов, отличных от стандартных</vt:lpstr>
      <vt:lpstr>Слайд 46</vt:lpstr>
      <vt:lpstr>8.Структура ремонтного цикла </vt:lpstr>
      <vt:lpstr>Основные направления деятельности ОГМ</vt:lpstr>
      <vt:lpstr>ПОР    </vt:lpstr>
      <vt:lpstr>Оперативный графика выполнения ремонта</vt:lpstr>
      <vt:lpstr>Типы связей на графике Ганта</vt:lpstr>
      <vt:lpstr>Пример построения не типоваго графика Ганта</vt:lpstr>
      <vt:lpstr>Виды ремонтных документов </vt:lpstr>
      <vt:lpstr>Слайд 54</vt:lpstr>
      <vt:lpstr>Технические условия на ремонт</vt:lpstr>
      <vt:lpstr>Нормы расхода запасных частей на ремонт </vt:lpstr>
      <vt:lpstr>Ведомость документов на ремонт </vt:lpstr>
      <vt:lpstr>10. Автоматизация  системы ТОиР </vt:lpstr>
      <vt:lpstr>ОАО «ЗАПОРОЖСТАЛЬ»</vt:lpstr>
      <vt:lpstr>Слайд 60</vt:lpstr>
      <vt:lpstr>Слайд 61</vt:lpstr>
      <vt:lpstr>Слайд 62</vt:lpstr>
      <vt:lpstr>Принципы классификации простоев в УПТО </vt:lpstr>
      <vt:lpstr>Слайд 64</vt:lpstr>
      <vt:lpstr>Регистрация простоев оборудования обжимного цеха</vt:lpstr>
      <vt:lpstr>Регистрация простоев оборудования</vt:lpstr>
      <vt:lpstr>Форма отчета простоев оборудования </vt:lpstr>
      <vt:lpstr>Форма отчета простоев оборудования </vt:lpstr>
      <vt:lpstr>Сводная форма отчета о простоях</vt:lpstr>
      <vt:lpstr>Слайд 70</vt:lpstr>
      <vt:lpstr>Слайд 71</vt:lpstr>
      <vt:lpstr>Формуляр КР</vt:lpstr>
      <vt:lpstr>Акт обследования технического состояния объекта</vt:lpstr>
      <vt:lpstr>Ввод заявок КР</vt:lpstr>
      <vt:lpstr>Ввод заявок ТО, ТР</vt:lpstr>
      <vt:lpstr>Экранная форма ТС</vt:lpstr>
      <vt:lpstr>Печатная форма ТС ТОиР</vt:lpstr>
      <vt:lpstr>Ввод актов ф.2</vt:lpstr>
      <vt:lpstr>Отчет по ТС КР</vt:lpstr>
      <vt:lpstr>Отчетная форма «Анализ выполнения КР»</vt:lpstr>
      <vt:lpstr>Слайд 81</vt:lpstr>
      <vt:lpstr>Слайд 82</vt:lpstr>
      <vt:lpstr>Слайд 83</vt:lpstr>
      <vt:lpstr>Слайд 84</vt:lpstr>
      <vt:lpstr>Слайд 85</vt:lpstr>
      <vt:lpstr>ПЕЧАТЬ НОМЕНКЛАТУРНЫХ И СВОДНЫХ ПЛАНОВ</vt:lpstr>
      <vt:lpstr>ПЕЧАТЬ НОМЕНКЛАТУРНЫХ И СВОДНЫХ ПЛАНОВ</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Пути повышения надежности</vt:lpstr>
      <vt:lpstr>Повышение надежности на этапе проектирования</vt:lpstr>
      <vt:lpstr>Повышение надежности на этапе  изготовления</vt:lpstr>
      <vt:lpstr>Обеспечение надежности  на этапе эксплуатации</vt:lpstr>
      <vt:lpstr>Обеспечение надежности  на этапе эксплуатации</vt:lpstr>
      <vt:lpstr>Экономическая эффективность от использования оборудования</vt:lpstr>
      <vt:lpstr>Экономическая эффективность от использования оборудования</vt:lpstr>
      <vt:lpstr>Изменение экономической эффективности  технологического оборудования во времени</vt:lpstr>
      <vt:lpstr>Экономическая эффективность от использования оборудования</vt:lpstr>
      <vt:lpstr>Экономическая эффективность от использования оборудования</vt:lpstr>
      <vt:lpstr>Экономическая эффективность от использования оборудования</vt:lpstr>
      <vt:lpstr>Экономическая эффективность от использования оборудования</vt:lpstr>
      <vt:lpstr>Экономическая эффективность от использования оборудования</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проектировании</vt:lpstr>
      <vt:lpstr>Повышение надежности оборудования при изготовлении</vt:lpstr>
      <vt:lpstr>Повышение надежности оборудования при изготовлении</vt:lpstr>
      <vt:lpstr>Повышение надежности оборудования при изготовлении</vt:lpstr>
      <vt:lpstr>Повышение надежности оборудования при изготовлении</vt:lpstr>
      <vt:lpstr>Повышение надежности оборудования при изготовлении</vt:lpstr>
      <vt:lpstr>Повышение надежности оборудования при изготовлении</vt:lpstr>
      <vt:lpstr>Контроль качества и надежности продукции </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Повышение надежности оборудования при эксплуатации</vt:lpstr>
      <vt:lpstr>Классификация мероприятий по повышению эксплуатационной надежности технологического оборудования </vt:lpstr>
      <vt:lpstr>Конструкторские мероприятия по повышение надежности</vt:lpstr>
      <vt:lpstr>Технологические мероприятия по повышение надежности</vt:lpstr>
      <vt:lpstr>Организационные мероприятия по повышение надежности</vt:lpstr>
      <vt:lpstr>Экономический подход к надежности оборудования </vt:lpstr>
      <vt:lpstr>Зависимость уровня надежности и затрат на создание и эксплуатацию оборудования</vt:lpstr>
      <vt:lpstr>Зависимость уровня надежности и затрат на создание и эксплуатацию оборудования</vt:lpstr>
      <vt:lpstr>Зависимость уровня надежности и затрат на создание и эксплуатацию оборудования</vt:lpstr>
      <vt:lpstr>Зависимость уровня надежности и затрат на создание и эксплуатацию оборудования</vt:lpstr>
      <vt:lpstr>Зависимость уровня надежности и затрат на создание и эксплуатацию оборудования</vt:lpstr>
      <vt:lpstr>Взаимосвязь между себестоимостью продукции и сроком службы оборудования </vt:lpstr>
      <vt:lpstr>Взаимосвязь между себестоимостью продукции и сроком службы оборудования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dc:creator>
  <cp:lastModifiedBy>Admin</cp:lastModifiedBy>
  <cp:revision>222</cp:revision>
  <dcterms:created xsi:type="dcterms:W3CDTF">2016-12-17T09:49:41Z</dcterms:created>
  <dcterms:modified xsi:type="dcterms:W3CDTF">2017-04-04T14:22:57Z</dcterms:modified>
</cp:coreProperties>
</file>