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63" r:id="rId3"/>
    <p:sldId id="264" r:id="rId4"/>
    <p:sldId id="268" r:id="rId5"/>
    <p:sldId id="269" r:id="rId6"/>
    <p:sldId id="259" r:id="rId7"/>
    <p:sldId id="261" r:id="rId8"/>
    <p:sldId id="262" r:id="rId9"/>
    <p:sldId id="260" r:id="rId10"/>
    <p:sldId id="265" r:id="rId11"/>
    <p:sldId id="270" r:id="rId12"/>
    <p:sldId id="267" r:id="rId13"/>
    <p:sldId id="257" r:id="rId14"/>
    <p:sldId id="258" r:id="rId15"/>
    <p:sldId id="271" r:id="rId16"/>
    <p:sldId id="272" r:id="rId17"/>
    <p:sldId id="273" r:id="rId18"/>
    <p:sldId id="274" r:id="rId19"/>
    <p:sldId id="275" r:id="rId20"/>
    <p:sldId id="276" r:id="rId21"/>
    <p:sldId id="277" r:id="rId22"/>
    <p:sldId id="278" r:id="rId23"/>
    <p:sldId id="279" r:id="rId24"/>
    <p:sldId id="284" r:id="rId25"/>
    <p:sldId id="285" r:id="rId26"/>
    <p:sldId id="286"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p:scale>
          <a:sx n="60" d="100"/>
          <a:sy n="60" d="100"/>
        </p:scale>
        <p:origin x="-3060" y="-11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3" d="100"/>
          <a:sy n="53" d="100"/>
        </p:scale>
        <p:origin x="-285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E212167-A5E4-4555-BFB4-371C87E26C0D}" type="datetimeFigureOut">
              <a:rPr lang="ru-RU"/>
              <a:pPr>
                <a:defRPr/>
              </a:pPr>
              <a:t>08.09.2020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E6DA39D-919E-4A31-9D3B-FBF472D4C5D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Равнобедренный треугольник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540544" y="776288"/>
            <a:ext cx="8062912" cy="1470025"/>
          </a:xfrm>
        </p:spPr>
        <p:txBody>
          <a:bodyPr anchor="b"/>
          <a:lstStyle>
            <a:lvl1pPr algn="r">
              <a:defRPr sz="4400"/>
            </a:lvl1pPr>
          </a:lstStyle>
          <a:p>
            <a:r>
              <a:rPr lang="ru-RU" smtClean="0"/>
              <a:t>Образец заголовка</a:t>
            </a:r>
            <a:endParaRPr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27"/>
          <p:cNvSpPr>
            <a:spLocks noGrp="1"/>
          </p:cNvSpPr>
          <p:nvPr>
            <p:ph type="dt" sz="half" idx="10"/>
          </p:nvPr>
        </p:nvSpPr>
        <p:spPr>
          <a:xfrm>
            <a:off x="1371600" y="6011863"/>
            <a:ext cx="5791200" cy="365125"/>
          </a:xfrm>
        </p:spPr>
        <p:txBody>
          <a:bodyPr tIns="0" bIns="0" anchor="t"/>
          <a:lstStyle>
            <a:lvl1pPr algn="r">
              <a:defRPr sz="1000"/>
            </a:lvl1pPr>
          </a:lstStyle>
          <a:p>
            <a:pPr>
              <a:defRPr/>
            </a:pPr>
            <a:fld id="{8AAFB3B0-5AFF-403A-BAF9-78EB6438CF61}" type="datetimeFigureOut">
              <a:rPr lang="ru-RU"/>
              <a:pPr>
                <a:defRPr/>
              </a:pPr>
              <a:t>08.09.2020</a:t>
            </a:fld>
            <a:endParaRPr lang="ru-RU"/>
          </a:p>
        </p:txBody>
      </p:sp>
      <p:sp>
        <p:nvSpPr>
          <p:cNvPr id="6" name="Нижний колонтитул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ru-RU"/>
          </a:p>
        </p:txBody>
      </p:sp>
      <p:sp>
        <p:nvSpPr>
          <p:cNvPr id="7" name="Номер слайда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4401AFB7-40FE-4B0A-A88B-3CA5B8ED23E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515B997-9E17-4C14-BD9A-7CA7493A680A}" type="datetimeFigureOut">
              <a:rPr lang="ru-RU"/>
              <a:pPr>
                <a:defRPr/>
              </a:pPr>
              <a:t>08.09.2020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D992A02-F9B7-47A9-8D4E-C0AC4F442F7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1C13034-B912-482B-8268-998B4420E1A9}" type="datetimeFigureOut">
              <a:rPr lang="ru-RU"/>
              <a:pPr>
                <a:defRPr/>
              </a:pPr>
              <a:t>08.09.2020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35ECD8D-BF43-4801-B13D-FBC563E9A5A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ru-RU" smtClean="0"/>
              <a:t>Образец заголовка</a:t>
            </a:r>
            <a:endParaRPr lang="en-US"/>
          </a:p>
        </p:txBody>
      </p:sp>
      <p:sp>
        <p:nvSpPr>
          <p:cNvPr id="3" name="Объект 2"/>
          <p:cNvSpPr>
            <a:spLocks noGrp="1"/>
          </p:cNvSpPr>
          <p:nvPr>
            <p:ph idx="1"/>
          </p:nvPr>
        </p:nvSpPr>
        <p:spPr>
          <a:xfrm>
            <a:off x="457200" y="1882808"/>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791075" y="6480175"/>
            <a:ext cx="2133600" cy="301625"/>
          </a:xfrm>
        </p:spPr>
        <p:txBody>
          <a:bodyPr/>
          <a:lstStyle>
            <a:lvl1pPr>
              <a:defRPr/>
            </a:lvl1pPr>
          </a:lstStyle>
          <a:p>
            <a:pPr>
              <a:defRPr/>
            </a:pPr>
            <a:fld id="{57F61474-E946-4E23-9E99-4A541E7C9F52}" type="datetimeFigureOut">
              <a:rPr lang="ru-RU"/>
              <a:pPr>
                <a:defRPr/>
              </a:pPr>
              <a:t>08.09.2020</a:t>
            </a:fld>
            <a:endParaRPr lang="ru-RU"/>
          </a:p>
        </p:txBody>
      </p:sp>
      <p:sp>
        <p:nvSpPr>
          <p:cNvPr id="5" name="Нижний колонтитул 4"/>
          <p:cNvSpPr>
            <a:spLocks noGrp="1"/>
          </p:cNvSpPr>
          <p:nvPr>
            <p:ph type="ftr" sz="quarter" idx="11"/>
          </p:nvPr>
        </p:nvSpPr>
        <p:spPr>
          <a:xfrm>
            <a:off x="457200" y="6481763"/>
            <a:ext cx="4259263" cy="300037"/>
          </a:xfrm>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D13B896-E8F4-4009-AF5A-0F0BAD8C2C3A}"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ый треугольник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Равнобедренный треугольник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Прямая соединительная линия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lstStyle>
            <a:lvl1pPr marL="0" algn="l">
              <a:buNone/>
              <a:defRPr sz="36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Дата 3"/>
          <p:cNvSpPr>
            <a:spLocks noGrp="1"/>
          </p:cNvSpPr>
          <p:nvPr>
            <p:ph type="dt" sz="half" idx="10"/>
          </p:nvPr>
        </p:nvSpPr>
        <p:spPr>
          <a:xfrm>
            <a:off x="6956425" y="6477000"/>
            <a:ext cx="2133600" cy="304800"/>
          </a:xfrm>
        </p:spPr>
        <p:txBody>
          <a:bodyPr/>
          <a:lstStyle>
            <a:lvl1pPr>
              <a:defRPr/>
            </a:lvl1pPr>
          </a:lstStyle>
          <a:p>
            <a:pPr>
              <a:defRPr/>
            </a:pPr>
            <a:fld id="{816DB859-353E-48A7-AD45-90A4A3C7B64C}" type="datetimeFigureOut">
              <a:rPr lang="ru-RU"/>
              <a:pPr>
                <a:defRPr/>
              </a:pPr>
              <a:t>08.09.2020</a:t>
            </a:fld>
            <a:endParaRPr lang="ru-RU"/>
          </a:p>
        </p:txBody>
      </p:sp>
      <p:sp>
        <p:nvSpPr>
          <p:cNvPr id="9" name="Нижний колонтитул 4"/>
          <p:cNvSpPr>
            <a:spLocks noGrp="1"/>
          </p:cNvSpPr>
          <p:nvPr>
            <p:ph type="ftr" sz="quarter" idx="11"/>
          </p:nvPr>
        </p:nvSpPr>
        <p:spPr>
          <a:xfrm>
            <a:off x="2619375" y="6481763"/>
            <a:ext cx="4260850" cy="300037"/>
          </a:xfrm>
        </p:spPr>
        <p:txBody>
          <a:bodyPr/>
          <a:lstStyle>
            <a:lvl1pPr>
              <a:defRPr/>
            </a:lvl1pPr>
          </a:lstStyle>
          <a:p>
            <a:pPr>
              <a:defRPr/>
            </a:pPr>
            <a:endParaRPr lang="ru-RU"/>
          </a:p>
        </p:txBody>
      </p:sp>
      <p:sp>
        <p:nvSpPr>
          <p:cNvPr id="10" name="Номер слайда 5"/>
          <p:cNvSpPr>
            <a:spLocks noGrp="1"/>
          </p:cNvSpPr>
          <p:nvPr>
            <p:ph type="sldNum" sz="quarter" idx="12"/>
          </p:nvPr>
        </p:nvSpPr>
        <p:spPr>
          <a:xfrm>
            <a:off x="8450263" y="809625"/>
            <a:ext cx="503237" cy="300038"/>
          </a:xfrm>
        </p:spPr>
        <p:txBody>
          <a:bodyPr/>
          <a:lstStyle>
            <a:lvl1pPr>
              <a:defRPr/>
            </a:lvl1pPr>
          </a:lstStyle>
          <a:p>
            <a:pPr>
              <a:defRPr/>
            </a:pPr>
            <a:fld id="{02A472ED-AF9C-4576-83D4-546C424DDA8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lang="ru-RU" smtClean="0"/>
              <a:t>Образец заголовка</a:t>
            </a:r>
            <a:endParaRPr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771C21C-69AF-4A26-B35A-6E1D0C8B9795}" type="datetimeFigureOut">
              <a:rPr lang="ru-RU"/>
              <a:pPr>
                <a:defRPr/>
              </a:pPr>
              <a:t>08.09.2020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34B7783-9A0F-4B5A-8C16-64D7153CA97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ru-RU" smtClean="0"/>
              <a:t>Образец заголовка</a:t>
            </a:r>
            <a:endParaRPr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a:xfrm>
            <a:off x="4791075" y="6481763"/>
            <a:ext cx="2130425" cy="301625"/>
          </a:xfrm>
        </p:spPr>
        <p:txBody>
          <a:bodyPr/>
          <a:lstStyle>
            <a:lvl1pPr>
              <a:defRPr/>
            </a:lvl1pPr>
          </a:lstStyle>
          <a:p>
            <a:pPr>
              <a:defRPr/>
            </a:pPr>
            <a:fld id="{7EF47683-50E1-4691-BFED-B690DA6C1917}" type="datetimeFigureOut">
              <a:rPr lang="ru-RU"/>
              <a:pPr>
                <a:defRPr/>
              </a:pPr>
              <a:t>08.09.2020</a:t>
            </a:fld>
            <a:endParaRPr lang="ru-RU"/>
          </a:p>
        </p:txBody>
      </p:sp>
      <p:sp>
        <p:nvSpPr>
          <p:cNvPr id="8" name="Нижний колонтитул 7"/>
          <p:cNvSpPr>
            <a:spLocks noGrp="1"/>
          </p:cNvSpPr>
          <p:nvPr>
            <p:ph type="ftr" sz="quarter" idx="11"/>
          </p:nvPr>
        </p:nvSpPr>
        <p:spPr>
          <a:xfrm>
            <a:off x="457200" y="6481763"/>
            <a:ext cx="4260850" cy="301625"/>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7589838" y="6483350"/>
            <a:ext cx="503237" cy="301625"/>
          </a:xfrm>
        </p:spPr>
        <p:txBody>
          <a:bodyPr/>
          <a:lstStyle>
            <a:lvl1pPr algn="ctr">
              <a:defRPr/>
            </a:lvl1pPr>
          </a:lstStyle>
          <a:p>
            <a:pPr>
              <a:defRPr/>
            </a:pPr>
            <a:fld id="{D083D6C0-24A6-4F35-B1C5-893E45C3F019}"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8437347A-6067-4416-9A3A-5E24BC461FE2}" type="datetimeFigureOut">
              <a:rPr lang="ru-RU"/>
              <a:pPr>
                <a:defRPr/>
              </a:pPr>
              <a:t>08.09.2020</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76B48E2A-4D50-4CB8-A266-7F5217AC608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29DC187E-5629-4DF7-865E-2A36952AFBA7}" type="datetimeFigureOut">
              <a:rPr lang="ru-RU"/>
              <a:pPr>
                <a:defRPr/>
              </a:pPr>
              <a:t>08.09.2020</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6B84EE6-048C-42CF-BF56-2D2366205E0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ru-RU" smtClean="0"/>
              <a:t>Образец заголовка</a:t>
            </a:r>
            <a:endParaRPr lang="en-US"/>
          </a:p>
        </p:txBody>
      </p:sp>
      <p:sp>
        <p:nvSpPr>
          <p:cNvPr id="3" name="Текст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278563" y="6556375"/>
            <a:ext cx="2133600" cy="301625"/>
          </a:xfrm>
        </p:spPr>
        <p:txBody>
          <a:bodyPr/>
          <a:lstStyle>
            <a:lvl1pPr>
              <a:defRPr sz="900"/>
            </a:lvl1pPr>
          </a:lstStyle>
          <a:p>
            <a:pPr>
              <a:defRPr/>
            </a:pPr>
            <a:fld id="{7B10DEE7-9117-4D27-960D-57B80836A588}" type="datetimeFigureOut">
              <a:rPr lang="ru-RU"/>
              <a:pPr>
                <a:defRPr/>
              </a:pPr>
              <a:t>08.09.2020</a:t>
            </a:fld>
            <a:endParaRPr lang="ru-RU"/>
          </a:p>
        </p:txBody>
      </p:sp>
      <p:sp>
        <p:nvSpPr>
          <p:cNvPr id="6" name="Нижний колонтитул 5"/>
          <p:cNvSpPr>
            <a:spLocks noGrp="1"/>
          </p:cNvSpPr>
          <p:nvPr>
            <p:ph type="ftr" sz="quarter" idx="11"/>
          </p:nvPr>
        </p:nvSpPr>
        <p:spPr>
          <a:xfrm>
            <a:off x="1135063" y="6556375"/>
            <a:ext cx="5143500"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5" y="6556375"/>
            <a:ext cx="503238" cy="301625"/>
          </a:xfrm>
        </p:spPr>
        <p:txBody>
          <a:bodyPr/>
          <a:lstStyle>
            <a:lvl1pPr>
              <a:defRPr sz="900"/>
            </a:lvl1pPr>
          </a:lstStyle>
          <a:p>
            <a:pPr>
              <a:defRPr/>
            </a:pPr>
            <a:fld id="{C8C650A0-69C1-4CD4-B89F-B04BDC4071C4}"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ru-RU" smtClean="0"/>
              <a:t>Образец заголовка</a:t>
            </a:r>
            <a:endParaRPr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a:xfrm>
            <a:off x="6108700" y="6556375"/>
            <a:ext cx="2101850" cy="301625"/>
          </a:xfrm>
        </p:spPr>
        <p:txBody>
          <a:bodyPr/>
          <a:lstStyle>
            <a:lvl1pPr>
              <a:defRPr sz="900"/>
            </a:lvl1pPr>
          </a:lstStyle>
          <a:p>
            <a:pPr>
              <a:defRPr/>
            </a:pPr>
            <a:fld id="{2E318AE6-2092-41D0-B8C5-196BA5AAB19C}" type="datetimeFigureOut">
              <a:rPr lang="ru-RU"/>
              <a:pPr>
                <a:defRPr/>
              </a:pPr>
              <a:t>08.09.2020</a:t>
            </a:fld>
            <a:endParaRPr lang="ru-RU"/>
          </a:p>
        </p:txBody>
      </p:sp>
      <p:sp>
        <p:nvSpPr>
          <p:cNvPr id="6" name="Нижний колонтитул 5"/>
          <p:cNvSpPr>
            <a:spLocks noGrp="1"/>
          </p:cNvSpPr>
          <p:nvPr>
            <p:ph type="ftr" sz="quarter" idx="11"/>
          </p:nvPr>
        </p:nvSpPr>
        <p:spPr>
          <a:xfrm>
            <a:off x="1169988" y="6557963"/>
            <a:ext cx="4948237"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6900" y="6556375"/>
            <a:ext cx="366713" cy="301625"/>
          </a:xfrm>
        </p:spPr>
        <p:txBody>
          <a:bodyPr/>
          <a:lstStyle>
            <a:lvl1pPr algn="ctr">
              <a:defRPr sz="900"/>
            </a:lvl1pPr>
          </a:lstStyle>
          <a:p>
            <a:pPr>
              <a:defRPr/>
            </a:pPr>
            <a:fld id="{911DF9D6-7433-46A0-B759-507C07DF44A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8288"/>
            <a:ext cx="8229600" cy="1398587"/>
          </a:xfrm>
          <a:prstGeom prst="rect">
            <a:avLst/>
          </a:prstGeom>
        </p:spPr>
        <p:txBody>
          <a:bodyPr vert="horz" anchor="ctr">
            <a:normAutofit/>
          </a:bodyPr>
          <a:lstStyle/>
          <a:p>
            <a:r>
              <a:rPr lang="ru-RU" smtClean="0"/>
              <a:t>Образец заголовка</a:t>
            </a:r>
            <a:endParaRPr lang="en-US"/>
          </a:p>
        </p:txBody>
      </p:sp>
      <p:sp>
        <p:nvSpPr>
          <p:cNvPr id="1030" name="Текст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8325D8B3-D6D6-4EF3-A514-1E24F60A1288}" type="datetimeFigureOut">
              <a:rPr lang="ru-RU"/>
              <a:pPr>
                <a:defRPr/>
              </a:pPr>
              <a:t>08.09.2020</a:t>
            </a:fld>
            <a:endParaRPr lang="ru-RU"/>
          </a:p>
        </p:txBody>
      </p:sp>
      <p:sp>
        <p:nvSpPr>
          <p:cNvPr id="3" name="Нижний колонтитул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1BAC66A4-C583-4023-98A8-BB0F800F4A85}"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79" r:id="rId4"/>
    <p:sldLayoutId id="2147483687" r:id="rId5"/>
    <p:sldLayoutId id="2147483680" r:id="rId6"/>
    <p:sldLayoutId id="2147483681" r:id="rId7"/>
    <p:sldLayoutId id="2147483688" r:id="rId8"/>
    <p:sldLayoutId id="2147483689" r:id="rId9"/>
    <p:sldLayoutId id="2147483682" r:id="rId10"/>
    <p:sldLayoutId id="2147483683" r:id="rId11"/>
  </p:sldLayoutIdLst>
  <p:timing>
    <p:tnLst>
      <p:par>
        <p:cTn id="1" dur="indefinite" restart="never" nodeType="tmRoot"/>
      </p:par>
    </p:tnLst>
  </p:timing>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5C9C"/>
          </a:solidFill>
          <a:latin typeface="Century Gothic" pitchFamily="34" charset="0"/>
        </a:defRPr>
      </a:lvl2pPr>
      <a:lvl3pPr marL="484188" algn="l" rtl="0" eaLnBrk="0" fontAlgn="base" hangingPunct="0">
        <a:spcBef>
          <a:spcPct val="0"/>
        </a:spcBef>
        <a:spcAft>
          <a:spcPct val="0"/>
        </a:spcAft>
        <a:defRPr sz="4200">
          <a:solidFill>
            <a:srgbClr val="FF5C9C"/>
          </a:solidFill>
          <a:latin typeface="Century Gothic" pitchFamily="34" charset="0"/>
        </a:defRPr>
      </a:lvl3pPr>
      <a:lvl4pPr marL="484188" algn="l" rtl="0" eaLnBrk="0" fontAlgn="base" hangingPunct="0">
        <a:spcBef>
          <a:spcPct val="0"/>
        </a:spcBef>
        <a:spcAft>
          <a:spcPct val="0"/>
        </a:spcAft>
        <a:defRPr sz="4200">
          <a:solidFill>
            <a:srgbClr val="FF5C9C"/>
          </a:solidFill>
          <a:latin typeface="Century Gothic" pitchFamily="34" charset="0"/>
        </a:defRPr>
      </a:lvl4pPr>
      <a:lvl5pPr marL="484188" algn="l" rtl="0" eaLnBrk="0" fontAlgn="base" hangingPunct="0">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916833"/>
            <a:ext cx="8062912" cy="1470025"/>
          </a:xfrm>
        </p:spPr>
        <p:txBody>
          <a:bodyPr>
            <a:noAutofit/>
          </a:bodyPr>
          <a:lstStyle/>
          <a:p>
            <a:pPr marL="484632" eaLnBrk="1" fontAlgn="auto" hangingPunct="1">
              <a:spcAft>
                <a:spcPts val="0"/>
              </a:spcAft>
              <a:defRPr/>
            </a:pPr>
            <a:r>
              <a:rPr lang="uk-UA" sz="45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М</a:t>
            </a:r>
            <a:r>
              <a:rPr lang="uk-UA" sz="45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етодика </a:t>
            </a:r>
            <a:r>
              <a:rPr lang="uk-UA" sz="45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документування  обліку виробничих запасів</a:t>
            </a:r>
            <a:endParaRPr lang="ru-RU" sz="45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67544" y="620688"/>
          <a:ext cx="8229600" cy="5486400"/>
        </p:xfrm>
        <a:graphic>
          <a:graphicData uri="http://schemas.openxmlformats.org/drawingml/2006/table">
            <a:tbl>
              <a:tblPr>
                <a:tableStyleId>{284E427A-3D55-4303-BF80-6455036E1DE7}</a:tableStyleId>
              </a:tblPr>
              <a:tblGrid>
                <a:gridCol w="792088"/>
                <a:gridCol w="1872208"/>
                <a:gridCol w="5565304"/>
              </a:tblGrid>
              <a:tr h="182880">
                <a:tc>
                  <a:txBody>
                    <a:bodyPr/>
                    <a:lstStyle/>
                    <a:p>
                      <a:pPr algn="ctr">
                        <a:spcAft>
                          <a:spcPts val="0"/>
                        </a:spcAft>
                      </a:pPr>
                      <a:r>
                        <a:rPr kumimoji="0" lang="ru-RU" sz="1200" i="1" kern="1200" dirty="0" smtClean="0">
                          <a:solidFill>
                            <a:schemeClr val="dk1"/>
                          </a:solidFill>
                          <a:latin typeface="Times New Roman" pitchFamily="18" charset="0"/>
                          <a:ea typeface="+mn-ea"/>
                          <a:cs typeface="Times New Roman" pitchFamily="18" charset="0"/>
                        </a:rPr>
                        <a:t>1</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algn="ctr">
                        <a:spcAft>
                          <a:spcPts val="0"/>
                        </a:spcAft>
                      </a:pPr>
                      <a:r>
                        <a:rPr kumimoji="0" lang="ru-RU" sz="1200" i="1" kern="1200" dirty="0" smtClean="0">
                          <a:solidFill>
                            <a:schemeClr val="dk1"/>
                          </a:solidFill>
                          <a:latin typeface="Times New Roman" pitchFamily="18" charset="0"/>
                          <a:ea typeface="+mn-ea"/>
                          <a:cs typeface="Times New Roman" pitchFamily="18" charset="0"/>
                        </a:rPr>
                        <a:t>2</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algn="ctr">
                        <a:spcAft>
                          <a:spcPts val="0"/>
                        </a:spcAft>
                      </a:pPr>
                      <a:r>
                        <a:rPr kumimoji="0" lang="ru-RU" sz="1200" i="1" kern="1200" dirty="0" smtClean="0">
                          <a:solidFill>
                            <a:schemeClr val="dk1"/>
                          </a:solidFill>
                          <a:latin typeface="Times New Roman" pitchFamily="18" charset="0"/>
                          <a:ea typeface="+mn-ea"/>
                          <a:cs typeface="Times New Roman" pitchFamily="18" charset="0"/>
                        </a:rPr>
                        <a:t>3</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r>
              <a:tr h="182880">
                <a:tc>
                  <a:txBody>
                    <a:bodyPr/>
                    <a:lstStyle/>
                    <a:p>
                      <a:pPr algn="ctr">
                        <a:spcAft>
                          <a:spcPts val="0"/>
                        </a:spcAft>
                      </a:pPr>
                      <a:r>
                        <a:rPr kumimoji="0" lang="ru-RU" sz="1200" i="1" kern="1200" dirty="0" smtClean="0">
                          <a:solidFill>
                            <a:schemeClr val="dk1"/>
                          </a:solidFill>
                          <a:latin typeface="Times New Roman" pitchFamily="18" charset="0"/>
                          <a:ea typeface="+mn-ea"/>
                          <a:cs typeface="Times New Roman" pitchFamily="18" charset="0"/>
                        </a:rPr>
                        <a:t>М-19</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algn="ctr">
                        <a:spcAft>
                          <a:spcPts val="0"/>
                        </a:spcAft>
                      </a:pPr>
                      <a:r>
                        <a:rPr kumimoji="0" lang="uk-UA" sz="1200" i="1" kern="1200" noProof="0" dirty="0" smtClean="0">
                          <a:solidFill>
                            <a:schemeClr val="dk1"/>
                          </a:solidFill>
                          <a:latin typeface="Times New Roman" pitchFamily="18" charset="0"/>
                          <a:ea typeface="+mn-ea"/>
                          <a:cs typeface="Times New Roman" pitchFamily="18" charset="0"/>
                        </a:rPr>
                        <a:t>Матеріальний звіт</a:t>
                      </a:r>
                      <a:endParaRPr kumimoji="0" lang="uk-UA" sz="1200" i="1" kern="1200" noProof="0" dirty="0">
                        <a:solidFill>
                          <a:schemeClr val="dk1"/>
                        </a:solidFill>
                        <a:latin typeface="Times New Roman" pitchFamily="18" charset="0"/>
                        <a:ea typeface="+mn-ea"/>
                        <a:cs typeface="Times New Roman" pitchFamily="18" charset="0"/>
                      </a:endParaRPr>
                    </a:p>
                  </a:txBody>
                  <a:tcPr marL="0" marR="0" marT="0" marB="0" anchor="ctr"/>
                </a:tc>
                <a:tc>
                  <a:txBody>
                    <a:bodyPr/>
                    <a:lstStyle/>
                    <a:p>
                      <a:pPr marL="92075" indent="0" algn="l">
                        <a:spcAft>
                          <a:spcPts val="0"/>
                        </a:spcAft>
                      </a:pPr>
                      <a:r>
                        <a:rPr kumimoji="0" lang="uk-UA" sz="1200" i="1" kern="1200" noProof="0" dirty="0" smtClean="0">
                          <a:solidFill>
                            <a:schemeClr val="dk1"/>
                          </a:solidFill>
                          <a:latin typeface="Times New Roman" pitchFamily="18" charset="0"/>
                          <a:ea typeface="+mn-ea"/>
                          <a:cs typeface="Times New Roman" pitchFamily="18" charset="0"/>
                        </a:rPr>
                        <a:t>Застосовується в будівельних організаціях у тих випадках, коли матеріально відповідальною особою є начальник дільниці (виконавець робіт).</a:t>
                      </a:r>
                    </a:p>
                    <a:p>
                      <a:pPr marL="92075" indent="0" algn="l">
                        <a:spcAft>
                          <a:spcPts val="0"/>
                        </a:spcAft>
                      </a:pPr>
                      <a:r>
                        <a:rPr kumimoji="0" lang="uk-UA" sz="1200" i="1" kern="1200" noProof="0" dirty="0" smtClean="0">
                          <a:solidFill>
                            <a:schemeClr val="dk1"/>
                          </a:solidFill>
                          <a:latin typeface="Times New Roman" pitchFamily="18" charset="0"/>
                          <a:ea typeface="+mn-ea"/>
                          <a:cs typeface="Times New Roman" pitchFamily="18" charset="0"/>
                        </a:rPr>
                        <a:t>Матеріальні звіти складаються матеріально відповідальними особами тільки у кількісному виразі та в одному примірнику і подаються до бухгалтерії по закінченню місяця. Розцінка надходження та використання матеріалів проводиться бухгалтерією безпосередньо у матеріальному звіті.</a:t>
                      </a:r>
                    </a:p>
                    <a:p>
                      <a:pPr marL="92075" indent="0" algn="l">
                        <a:spcAft>
                          <a:spcPts val="0"/>
                        </a:spcAft>
                      </a:pPr>
                      <a:r>
                        <a:rPr kumimoji="0" lang="uk-UA" sz="1200" i="1" kern="1200" noProof="0" dirty="0" smtClean="0">
                          <a:solidFill>
                            <a:schemeClr val="dk1"/>
                          </a:solidFill>
                          <a:latin typeface="Times New Roman" pitchFamily="18" charset="0"/>
                          <a:ea typeface="+mn-ea"/>
                          <a:cs typeface="Times New Roman" pitchFamily="18" charset="0"/>
                        </a:rPr>
                        <a:t>До матеріальних звітів, як правило, повинні включатися усі матеріали, які були та є у наявності на складі (коморі), незалежно від того був чи не був рух цих матеріалів за звітний місяць.</a:t>
                      </a:r>
                    </a:p>
                    <a:p>
                      <a:pPr marL="92075" indent="0" algn="l">
                        <a:spcAft>
                          <a:spcPts val="0"/>
                        </a:spcAft>
                      </a:pPr>
                      <a:r>
                        <a:rPr kumimoji="0" lang="uk-UA" sz="1200" i="1" kern="1200" noProof="0" dirty="0" smtClean="0">
                          <a:solidFill>
                            <a:schemeClr val="dk1"/>
                          </a:solidFill>
                          <a:latin typeface="Times New Roman" pitchFamily="18" charset="0"/>
                          <a:ea typeface="+mn-ea"/>
                          <a:cs typeface="Times New Roman" pitchFamily="18" charset="0"/>
                        </a:rPr>
                        <a:t>Разом із матеріальним звітом до бухгалтерії подаються усі первинні документи на прибуток та видаток матеріалів з вказівками про кількість документів та їх номерів окремо за прибутком та видатком </a:t>
                      </a:r>
                    </a:p>
                  </a:txBody>
                  <a:tcPr marL="0" marR="0" marT="0" marB="0" anchor="ctr"/>
                </a:tc>
              </a:tr>
              <a:tr h="182880">
                <a:tc>
                  <a:txBody>
                    <a:bodyPr/>
                    <a:lstStyle/>
                    <a:p>
                      <a:pPr algn="ctr">
                        <a:spcAft>
                          <a:spcPts val="0"/>
                        </a:spcAft>
                      </a:pPr>
                      <a:r>
                        <a:rPr kumimoji="0" lang="ru-RU" sz="1200" i="1" kern="1200" dirty="0" smtClean="0">
                          <a:solidFill>
                            <a:schemeClr val="dk1"/>
                          </a:solidFill>
                          <a:latin typeface="Times New Roman" pitchFamily="18" charset="0"/>
                          <a:ea typeface="+mn-ea"/>
                          <a:cs typeface="Times New Roman" pitchFamily="18" charset="0"/>
                        </a:rPr>
                        <a:t>№ 1-ТН</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algn="ctr">
                        <a:spcAft>
                          <a:spcPts val="0"/>
                        </a:spcAft>
                      </a:pPr>
                      <a:r>
                        <a:rPr kumimoji="0" lang="uk-UA" sz="1200" i="1" kern="1200" noProof="0" dirty="0" smtClean="0">
                          <a:solidFill>
                            <a:schemeClr val="dk1"/>
                          </a:solidFill>
                          <a:latin typeface="Times New Roman" pitchFamily="18" charset="0"/>
                          <a:ea typeface="+mn-ea"/>
                          <a:cs typeface="Times New Roman" pitchFamily="18" charset="0"/>
                        </a:rPr>
                        <a:t>Товарно-транспортна накладна</a:t>
                      </a:r>
                      <a:endParaRPr kumimoji="0" lang="uk-UA" sz="1200" i="1" kern="1200" noProof="0" dirty="0">
                        <a:solidFill>
                          <a:schemeClr val="dk1"/>
                        </a:solidFill>
                        <a:latin typeface="Times New Roman" pitchFamily="18" charset="0"/>
                        <a:ea typeface="+mn-ea"/>
                        <a:cs typeface="Times New Roman" pitchFamily="18" charset="0"/>
                      </a:endParaRPr>
                    </a:p>
                  </a:txBody>
                  <a:tcPr marL="0" marR="0" marT="0" marB="0" anchor="ctr"/>
                </a:tc>
                <a:tc>
                  <a:txBody>
                    <a:bodyPr/>
                    <a:lstStyle/>
                    <a:p>
                      <a:pPr marL="85725" indent="0"/>
                      <a:r>
                        <a:rPr kumimoji="0" lang="uk-UA" sz="1200" i="1" kern="1200" noProof="0" dirty="0" smtClean="0">
                          <a:solidFill>
                            <a:schemeClr val="dk1"/>
                          </a:solidFill>
                          <a:latin typeface="Times New Roman" pitchFamily="18" charset="0"/>
                          <a:ea typeface="+mn-ea"/>
                          <a:cs typeface="Times New Roman" pitchFamily="18" charset="0"/>
                        </a:rPr>
                        <a:t>Товарно-транспортна накладна (типова форма № 1-ТН) - комбінований документ, що складається з трьох самостійних розділів: відомості про вантаж, вантажно-розвантажувальні роботи, інша інформація.</a:t>
                      </a:r>
                    </a:p>
                    <a:p>
                      <a:pPr marL="85725" indent="0"/>
                      <a:r>
                        <a:rPr kumimoji="0" lang="uk-UA" sz="1200" i="1" kern="1200" noProof="0" dirty="0" smtClean="0">
                          <a:solidFill>
                            <a:schemeClr val="dk1"/>
                          </a:solidFill>
                          <a:latin typeface="Times New Roman" pitchFamily="18" charset="0"/>
                          <a:ea typeface="+mn-ea"/>
                          <a:cs typeface="Times New Roman" pitchFamily="18" charset="0"/>
                        </a:rPr>
                        <a:t>Розділ «Відомості про вантаж» містить усю інформацію про перевезений ТМЦ і служить підставою для списання їх у вантажовідправника (постачальника) і оприбуткування вантажоодержувача (покупця), а також для складського, оперативного і бухгалтерського обліку цінностей, прийнятих покупцем.</a:t>
                      </a:r>
                    </a:p>
                    <a:p>
                      <a:pPr marL="85725" indent="0"/>
                      <a:r>
                        <a:rPr kumimoji="0" lang="uk-UA" sz="1200" i="1" kern="1200" noProof="0" dirty="0" smtClean="0">
                          <a:solidFill>
                            <a:schemeClr val="dk1"/>
                          </a:solidFill>
                          <a:latin typeface="Times New Roman" pitchFamily="18" charset="0"/>
                          <a:ea typeface="+mn-ea"/>
                          <a:cs typeface="Times New Roman" pitchFamily="18" charset="0"/>
                        </a:rPr>
                        <a:t>Товарно-транспортна накладна може бути прибутковим документом у вантажоодержувача тільки при відсутності розбіжностей між фактичними даними і даними супровідних документів. У цьому випадку факт </a:t>
                      </a:r>
                      <a:r>
                        <a:rPr kumimoji="0" lang="uk-UA" sz="1200" i="1" kern="1200" noProof="0" dirty="0" err="1" smtClean="0">
                          <a:solidFill>
                            <a:schemeClr val="dk1"/>
                          </a:solidFill>
                          <a:latin typeface="Times New Roman" pitchFamily="18" charset="0"/>
                          <a:ea typeface="+mn-ea"/>
                          <a:cs typeface="Times New Roman" pitchFamily="18" charset="0"/>
                        </a:rPr>
                        <a:t>приймання-</a:t>
                      </a:r>
                      <a:r>
                        <a:rPr kumimoji="0" lang="uk-UA" sz="1200" i="1" kern="1200" noProof="0" dirty="0" smtClean="0">
                          <a:solidFill>
                            <a:schemeClr val="dk1"/>
                          </a:solidFill>
                          <a:latin typeface="Times New Roman" pitchFamily="18" charset="0"/>
                          <a:ea typeface="+mn-ea"/>
                          <a:cs typeface="Times New Roman" pitchFamily="18" charset="0"/>
                        </a:rPr>
                        <a:t> передачі вантажу матеріально відповідальна особа (комірник) підтверджує підписом по рядку «Прийняв», із зазначенням прізвища, ініціалів і посади.</a:t>
                      </a:r>
                    </a:p>
                    <a:p>
                      <a:pPr marL="85725" indent="0"/>
                      <a:r>
                        <a:rPr kumimoji="0" lang="uk-UA" sz="1200" i="1" kern="1200" noProof="0" dirty="0" smtClean="0">
                          <a:solidFill>
                            <a:schemeClr val="dk1"/>
                          </a:solidFill>
                          <a:latin typeface="Times New Roman" pitchFamily="18" charset="0"/>
                          <a:ea typeface="+mn-ea"/>
                          <a:cs typeface="Times New Roman" pitchFamily="18" charset="0"/>
                        </a:rPr>
                        <a:t>Інформація інших розділів форми № 1-ТН служить для обліку транспортної роботи, розрахунків за виконані транспортні послуги і нарахування заробітної плати водію.</a:t>
                      </a:r>
                    </a:p>
                    <a:p>
                      <a:pPr marL="85725" indent="0"/>
                      <a:r>
                        <a:rPr kumimoji="0" lang="uk-UA" sz="1200" i="1" kern="1200" noProof="0" dirty="0" smtClean="0">
                          <a:solidFill>
                            <a:schemeClr val="dk1"/>
                          </a:solidFill>
                          <a:latin typeface="Times New Roman" pitchFamily="18" charset="0"/>
                          <a:ea typeface="+mn-ea"/>
                          <a:cs typeface="Times New Roman" pitchFamily="18" charset="0"/>
                        </a:rPr>
                        <a:t>Докладно форма № 1-ТН розглядається в розділі «Первинний облік роботи автотранспорту»</a:t>
                      </a:r>
                      <a:endParaRPr kumimoji="0" lang="uk-UA" sz="1200" i="1" kern="1200" noProof="0" dirty="0">
                        <a:solidFill>
                          <a:schemeClr val="dk1"/>
                        </a:solidFill>
                        <a:latin typeface="Times New Roman" pitchFamily="18" charset="0"/>
                        <a:ea typeface="+mn-ea"/>
                        <a:cs typeface="Times New Roman" pitchFamily="18" charset="0"/>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67544" y="908720"/>
          <a:ext cx="8229600" cy="2560320"/>
        </p:xfrm>
        <a:graphic>
          <a:graphicData uri="http://schemas.openxmlformats.org/drawingml/2006/table">
            <a:tbl>
              <a:tblPr>
                <a:tableStyleId>{284E427A-3D55-4303-BF80-6455036E1DE7}</a:tableStyleId>
              </a:tblPr>
              <a:tblGrid>
                <a:gridCol w="792088"/>
                <a:gridCol w="1872208"/>
                <a:gridCol w="5565304"/>
              </a:tblGrid>
              <a:tr h="182880">
                <a:tc>
                  <a:txBody>
                    <a:bodyPr/>
                    <a:lstStyle/>
                    <a:p>
                      <a:pPr algn="ctr">
                        <a:spcAft>
                          <a:spcPts val="0"/>
                        </a:spcAft>
                      </a:pPr>
                      <a:r>
                        <a:rPr kumimoji="0" lang="uk-UA" sz="1200" i="1" kern="1200" dirty="0" smtClean="0">
                          <a:solidFill>
                            <a:schemeClr val="dk1"/>
                          </a:solidFill>
                          <a:latin typeface="Times New Roman" pitchFamily="18" charset="0"/>
                          <a:ea typeface="+mn-ea"/>
                          <a:cs typeface="Times New Roman" pitchFamily="18" charset="0"/>
                        </a:rPr>
                        <a:t>1</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algn="ctr">
                        <a:spcAft>
                          <a:spcPts val="0"/>
                        </a:spcAft>
                      </a:pPr>
                      <a:r>
                        <a:rPr kumimoji="0" lang="uk-UA" sz="1200" i="1" kern="1200" dirty="0" smtClean="0">
                          <a:solidFill>
                            <a:schemeClr val="dk1"/>
                          </a:solidFill>
                          <a:latin typeface="Times New Roman" pitchFamily="18" charset="0"/>
                          <a:ea typeface="+mn-ea"/>
                          <a:cs typeface="Times New Roman" pitchFamily="18" charset="0"/>
                        </a:rPr>
                        <a:t>2</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algn="ctr"/>
                      <a:r>
                        <a:rPr kumimoji="0" lang="uk-UA" sz="1200" i="1" kern="1200" dirty="0" smtClean="0">
                          <a:solidFill>
                            <a:schemeClr val="dk1"/>
                          </a:solidFill>
                          <a:latin typeface="Times New Roman" pitchFamily="18" charset="0"/>
                          <a:ea typeface="+mn-ea"/>
                          <a:cs typeface="Times New Roman" pitchFamily="18" charset="0"/>
                        </a:rPr>
                        <a:t>3</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r>
              <a:tr h="182880">
                <a:tc>
                  <a:txBody>
                    <a:bodyPr/>
                    <a:lstStyle/>
                    <a:p>
                      <a:pPr algn="ctr">
                        <a:spcAft>
                          <a:spcPts val="0"/>
                        </a:spcAft>
                      </a:pP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algn="ctr">
                        <a:spcAft>
                          <a:spcPts val="0"/>
                        </a:spcAft>
                      </a:pPr>
                      <a:r>
                        <a:rPr kumimoji="0" lang="ru-RU" sz="1200" i="1" kern="1200" dirty="0" err="1" smtClean="0">
                          <a:solidFill>
                            <a:schemeClr val="dk1"/>
                          </a:solidFill>
                          <a:latin typeface="Times New Roman" pitchFamily="18" charset="0"/>
                          <a:ea typeface="+mn-ea"/>
                          <a:cs typeface="Times New Roman" pitchFamily="18" charset="0"/>
                        </a:rPr>
                        <a:t>Рахунок</a:t>
                      </a:r>
                      <a:r>
                        <a:rPr kumimoji="0" lang="ru-RU" sz="1200" i="1" kern="1200" dirty="0" smtClean="0">
                          <a:solidFill>
                            <a:schemeClr val="dk1"/>
                          </a:solidFill>
                          <a:latin typeface="Times New Roman" pitchFamily="18" charset="0"/>
                          <a:ea typeface="+mn-ea"/>
                          <a:cs typeface="Times New Roman" pitchFamily="18" charset="0"/>
                        </a:rPr>
                        <a:t>-фактура</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r>
                        <a:rPr kumimoji="0" lang="ru-RU" sz="1200" i="1" kern="1200" dirty="0" err="1" smtClean="0">
                          <a:solidFill>
                            <a:schemeClr val="dk1"/>
                          </a:solidFill>
                          <a:latin typeface="Times New Roman" pitchFamily="18" charset="0"/>
                          <a:ea typeface="+mn-ea"/>
                          <a:cs typeface="Times New Roman" pitchFamily="18" charset="0"/>
                        </a:rPr>
                        <a:t>Рахунок</a:t>
                      </a:r>
                      <a:r>
                        <a:rPr kumimoji="0" lang="ru-RU" sz="1200" i="1" kern="1200" dirty="0" smtClean="0">
                          <a:solidFill>
                            <a:schemeClr val="dk1"/>
                          </a:solidFill>
                          <a:latin typeface="Times New Roman" pitchFamily="18" charset="0"/>
                          <a:ea typeface="+mn-ea"/>
                          <a:cs typeface="Times New Roman" pitchFamily="18" charset="0"/>
                        </a:rPr>
                        <a:t>-фактура - </a:t>
                      </a:r>
                      <a:r>
                        <a:rPr kumimoji="0" lang="ru-RU" sz="1200" i="1" kern="1200" dirty="0" err="1" smtClean="0">
                          <a:solidFill>
                            <a:schemeClr val="dk1"/>
                          </a:solidFill>
                          <a:latin typeface="Times New Roman" pitchFamily="18" charset="0"/>
                          <a:ea typeface="+mn-ea"/>
                          <a:cs typeface="Times New Roman" pitchFamily="18" charset="0"/>
                        </a:rPr>
                        <a:t>розрахунковий</a:t>
                      </a:r>
                      <a:r>
                        <a:rPr kumimoji="0" lang="ru-RU" sz="1200" i="1" kern="1200" dirty="0" smtClean="0">
                          <a:solidFill>
                            <a:schemeClr val="dk1"/>
                          </a:solidFill>
                          <a:latin typeface="Times New Roman" pitchFamily="18" charset="0"/>
                          <a:ea typeface="+mn-ea"/>
                          <a:cs typeface="Times New Roman" pitchFamily="18" charset="0"/>
                        </a:rPr>
                        <a:t> документ, </a:t>
                      </a:r>
                      <a:r>
                        <a:rPr kumimoji="0" lang="ru-RU" sz="1200" i="1" kern="1200" dirty="0" err="1" smtClean="0">
                          <a:solidFill>
                            <a:schemeClr val="dk1"/>
                          </a:solidFill>
                          <a:latin typeface="Times New Roman" pitchFamily="18" charset="0"/>
                          <a:ea typeface="+mn-ea"/>
                          <a:cs typeface="Times New Roman" pitchFamily="18" charset="0"/>
                        </a:rPr>
                        <a:t>що</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виписується</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постачальником</a:t>
                      </a:r>
                      <a:r>
                        <a:rPr kumimoji="0" lang="ru-RU" sz="1200" i="1" kern="1200" dirty="0" smtClean="0">
                          <a:solidFill>
                            <a:schemeClr val="dk1"/>
                          </a:solidFill>
                          <a:latin typeface="Times New Roman" pitchFamily="18" charset="0"/>
                          <a:ea typeface="+mn-ea"/>
                          <a:cs typeface="Times New Roman" pitchFamily="18" charset="0"/>
                        </a:rPr>
                        <a:t> на </a:t>
                      </a:r>
                      <a:r>
                        <a:rPr kumimoji="0" lang="ru-RU" sz="1200" i="1" kern="1200" dirty="0" err="1" smtClean="0">
                          <a:solidFill>
                            <a:schemeClr val="dk1"/>
                          </a:solidFill>
                          <a:latin typeface="Times New Roman" pitchFamily="18" charset="0"/>
                          <a:ea typeface="+mn-ea"/>
                          <a:cs typeface="Times New Roman" pitchFamily="18" charset="0"/>
                        </a:rPr>
                        <a:t>ім'я</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покупця</a:t>
                      </a:r>
                      <a:r>
                        <a:rPr kumimoji="0" lang="ru-RU" sz="1200" i="1" kern="1200" dirty="0" smtClean="0">
                          <a:solidFill>
                            <a:schemeClr val="dk1"/>
                          </a:solidFill>
                          <a:latin typeface="Times New Roman" pitchFamily="18" charset="0"/>
                          <a:ea typeface="+mn-ea"/>
                          <a:cs typeface="Times New Roman" pitchFamily="18" charset="0"/>
                        </a:rPr>
                        <a:t> на </a:t>
                      </a:r>
                      <a:r>
                        <a:rPr kumimoji="0" lang="ru-RU" sz="1200" i="1" kern="1200" dirty="0" err="1" smtClean="0">
                          <a:solidFill>
                            <a:schemeClr val="dk1"/>
                          </a:solidFill>
                          <a:latin typeface="Times New Roman" pitchFamily="18" charset="0"/>
                          <a:ea typeface="+mn-ea"/>
                          <a:cs typeface="Times New Roman" pitchFamily="18" charset="0"/>
                        </a:rPr>
                        <a:t>кожну</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партію</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відвантаженої</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або</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підлягаючому</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відвантаженню</a:t>
                      </a:r>
                      <a:r>
                        <a:rPr kumimoji="0" lang="ru-RU" sz="1200" i="1" kern="1200" dirty="0" smtClean="0">
                          <a:solidFill>
                            <a:schemeClr val="dk1"/>
                          </a:solidFill>
                          <a:latin typeface="Times New Roman" pitchFamily="18" charset="0"/>
                          <a:ea typeface="+mn-ea"/>
                          <a:cs typeface="Times New Roman" pitchFamily="18" charset="0"/>
                        </a:rPr>
                        <a:t> за </a:t>
                      </a:r>
                      <a:r>
                        <a:rPr kumimoji="0" lang="ru-RU" sz="1200" i="1" kern="1200" dirty="0" err="1" smtClean="0">
                          <a:solidFill>
                            <a:schemeClr val="dk1"/>
                          </a:solidFill>
                          <a:latin typeface="Times New Roman" pitchFamily="18" charset="0"/>
                          <a:ea typeface="+mn-ea"/>
                          <a:cs typeface="Times New Roman" pitchFamily="18" charset="0"/>
                        </a:rPr>
                        <a:t>умовами</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попередньої</a:t>
                      </a:r>
                      <a:r>
                        <a:rPr kumimoji="0" lang="ru-RU" sz="1200" i="1" kern="1200" dirty="0" smtClean="0">
                          <a:solidFill>
                            <a:schemeClr val="dk1"/>
                          </a:solidFill>
                          <a:latin typeface="Times New Roman" pitchFamily="18" charset="0"/>
                          <a:ea typeface="+mn-ea"/>
                          <a:cs typeface="Times New Roman" pitchFamily="18" charset="0"/>
                        </a:rPr>
                        <a:t> оплати) </a:t>
                      </a:r>
                      <a:r>
                        <a:rPr kumimoji="0" lang="ru-RU" sz="1200" i="1" kern="1200" dirty="0" err="1" smtClean="0">
                          <a:solidFill>
                            <a:schemeClr val="dk1"/>
                          </a:solidFill>
                          <a:latin typeface="Times New Roman" pitchFamily="18" charset="0"/>
                          <a:ea typeface="+mn-ea"/>
                          <a:cs typeface="Times New Roman" pitchFamily="18" charset="0"/>
                        </a:rPr>
                        <a:t>продукції</a:t>
                      </a:r>
                      <a:r>
                        <a:rPr kumimoji="0" lang="ru-RU" sz="1200" i="1" kern="1200" dirty="0" smtClean="0">
                          <a:solidFill>
                            <a:schemeClr val="dk1"/>
                          </a:solidFill>
                          <a:latin typeface="Times New Roman" pitchFamily="18" charset="0"/>
                          <a:ea typeface="+mn-ea"/>
                          <a:cs typeface="Times New Roman" pitchFamily="18" charset="0"/>
                        </a:rPr>
                        <a:t>, а </a:t>
                      </a:r>
                      <a:r>
                        <a:rPr kumimoji="0" lang="ru-RU" sz="1200" i="1" kern="1200" dirty="0" err="1" smtClean="0">
                          <a:solidFill>
                            <a:schemeClr val="dk1"/>
                          </a:solidFill>
                          <a:latin typeface="Times New Roman" pitchFamily="18" charset="0"/>
                          <a:ea typeface="+mn-ea"/>
                          <a:cs typeface="Times New Roman" pitchFamily="18" charset="0"/>
                        </a:rPr>
                        <a:t>також</a:t>
                      </a:r>
                      <a:r>
                        <a:rPr kumimoji="0" lang="ru-RU" sz="1200" i="1" kern="1200" dirty="0" smtClean="0">
                          <a:solidFill>
                            <a:schemeClr val="dk1"/>
                          </a:solidFill>
                          <a:latin typeface="Times New Roman" pitchFamily="18" charset="0"/>
                          <a:ea typeface="+mn-ea"/>
                          <a:cs typeface="Times New Roman" pitchFamily="18" charset="0"/>
                        </a:rPr>
                        <a:t> за </a:t>
                      </a:r>
                      <a:r>
                        <a:rPr kumimoji="0" lang="ru-RU" sz="1200" i="1" kern="1200" dirty="0" err="1" smtClean="0">
                          <a:solidFill>
                            <a:schemeClr val="dk1"/>
                          </a:solidFill>
                          <a:latin typeface="Times New Roman" pitchFamily="18" charset="0"/>
                          <a:ea typeface="+mn-ea"/>
                          <a:cs typeface="Times New Roman" pitchFamily="18" charset="0"/>
                        </a:rPr>
                        <a:t>виконані</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роботи</a:t>
                      </a:r>
                      <a:r>
                        <a:rPr kumimoji="0" lang="ru-RU" sz="1200" i="1" kern="1200" dirty="0" smtClean="0">
                          <a:solidFill>
                            <a:schemeClr val="dk1"/>
                          </a:solidFill>
                          <a:latin typeface="Times New Roman" pitchFamily="18" charset="0"/>
                          <a:ea typeface="+mn-ea"/>
                          <a:cs typeface="Times New Roman" pitchFamily="18" charset="0"/>
                        </a:rPr>
                        <a:t> і </a:t>
                      </a:r>
                      <a:r>
                        <a:rPr kumimoji="0" lang="ru-RU" sz="1200" i="1" kern="1200" dirty="0" err="1" smtClean="0">
                          <a:solidFill>
                            <a:schemeClr val="dk1"/>
                          </a:solidFill>
                          <a:latin typeface="Times New Roman" pitchFamily="18" charset="0"/>
                          <a:ea typeface="+mn-ea"/>
                          <a:cs typeface="Times New Roman" pitchFamily="18" charset="0"/>
                        </a:rPr>
                        <a:t>послуги</a:t>
                      </a:r>
                      <a:r>
                        <a:rPr kumimoji="0" lang="ru-RU" sz="1200" i="1" kern="1200" dirty="0" smtClean="0">
                          <a:solidFill>
                            <a:schemeClr val="dk1"/>
                          </a:solidFill>
                          <a:latin typeface="Times New Roman" pitchFamily="18" charset="0"/>
                          <a:ea typeface="+mn-ea"/>
                          <a:cs typeface="Times New Roman" pitchFamily="18" charset="0"/>
                        </a:rPr>
                        <a:t>.</a:t>
                      </a:r>
                    </a:p>
                    <a:p>
                      <a:r>
                        <a:rPr kumimoji="0" lang="ru-RU" sz="1200" i="1" kern="1200" dirty="0" err="1" smtClean="0">
                          <a:solidFill>
                            <a:schemeClr val="dk1"/>
                          </a:solidFill>
                          <a:latin typeface="Times New Roman" pitchFamily="18" charset="0"/>
                          <a:ea typeface="+mn-ea"/>
                          <a:cs typeface="Times New Roman" pitchFamily="18" charset="0"/>
                        </a:rPr>
                        <a:t>Рахунок</a:t>
                      </a:r>
                      <a:r>
                        <a:rPr kumimoji="0" lang="ru-RU" sz="1200" i="1" kern="1200" dirty="0" smtClean="0">
                          <a:solidFill>
                            <a:schemeClr val="dk1"/>
                          </a:solidFill>
                          <a:latin typeface="Times New Roman" pitchFamily="18" charset="0"/>
                          <a:ea typeface="+mn-ea"/>
                          <a:cs typeface="Times New Roman" pitchFamily="18" charset="0"/>
                        </a:rPr>
                        <a:t>-фактура </a:t>
                      </a:r>
                      <a:r>
                        <a:rPr kumimoji="0" lang="ru-RU" sz="1200" i="1" kern="1200" dirty="0" err="1" smtClean="0">
                          <a:solidFill>
                            <a:schemeClr val="dk1"/>
                          </a:solidFill>
                          <a:latin typeface="Times New Roman" pitchFamily="18" charset="0"/>
                          <a:ea typeface="+mn-ea"/>
                          <a:cs typeface="Times New Roman" pitchFamily="18" charset="0"/>
                        </a:rPr>
                        <a:t>виписується</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постачальником</a:t>
                      </a:r>
                      <a:r>
                        <a:rPr kumimoji="0" lang="ru-RU" sz="1200" i="1" kern="1200" dirty="0" smtClean="0">
                          <a:solidFill>
                            <a:schemeClr val="dk1"/>
                          </a:solidFill>
                          <a:latin typeface="Times New Roman" pitchFamily="18" charset="0"/>
                          <a:ea typeface="+mn-ea"/>
                          <a:cs typeface="Times New Roman" pitchFamily="18" charset="0"/>
                        </a:rPr>
                        <a:t> ТМЦ (</a:t>
                      </a:r>
                      <a:r>
                        <a:rPr kumimoji="0" lang="ru-RU" sz="1200" i="1" kern="1200" dirty="0" err="1" smtClean="0">
                          <a:solidFill>
                            <a:schemeClr val="dk1"/>
                          </a:solidFill>
                          <a:latin typeface="Times New Roman" pitchFamily="18" charset="0"/>
                          <a:ea typeface="+mn-ea"/>
                          <a:cs typeface="Times New Roman" pitchFamily="18" charset="0"/>
                        </a:rPr>
                        <a:t>робіт</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послуг</a:t>
                      </a:r>
                      <a:r>
                        <a:rPr kumimoji="0" lang="ru-RU" sz="1200" i="1" kern="1200" dirty="0" smtClean="0">
                          <a:solidFill>
                            <a:schemeClr val="dk1"/>
                          </a:solidFill>
                          <a:latin typeface="Times New Roman" pitchFamily="18" charset="0"/>
                          <a:ea typeface="+mn-ea"/>
                          <a:cs typeface="Times New Roman" pitchFamily="18" charset="0"/>
                        </a:rPr>
                        <a:t>), у </a:t>
                      </a:r>
                      <a:r>
                        <a:rPr kumimoji="0" lang="ru-RU" sz="1200" i="1" kern="1200" dirty="0" err="1" smtClean="0">
                          <a:solidFill>
                            <a:schemeClr val="dk1"/>
                          </a:solidFill>
                          <a:latin typeface="Times New Roman" pitchFamily="18" charset="0"/>
                          <a:ea typeface="+mn-ea"/>
                          <a:cs typeface="Times New Roman" pitchFamily="18" charset="0"/>
                        </a:rPr>
                        <a:t>ньому</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зазначаються</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найменування</a:t>
                      </a:r>
                      <a:r>
                        <a:rPr kumimoji="0" lang="ru-RU" sz="1200" i="1" kern="1200" dirty="0" smtClean="0">
                          <a:solidFill>
                            <a:schemeClr val="dk1"/>
                          </a:solidFill>
                          <a:latin typeface="Times New Roman" pitchFamily="18" charset="0"/>
                          <a:ea typeface="+mn-ea"/>
                          <a:cs typeface="Times New Roman" pitchFamily="18" charset="0"/>
                        </a:rPr>
                        <a:t>, адреса і </a:t>
                      </a:r>
                      <a:r>
                        <a:rPr kumimoji="0" lang="ru-RU" sz="1200" i="1" kern="1200" dirty="0" err="1" smtClean="0">
                          <a:solidFill>
                            <a:schemeClr val="dk1"/>
                          </a:solidFill>
                          <a:latin typeface="Times New Roman" pitchFamily="18" charset="0"/>
                          <a:ea typeface="+mn-ea"/>
                          <a:cs typeface="Times New Roman" pitchFamily="18" charset="0"/>
                        </a:rPr>
                        <a:t>розрахункові</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рахунки</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постачальника</a:t>
                      </a:r>
                      <a:r>
                        <a:rPr kumimoji="0" lang="ru-RU" sz="1200" i="1" kern="1200" dirty="0" smtClean="0">
                          <a:solidFill>
                            <a:schemeClr val="dk1"/>
                          </a:solidFill>
                          <a:latin typeface="Times New Roman" pitchFamily="18" charset="0"/>
                          <a:ea typeface="+mn-ea"/>
                          <a:cs typeface="Times New Roman" pitchFamily="18" charset="0"/>
                        </a:rPr>
                        <a:t> і </a:t>
                      </a:r>
                      <a:r>
                        <a:rPr kumimoji="0" lang="ru-RU" sz="1200" i="1" kern="1200" dirty="0" err="1" smtClean="0">
                          <a:solidFill>
                            <a:schemeClr val="dk1"/>
                          </a:solidFill>
                          <a:latin typeface="Times New Roman" pitchFamily="18" charset="0"/>
                          <a:ea typeface="+mn-ea"/>
                          <a:cs typeface="Times New Roman" pitchFamily="18" charset="0"/>
                        </a:rPr>
                        <a:t>платника</a:t>
                      </a:r>
                      <a:r>
                        <a:rPr kumimoji="0" lang="ru-RU" sz="1200" i="1" kern="1200" dirty="0" smtClean="0">
                          <a:solidFill>
                            <a:schemeClr val="dk1"/>
                          </a:solidFill>
                          <a:latin typeface="Times New Roman" pitchFamily="18" charset="0"/>
                          <a:ea typeface="+mn-ea"/>
                          <a:cs typeface="Times New Roman" pitchFamily="18" charset="0"/>
                        </a:rPr>
                        <a:t>, а </a:t>
                      </a:r>
                      <a:r>
                        <a:rPr kumimoji="0" lang="ru-RU" sz="1200" i="1" kern="1200" dirty="0" err="1" smtClean="0">
                          <a:solidFill>
                            <a:schemeClr val="dk1"/>
                          </a:solidFill>
                          <a:latin typeface="Times New Roman" pitchFamily="18" charset="0"/>
                          <a:ea typeface="+mn-ea"/>
                          <a:cs typeface="Times New Roman" pitchFamily="18" charset="0"/>
                        </a:rPr>
                        <a:t>також</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розрахунок</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вартості</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пред'явленої</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платнику</a:t>
                      </a:r>
                      <a:r>
                        <a:rPr kumimoji="0" lang="ru-RU" sz="1200" i="1" kern="1200" dirty="0" smtClean="0">
                          <a:solidFill>
                            <a:schemeClr val="dk1"/>
                          </a:solidFill>
                          <a:latin typeface="Times New Roman" pitchFamily="18" charset="0"/>
                          <a:ea typeface="+mn-ea"/>
                          <a:cs typeface="Times New Roman" pitchFamily="18" charset="0"/>
                        </a:rPr>
                        <a:t> для оплати: </a:t>
                      </a:r>
                      <a:r>
                        <a:rPr kumimoji="0" lang="ru-RU" sz="1200" i="1" kern="1200" dirty="0" err="1" smtClean="0">
                          <a:solidFill>
                            <a:schemeClr val="dk1"/>
                          </a:solidFill>
                          <a:latin typeface="Times New Roman" pitchFamily="18" charset="0"/>
                          <a:ea typeface="+mn-ea"/>
                          <a:cs typeface="Times New Roman" pitchFamily="18" charset="0"/>
                        </a:rPr>
                        <a:t>найменування</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кількість</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ціна</a:t>
                      </a:r>
                      <a:r>
                        <a:rPr kumimoji="0" lang="ru-RU" sz="1200" i="1" kern="1200" dirty="0" smtClean="0">
                          <a:solidFill>
                            <a:schemeClr val="dk1"/>
                          </a:solidFill>
                          <a:latin typeface="Times New Roman" pitchFamily="18" charset="0"/>
                          <a:ea typeface="+mn-ea"/>
                          <a:cs typeface="Times New Roman" pitchFamily="18" charset="0"/>
                        </a:rPr>
                        <a:t> і сума ТМЦ, </a:t>
                      </a:r>
                      <a:r>
                        <a:rPr kumimoji="0" lang="ru-RU" sz="1200" i="1" kern="1200" dirty="0" err="1" smtClean="0">
                          <a:solidFill>
                            <a:schemeClr val="dk1"/>
                          </a:solidFill>
                          <a:latin typeface="Times New Roman" pitchFamily="18" charset="0"/>
                          <a:ea typeface="+mn-ea"/>
                          <a:cs typeface="Times New Roman" pitchFamily="18" charset="0"/>
                        </a:rPr>
                        <a:t>інші</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платежі</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послуги</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податки</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збори</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Рахунок</a:t>
                      </a:r>
                      <a:r>
                        <a:rPr kumimoji="0" lang="ru-RU" sz="1200" i="1" kern="1200" dirty="0" smtClean="0">
                          <a:solidFill>
                            <a:schemeClr val="dk1"/>
                          </a:solidFill>
                          <a:latin typeface="Times New Roman" pitchFamily="18" charset="0"/>
                          <a:ea typeface="+mn-ea"/>
                          <a:cs typeface="Times New Roman" pitchFamily="18" charset="0"/>
                        </a:rPr>
                        <a:t>-фактура </a:t>
                      </a:r>
                      <a:r>
                        <a:rPr kumimoji="0" lang="ru-RU" sz="1200" i="1" kern="1200" dirty="0" err="1" smtClean="0">
                          <a:solidFill>
                            <a:schemeClr val="dk1"/>
                          </a:solidFill>
                          <a:latin typeface="Times New Roman" pitchFamily="18" charset="0"/>
                          <a:ea typeface="+mn-ea"/>
                          <a:cs typeface="Times New Roman" pitchFamily="18" charset="0"/>
                        </a:rPr>
                        <a:t>одночасно</a:t>
                      </a:r>
                      <a:r>
                        <a:rPr kumimoji="0" lang="ru-RU" sz="1200" i="1" kern="1200" dirty="0" smtClean="0">
                          <a:solidFill>
                            <a:schemeClr val="dk1"/>
                          </a:solidFill>
                          <a:latin typeface="Times New Roman" pitchFamily="18" charset="0"/>
                          <a:ea typeface="+mn-ea"/>
                          <a:cs typeface="Times New Roman" pitchFamily="18" charset="0"/>
                        </a:rPr>
                        <a:t> є документом, на </a:t>
                      </a:r>
                      <a:r>
                        <a:rPr kumimoji="0" lang="ru-RU" sz="1200" i="1" kern="1200" dirty="0" err="1" smtClean="0">
                          <a:solidFill>
                            <a:schemeClr val="dk1"/>
                          </a:solidFill>
                          <a:latin typeface="Times New Roman" pitchFamily="18" charset="0"/>
                          <a:ea typeface="+mn-ea"/>
                          <a:cs typeface="Times New Roman" pitchFamily="18" charset="0"/>
                        </a:rPr>
                        <a:t>підставі</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якого</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здійснюється</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приймання</a:t>
                      </a:r>
                      <a:r>
                        <a:rPr kumimoji="0" lang="ru-RU" sz="1200" i="1" kern="1200" dirty="0" smtClean="0">
                          <a:solidFill>
                            <a:schemeClr val="dk1"/>
                          </a:solidFill>
                          <a:latin typeface="Times New Roman" pitchFamily="18" charset="0"/>
                          <a:ea typeface="+mn-ea"/>
                          <a:cs typeface="Times New Roman" pitchFamily="18" charset="0"/>
                        </a:rPr>
                        <a:t> за </a:t>
                      </a:r>
                      <a:r>
                        <a:rPr kumimoji="0" lang="ru-RU" sz="1200" i="1" kern="1200" dirty="0" err="1" smtClean="0">
                          <a:solidFill>
                            <a:schemeClr val="dk1"/>
                          </a:solidFill>
                          <a:latin typeface="Times New Roman" pitchFamily="18" charset="0"/>
                          <a:ea typeface="+mn-ea"/>
                          <a:cs typeface="Times New Roman" pitchFamily="18" charset="0"/>
                        </a:rPr>
                        <a:t>кількістю</a:t>
                      </a:r>
                      <a:r>
                        <a:rPr kumimoji="0" lang="ru-RU" sz="1200" i="1" kern="1200" dirty="0" smtClean="0">
                          <a:solidFill>
                            <a:schemeClr val="dk1"/>
                          </a:solidFill>
                          <a:latin typeface="Times New Roman" pitchFamily="18" charset="0"/>
                          <a:ea typeface="+mn-ea"/>
                          <a:cs typeface="Times New Roman" pitchFamily="18" charset="0"/>
                        </a:rPr>
                        <a:t> і </a:t>
                      </a:r>
                      <a:r>
                        <a:rPr kumimoji="0" lang="ru-RU" sz="1200" i="1" kern="1200" dirty="0" err="1" smtClean="0">
                          <a:solidFill>
                            <a:schemeClr val="dk1"/>
                          </a:solidFill>
                          <a:latin typeface="Times New Roman" pitchFamily="18" charset="0"/>
                          <a:ea typeface="+mn-ea"/>
                          <a:cs typeface="Times New Roman" pitchFamily="18" charset="0"/>
                        </a:rPr>
                        <a:t>якістю</a:t>
                      </a:r>
                      <a:r>
                        <a:rPr kumimoji="0" lang="ru-RU" sz="1200" i="1" kern="1200" dirty="0" smtClean="0">
                          <a:solidFill>
                            <a:schemeClr val="dk1"/>
                          </a:solidFill>
                          <a:latin typeface="Times New Roman" pitchFamily="18" charset="0"/>
                          <a:ea typeface="+mn-ea"/>
                          <a:cs typeface="Times New Roman" pitchFamily="18" charset="0"/>
                        </a:rPr>
                        <a:t>.</a:t>
                      </a:r>
                    </a:p>
                    <a:p>
                      <a:r>
                        <a:rPr kumimoji="0" lang="ru-RU" sz="1200" i="1" kern="1200" dirty="0" err="1" smtClean="0">
                          <a:solidFill>
                            <a:schemeClr val="dk1"/>
                          </a:solidFill>
                          <a:latin typeface="Times New Roman" pitchFamily="18" charset="0"/>
                          <a:ea typeface="+mn-ea"/>
                          <a:cs typeface="Times New Roman" pitchFamily="18" charset="0"/>
                        </a:rPr>
                        <a:t>Надходження</a:t>
                      </a:r>
                      <a:r>
                        <a:rPr kumimoji="0" lang="ru-RU" sz="1200" i="1" kern="1200" dirty="0" smtClean="0">
                          <a:solidFill>
                            <a:schemeClr val="dk1"/>
                          </a:solidFill>
                          <a:latin typeface="Times New Roman" pitchFamily="18" charset="0"/>
                          <a:ea typeface="+mn-ea"/>
                          <a:cs typeface="Times New Roman" pitchFamily="18" charset="0"/>
                        </a:rPr>
                        <a:t> товарно-</a:t>
                      </a:r>
                      <a:r>
                        <a:rPr kumimoji="0" lang="ru-RU" sz="1200" i="1" kern="1200" dirty="0" err="1" smtClean="0">
                          <a:solidFill>
                            <a:schemeClr val="dk1"/>
                          </a:solidFill>
                          <a:latin typeface="Times New Roman" pitchFamily="18" charset="0"/>
                          <a:ea typeface="+mn-ea"/>
                          <a:cs typeface="Times New Roman" pitchFamily="18" charset="0"/>
                        </a:rPr>
                        <a:t>матеріальних</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цінностей</a:t>
                      </a:r>
                      <a:r>
                        <a:rPr kumimoji="0" lang="ru-RU" sz="1200" i="1" kern="1200" dirty="0" smtClean="0">
                          <a:solidFill>
                            <a:schemeClr val="dk1"/>
                          </a:solidFill>
                          <a:latin typeface="Times New Roman" pitchFamily="18" charset="0"/>
                          <a:ea typeface="+mn-ea"/>
                          <a:cs typeface="Times New Roman" pitchFamily="18" charset="0"/>
                        </a:rPr>
                        <a:t> без </a:t>
                      </a:r>
                      <a:r>
                        <a:rPr kumimoji="0" lang="ru-RU" sz="1200" i="1" kern="1200" dirty="0" err="1" smtClean="0">
                          <a:solidFill>
                            <a:schemeClr val="dk1"/>
                          </a:solidFill>
                          <a:latin typeface="Times New Roman" pitchFamily="18" charset="0"/>
                          <a:ea typeface="+mn-ea"/>
                          <a:cs typeface="Times New Roman" pitchFamily="18" charset="0"/>
                        </a:rPr>
                        <a:t>рахунка-фактури</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називаються</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невідфактуреним</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постачанням</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Оприбуткування</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запасів</a:t>
                      </a:r>
                      <a:r>
                        <a:rPr kumimoji="0" lang="ru-RU" sz="1200" i="1" kern="1200" dirty="0" smtClean="0">
                          <a:solidFill>
                            <a:schemeClr val="dk1"/>
                          </a:solidFill>
                          <a:latin typeface="Times New Roman" pitchFamily="18" charset="0"/>
                          <a:ea typeface="+mn-ea"/>
                          <a:cs typeface="Times New Roman" pitchFamily="18" charset="0"/>
                        </a:rPr>
                        <a:t> за </a:t>
                      </a:r>
                      <a:r>
                        <a:rPr kumimoji="0" lang="ru-RU" sz="1200" i="1" kern="1200" dirty="0" err="1" smtClean="0">
                          <a:solidFill>
                            <a:schemeClr val="dk1"/>
                          </a:solidFill>
                          <a:latin typeface="Times New Roman" pitchFamily="18" charset="0"/>
                          <a:ea typeface="+mn-ea"/>
                          <a:cs typeface="Times New Roman" pitchFamily="18" charset="0"/>
                        </a:rPr>
                        <a:t>невідфактуреним</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постачанням</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здійснюється</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оформленням</a:t>
                      </a:r>
                      <a:r>
                        <a:rPr kumimoji="0" lang="ru-RU" sz="1200" i="1" kern="1200" dirty="0" smtClean="0">
                          <a:solidFill>
                            <a:schemeClr val="dk1"/>
                          </a:solidFill>
                          <a:latin typeface="Times New Roman" pitchFamily="18" charset="0"/>
                          <a:ea typeface="+mn-ea"/>
                          <a:cs typeface="Times New Roman" pitchFamily="18" charset="0"/>
                        </a:rPr>
                        <a:t> Акта про </a:t>
                      </a:r>
                      <a:r>
                        <a:rPr kumimoji="0" lang="ru-RU" sz="1200" i="1" kern="1200" dirty="0" err="1" smtClean="0">
                          <a:solidFill>
                            <a:schemeClr val="dk1"/>
                          </a:solidFill>
                          <a:latin typeface="Times New Roman" pitchFamily="18" charset="0"/>
                          <a:ea typeface="+mn-ea"/>
                          <a:cs typeface="Times New Roman" pitchFamily="18" charset="0"/>
                        </a:rPr>
                        <a:t>приймання</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матеріалів</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типової</a:t>
                      </a:r>
                      <a:r>
                        <a:rPr kumimoji="0" lang="ru-RU" sz="1200" i="1" kern="1200" dirty="0" smtClean="0">
                          <a:solidFill>
                            <a:schemeClr val="dk1"/>
                          </a:solidFill>
                          <a:latin typeface="Times New Roman" pitchFamily="18" charset="0"/>
                          <a:ea typeface="+mn-ea"/>
                          <a:cs typeface="Times New Roman" pitchFamily="18" charset="0"/>
                        </a:rPr>
                        <a:t> </a:t>
                      </a:r>
                      <a:r>
                        <a:rPr kumimoji="0" lang="ru-RU" sz="1200" i="1" kern="1200" dirty="0" err="1" smtClean="0">
                          <a:solidFill>
                            <a:schemeClr val="dk1"/>
                          </a:solidFill>
                          <a:latin typeface="Times New Roman" pitchFamily="18" charset="0"/>
                          <a:ea typeface="+mn-ea"/>
                          <a:cs typeface="Times New Roman" pitchFamily="18" charset="0"/>
                        </a:rPr>
                        <a:t>форми</a:t>
                      </a:r>
                      <a:r>
                        <a:rPr kumimoji="0" lang="ru-RU" sz="1200" i="1" kern="1200" dirty="0" smtClean="0">
                          <a:solidFill>
                            <a:schemeClr val="dk1"/>
                          </a:solidFill>
                          <a:latin typeface="Times New Roman" pitchFamily="18" charset="0"/>
                          <a:ea typeface="+mn-ea"/>
                          <a:cs typeface="Times New Roman" pitchFamily="18" charset="0"/>
                        </a:rPr>
                        <a:t> № М-7 </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14"/>
          <p:cNvSpPr/>
          <p:nvPr/>
        </p:nvSpPr>
        <p:spPr>
          <a:xfrm>
            <a:off x="2353832" y="1293912"/>
            <a:ext cx="4392488" cy="576064"/>
          </a:xfrm>
          <a:prstGeom prst="roundRect">
            <a:avLst/>
          </a:prstGeom>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uk-UA" b="1" dirty="0">
                <a:ln w="50800"/>
                <a:solidFill>
                  <a:schemeClr val="bg1">
                    <a:shade val="50000"/>
                  </a:schemeClr>
                </a:solidFill>
                <a:latin typeface="Tahoma" pitchFamily="34" charset="0"/>
                <a:ea typeface="Tahoma" pitchFamily="34" charset="0"/>
                <a:cs typeface="Tahoma" pitchFamily="34" charset="0"/>
              </a:rPr>
              <a:t>Рахунок 20 «Виробничі запаси»</a:t>
            </a:r>
            <a:endParaRPr lang="ru-RU" b="1" dirty="0">
              <a:ln w="50800"/>
              <a:solidFill>
                <a:schemeClr val="bg1">
                  <a:shade val="50000"/>
                </a:schemeClr>
              </a:solidFill>
              <a:latin typeface="Tahoma" pitchFamily="34" charset="0"/>
              <a:ea typeface="Tahoma" pitchFamily="34" charset="0"/>
              <a:cs typeface="Tahoma" pitchFamily="34" charset="0"/>
            </a:endParaRPr>
          </a:p>
        </p:txBody>
      </p:sp>
      <p:sp>
        <p:nvSpPr>
          <p:cNvPr id="21" name="Скругленный прямоугольник 20"/>
          <p:cNvSpPr/>
          <p:nvPr/>
        </p:nvSpPr>
        <p:spPr>
          <a:xfrm>
            <a:off x="765175" y="2344738"/>
            <a:ext cx="3178175" cy="1257300"/>
          </a:xfrm>
          <a:prstGeom prst="roundRect">
            <a:avLst/>
          </a:prstGeom>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endParaRPr lang="ru-RU" sz="1200" dirty="0">
              <a:ln w="50800"/>
              <a:solidFill>
                <a:schemeClr val="bg1">
                  <a:shade val="50000"/>
                </a:schemeClr>
              </a:solidFill>
              <a:latin typeface="Tahoma" pitchFamily="34" charset="0"/>
              <a:ea typeface="Tahoma" pitchFamily="34" charset="0"/>
              <a:cs typeface="Tahoma" pitchFamily="34" charset="0"/>
            </a:endParaRPr>
          </a:p>
        </p:txBody>
      </p:sp>
      <p:sp>
        <p:nvSpPr>
          <p:cNvPr id="22" name="Скругленный прямоугольник 21"/>
          <p:cNvSpPr/>
          <p:nvPr/>
        </p:nvSpPr>
        <p:spPr>
          <a:xfrm>
            <a:off x="5089525" y="2384425"/>
            <a:ext cx="3508375" cy="1331913"/>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sz="1200" dirty="0">
              <a:solidFill>
                <a:schemeClr val="bg1"/>
              </a:solidFill>
            </a:endParaRPr>
          </a:p>
        </p:txBody>
      </p:sp>
      <p:graphicFrame>
        <p:nvGraphicFramePr>
          <p:cNvPr id="23" name="Таблица 22"/>
          <p:cNvGraphicFramePr>
            <a:graphicFrameLocks noGrp="1"/>
          </p:cNvGraphicFramePr>
          <p:nvPr/>
        </p:nvGraphicFramePr>
        <p:xfrm>
          <a:off x="5089525" y="2384425"/>
          <a:ext cx="3492500" cy="1420813"/>
        </p:xfrm>
        <a:graphic>
          <a:graphicData uri="http://schemas.openxmlformats.org/drawingml/2006/table">
            <a:tbl>
              <a:tblPr/>
              <a:tblGrid>
                <a:gridCol w="3492500"/>
              </a:tblGrid>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1" u="none" strike="noStrike" cap="none" normalizeH="0" baseline="0" smtClean="0">
                          <a:ln>
                            <a:noFill/>
                          </a:ln>
                          <a:solidFill>
                            <a:srgbClr val="000000"/>
                          </a:solidFill>
                          <a:effectLst/>
                          <a:latin typeface="Tahoma" pitchFamily="34" charset="0"/>
                          <a:cs typeface="Tahoma" pitchFamily="34" charset="0"/>
                        </a:rPr>
                        <a:t>За кредитом рахунку</a:t>
                      </a:r>
                      <a:endParaRPr kumimoji="0" lang="ru-RU" sz="1200" b="1" i="1" u="none" strike="noStrike" cap="none" normalizeH="0" baseline="0" smtClean="0">
                        <a:ln>
                          <a:noFill/>
                        </a:ln>
                        <a:solidFill>
                          <a:srgbClr val="000000"/>
                        </a:solidFill>
                        <a:effectLst/>
                        <a:latin typeface="Tahoma" pitchFamily="34" charset="0"/>
                        <a:cs typeface="Tahoma"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r h="1146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ahoma" pitchFamily="34" charset="0"/>
                          <a:cs typeface="Tahoma" pitchFamily="34" charset="0"/>
                        </a:rPr>
                        <a:t>Витрачання запасів на виробництво (експлуатацію, будівництво) переробку, відпуск (передачу) на сторону, уцінка:</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uk-UA" sz="1200" b="0" i="0" u="none" strike="noStrike" cap="none" normalizeH="0" baseline="0" smtClean="0">
                          <a:ln>
                            <a:noFill/>
                          </a:ln>
                          <a:solidFill>
                            <a:srgbClr val="000000"/>
                          </a:solidFill>
                          <a:effectLst/>
                          <a:latin typeface="Tahoma" pitchFamily="34" charset="0"/>
                          <a:cs typeface="Tahoma" pitchFamily="34" charset="0"/>
                        </a:rPr>
                        <a:t>Лімітно-забірна картка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ahoma" pitchFamily="34" charset="0"/>
                        <a:cs typeface="Tahoma"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r>
            </a:tbl>
          </a:graphicData>
        </a:graphic>
      </p:graphicFrame>
      <p:cxnSp>
        <p:nvCxnSpPr>
          <p:cNvPr id="24" name="Прямая со стрелкой 23"/>
          <p:cNvCxnSpPr/>
          <p:nvPr/>
        </p:nvCxnSpPr>
        <p:spPr>
          <a:xfrm>
            <a:off x="3073400" y="1870075"/>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5881688" y="1870075"/>
            <a:ext cx="0" cy="514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8" name="Таблица 37"/>
          <p:cNvGraphicFramePr>
            <a:graphicFrameLocks noGrp="1"/>
          </p:cNvGraphicFramePr>
          <p:nvPr/>
        </p:nvGraphicFramePr>
        <p:xfrm>
          <a:off x="765175" y="2414588"/>
          <a:ext cx="3178175" cy="1114425"/>
        </p:xfrm>
        <a:graphic>
          <a:graphicData uri="http://schemas.openxmlformats.org/drawingml/2006/table">
            <a:tbl>
              <a:tblPr/>
              <a:tblGrid>
                <a:gridCol w="3178175"/>
              </a:tblGrid>
              <a:tr h="19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1" u="none" strike="noStrike" cap="none" normalizeH="0" baseline="0" smtClean="0">
                          <a:ln>
                            <a:noFill/>
                          </a:ln>
                          <a:solidFill>
                            <a:srgbClr val="000000"/>
                          </a:solidFill>
                          <a:effectLst/>
                          <a:latin typeface="Tahoma" pitchFamily="34" charset="0"/>
                          <a:cs typeface="Tahoma" pitchFamily="34" charset="0"/>
                        </a:rPr>
                        <a:t>За дебетом рахунку</a:t>
                      </a:r>
                      <a:endParaRPr kumimoji="0" lang="ru-RU" sz="1200" b="1" i="1" u="none" strike="noStrike" cap="none" normalizeH="0" baseline="0" smtClean="0">
                        <a:ln>
                          <a:noFill/>
                        </a:ln>
                        <a:solidFill>
                          <a:srgbClr val="000000"/>
                        </a:solidFill>
                        <a:effectLst/>
                        <a:latin typeface="Tahoma" pitchFamily="34" charset="0"/>
                        <a:cs typeface="Tahoma"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r h="839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ahoma" pitchFamily="34" charset="0"/>
                          <a:cs typeface="Tahoma" pitchFamily="34" charset="0"/>
                        </a:rPr>
                        <a:t>Надходження запасів на підприємство, іх дооцінки: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ahoma" pitchFamily="34" charset="0"/>
                          <a:cs typeface="Tahoma" pitchFamily="34" charset="0"/>
                        </a:rPr>
                        <a:t>- Прибутковий ордер </a:t>
                      </a:r>
                      <a:endParaRPr kumimoji="0" lang="ru-RU" sz="1200" b="0" i="0" u="none" strike="noStrike" cap="none" normalizeH="0" baseline="0" smtClean="0">
                        <a:ln>
                          <a:noFill/>
                        </a:ln>
                        <a:solidFill>
                          <a:srgbClr val="000000"/>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smtClean="0">
                        <a:ln>
                          <a:noFill/>
                        </a:ln>
                        <a:solidFill>
                          <a:srgbClr val="000000"/>
                        </a:solidFill>
                        <a:effectLst/>
                        <a:latin typeface="Tahoma" pitchFamily="34" charset="0"/>
                        <a:cs typeface="Tahoma"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Zhurnal_obliku_vantazhiv_scho_nadijshly_typova_forma_M-1_zrazok-1"/>
          <p:cNvPicPr>
            <a:picLocks noChangeAspect="1" noChangeArrowheads="1"/>
          </p:cNvPicPr>
          <p:nvPr/>
        </p:nvPicPr>
        <p:blipFill>
          <a:blip r:embed="rId2"/>
          <a:srcRect/>
          <a:stretch>
            <a:fillRect/>
          </a:stretch>
        </p:blipFill>
        <p:spPr bwMode="auto">
          <a:xfrm>
            <a:off x="323850" y="404813"/>
            <a:ext cx="8453438" cy="597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Dovirenist_typova_forma_M-2_zrazok-1"/>
          <p:cNvPicPr>
            <a:picLocks noChangeAspect="1" noChangeArrowheads="1"/>
          </p:cNvPicPr>
          <p:nvPr/>
        </p:nvPicPr>
        <p:blipFill>
          <a:blip r:embed="rId2"/>
          <a:srcRect/>
          <a:stretch>
            <a:fillRect/>
          </a:stretch>
        </p:blipFill>
        <p:spPr bwMode="auto">
          <a:xfrm>
            <a:off x="2555875" y="404813"/>
            <a:ext cx="4643438" cy="606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Prybutkovyj_order_typova_forma_M-4_zrazok-1"/>
          <p:cNvPicPr>
            <a:picLocks noChangeAspect="1" noChangeArrowheads="1"/>
          </p:cNvPicPr>
          <p:nvPr/>
        </p:nvPicPr>
        <p:blipFill>
          <a:blip r:embed="rId2"/>
          <a:srcRect l="3973" r="3752" b="22742"/>
          <a:stretch>
            <a:fillRect/>
          </a:stretch>
        </p:blipFill>
        <p:spPr bwMode="auto">
          <a:xfrm>
            <a:off x="539750" y="1052513"/>
            <a:ext cx="8064500" cy="479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Akt_pryjmannja_materialiv_typova_forma_M-7_zrazok-1"/>
          <p:cNvPicPr>
            <a:picLocks noChangeAspect="1" noChangeArrowheads="1"/>
          </p:cNvPicPr>
          <p:nvPr/>
        </p:nvPicPr>
        <p:blipFill>
          <a:blip r:embed="rId2"/>
          <a:srcRect t="5617" b="7332"/>
          <a:stretch>
            <a:fillRect/>
          </a:stretch>
        </p:blipFill>
        <p:spPr bwMode="auto">
          <a:xfrm>
            <a:off x="2041525" y="260350"/>
            <a:ext cx="5256213"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Akt_pryjmannja_materialiv_typova_forma_M-7_zrazok-2"/>
          <p:cNvPicPr>
            <a:picLocks noChangeAspect="1" noChangeArrowheads="1"/>
          </p:cNvPicPr>
          <p:nvPr/>
        </p:nvPicPr>
        <p:blipFill>
          <a:blip r:embed="rId2"/>
          <a:srcRect t="5148" b="74883"/>
          <a:stretch>
            <a:fillRect/>
          </a:stretch>
        </p:blipFill>
        <p:spPr bwMode="auto">
          <a:xfrm>
            <a:off x="777875" y="374650"/>
            <a:ext cx="7470775" cy="2117725"/>
          </a:xfrm>
          <a:prstGeom prst="rect">
            <a:avLst/>
          </a:prstGeom>
          <a:noFill/>
          <a:ln w="9525">
            <a:noFill/>
            <a:miter lim="800000"/>
            <a:headEnd/>
            <a:tailEnd/>
          </a:ln>
        </p:spPr>
      </p:pic>
      <p:pic>
        <p:nvPicPr>
          <p:cNvPr id="30722" name="Рисунок 1"/>
          <p:cNvPicPr>
            <a:picLocks noChangeAspect="1"/>
          </p:cNvPicPr>
          <p:nvPr/>
        </p:nvPicPr>
        <p:blipFill>
          <a:blip r:embed="rId3"/>
          <a:srcRect b="22083"/>
          <a:stretch>
            <a:fillRect/>
          </a:stretch>
        </p:blipFill>
        <p:spPr bwMode="auto">
          <a:xfrm>
            <a:off x="869950" y="2630488"/>
            <a:ext cx="7345363" cy="404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1"/>
          <p:cNvPicPr>
            <a:picLocks noChangeAspect="1"/>
          </p:cNvPicPr>
          <p:nvPr/>
        </p:nvPicPr>
        <p:blipFill>
          <a:blip r:embed="rId2"/>
          <a:srcRect b="37749"/>
          <a:stretch>
            <a:fillRect/>
          </a:stretch>
        </p:blipFill>
        <p:spPr bwMode="auto">
          <a:xfrm>
            <a:off x="1331913" y="406400"/>
            <a:ext cx="6623050" cy="583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Limitno-zabirna_kartka_typova_forma_M-8_zrazok-1"/>
          <p:cNvPicPr>
            <a:picLocks noChangeAspect="1" noChangeArrowheads="1"/>
          </p:cNvPicPr>
          <p:nvPr/>
        </p:nvPicPr>
        <p:blipFill>
          <a:blip r:embed="rId2"/>
          <a:srcRect t="5772" b="28236"/>
          <a:stretch>
            <a:fillRect/>
          </a:stretch>
        </p:blipFill>
        <p:spPr bwMode="auto">
          <a:xfrm>
            <a:off x="1258888" y="346075"/>
            <a:ext cx="6408737" cy="598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868363" y="692150"/>
            <a:ext cx="7416800" cy="5113338"/>
          </a:xfrm>
          <a:prstGeom prst="roundRect">
            <a:avLst/>
          </a:prstGeom>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indent="450850" algn="just" fontAlgn="auto">
              <a:spcBef>
                <a:spcPts val="0"/>
              </a:spcBef>
              <a:spcAft>
                <a:spcPts val="0"/>
              </a:spcAft>
              <a:defRPr/>
            </a:pPr>
            <a:r>
              <a:rPr lang="uk-UA" sz="1400" b="1" dirty="0">
                <a:ln w="50800"/>
                <a:solidFill>
                  <a:schemeClr val="bg1">
                    <a:shade val="50000"/>
                  </a:schemeClr>
                </a:solidFill>
                <a:latin typeface="Times New Roman" pitchFamily="18" charset="0"/>
                <a:cs typeface="Times New Roman" pitchFamily="18" charset="0"/>
              </a:rPr>
              <a:t>Виробничі запаси – це придбані або самостійно виготовлені запаси, які підлягають подальшій переробці на підприємстві або утримуються для іншого споживання в ході нормального операційного циклу. Вони поділяються на:</a:t>
            </a:r>
          </a:p>
          <a:p>
            <a:pPr marL="285750" indent="-285750" algn="just" fontAlgn="auto">
              <a:spcBef>
                <a:spcPts val="0"/>
              </a:spcBef>
              <a:spcAft>
                <a:spcPts val="0"/>
              </a:spcAft>
              <a:buFont typeface="Courier New" pitchFamily="49" charset="0"/>
              <a:buChar char="o"/>
              <a:defRPr/>
            </a:pPr>
            <a:r>
              <a:rPr lang="uk-UA" sz="1400" b="1" dirty="0">
                <a:ln w="50800"/>
                <a:solidFill>
                  <a:schemeClr val="bg1">
                    <a:shade val="50000"/>
                  </a:schemeClr>
                </a:solidFill>
                <a:latin typeface="Times New Roman" pitchFamily="18" charset="0"/>
                <a:cs typeface="Times New Roman" pitchFamily="18" charset="0"/>
              </a:rPr>
              <a:t>сировину – придбані або отримані іншим чином (наприклад, вирощені, видобуті) продукти (матеріали), які знаходяться у власності підприємства і призначені для подальшої переробки;</a:t>
            </a:r>
          </a:p>
          <a:p>
            <a:pPr marL="285750" indent="-285750" algn="just" fontAlgn="auto">
              <a:spcBef>
                <a:spcPts val="0"/>
              </a:spcBef>
              <a:spcAft>
                <a:spcPts val="0"/>
              </a:spcAft>
              <a:buFont typeface="Courier New" pitchFamily="49" charset="0"/>
              <a:buChar char="o"/>
              <a:defRPr/>
            </a:pPr>
            <a:r>
              <a:rPr lang="uk-UA" sz="1400" b="1" dirty="0">
                <a:ln w="50800"/>
                <a:solidFill>
                  <a:schemeClr val="bg1">
                    <a:shade val="50000"/>
                  </a:schemeClr>
                </a:solidFill>
                <a:latin typeface="Times New Roman" pitchFamily="18" charset="0"/>
                <a:cs typeface="Times New Roman" pitchFamily="18" charset="0"/>
              </a:rPr>
              <a:t>основні й допоміжні матеріали;</a:t>
            </a:r>
          </a:p>
          <a:p>
            <a:pPr marL="285750" indent="-285750" algn="just" fontAlgn="auto">
              <a:spcBef>
                <a:spcPts val="0"/>
              </a:spcBef>
              <a:spcAft>
                <a:spcPts val="0"/>
              </a:spcAft>
              <a:buFont typeface="Courier New" pitchFamily="49" charset="0"/>
              <a:buChar char="o"/>
              <a:defRPr/>
            </a:pPr>
            <a:r>
              <a:rPr lang="uk-UA" sz="1400" b="1" dirty="0">
                <a:ln w="50800"/>
                <a:solidFill>
                  <a:schemeClr val="bg1">
                    <a:shade val="50000"/>
                  </a:schemeClr>
                </a:solidFill>
                <a:latin typeface="Times New Roman" pitchFamily="18" charset="0"/>
                <a:cs typeface="Times New Roman" pitchFamily="18" charset="0"/>
              </a:rPr>
              <a:t>комплектуючі вироби, покупні напівфабрикати та інші матеріальні цінності, що призначені для виробництва продукції, виконання робіт, надання послуг, обслуговування виробництва та адміністративних потреб;</a:t>
            </a:r>
          </a:p>
          <a:p>
            <a:pPr marL="285750" indent="-285750" algn="just" fontAlgn="auto">
              <a:spcBef>
                <a:spcPts val="0"/>
              </a:spcBef>
              <a:spcAft>
                <a:spcPts val="0"/>
              </a:spcAft>
              <a:buFont typeface="Courier New" pitchFamily="49" charset="0"/>
              <a:buChar char="o"/>
              <a:defRPr/>
            </a:pPr>
            <a:r>
              <a:rPr lang="uk-UA" sz="1400" b="1" dirty="0">
                <a:ln w="50800"/>
                <a:solidFill>
                  <a:schemeClr val="bg1">
                    <a:shade val="50000"/>
                  </a:schemeClr>
                </a:solidFill>
                <a:latin typeface="Times New Roman" pitchFamily="18" charset="0"/>
                <a:cs typeface="Times New Roman" pitchFamily="18" charset="0"/>
              </a:rPr>
              <a:t>малоцінні та швидкозношувані предмети, які використовуються протягом не більше одного року або нормального операційного циклу, якщо він більше одного року (інструменти, господарський інвентар, спеціальне оснащення, спеціальний одяг тощо).</a:t>
            </a:r>
          </a:p>
          <a:p>
            <a:pPr indent="450850" algn="just" fontAlgn="auto">
              <a:spcBef>
                <a:spcPts val="0"/>
              </a:spcBef>
              <a:spcAft>
                <a:spcPts val="0"/>
              </a:spcAft>
              <a:defRPr/>
            </a:pPr>
            <a:r>
              <a:rPr lang="uk-UA" sz="1400" b="1" dirty="0">
                <a:ln w="50800"/>
                <a:solidFill>
                  <a:schemeClr val="bg1">
                    <a:shade val="50000"/>
                  </a:schemeClr>
                </a:solidFill>
                <a:latin typeface="Times New Roman" pitchFamily="18" charset="0"/>
                <a:cs typeface="Times New Roman" pitchFamily="18" charset="0"/>
              </a:rPr>
              <a:t>Первинні документи з обліку виробничих запасів можна розділити на:</a:t>
            </a:r>
          </a:p>
          <a:p>
            <a:pPr marL="285750" indent="-285750" algn="just" fontAlgn="auto">
              <a:spcBef>
                <a:spcPts val="0"/>
              </a:spcBef>
              <a:spcAft>
                <a:spcPts val="0"/>
              </a:spcAft>
              <a:buFont typeface="Courier New" pitchFamily="49" charset="0"/>
              <a:buChar char="o"/>
              <a:defRPr/>
            </a:pPr>
            <a:r>
              <a:rPr lang="uk-UA" sz="1400" b="1" dirty="0">
                <a:ln w="50800"/>
                <a:solidFill>
                  <a:schemeClr val="bg1">
                    <a:shade val="50000"/>
                  </a:schemeClr>
                </a:solidFill>
                <a:latin typeface="Times New Roman" pitchFamily="18" charset="0"/>
                <a:cs typeface="Times New Roman" pitchFamily="18" charset="0"/>
              </a:rPr>
              <a:t>документи з надходження та оприбуткування запасів;</a:t>
            </a:r>
          </a:p>
          <a:p>
            <a:pPr marL="285750" indent="-285750" algn="just" fontAlgn="auto">
              <a:spcBef>
                <a:spcPts val="0"/>
              </a:spcBef>
              <a:spcAft>
                <a:spcPts val="0"/>
              </a:spcAft>
              <a:buFont typeface="Courier New" pitchFamily="49" charset="0"/>
              <a:buChar char="o"/>
              <a:defRPr/>
            </a:pPr>
            <a:r>
              <a:rPr lang="uk-UA" sz="1400" b="1" dirty="0">
                <a:ln w="50800"/>
                <a:solidFill>
                  <a:schemeClr val="bg1">
                    <a:shade val="50000"/>
                  </a:schemeClr>
                </a:solidFill>
                <a:latin typeface="Times New Roman" pitchFamily="18" charset="0"/>
                <a:cs typeface="Times New Roman" pitchFamily="18" charset="0"/>
              </a:rPr>
              <a:t>документи із складського обліку і внутрішнього переміщення запасів;</a:t>
            </a:r>
          </a:p>
          <a:p>
            <a:pPr marL="285750" indent="-285750" algn="just" fontAlgn="auto">
              <a:spcBef>
                <a:spcPts val="0"/>
              </a:spcBef>
              <a:spcAft>
                <a:spcPts val="0"/>
              </a:spcAft>
              <a:buFont typeface="Courier New" pitchFamily="49" charset="0"/>
              <a:buChar char="o"/>
              <a:defRPr/>
            </a:pPr>
            <a:r>
              <a:rPr lang="uk-UA" sz="1400" b="1" dirty="0">
                <a:ln w="50800"/>
                <a:solidFill>
                  <a:schemeClr val="bg1">
                    <a:shade val="50000"/>
                  </a:schemeClr>
                </a:solidFill>
                <a:latin typeface="Times New Roman" pitchFamily="18" charset="0"/>
                <a:cs typeface="Times New Roman" pitchFamily="18" charset="0"/>
              </a:rPr>
              <a:t>документи з відпуску (списання) сировини, матеріалів на виробництво і потреби управління</a:t>
            </a:r>
            <a:endParaRPr lang="ru-RU"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Limitno-zabirna_kartka_typova_forma_M-8_zrazok-2"/>
          <p:cNvPicPr>
            <a:picLocks noChangeAspect="1" noChangeArrowheads="1"/>
          </p:cNvPicPr>
          <p:nvPr/>
        </p:nvPicPr>
        <p:blipFill>
          <a:blip r:embed="rId2"/>
          <a:srcRect t="6241" b="52629"/>
          <a:stretch>
            <a:fillRect/>
          </a:stretch>
        </p:blipFill>
        <p:spPr bwMode="auto">
          <a:xfrm>
            <a:off x="1187450" y="981075"/>
            <a:ext cx="6537325"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Limitno-zabirna_kartka_typova_forma_M-9_zrazok-1"/>
          <p:cNvPicPr>
            <a:picLocks noChangeAspect="1" noChangeArrowheads="1"/>
          </p:cNvPicPr>
          <p:nvPr/>
        </p:nvPicPr>
        <p:blipFill>
          <a:blip r:embed="rId2"/>
          <a:srcRect t="5405" b="20721"/>
          <a:stretch>
            <a:fillRect/>
          </a:stretch>
        </p:blipFill>
        <p:spPr bwMode="auto">
          <a:xfrm>
            <a:off x="434975" y="1412875"/>
            <a:ext cx="8116888"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Nakladna-vymoga_na_vidpusk_typova_forma_M-11_zrazok_1-1"/>
          <p:cNvPicPr>
            <a:picLocks noChangeAspect="1" noChangeArrowheads="1"/>
          </p:cNvPicPr>
          <p:nvPr/>
        </p:nvPicPr>
        <p:blipFill>
          <a:blip r:embed="rId2"/>
          <a:srcRect t="3371" b="7678"/>
          <a:stretch>
            <a:fillRect/>
          </a:stretch>
        </p:blipFill>
        <p:spPr bwMode="auto">
          <a:xfrm>
            <a:off x="2016125" y="190500"/>
            <a:ext cx="5157788" cy="648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Kartka_skladskogo_obliku_materialiv_typova_forma_M-12_zrazok-1"/>
          <p:cNvPicPr>
            <a:picLocks noChangeAspect="1" noChangeArrowheads="1"/>
          </p:cNvPicPr>
          <p:nvPr/>
        </p:nvPicPr>
        <p:blipFill>
          <a:blip r:embed="rId2"/>
          <a:srcRect t="5522" b="17126"/>
          <a:stretch>
            <a:fillRect/>
          </a:stretch>
        </p:blipFill>
        <p:spPr bwMode="auto">
          <a:xfrm>
            <a:off x="1547813" y="404813"/>
            <a:ext cx="6016625" cy="602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Materialnyj_jarlyk_typova_forma_M-16_zrazok-1"/>
          <p:cNvPicPr>
            <a:picLocks noChangeAspect="1" noChangeArrowheads="1"/>
          </p:cNvPicPr>
          <p:nvPr/>
        </p:nvPicPr>
        <p:blipFill>
          <a:blip r:embed="rId2"/>
          <a:srcRect t="5806" b="44943"/>
          <a:stretch>
            <a:fillRect/>
          </a:stretch>
        </p:blipFill>
        <p:spPr bwMode="auto">
          <a:xfrm>
            <a:off x="1214438" y="981075"/>
            <a:ext cx="6824662" cy="4751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Sygnalna_dovidka_typova_forma_M-18_zrazok-1"/>
          <p:cNvPicPr>
            <a:picLocks noChangeAspect="1" noChangeArrowheads="1"/>
          </p:cNvPicPr>
          <p:nvPr/>
        </p:nvPicPr>
        <p:blipFill>
          <a:blip r:embed="rId2"/>
          <a:srcRect t="4681" b="7491"/>
          <a:stretch>
            <a:fillRect/>
          </a:stretch>
        </p:blipFill>
        <p:spPr bwMode="auto">
          <a:xfrm>
            <a:off x="2136775" y="222250"/>
            <a:ext cx="5099050" cy="633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Materialnyj_zvit_typova_forma_M-19_zrazok-1"/>
          <p:cNvPicPr>
            <a:picLocks noChangeAspect="1" noChangeArrowheads="1"/>
          </p:cNvPicPr>
          <p:nvPr/>
        </p:nvPicPr>
        <p:blipFill>
          <a:blip r:embed="rId2"/>
          <a:srcRect t="1686" b="25468"/>
          <a:stretch>
            <a:fillRect/>
          </a:stretch>
        </p:blipFill>
        <p:spPr bwMode="auto">
          <a:xfrm>
            <a:off x="1692275" y="404813"/>
            <a:ext cx="5975350" cy="615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 стрелкой 2"/>
          <p:cNvCxnSpPr/>
          <p:nvPr/>
        </p:nvCxnSpPr>
        <p:spPr>
          <a:xfrm>
            <a:off x="3348038" y="1989138"/>
            <a:ext cx="2519362" cy="0"/>
          </a:xfrm>
          <a:prstGeom prst="straightConnector1">
            <a:avLst/>
          </a:prstGeom>
          <a:ln>
            <a:headEnd type="arrow"/>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4608513" y="1412875"/>
            <a:ext cx="0" cy="1152525"/>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3492500" y="3713163"/>
            <a:ext cx="2232025" cy="652462"/>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2825750" y="6003925"/>
            <a:ext cx="377825" cy="161925"/>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Соединительная линия уступом 33"/>
          <p:cNvCxnSpPr/>
          <p:nvPr/>
        </p:nvCxnSpPr>
        <p:spPr>
          <a:xfrm rot="16200000" flipH="1">
            <a:off x="942975" y="2784475"/>
            <a:ext cx="2614613" cy="2462213"/>
          </a:xfrm>
          <a:prstGeom prst="bentConnector3">
            <a:avLst>
              <a:gd name="adj1" fmla="val 99970"/>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00" name="Прямая со стрелкой 4099"/>
          <p:cNvCxnSpPr/>
          <p:nvPr/>
        </p:nvCxnSpPr>
        <p:spPr>
          <a:xfrm>
            <a:off x="2293938" y="1511300"/>
            <a:ext cx="0" cy="215900"/>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03" name="Прямая со стрелкой 4102"/>
          <p:cNvCxnSpPr>
            <a:endCxn id="62" idx="0"/>
          </p:cNvCxnSpPr>
          <p:nvPr/>
        </p:nvCxnSpPr>
        <p:spPr>
          <a:xfrm>
            <a:off x="2293938" y="2233613"/>
            <a:ext cx="0" cy="331787"/>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2293938" y="3171825"/>
            <a:ext cx="0" cy="288925"/>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6659563" y="1484313"/>
            <a:ext cx="0" cy="288925"/>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6788150" y="2268538"/>
            <a:ext cx="0" cy="288925"/>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7542213" y="3214688"/>
            <a:ext cx="0" cy="287337"/>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H="1">
            <a:off x="6267450" y="3262313"/>
            <a:ext cx="1588" cy="252412"/>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6254750" y="3898900"/>
            <a:ext cx="0" cy="288925"/>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7542213" y="3895725"/>
            <a:ext cx="0" cy="287338"/>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04" name="Скругленный прямоугольник 4103"/>
          <p:cNvSpPr/>
          <p:nvPr/>
        </p:nvSpPr>
        <p:spPr>
          <a:xfrm>
            <a:off x="3708400" y="2565400"/>
            <a:ext cx="1800225" cy="358775"/>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400" dirty="0">
                <a:solidFill>
                  <a:schemeClr val="bg1"/>
                </a:solidFill>
              </a:rPr>
              <a:t>Облікова ціна</a:t>
            </a:r>
            <a:endParaRPr lang="ru-RU" sz="1400" dirty="0">
              <a:solidFill>
                <a:schemeClr val="bg1"/>
              </a:solidFill>
            </a:endParaRPr>
          </a:p>
        </p:txBody>
      </p:sp>
      <p:sp>
        <p:nvSpPr>
          <p:cNvPr id="49" name="Скругленный прямоугольник 48"/>
          <p:cNvSpPr/>
          <p:nvPr/>
        </p:nvSpPr>
        <p:spPr>
          <a:xfrm>
            <a:off x="5867400" y="2565400"/>
            <a:ext cx="1944688" cy="719138"/>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Відомості руху запасів у грошовому вираженні</a:t>
            </a:r>
            <a:endParaRPr lang="ru-RU" sz="1200" dirty="0">
              <a:solidFill>
                <a:schemeClr val="bg1"/>
              </a:solidFill>
            </a:endParaRPr>
          </a:p>
        </p:txBody>
      </p:sp>
      <p:cxnSp>
        <p:nvCxnSpPr>
          <p:cNvPr id="4106" name="Прямая со стрелкой 4105"/>
          <p:cNvCxnSpPr/>
          <p:nvPr/>
        </p:nvCxnSpPr>
        <p:spPr>
          <a:xfrm>
            <a:off x="3492500" y="2708275"/>
            <a:ext cx="215900" cy="0"/>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5508625" y="2695575"/>
            <a:ext cx="358775" cy="0"/>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5740400" y="5661025"/>
            <a:ext cx="184150" cy="0"/>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flipH="1">
            <a:off x="3416300" y="5661025"/>
            <a:ext cx="146050" cy="0"/>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2" name="Скругленный прямоугольник 61"/>
          <p:cNvSpPr/>
          <p:nvPr/>
        </p:nvSpPr>
        <p:spPr>
          <a:xfrm>
            <a:off x="1099814" y="2564904"/>
            <a:ext cx="2389030" cy="720080"/>
          </a:xfrm>
          <a:prstGeom prst="roundRect">
            <a:avLst/>
          </a:prstGeom>
          <a:effectLst>
            <a:outerShdw blurRad="50800" dist="38100" dir="16200000" rotWithShape="0">
              <a:prstClr val="black">
                <a:alpha val="40000"/>
              </a:prstClr>
            </a:outerShdw>
          </a:effectLst>
          <a:scene3d>
            <a:camera prst="obliqueTopRight"/>
            <a:lightRig rig="threePt" dir="t"/>
          </a:scene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sz="1200" dirty="0">
              <a:solidFill>
                <a:schemeClr val="bg1"/>
              </a:solidFill>
            </a:endParaRPr>
          </a:p>
        </p:txBody>
      </p:sp>
      <p:sp>
        <p:nvSpPr>
          <p:cNvPr id="63" name="Скругленный прямоугольник 62"/>
          <p:cNvSpPr/>
          <p:nvPr/>
        </p:nvSpPr>
        <p:spPr>
          <a:xfrm>
            <a:off x="1106488" y="3476625"/>
            <a:ext cx="2374900" cy="549275"/>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Картки складського обліку запасів</a:t>
            </a:r>
            <a:endParaRPr lang="ru-RU" sz="1200" dirty="0">
              <a:solidFill>
                <a:schemeClr val="bg1"/>
              </a:solidFill>
            </a:endParaRPr>
          </a:p>
        </p:txBody>
      </p:sp>
      <p:sp>
        <p:nvSpPr>
          <p:cNvPr id="64" name="Скругленный прямоугольник 63"/>
          <p:cNvSpPr/>
          <p:nvPr/>
        </p:nvSpPr>
        <p:spPr>
          <a:xfrm>
            <a:off x="5759450" y="4187825"/>
            <a:ext cx="2268538" cy="549275"/>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Книга (відомості) обліку залишків запасів</a:t>
            </a:r>
            <a:endParaRPr lang="ru-RU" sz="1200" dirty="0">
              <a:solidFill>
                <a:schemeClr val="bg1"/>
              </a:solidFill>
            </a:endParaRPr>
          </a:p>
        </p:txBody>
      </p:sp>
      <p:sp>
        <p:nvSpPr>
          <p:cNvPr id="65" name="Скругленный прямоугольник 64"/>
          <p:cNvSpPr/>
          <p:nvPr/>
        </p:nvSpPr>
        <p:spPr>
          <a:xfrm>
            <a:off x="1123950" y="5486400"/>
            <a:ext cx="2314575" cy="549275"/>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Відомості з надходження запасів</a:t>
            </a:r>
            <a:endParaRPr lang="ru-RU" sz="1200" dirty="0">
              <a:solidFill>
                <a:schemeClr val="bg1"/>
              </a:solidFill>
            </a:endParaRPr>
          </a:p>
        </p:txBody>
      </p:sp>
      <p:sp>
        <p:nvSpPr>
          <p:cNvPr id="66" name="Скругленный прямоугольник 65"/>
          <p:cNvSpPr/>
          <p:nvPr/>
        </p:nvSpPr>
        <p:spPr>
          <a:xfrm>
            <a:off x="3308350" y="6092825"/>
            <a:ext cx="2314575" cy="360363"/>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Головна книга</a:t>
            </a:r>
            <a:endParaRPr lang="ru-RU" sz="1200" dirty="0">
              <a:solidFill>
                <a:schemeClr val="bg1"/>
              </a:solidFill>
            </a:endParaRPr>
          </a:p>
        </p:txBody>
      </p:sp>
      <p:cxnSp>
        <p:nvCxnSpPr>
          <p:cNvPr id="67" name="Прямая со стрелкой 66"/>
          <p:cNvCxnSpPr/>
          <p:nvPr/>
        </p:nvCxnSpPr>
        <p:spPr>
          <a:xfrm flipH="1">
            <a:off x="5622925" y="5976938"/>
            <a:ext cx="603250" cy="188912"/>
          </a:xfrm>
          <a:prstGeom prst="straightConnector1">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Соединительная линия уступом 75"/>
          <p:cNvCxnSpPr/>
          <p:nvPr/>
        </p:nvCxnSpPr>
        <p:spPr>
          <a:xfrm rot="16200000" flipH="1">
            <a:off x="754063" y="3735388"/>
            <a:ext cx="2614612" cy="2462212"/>
          </a:xfrm>
          <a:prstGeom prst="bentConnector3">
            <a:avLst>
              <a:gd name="adj1" fmla="val 99970"/>
            </a:avLst>
          </a:prstGeom>
          <a:ln>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7" name="Скругленный прямоугольник 76"/>
          <p:cNvSpPr/>
          <p:nvPr/>
        </p:nvSpPr>
        <p:spPr>
          <a:xfrm>
            <a:off x="1376363" y="1744663"/>
            <a:ext cx="1971675" cy="487362"/>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Облік за кількістю та якістю</a:t>
            </a:r>
            <a:endParaRPr lang="ru-RU" sz="1200" dirty="0">
              <a:solidFill>
                <a:schemeClr val="bg1"/>
              </a:solidFill>
            </a:endParaRPr>
          </a:p>
        </p:txBody>
      </p:sp>
      <p:sp>
        <p:nvSpPr>
          <p:cNvPr id="78" name="Скругленный прямоугольник 77"/>
          <p:cNvSpPr/>
          <p:nvPr/>
        </p:nvSpPr>
        <p:spPr>
          <a:xfrm>
            <a:off x="3708400" y="981075"/>
            <a:ext cx="1828800" cy="431800"/>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Номенклатура-цінник</a:t>
            </a:r>
            <a:endParaRPr lang="ru-RU" sz="1200" dirty="0">
              <a:solidFill>
                <a:schemeClr val="bg1"/>
              </a:solidFill>
            </a:endParaRPr>
          </a:p>
        </p:txBody>
      </p:sp>
      <p:sp>
        <p:nvSpPr>
          <p:cNvPr id="79" name="Скругленный прямоугольник 78"/>
          <p:cNvSpPr/>
          <p:nvPr/>
        </p:nvSpPr>
        <p:spPr>
          <a:xfrm>
            <a:off x="5867400" y="1781175"/>
            <a:ext cx="1971675" cy="487363"/>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Грошовий облік</a:t>
            </a:r>
            <a:endParaRPr lang="ru-RU" sz="1200" dirty="0">
              <a:solidFill>
                <a:schemeClr val="bg1"/>
              </a:solidFill>
            </a:endParaRPr>
          </a:p>
        </p:txBody>
      </p:sp>
      <p:sp>
        <p:nvSpPr>
          <p:cNvPr id="80" name="Скругленный прямоугольник 79"/>
          <p:cNvSpPr/>
          <p:nvPr/>
        </p:nvSpPr>
        <p:spPr>
          <a:xfrm>
            <a:off x="5734050" y="3509963"/>
            <a:ext cx="1054100" cy="422275"/>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з </a:t>
            </a:r>
            <a:r>
              <a:rPr lang="uk-UA" sz="1200" dirty="0" err="1">
                <a:solidFill>
                  <a:schemeClr val="bg1"/>
                </a:solidFill>
              </a:rPr>
              <a:t>надход-ження</a:t>
            </a:r>
            <a:endParaRPr lang="ru-RU" sz="1200" dirty="0">
              <a:solidFill>
                <a:schemeClr val="bg1"/>
              </a:solidFill>
            </a:endParaRPr>
          </a:p>
        </p:txBody>
      </p:sp>
      <p:sp>
        <p:nvSpPr>
          <p:cNvPr id="81" name="Скругленный прямоугольник 80"/>
          <p:cNvSpPr/>
          <p:nvPr/>
        </p:nvSpPr>
        <p:spPr>
          <a:xfrm>
            <a:off x="7015163" y="3500438"/>
            <a:ext cx="1054100" cy="422275"/>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з </a:t>
            </a:r>
            <a:r>
              <a:rPr lang="uk-UA" sz="1200" dirty="0" err="1">
                <a:solidFill>
                  <a:schemeClr val="bg1"/>
                </a:solidFill>
              </a:rPr>
              <a:t>витра-чення</a:t>
            </a:r>
            <a:endParaRPr lang="ru-RU" sz="1200" dirty="0">
              <a:solidFill>
                <a:schemeClr val="bg1"/>
              </a:solidFill>
            </a:endParaRPr>
          </a:p>
        </p:txBody>
      </p:sp>
      <p:sp>
        <p:nvSpPr>
          <p:cNvPr id="83" name="Скругленный прямоугольник 82"/>
          <p:cNvSpPr/>
          <p:nvPr/>
        </p:nvSpPr>
        <p:spPr>
          <a:xfrm>
            <a:off x="5718175" y="981075"/>
            <a:ext cx="1971675" cy="558800"/>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Бухгалтерія</a:t>
            </a:r>
            <a:endParaRPr lang="ru-RU" sz="1200" dirty="0">
              <a:solidFill>
                <a:schemeClr val="bg1"/>
              </a:solidFill>
            </a:endParaRPr>
          </a:p>
        </p:txBody>
      </p:sp>
      <p:sp>
        <p:nvSpPr>
          <p:cNvPr id="84" name="Скругленный прямоугольник 83"/>
          <p:cNvSpPr/>
          <p:nvPr/>
        </p:nvSpPr>
        <p:spPr>
          <a:xfrm>
            <a:off x="1350963" y="952500"/>
            <a:ext cx="1971675" cy="558800"/>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Місце зберігання (склади, комори, тощо)</a:t>
            </a:r>
            <a:endParaRPr lang="ru-RU" sz="1200" dirty="0">
              <a:solidFill>
                <a:schemeClr val="bg1"/>
              </a:solidFill>
            </a:endParaRPr>
          </a:p>
        </p:txBody>
      </p:sp>
      <p:sp>
        <p:nvSpPr>
          <p:cNvPr id="86" name="Скругленный прямоугольник 85"/>
          <p:cNvSpPr/>
          <p:nvPr/>
        </p:nvSpPr>
        <p:spPr>
          <a:xfrm>
            <a:off x="1123950" y="4183063"/>
            <a:ext cx="2314575" cy="914400"/>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sz="1200" dirty="0">
              <a:solidFill>
                <a:schemeClr val="bg1"/>
              </a:solidFill>
            </a:endParaRPr>
          </a:p>
        </p:txBody>
      </p:sp>
      <p:graphicFrame>
        <p:nvGraphicFramePr>
          <p:cNvPr id="4123" name="Таблица 4122"/>
          <p:cNvGraphicFramePr>
            <a:graphicFrameLocks noGrp="1"/>
          </p:cNvGraphicFramePr>
          <p:nvPr/>
        </p:nvGraphicFramePr>
        <p:xfrm>
          <a:off x="1123950" y="4187825"/>
          <a:ext cx="2292350" cy="914400"/>
        </p:xfrm>
        <a:graphic>
          <a:graphicData uri="http://schemas.openxmlformats.org/drawingml/2006/table">
            <a:tbl>
              <a:tblPr/>
              <a:tblGrid>
                <a:gridCol w="1146055"/>
                <a:gridCol w="1146055"/>
              </a:tblGrid>
              <a:tr h="441222">
                <a:tc gridSpan="2">
                  <a:txBody>
                    <a:bodyPr/>
                    <a:lstStyle/>
                    <a:p>
                      <a:pPr algn="ctr"/>
                      <a:r>
                        <a:rPr lang="uk-UA" sz="1200" dirty="0" smtClean="0">
                          <a:solidFill>
                            <a:schemeClr val="bg1"/>
                          </a:solidFill>
                        </a:rPr>
                        <a:t>Реєстри здачі до документів</a:t>
                      </a:r>
                      <a:endParaRPr lang="ru-RU" sz="1200" dirty="0">
                        <a:solidFill>
                          <a:schemeClr val="bg1"/>
                        </a:solidFill>
                      </a:endParaRPr>
                    </a:p>
                  </a:txBody>
                  <a:tcPr>
                    <a:lnL w="12700" cmpd="sng">
                      <a:noFill/>
                      <a:prstDash val="solid"/>
                    </a:lnL>
                    <a:lnR w="12700" cmpd="sng">
                      <a:noFill/>
                      <a:prstDash val="solid"/>
                    </a:lnR>
                    <a:lnT w="12700" cmpd="sng">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r>
              <a:tr h="441222">
                <a:tc>
                  <a:txBody>
                    <a:bodyPr/>
                    <a:lstStyle/>
                    <a:p>
                      <a:pPr algn="ctr"/>
                      <a:r>
                        <a:rPr lang="uk-UA" sz="1200" dirty="0" smtClean="0">
                          <a:solidFill>
                            <a:schemeClr val="bg1"/>
                          </a:solidFill>
                        </a:rPr>
                        <a:t>з</a:t>
                      </a:r>
                      <a:r>
                        <a:rPr lang="uk-UA" sz="1200" baseline="0" dirty="0" smtClean="0">
                          <a:solidFill>
                            <a:schemeClr val="bg1"/>
                          </a:solidFill>
                        </a:rPr>
                        <a:t> </a:t>
                      </a:r>
                      <a:r>
                        <a:rPr lang="uk-UA" sz="1200" baseline="0" dirty="0" err="1" smtClean="0">
                          <a:solidFill>
                            <a:schemeClr val="bg1"/>
                          </a:solidFill>
                        </a:rPr>
                        <a:t>надход-ження</a:t>
                      </a:r>
                      <a:endParaRPr lang="ru-RU" sz="1200" dirty="0">
                        <a:solidFill>
                          <a:schemeClr val="bg1"/>
                        </a:solidFill>
                      </a:endParaRP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uk-UA" sz="1200" dirty="0" smtClean="0">
                          <a:solidFill>
                            <a:schemeClr val="bg1"/>
                          </a:solidFill>
                        </a:rPr>
                        <a:t>з</a:t>
                      </a:r>
                      <a:r>
                        <a:rPr lang="uk-UA" sz="1200" baseline="0" dirty="0" smtClean="0">
                          <a:solidFill>
                            <a:schemeClr val="bg1"/>
                          </a:solidFill>
                        </a:rPr>
                        <a:t> </a:t>
                      </a:r>
                      <a:r>
                        <a:rPr lang="uk-UA" sz="1200" baseline="0" dirty="0" err="1" smtClean="0">
                          <a:solidFill>
                            <a:schemeClr val="bg1"/>
                          </a:solidFill>
                        </a:rPr>
                        <a:t>витра-чання</a:t>
                      </a:r>
                      <a:endParaRPr lang="ru-RU" sz="120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8" name="Скругленный прямоугольник 87"/>
          <p:cNvSpPr/>
          <p:nvPr/>
        </p:nvSpPr>
        <p:spPr>
          <a:xfrm>
            <a:off x="3562350" y="4737100"/>
            <a:ext cx="2233613" cy="1139825"/>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sz="1200" dirty="0">
              <a:solidFill>
                <a:schemeClr val="bg1"/>
              </a:solidFill>
            </a:endParaRPr>
          </a:p>
        </p:txBody>
      </p:sp>
      <p:graphicFrame>
        <p:nvGraphicFramePr>
          <p:cNvPr id="89" name="Таблица 88"/>
          <p:cNvGraphicFramePr>
            <a:graphicFrameLocks noGrp="1"/>
          </p:cNvGraphicFramePr>
          <p:nvPr/>
        </p:nvGraphicFramePr>
        <p:xfrm>
          <a:off x="3562350" y="4799013"/>
          <a:ext cx="2235200" cy="1049337"/>
        </p:xfrm>
        <a:graphic>
          <a:graphicData uri="http://schemas.openxmlformats.org/drawingml/2006/table">
            <a:tbl>
              <a:tblPr/>
              <a:tblGrid>
                <a:gridCol w="1126281"/>
                <a:gridCol w="1108278"/>
              </a:tblGrid>
              <a:tr h="525061">
                <a:tc gridSpan="2">
                  <a:txBody>
                    <a:bodyPr/>
                    <a:lstStyle/>
                    <a:p>
                      <a:pPr algn="ctr"/>
                      <a:r>
                        <a:rPr lang="uk-UA" sz="1100" dirty="0" smtClean="0">
                          <a:solidFill>
                            <a:schemeClr val="bg1"/>
                          </a:solidFill>
                        </a:rPr>
                        <a:t>Накопичувальні відомості синтетичного обліку запасів</a:t>
                      </a:r>
                      <a:endParaRPr lang="ru-RU" sz="1100" dirty="0">
                        <a:solidFill>
                          <a:schemeClr val="bg1"/>
                        </a:solidFill>
                      </a:endParaRPr>
                    </a:p>
                  </a:txBody>
                  <a:tcPr>
                    <a:lnL w="12700" cmpd="sng">
                      <a:noFill/>
                      <a:prstDash val="solid"/>
                    </a:lnL>
                    <a:lnR w="12700" cmpd="sng">
                      <a:noFill/>
                      <a:prstDash val="solid"/>
                    </a:lnR>
                    <a:lnT w="12700" cmpd="sng">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r>
              <a:tr h="525061">
                <a:tc>
                  <a:txBody>
                    <a:bodyPr/>
                    <a:lstStyle/>
                    <a:p>
                      <a:pPr algn="ctr"/>
                      <a:r>
                        <a:rPr lang="uk-UA" sz="1100" dirty="0" smtClean="0">
                          <a:solidFill>
                            <a:schemeClr val="bg1"/>
                          </a:solidFill>
                        </a:rPr>
                        <a:t>з</a:t>
                      </a:r>
                      <a:r>
                        <a:rPr lang="uk-UA" sz="1100" baseline="0" dirty="0" smtClean="0">
                          <a:solidFill>
                            <a:schemeClr val="bg1"/>
                          </a:solidFill>
                        </a:rPr>
                        <a:t> </a:t>
                      </a:r>
                      <a:r>
                        <a:rPr lang="uk-UA" sz="1100" baseline="0" dirty="0" err="1" smtClean="0">
                          <a:solidFill>
                            <a:schemeClr val="bg1"/>
                          </a:solidFill>
                        </a:rPr>
                        <a:t>надход-ження</a:t>
                      </a:r>
                      <a:endParaRPr lang="ru-RU" sz="1100" dirty="0">
                        <a:solidFill>
                          <a:schemeClr val="bg1"/>
                        </a:solidFill>
                      </a:endParaRP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uk-UA" sz="1100" dirty="0" smtClean="0">
                          <a:solidFill>
                            <a:schemeClr val="bg1"/>
                          </a:solidFill>
                        </a:rPr>
                        <a:t>з</a:t>
                      </a:r>
                      <a:r>
                        <a:rPr lang="uk-UA" sz="1100" baseline="0" dirty="0" smtClean="0">
                          <a:solidFill>
                            <a:schemeClr val="bg1"/>
                          </a:solidFill>
                        </a:rPr>
                        <a:t> </a:t>
                      </a:r>
                      <a:r>
                        <a:rPr lang="uk-UA" sz="1100" baseline="0" dirty="0" err="1" smtClean="0">
                          <a:solidFill>
                            <a:schemeClr val="bg1"/>
                          </a:solidFill>
                        </a:rPr>
                        <a:t>витра-</a:t>
                      </a:r>
                      <a:endParaRPr lang="uk-UA" sz="1100" baseline="0" dirty="0" smtClean="0">
                        <a:solidFill>
                          <a:schemeClr val="bg1"/>
                        </a:solidFill>
                      </a:endParaRPr>
                    </a:p>
                    <a:p>
                      <a:pPr algn="ctr"/>
                      <a:r>
                        <a:rPr lang="uk-UA" sz="1100" baseline="0" dirty="0" err="1" smtClean="0">
                          <a:solidFill>
                            <a:schemeClr val="bg1"/>
                          </a:solidFill>
                        </a:rPr>
                        <a:t>чання</a:t>
                      </a:r>
                      <a:endParaRPr lang="ru-RU" sz="110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0" name="Скругленный прямоугольник 89"/>
          <p:cNvSpPr/>
          <p:nvPr/>
        </p:nvSpPr>
        <p:spPr>
          <a:xfrm>
            <a:off x="5921375" y="5516563"/>
            <a:ext cx="2147888" cy="487362"/>
          </a:xfrm>
          <a:prstGeom prst="roundRect">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1200" dirty="0">
                <a:solidFill>
                  <a:schemeClr val="bg1"/>
                </a:solidFill>
              </a:rPr>
              <a:t>Журнали з витрачання запасів</a:t>
            </a:r>
            <a:endParaRPr lang="ru-RU" sz="1200" dirty="0">
              <a:solidFill>
                <a:schemeClr val="bg1"/>
              </a:solidFill>
            </a:endParaRPr>
          </a:p>
        </p:txBody>
      </p:sp>
      <p:cxnSp>
        <p:nvCxnSpPr>
          <p:cNvPr id="58" name="Прямая соединительная линия 57"/>
          <p:cNvCxnSpPr/>
          <p:nvPr/>
        </p:nvCxnSpPr>
        <p:spPr>
          <a:xfrm>
            <a:off x="830263" y="3659188"/>
            <a:ext cx="276225" cy="0"/>
          </a:xfrm>
          <a:prstGeom prst="line">
            <a:avLst/>
          </a:prstGeom>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a:off x="1019175" y="2716213"/>
            <a:ext cx="80963" cy="0"/>
          </a:xfrm>
          <a:prstGeom prst="line">
            <a:avLst/>
          </a:prstGeom>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Прямоугольник 68"/>
          <p:cNvSpPr/>
          <p:nvPr/>
        </p:nvSpPr>
        <p:spPr>
          <a:xfrm>
            <a:off x="1123950" y="2616200"/>
            <a:ext cx="2357438" cy="646113"/>
          </a:xfrm>
          <a:prstGeom prst="rect">
            <a:avLst/>
          </a:prstGeom>
          <a:effectLst>
            <a:outerShdw blurRad="50800" dist="38100" dir="16200000" rotWithShape="0">
              <a:prstClr val="black">
                <a:alpha val="40000"/>
              </a:prstClr>
            </a:outerShdw>
          </a:effectLst>
        </p:spPr>
        <p:txBody>
          <a:bodyPr>
            <a:spAutoFit/>
          </a:bodyPr>
          <a:lstStyle/>
          <a:p>
            <a:pPr algn="ctr" fontAlgn="auto">
              <a:spcBef>
                <a:spcPts val="0"/>
              </a:spcBef>
              <a:spcAft>
                <a:spcPts val="0"/>
              </a:spcAft>
              <a:defRPr/>
            </a:pPr>
            <a:r>
              <a:rPr lang="uk-UA" sz="1200" dirty="0">
                <a:solidFill>
                  <a:schemeClr val="bg1"/>
                </a:solidFill>
                <a:latin typeface="+mn-lt"/>
                <a:cs typeface="+mn-cs"/>
              </a:rPr>
              <a:t>Первинні документи (прибуткові ордери, акти, тощо)</a:t>
            </a:r>
            <a:endParaRPr lang="ru-RU" sz="1200" dirty="0">
              <a:solidFill>
                <a:schemeClr val="bg1"/>
              </a:solidFill>
              <a:latin typeface="+mn-lt"/>
              <a:cs typeface="+mn-cs"/>
            </a:endParaRPr>
          </a:p>
        </p:txBody>
      </p:sp>
      <p:sp>
        <p:nvSpPr>
          <p:cNvPr id="70" name="Прямоугольник 69"/>
          <p:cNvSpPr/>
          <p:nvPr/>
        </p:nvSpPr>
        <p:spPr>
          <a:xfrm>
            <a:off x="1539875" y="334963"/>
            <a:ext cx="6311900" cy="369887"/>
          </a:xfrm>
          <a:prstGeom prst="rect">
            <a:avLst/>
          </a:prstGeom>
        </p:spPr>
        <p:txBody>
          <a:bodyPr>
            <a:spAutoFit/>
          </a:bodyPr>
          <a:lstStyle/>
          <a:p>
            <a:pPr fontAlgn="auto">
              <a:spcBef>
                <a:spcPts val="0"/>
              </a:spcBef>
              <a:spcAft>
                <a:spcPts val="0"/>
              </a:spcAft>
              <a:defRPr/>
            </a:pPr>
            <a:r>
              <a:rPr lang="ru-RU" dirty="0">
                <a:effectLst>
                  <a:outerShdw blurRad="38100" dist="38100" dir="2700000" algn="tl">
                    <a:srgbClr val="000000">
                      <a:alpha val="43137"/>
                    </a:srgbClr>
                  </a:outerShdw>
                </a:effectLst>
                <a:latin typeface="+mn-lt"/>
                <a:cs typeface="+mn-cs"/>
              </a:rPr>
              <a:t>Схема </a:t>
            </a:r>
            <a:r>
              <a:rPr lang="ru-RU" dirty="0" err="1">
                <a:effectLst>
                  <a:outerShdw blurRad="38100" dist="38100" dir="2700000" algn="tl">
                    <a:srgbClr val="000000">
                      <a:alpha val="43137"/>
                    </a:srgbClr>
                  </a:outerShdw>
                </a:effectLst>
                <a:latin typeface="+mn-lt"/>
                <a:cs typeface="+mn-cs"/>
              </a:rPr>
              <a:t>організації</a:t>
            </a:r>
            <a:r>
              <a:rPr lang="ru-RU" dirty="0">
                <a:effectLst>
                  <a:outerShdw blurRad="38100" dist="38100" dir="2700000" algn="tl">
                    <a:srgbClr val="000000">
                      <a:alpha val="43137"/>
                    </a:srgbClr>
                  </a:outerShdw>
                </a:effectLst>
                <a:latin typeface="+mn-lt"/>
                <a:cs typeface="+mn-cs"/>
              </a:rPr>
              <a:t> </a:t>
            </a:r>
            <a:r>
              <a:rPr lang="ru-RU" dirty="0" err="1">
                <a:effectLst>
                  <a:outerShdw blurRad="38100" dist="38100" dir="2700000" algn="tl">
                    <a:srgbClr val="000000">
                      <a:alpha val="43137"/>
                    </a:srgbClr>
                  </a:outerShdw>
                </a:effectLst>
                <a:latin typeface="+mn-lt"/>
                <a:cs typeface="+mn-cs"/>
              </a:rPr>
              <a:t>бухгалтерського</a:t>
            </a:r>
            <a:r>
              <a:rPr lang="ru-RU" dirty="0">
                <a:effectLst>
                  <a:outerShdw blurRad="38100" dist="38100" dir="2700000" algn="tl">
                    <a:srgbClr val="000000">
                      <a:alpha val="43137"/>
                    </a:srgbClr>
                  </a:outerShdw>
                </a:effectLst>
                <a:latin typeface="+mn-lt"/>
                <a:cs typeface="+mn-cs"/>
              </a:rPr>
              <a:t> </a:t>
            </a:r>
            <a:r>
              <a:rPr lang="ru-RU" dirty="0" err="1">
                <a:effectLst>
                  <a:outerShdw blurRad="38100" dist="38100" dir="2700000" algn="tl">
                    <a:srgbClr val="000000">
                      <a:alpha val="43137"/>
                    </a:srgbClr>
                  </a:outerShdw>
                </a:effectLst>
                <a:latin typeface="+mn-lt"/>
                <a:cs typeface="+mn-cs"/>
              </a:rPr>
              <a:t>обліку</a:t>
            </a:r>
            <a:r>
              <a:rPr lang="ru-RU" dirty="0">
                <a:effectLst>
                  <a:outerShdw blurRad="38100" dist="38100" dir="2700000" algn="tl">
                    <a:srgbClr val="000000">
                      <a:alpha val="43137"/>
                    </a:srgbClr>
                  </a:outerShdw>
                </a:effectLst>
                <a:latin typeface="+mn-lt"/>
                <a:cs typeface="+mn-cs"/>
              </a:rPr>
              <a:t> </a:t>
            </a:r>
            <a:r>
              <a:rPr lang="ru-RU" dirty="0" err="1">
                <a:effectLst>
                  <a:outerShdw blurRad="38100" dist="38100" dir="2700000" algn="tl">
                    <a:srgbClr val="000000">
                      <a:alpha val="43137"/>
                    </a:srgbClr>
                  </a:outerShdw>
                </a:effectLst>
                <a:latin typeface="+mn-lt"/>
                <a:cs typeface="+mn-cs"/>
              </a:rPr>
              <a:t>запасів</a:t>
            </a:r>
            <a:endParaRPr lang="ru-RU"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669649" y="1745629"/>
            <a:ext cx="3571824" cy="578996"/>
          </a:xfrm>
          <a:prstGeom prst="round2DiagRect">
            <a:avLst/>
          </a:prstGeom>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uk-UA" b="1" dirty="0">
                <a:ln w="50800"/>
                <a:solidFill>
                  <a:schemeClr val="bg1">
                    <a:shade val="50000"/>
                  </a:schemeClr>
                </a:solidFill>
              </a:rPr>
              <a:t>Надходження виробничих запасів на підприємство</a:t>
            </a:r>
            <a:endParaRPr lang="ru-RU" b="1" dirty="0">
              <a:ln w="50800"/>
              <a:solidFill>
                <a:schemeClr val="bg1">
                  <a:shade val="50000"/>
                </a:schemeClr>
              </a:solidFill>
            </a:endParaRPr>
          </a:p>
        </p:txBody>
      </p:sp>
      <p:sp>
        <p:nvSpPr>
          <p:cNvPr id="3" name="Стрелка вниз 2"/>
          <p:cNvSpPr/>
          <p:nvPr/>
        </p:nvSpPr>
        <p:spPr>
          <a:xfrm>
            <a:off x="2346325" y="2359025"/>
            <a:ext cx="334963" cy="2159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4" name="Прямоугольник с двумя скругленными противолежащими углами 3"/>
          <p:cNvSpPr/>
          <p:nvPr/>
        </p:nvSpPr>
        <p:spPr>
          <a:xfrm>
            <a:off x="323528" y="2617784"/>
            <a:ext cx="4320480" cy="2215372"/>
          </a:xfrm>
          <a:prstGeom prst="round2DiagRect">
            <a:avLst/>
          </a:prstGeom>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Рахунок-фактура</a:t>
            </a:r>
          </a:p>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Доручення (типова форма № М-2)</a:t>
            </a:r>
          </a:p>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Товарно-транспортна накладна (типова форма № 1-ТН)</a:t>
            </a:r>
          </a:p>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Журнал обліку вантажів, що надійшли (типова форма № М-1)</a:t>
            </a:r>
          </a:p>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Прибутковий ордер (типова форма № М-4)</a:t>
            </a:r>
          </a:p>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Акт приймання матеріалів (типова форма № М-7)</a:t>
            </a:r>
          </a:p>
        </p:txBody>
      </p:sp>
      <p:sp>
        <p:nvSpPr>
          <p:cNvPr id="17412" name="Прямоугольник 4"/>
          <p:cNvSpPr>
            <a:spLocks noChangeArrowheads="1"/>
          </p:cNvSpPr>
          <p:nvPr/>
        </p:nvSpPr>
        <p:spPr bwMode="auto">
          <a:xfrm>
            <a:off x="635000" y="892175"/>
            <a:ext cx="3862388" cy="646113"/>
          </a:xfrm>
          <a:prstGeom prst="rect">
            <a:avLst/>
          </a:prstGeom>
          <a:noFill/>
          <a:ln w="9525">
            <a:noFill/>
            <a:miter lim="800000"/>
            <a:headEnd/>
            <a:tailEnd/>
          </a:ln>
        </p:spPr>
        <p:txBody>
          <a:bodyPr>
            <a:spAutoFit/>
          </a:bodyPr>
          <a:lstStyle/>
          <a:p>
            <a:r>
              <a:rPr lang="ru-RU" b="1">
                <a:latin typeface="Century Gothic" pitchFamily="34" charset="0"/>
              </a:rPr>
              <a:t>   Документування операцій </a:t>
            </a:r>
          </a:p>
          <a:p>
            <a:r>
              <a:rPr lang="ru-RU" b="1">
                <a:latin typeface="Century Gothic" pitchFamily="34" charset="0"/>
              </a:rPr>
              <a:t>з обліку надходження запасів</a:t>
            </a:r>
            <a:endParaRPr lang="ru-RU">
              <a:latin typeface="Century Gothic" pitchFamily="34" charset="0"/>
            </a:endParaRPr>
          </a:p>
        </p:txBody>
      </p:sp>
      <p:sp>
        <p:nvSpPr>
          <p:cNvPr id="6" name="Прямоугольник с двумя скругленными противолежащими углами 5"/>
          <p:cNvSpPr/>
          <p:nvPr/>
        </p:nvSpPr>
        <p:spPr>
          <a:xfrm>
            <a:off x="5222521" y="2617786"/>
            <a:ext cx="3374433" cy="1335558"/>
          </a:xfrm>
          <a:prstGeom prst="round2DiagRect">
            <a:avLst/>
          </a:prstGeom>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uk-UA" b="1" dirty="0">
                <a:ln w="50800"/>
                <a:solidFill>
                  <a:schemeClr val="bg1">
                    <a:shade val="50000"/>
                  </a:schemeClr>
                </a:solidFill>
              </a:rPr>
              <a:t>Внутрішнє переміщення, виробничих запасів у виробництво, на склад з виробництва</a:t>
            </a:r>
            <a:endParaRPr lang="ru-RU" b="1" dirty="0">
              <a:ln w="50800"/>
              <a:solidFill>
                <a:schemeClr val="bg1">
                  <a:shade val="50000"/>
                </a:schemeClr>
              </a:solidFill>
            </a:endParaRPr>
          </a:p>
        </p:txBody>
      </p:sp>
      <p:sp>
        <p:nvSpPr>
          <p:cNvPr id="7" name="Стрелка вниз 6"/>
          <p:cNvSpPr/>
          <p:nvPr/>
        </p:nvSpPr>
        <p:spPr>
          <a:xfrm>
            <a:off x="6851650" y="3952875"/>
            <a:ext cx="317500" cy="239713"/>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8" name="Прямоугольник с двумя скругленными противолежащими углами 7"/>
          <p:cNvSpPr/>
          <p:nvPr/>
        </p:nvSpPr>
        <p:spPr>
          <a:xfrm>
            <a:off x="4890033" y="4221089"/>
            <a:ext cx="3923928" cy="1224135"/>
          </a:xfrm>
          <a:prstGeom prst="round2DiagRect">
            <a:avLst/>
          </a:prstGeom>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Лімітно-забірна картка (типові форми № М-8, 9)</a:t>
            </a:r>
            <a:endParaRPr lang="ru-RU" sz="1400" b="1" dirty="0">
              <a:ln w="50800"/>
              <a:solidFill>
                <a:schemeClr val="bg1">
                  <a:shade val="50000"/>
                </a:schemeClr>
              </a:solidFill>
            </a:endParaRPr>
          </a:p>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Накладна-вимога (внутрішнє переміщення матеріалів) (типова форма № М-11)</a:t>
            </a:r>
          </a:p>
        </p:txBody>
      </p:sp>
      <p:sp>
        <p:nvSpPr>
          <p:cNvPr id="17416" name="Прямоугольник 8"/>
          <p:cNvSpPr>
            <a:spLocks noChangeArrowheads="1"/>
          </p:cNvSpPr>
          <p:nvPr/>
        </p:nvSpPr>
        <p:spPr bwMode="auto">
          <a:xfrm>
            <a:off x="5141913" y="1817688"/>
            <a:ext cx="3602037" cy="646112"/>
          </a:xfrm>
          <a:prstGeom prst="rect">
            <a:avLst/>
          </a:prstGeom>
          <a:noFill/>
          <a:ln w="9525">
            <a:noFill/>
            <a:miter lim="800000"/>
            <a:headEnd/>
            <a:tailEnd/>
          </a:ln>
        </p:spPr>
        <p:txBody>
          <a:bodyPr>
            <a:spAutoFit/>
          </a:bodyPr>
          <a:lstStyle/>
          <a:p>
            <a:pPr algn="ctr"/>
            <a:r>
              <a:rPr lang="ru-RU" b="1">
                <a:latin typeface="Century Gothic" pitchFamily="34" charset="0"/>
              </a:rPr>
              <a:t>Документування операцій </a:t>
            </a:r>
          </a:p>
          <a:p>
            <a:pPr algn="r"/>
            <a:r>
              <a:rPr lang="ru-RU" b="1">
                <a:latin typeface="Century Gothic" pitchFamily="34" charset="0"/>
              </a:rPr>
              <a:t>з обліку витрачання запасів</a:t>
            </a:r>
            <a:endParaRPr lang="ru-RU">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1"/>
          <p:cNvSpPr>
            <a:spLocks noChangeArrowheads="1"/>
          </p:cNvSpPr>
          <p:nvPr/>
        </p:nvSpPr>
        <p:spPr bwMode="auto">
          <a:xfrm>
            <a:off x="1619250" y="1052513"/>
            <a:ext cx="5761038" cy="646112"/>
          </a:xfrm>
          <a:prstGeom prst="rect">
            <a:avLst/>
          </a:prstGeom>
          <a:noFill/>
          <a:ln w="9525">
            <a:noFill/>
            <a:miter lim="800000"/>
            <a:headEnd/>
            <a:tailEnd/>
          </a:ln>
        </p:spPr>
        <p:txBody>
          <a:bodyPr>
            <a:spAutoFit/>
          </a:bodyPr>
          <a:lstStyle/>
          <a:p>
            <a:pPr algn="ctr"/>
            <a:r>
              <a:rPr lang="ru-RU" b="1">
                <a:latin typeface="Century Gothic" pitchFamily="34" charset="0"/>
              </a:rPr>
              <a:t>Документування операцій зі зберігання та обліку виробничих запасів на складі</a:t>
            </a:r>
            <a:endParaRPr lang="ru-RU">
              <a:latin typeface="Century Gothic" pitchFamily="34" charset="0"/>
            </a:endParaRPr>
          </a:p>
        </p:txBody>
      </p:sp>
      <p:sp>
        <p:nvSpPr>
          <p:cNvPr id="3" name="Прямоугольник с двумя скругленными противолежащими углами 2"/>
          <p:cNvSpPr/>
          <p:nvPr/>
        </p:nvSpPr>
        <p:spPr>
          <a:xfrm>
            <a:off x="2227843" y="2091708"/>
            <a:ext cx="4486654" cy="721225"/>
          </a:xfrm>
          <a:prstGeom prst="round2DiagRect">
            <a:avLst/>
          </a:prstGeom>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uk-UA" b="1" dirty="0">
                <a:ln w="50800"/>
                <a:solidFill>
                  <a:schemeClr val="bg1">
                    <a:shade val="50000"/>
                  </a:schemeClr>
                </a:solidFill>
              </a:rPr>
              <a:t>Зберігання та облік виробничих запасів на складі</a:t>
            </a:r>
            <a:endParaRPr lang="ru-RU" b="1" dirty="0">
              <a:ln w="50800"/>
              <a:solidFill>
                <a:schemeClr val="bg1">
                  <a:shade val="50000"/>
                </a:schemeClr>
              </a:solidFill>
            </a:endParaRPr>
          </a:p>
        </p:txBody>
      </p:sp>
      <p:sp>
        <p:nvSpPr>
          <p:cNvPr id="4" name="Стрелка вниз 3"/>
          <p:cNvSpPr/>
          <p:nvPr/>
        </p:nvSpPr>
        <p:spPr>
          <a:xfrm>
            <a:off x="4332288" y="2813050"/>
            <a:ext cx="334962" cy="217488"/>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5" name="Прямоугольник с двумя скругленными противолежащими углами 4"/>
          <p:cNvSpPr/>
          <p:nvPr/>
        </p:nvSpPr>
        <p:spPr>
          <a:xfrm>
            <a:off x="1835696" y="3068961"/>
            <a:ext cx="5400600" cy="2736304"/>
          </a:xfrm>
          <a:prstGeom prst="round2DiagRect">
            <a:avLst/>
          </a:prstGeom>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Картка складського обліку матеріалів (типова форма № М-12)</a:t>
            </a:r>
          </a:p>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Реєстр приймання-здавання документів (типова форма № М-13)</a:t>
            </a:r>
          </a:p>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Відомість обліку залишків матеріалів на складі (типова форма № М-14)</a:t>
            </a:r>
            <a:endParaRPr lang="ru-RU" sz="1400" b="1" dirty="0">
              <a:ln w="50800"/>
              <a:solidFill>
                <a:schemeClr val="bg1">
                  <a:shade val="50000"/>
                </a:schemeClr>
              </a:solidFill>
            </a:endParaRPr>
          </a:p>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Матеріальний ярлик (типова форма № М-16)</a:t>
            </a:r>
          </a:p>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Сигнальна довідка про відхилення фактичного залишку матеріалів від встановлених </a:t>
            </a:r>
            <a:r>
              <a:rPr lang="ru-RU" sz="1400" b="1" dirty="0">
                <a:ln w="50800"/>
                <a:solidFill>
                  <a:schemeClr val="bg1">
                    <a:shade val="50000"/>
                  </a:schemeClr>
                </a:solidFill>
              </a:rPr>
              <a:t>норм запасу (</a:t>
            </a:r>
            <a:r>
              <a:rPr lang="ru-RU" sz="1400" b="1" dirty="0" err="1">
                <a:ln w="50800"/>
                <a:solidFill>
                  <a:schemeClr val="bg1">
                    <a:shade val="50000"/>
                  </a:schemeClr>
                </a:solidFill>
              </a:rPr>
              <a:t>типова</a:t>
            </a:r>
            <a:r>
              <a:rPr lang="ru-RU" sz="1400" b="1" dirty="0">
                <a:ln w="50800"/>
                <a:solidFill>
                  <a:schemeClr val="bg1">
                    <a:shade val="50000"/>
                  </a:schemeClr>
                </a:solidFill>
              </a:rPr>
              <a:t> форма № М-18)</a:t>
            </a:r>
            <a:endParaRPr lang="uk-UA" sz="1400" b="1" dirty="0">
              <a:ln w="50800"/>
              <a:solidFill>
                <a:schemeClr val="bg1">
                  <a:shade val="50000"/>
                </a:schemeClr>
              </a:solidFill>
            </a:endParaRPr>
          </a:p>
          <a:p>
            <a:pPr marL="285750" indent="-285750" fontAlgn="auto">
              <a:spcBef>
                <a:spcPts val="0"/>
              </a:spcBef>
              <a:spcAft>
                <a:spcPts val="0"/>
              </a:spcAft>
              <a:buFont typeface="Courier New" pitchFamily="49" charset="0"/>
              <a:buChar char="o"/>
              <a:defRPr/>
            </a:pPr>
            <a:r>
              <a:rPr lang="uk-UA" sz="1400" b="1" dirty="0">
                <a:ln w="50800"/>
                <a:solidFill>
                  <a:schemeClr val="bg1">
                    <a:shade val="50000"/>
                  </a:schemeClr>
                </a:solidFill>
              </a:rPr>
              <a:t>Матеріальний звіт (типова форма № М-19)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2275" y="623888"/>
            <a:ext cx="5886450" cy="646112"/>
          </a:xfrm>
          <a:prstGeom prst="rect">
            <a:avLst/>
          </a:prstGeom>
        </p:spPr>
        <p:txBody>
          <a:bodyPr>
            <a:spAutoFit/>
          </a:bodyPr>
          <a:lstStyle/>
          <a:p>
            <a:pPr algn="ctr" fontAlgn="auto">
              <a:spcBef>
                <a:spcPts val="0"/>
              </a:spcBef>
              <a:spcAft>
                <a:spcPts val="0"/>
              </a:spcAft>
              <a:defRPr/>
            </a:pPr>
            <a:r>
              <a:rPr lang="uk-UA" altLang="ru-RU" dirty="0">
                <a:effectLst>
                  <a:outerShdw blurRad="38100" dist="38100" dir="2700000" algn="tl">
                    <a:srgbClr val="000000">
                      <a:alpha val="43137"/>
                    </a:srgbClr>
                  </a:outerShdw>
                </a:effectLst>
                <a:latin typeface="+mn-lt"/>
                <a:cs typeface="+mn-cs"/>
              </a:rPr>
              <a:t>Типові форми первинного обліку виробничих запасів та їх </a:t>
            </a:r>
            <a:r>
              <a:rPr lang="uk-UA" altLang="ru-RU" dirty="0">
                <a:latin typeface="+mn-lt"/>
                <a:cs typeface="+mn-cs"/>
              </a:rPr>
              <a:t>д</a:t>
            </a:r>
            <a:r>
              <a:rPr lang="uk-UA" dirty="0">
                <a:latin typeface="+mn-lt"/>
                <a:cs typeface="+mn-cs"/>
              </a:rPr>
              <a:t>окументальне оформлення </a:t>
            </a:r>
            <a:endParaRPr lang="ru-RU" dirty="0">
              <a:effectLst>
                <a:outerShdw blurRad="38100" dist="38100" dir="2700000" algn="tl">
                  <a:srgbClr val="000000">
                    <a:alpha val="43137"/>
                  </a:srgbClr>
                </a:outerShdw>
              </a:effectLst>
              <a:latin typeface="+mn-lt"/>
              <a:cs typeface="+mn-cs"/>
            </a:endParaRPr>
          </a:p>
        </p:txBody>
      </p:sp>
      <p:graphicFrame>
        <p:nvGraphicFramePr>
          <p:cNvPr id="4" name="Таблица 3"/>
          <p:cNvGraphicFramePr>
            <a:graphicFrameLocks noGrp="1"/>
          </p:cNvGraphicFramePr>
          <p:nvPr/>
        </p:nvGraphicFramePr>
        <p:xfrm>
          <a:off x="426730" y="1270720"/>
          <a:ext cx="8416659" cy="4937760"/>
        </p:xfrm>
        <a:graphic>
          <a:graphicData uri="http://schemas.openxmlformats.org/drawingml/2006/table">
            <a:tbl>
              <a:tblPr>
                <a:tableStyleId>{284E427A-3D55-4303-BF80-6455036E1DE7}</a:tableStyleId>
              </a:tblPr>
              <a:tblGrid>
                <a:gridCol w="810092"/>
                <a:gridCol w="1611720"/>
                <a:gridCol w="5994847"/>
              </a:tblGrid>
              <a:tr h="217764">
                <a:tc>
                  <a:txBody>
                    <a:bodyPr/>
                    <a:lstStyle/>
                    <a:p>
                      <a:pPr algn="ctr">
                        <a:spcAft>
                          <a:spcPts val="0"/>
                        </a:spcAft>
                      </a:pPr>
                      <a:r>
                        <a:rPr lang="uk-UA" sz="1200" i="1" dirty="0">
                          <a:effectLst/>
                          <a:latin typeface="Times New Roman" pitchFamily="18" charset="0"/>
                          <a:cs typeface="Times New Roman" pitchFamily="18" charset="0"/>
                        </a:rPr>
                        <a:t>Номер</a:t>
                      </a:r>
                      <a:endParaRPr lang="ru-RU" sz="1200" i="1" dirty="0">
                        <a:effectLst/>
                        <a:latin typeface="Times New Roman" pitchFamily="18" charset="0"/>
                        <a:cs typeface="Times New Roman" pitchFamily="18" charset="0"/>
                      </a:endParaRPr>
                    </a:p>
                    <a:p>
                      <a:pPr algn="ctr">
                        <a:spcAft>
                          <a:spcPts val="0"/>
                        </a:spcAft>
                      </a:pPr>
                      <a:r>
                        <a:rPr lang="uk-UA" sz="1200" i="1" dirty="0">
                          <a:effectLst/>
                          <a:latin typeface="Times New Roman" pitchFamily="18" charset="0"/>
                          <a:cs typeface="Times New Roman" pitchFamily="18" charset="0"/>
                        </a:rPr>
                        <a:t>форми</a:t>
                      </a:r>
                      <a:endParaRPr lang="ru-RU" sz="1200" i="1" dirty="0">
                        <a:effectLst/>
                        <a:latin typeface="Times New Roman" pitchFamily="18" charset="0"/>
                        <a:ea typeface="Times New Roman"/>
                        <a:cs typeface="Times New Roman" pitchFamily="18" charset="0"/>
                      </a:endParaRPr>
                    </a:p>
                  </a:txBody>
                  <a:tcPr marL="0" marR="0" marT="0" marB="0" anchor="ctr"/>
                </a:tc>
                <a:tc>
                  <a:txBody>
                    <a:bodyPr/>
                    <a:lstStyle/>
                    <a:p>
                      <a:pPr algn="ctr">
                        <a:spcAft>
                          <a:spcPts val="0"/>
                        </a:spcAft>
                      </a:pPr>
                      <a:r>
                        <a:rPr lang="uk-UA" sz="1200" i="1" dirty="0">
                          <a:effectLst/>
                          <a:latin typeface="Times New Roman" pitchFamily="18" charset="0"/>
                          <a:cs typeface="Times New Roman" pitchFamily="18" charset="0"/>
                        </a:rPr>
                        <a:t>Назва форми</a:t>
                      </a:r>
                      <a:endParaRPr lang="ru-RU" sz="1200" i="1" dirty="0">
                        <a:effectLst/>
                        <a:latin typeface="Times New Roman" pitchFamily="18" charset="0"/>
                        <a:ea typeface="Times New Roman"/>
                        <a:cs typeface="Times New Roman" pitchFamily="18" charset="0"/>
                      </a:endParaRPr>
                    </a:p>
                  </a:txBody>
                  <a:tcPr marL="0" marR="0" marT="0" marB="0" anchor="ctr"/>
                </a:tc>
                <a:tc>
                  <a:txBody>
                    <a:bodyPr/>
                    <a:lstStyle/>
                    <a:p>
                      <a:pPr algn="ctr">
                        <a:spcAft>
                          <a:spcPts val="0"/>
                        </a:spcAft>
                      </a:pPr>
                      <a:r>
                        <a:rPr lang="uk-UA" sz="1200" i="1" dirty="0">
                          <a:effectLst/>
                          <a:latin typeface="Times New Roman" pitchFamily="18" charset="0"/>
                          <a:cs typeface="Times New Roman" pitchFamily="18" charset="0"/>
                        </a:rPr>
                        <a:t>Призначення документу</a:t>
                      </a:r>
                      <a:endParaRPr lang="ru-RU" sz="1200" i="1" dirty="0">
                        <a:effectLst/>
                        <a:latin typeface="Times New Roman" pitchFamily="18" charset="0"/>
                        <a:ea typeface="Times New Roman"/>
                        <a:cs typeface="Times New Roman" pitchFamily="18" charset="0"/>
                      </a:endParaRPr>
                    </a:p>
                  </a:txBody>
                  <a:tcPr marL="0" marR="0" marT="0" marB="0" anchor="ctr"/>
                </a:tc>
              </a:tr>
              <a:tr h="182880">
                <a:tc>
                  <a:txBody>
                    <a:bodyPr/>
                    <a:lstStyle/>
                    <a:p>
                      <a:pPr algn="ctr">
                        <a:spcAft>
                          <a:spcPts val="0"/>
                        </a:spcAft>
                      </a:pPr>
                      <a:r>
                        <a:rPr lang="uk-UA" sz="1200" i="1" dirty="0">
                          <a:effectLst/>
                          <a:latin typeface="Times New Roman" pitchFamily="18" charset="0"/>
                          <a:cs typeface="Times New Roman" pitchFamily="18" charset="0"/>
                        </a:rPr>
                        <a:t>1</a:t>
                      </a:r>
                      <a:endParaRPr lang="ru-RU" sz="1200" i="1" dirty="0">
                        <a:effectLst/>
                        <a:latin typeface="Times New Roman" pitchFamily="18" charset="0"/>
                        <a:ea typeface="Times New Roman"/>
                        <a:cs typeface="Times New Roman" pitchFamily="18" charset="0"/>
                      </a:endParaRPr>
                    </a:p>
                  </a:txBody>
                  <a:tcPr marL="0" marR="0" marT="0" marB="0" anchor="ctr"/>
                </a:tc>
                <a:tc>
                  <a:txBody>
                    <a:bodyPr/>
                    <a:lstStyle/>
                    <a:p>
                      <a:pPr algn="ctr">
                        <a:spcAft>
                          <a:spcPts val="0"/>
                        </a:spcAft>
                      </a:pPr>
                      <a:r>
                        <a:rPr lang="uk-UA" sz="1200" i="1">
                          <a:effectLst/>
                          <a:latin typeface="Times New Roman" pitchFamily="18" charset="0"/>
                          <a:cs typeface="Times New Roman" pitchFamily="18" charset="0"/>
                        </a:rPr>
                        <a:t>2</a:t>
                      </a:r>
                      <a:endParaRPr lang="ru-RU" sz="1200" i="1">
                        <a:effectLst/>
                        <a:latin typeface="Times New Roman" pitchFamily="18" charset="0"/>
                        <a:ea typeface="Times New Roman"/>
                        <a:cs typeface="Times New Roman" pitchFamily="18" charset="0"/>
                      </a:endParaRPr>
                    </a:p>
                  </a:txBody>
                  <a:tcPr marL="0" marR="0" marT="0" marB="0" anchor="ctr"/>
                </a:tc>
                <a:tc>
                  <a:txBody>
                    <a:bodyPr/>
                    <a:lstStyle/>
                    <a:p>
                      <a:pPr algn="ctr">
                        <a:spcAft>
                          <a:spcPts val="0"/>
                        </a:spcAft>
                      </a:pPr>
                      <a:r>
                        <a:rPr lang="uk-UA" sz="1200" i="1" dirty="0">
                          <a:effectLst/>
                          <a:latin typeface="Times New Roman" pitchFamily="18" charset="0"/>
                          <a:cs typeface="Times New Roman" pitchFamily="18" charset="0"/>
                        </a:rPr>
                        <a:t>3</a:t>
                      </a:r>
                      <a:endParaRPr lang="ru-RU" sz="1200" i="1" dirty="0">
                        <a:effectLst/>
                        <a:latin typeface="Times New Roman" pitchFamily="18" charset="0"/>
                        <a:ea typeface="Times New Roman"/>
                        <a:cs typeface="Times New Roman" pitchFamily="18" charset="0"/>
                      </a:endParaRPr>
                    </a:p>
                  </a:txBody>
                  <a:tcPr marL="0" marR="0" marT="0" marB="0" anchor="ctr"/>
                </a:tc>
              </a:tr>
              <a:tr h="274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altLang="ru-RU" sz="1200" i="1" dirty="0" smtClean="0">
                          <a:latin typeface="Times New Roman" pitchFamily="18" charset="0"/>
                          <a:cs typeface="Times New Roman" pitchFamily="18" charset="0"/>
                        </a:rPr>
                        <a:t> М-1</a:t>
                      </a:r>
                    </a:p>
                  </a:txBody>
                  <a:tcPr marL="0" marR="0" marT="0" marB="0" anchor="ctr"/>
                </a:tc>
                <a:tc>
                  <a:txBody>
                    <a:bodyPr/>
                    <a:lstStyle/>
                    <a:p>
                      <a:pPr algn="ctr">
                        <a:spcAft>
                          <a:spcPts val="0"/>
                        </a:spcAft>
                      </a:pPr>
                      <a:r>
                        <a:rPr lang="uk-UA" altLang="ru-RU" sz="1200" i="1" dirty="0" smtClean="0">
                          <a:latin typeface="Times New Roman" pitchFamily="18" charset="0"/>
                          <a:cs typeface="Times New Roman" pitchFamily="18" charset="0"/>
                        </a:rPr>
                        <a:t>Журнал обліку вантажів, що надійшли</a:t>
                      </a:r>
                      <a:endParaRPr lang="ru-RU" sz="1200" i="1" dirty="0">
                        <a:effectLst/>
                        <a:latin typeface="Times New Roman" pitchFamily="18" charset="0"/>
                        <a:ea typeface="Times New Roman"/>
                        <a:cs typeface="Times New Roman" pitchFamily="18" charset="0"/>
                      </a:endParaRPr>
                    </a:p>
                  </a:txBody>
                  <a:tcPr marL="0" marR="0" marT="0" marB="0" anchor="ctr"/>
                </a:tc>
                <a:tc>
                  <a:txBody>
                    <a:bodyPr/>
                    <a:lstStyle/>
                    <a:p>
                      <a:pPr marL="90488" indent="0" algn="l" rtl="0" eaLnBrk="1" latinLnBrk="0" hangingPunct="1">
                        <a:spcAft>
                          <a:spcPts val="0"/>
                        </a:spcAft>
                        <a:tabLst>
                          <a:tab pos="5651500" algn="l"/>
                          <a:tab pos="5741988" algn="l"/>
                        </a:tabLst>
                      </a:pPr>
                      <a:r>
                        <a:rPr kumimoji="0" lang="uk-UA" sz="1200" i="1" kern="1200" noProof="0" dirty="0" smtClean="0">
                          <a:solidFill>
                            <a:schemeClr val="dk1"/>
                          </a:solidFill>
                          <a:latin typeface="Times New Roman" pitchFamily="18" charset="0"/>
                          <a:ea typeface="+mn-ea"/>
                          <a:cs typeface="Times New Roman" pitchFamily="18" charset="0"/>
                        </a:rPr>
                        <a:t>Застосовується для обліку та контролю за надходженням та оприбуткуванням матеріальних цінностей. </a:t>
                      </a:r>
                    </a:p>
                    <a:p>
                      <a:pPr marL="90488" indent="0" algn="l" rtl="0" eaLnBrk="1" latinLnBrk="0" hangingPunct="1">
                        <a:spcAft>
                          <a:spcPts val="0"/>
                        </a:spcAft>
                        <a:tabLst>
                          <a:tab pos="5651500" algn="l"/>
                          <a:tab pos="5741988" algn="l"/>
                        </a:tabLst>
                      </a:pPr>
                      <a:r>
                        <a:rPr kumimoji="0" lang="uk-UA" sz="1200" i="1" kern="1200" noProof="0" dirty="0" smtClean="0">
                          <a:solidFill>
                            <a:schemeClr val="dk1"/>
                          </a:solidFill>
                          <a:latin typeface="Times New Roman" pitchFamily="18" charset="0"/>
                          <a:ea typeface="+mn-ea"/>
                          <a:cs typeface="Times New Roman" pitchFamily="18" charset="0"/>
                        </a:rPr>
                        <a:t>Записи в журналі виконуються відділом постачання в міру надходження матеріальних цінностей на склад підприємства на основі товарно-транспортних документів, прибуткових ордерів, актів приймання матеріалів. </a:t>
                      </a:r>
                    </a:p>
                    <a:p>
                      <a:pPr marL="90488" indent="0" algn="l" rtl="0" eaLnBrk="1" latinLnBrk="0" hangingPunct="1">
                        <a:spcAft>
                          <a:spcPts val="0"/>
                        </a:spcAft>
                        <a:tabLst>
                          <a:tab pos="5651500" algn="l"/>
                          <a:tab pos="5741988" algn="l"/>
                        </a:tabLst>
                      </a:pPr>
                      <a:r>
                        <a:rPr kumimoji="0" lang="uk-UA" sz="1200" i="1" kern="1200" noProof="0" dirty="0" smtClean="0">
                          <a:solidFill>
                            <a:schemeClr val="dk1"/>
                          </a:solidFill>
                          <a:latin typeface="Times New Roman" pitchFamily="18" charset="0"/>
                          <a:ea typeface="+mn-ea"/>
                          <a:cs typeface="Times New Roman" pitchFamily="18" charset="0"/>
                        </a:rPr>
                        <a:t>У журналі також роблять відмітки про запитання, що пов'язані з розшуком вантажів, які не надійшли. У графі «Примітка» записують дані про оплату рахунків, відмову від акцепту або суми часткового акцепту та інші </a:t>
                      </a:r>
                      <a:endParaRPr kumimoji="0" lang="uk-UA" sz="1200" i="1" kern="1200" noProof="0" dirty="0">
                        <a:solidFill>
                          <a:schemeClr val="dk1"/>
                        </a:solidFill>
                        <a:latin typeface="Times New Roman" pitchFamily="18" charset="0"/>
                        <a:ea typeface="+mn-ea"/>
                        <a:cs typeface="Times New Roman" pitchFamily="18" charset="0"/>
                      </a:endParaRPr>
                    </a:p>
                  </a:txBody>
                  <a:tcPr marL="0" marR="0" marT="0" marB="0" anchor="ctr"/>
                </a:tc>
              </a:tr>
              <a:tr h="117688">
                <a:tc>
                  <a:txBody>
                    <a:bodyPr/>
                    <a:lstStyle/>
                    <a:p>
                      <a:pPr algn="ctr"/>
                      <a:r>
                        <a:rPr lang="uk-UA" sz="1200" i="1" dirty="0" smtClean="0">
                          <a:latin typeface="Times New Roman" pitchFamily="18" charset="0"/>
                          <a:cs typeface="Times New Roman" pitchFamily="18" charset="0"/>
                        </a:rPr>
                        <a:t>М-2</a:t>
                      </a:r>
                      <a:endParaRPr lang="ru-RU" sz="1200" i="1" dirty="0">
                        <a:latin typeface="Times New Roman" pitchFamily="18" charset="0"/>
                        <a:cs typeface="Times New Roman" pitchFamily="18" charset="0"/>
                      </a:endParaRPr>
                    </a:p>
                  </a:txBody>
                  <a:tcPr anchor="ctr"/>
                </a:tc>
                <a:tc>
                  <a:txBody>
                    <a:bodyPr/>
                    <a:lstStyle/>
                    <a:p>
                      <a:pPr algn="ctr"/>
                      <a:r>
                        <a:rPr lang="uk-UA" sz="1200" i="1" noProof="0" smtClean="0">
                          <a:latin typeface="Times New Roman" pitchFamily="18" charset="0"/>
                          <a:cs typeface="Times New Roman" pitchFamily="18" charset="0"/>
                        </a:rPr>
                        <a:t>Доручення</a:t>
                      </a:r>
                      <a:endParaRPr lang="uk-UA" sz="1200" i="1" noProof="0">
                        <a:latin typeface="Times New Roman" pitchFamily="18" charset="0"/>
                        <a:cs typeface="Times New Roman" pitchFamily="18" charset="0"/>
                      </a:endParaRPr>
                    </a:p>
                  </a:txBody>
                  <a:tcPr anchor="ctr"/>
                </a:tc>
                <a:tc>
                  <a:txBody>
                    <a:bodyPr/>
                    <a:lstStyle/>
                    <a:p>
                      <a:pPr marL="0" indent="0" algn="l"/>
                      <a:r>
                        <a:rPr lang="uk-UA" sz="1200" i="1" noProof="0" dirty="0" smtClean="0">
                          <a:latin typeface="Times New Roman" pitchFamily="18" charset="0"/>
                          <a:cs typeface="Times New Roman" pitchFamily="18" charset="0"/>
                        </a:rPr>
                        <a:t>Для одержання ТМЦ від постачальника довіреному працівнику підприємства бухгалтерією виписується доручення типової форми М-2. </a:t>
                      </a:r>
                    </a:p>
                    <a:p>
                      <a:pPr marL="0" indent="0" algn="l"/>
                      <a:r>
                        <a:rPr lang="uk-UA" sz="1200" i="1" noProof="0" dirty="0" smtClean="0">
                          <a:latin typeface="Times New Roman" pitchFamily="18" charset="0"/>
                          <a:cs typeface="Times New Roman" pitchFamily="18" charset="0"/>
                        </a:rPr>
                        <a:t>Отримані за дорученням ТМЦ співробітником підприємства здаються на склад. Комірник оформляє прихід цінностей випискою прибуткового ордера типової форми № 1 – ТН, що виписується постачальником (вантажовідправником)</a:t>
                      </a:r>
                      <a:endParaRPr lang="uk-UA" sz="1200" i="1" noProof="0" dirty="0">
                        <a:latin typeface="Times New Roman" pitchFamily="18" charset="0"/>
                        <a:cs typeface="Times New Roman" pitchFamily="18" charset="0"/>
                      </a:endParaRPr>
                    </a:p>
                  </a:txBody>
                  <a:tcPr anchor="ctr"/>
                </a:tc>
              </a:tr>
              <a:tr h="117688">
                <a:tc>
                  <a:txBody>
                    <a:bodyPr/>
                    <a:lstStyle/>
                    <a:p>
                      <a:pPr algn="ctr"/>
                      <a:r>
                        <a:rPr lang="ru-RU" sz="1200" i="1" dirty="0" smtClean="0">
                          <a:latin typeface="Times New Roman" pitchFamily="18" charset="0"/>
                          <a:cs typeface="Times New Roman" pitchFamily="18" charset="0"/>
                        </a:rPr>
                        <a:t>М-4</a:t>
                      </a:r>
                      <a:endParaRPr lang="ru-RU" sz="1200" i="1" dirty="0">
                        <a:latin typeface="Times New Roman" pitchFamily="18" charset="0"/>
                        <a:cs typeface="Times New Roman" pitchFamily="18" charset="0"/>
                      </a:endParaRPr>
                    </a:p>
                  </a:txBody>
                  <a:tcPr anchor="ctr"/>
                </a:tc>
                <a:tc>
                  <a:txBody>
                    <a:bodyPr/>
                    <a:lstStyle/>
                    <a:p>
                      <a:pPr algn="ctr"/>
                      <a:r>
                        <a:rPr lang="uk-UA" sz="1200" i="1" noProof="0" dirty="0" smtClean="0">
                          <a:latin typeface="Times New Roman" pitchFamily="18" charset="0"/>
                          <a:cs typeface="Times New Roman" pitchFamily="18" charset="0"/>
                        </a:rPr>
                        <a:t>Прибутковий ордер</a:t>
                      </a:r>
                      <a:endParaRPr lang="uk-UA" sz="1200" i="1" noProof="0" dirty="0">
                        <a:latin typeface="Times New Roman" pitchFamily="18" charset="0"/>
                        <a:cs typeface="Times New Roman" pitchFamily="18" charset="0"/>
                      </a:endParaRPr>
                    </a:p>
                  </a:txBody>
                  <a:tcPr anchor="ctr"/>
                </a:tc>
                <a:tc>
                  <a:txBody>
                    <a:bodyPr/>
                    <a:lstStyle/>
                    <a:p>
                      <a:r>
                        <a:rPr lang="uk-UA" sz="1200" i="1" noProof="0" dirty="0" smtClean="0">
                          <a:latin typeface="Times New Roman" pitchFamily="18" charset="0"/>
                          <a:cs typeface="Times New Roman" pitchFamily="18" charset="0"/>
                        </a:rPr>
                        <a:t>Застосовується для обліку матеріалів, які надходять на підприємство від постачальників чи з переробки. </a:t>
                      </a:r>
                    </a:p>
                    <a:p>
                      <a:r>
                        <a:rPr lang="uk-UA" sz="1200" i="1" noProof="0" dirty="0" smtClean="0">
                          <a:latin typeface="Times New Roman" pitchFamily="18" charset="0"/>
                          <a:cs typeface="Times New Roman" pitchFamily="18" charset="0"/>
                        </a:rPr>
                        <a:t>Прибутковий ордер в одному примірнику складається матеріально відповідальною особою у день надходження цінностей на склад. Графа «Номер паспорта» заповнюється при оформленні господарських операцій щодо матеріальних цінностей, які містять дорогоцінні матеріали та каміння. Реквізит «Синтетичний рахунок» для віднесення зносу малоцінних та швидкозношуваних предметів заповнюється тільки по придбанні малоцінних та швидкозношуваних предметів за рахунок фондів економічного стимулювання, фондів спеціального призначення, коштів цільового фінансування та цільових надходжень.</a:t>
                      </a:r>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476672"/>
          <a:ext cx="8416659" cy="5943600"/>
        </p:xfrm>
        <a:graphic>
          <a:graphicData uri="http://schemas.openxmlformats.org/drawingml/2006/table">
            <a:tbl>
              <a:tblPr>
                <a:tableStyleId>{284E427A-3D55-4303-BF80-6455036E1DE7}</a:tableStyleId>
              </a:tblPr>
              <a:tblGrid>
                <a:gridCol w="810092"/>
                <a:gridCol w="1611720"/>
                <a:gridCol w="5994847"/>
              </a:tblGrid>
              <a:tr h="125680">
                <a:tc>
                  <a:txBody>
                    <a:bodyPr/>
                    <a:lstStyle/>
                    <a:p>
                      <a:pPr algn="ctr"/>
                      <a:r>
                        <a:rPr lang="uk-UA" sz="1200" i="1" dirty="0" smtClean="0">
                          <a:latin typeface="Times New Roman" pitchFamily="18" charset="0"/>
                          <a:cs typeface="Times New Roman" pitchFamily="18" charset="0"/>
                        </a:rPr>
                        <a:t>1</a:t>
                      </a:r>
                      <a:endParaRPr lang="ru-RU" sz="1200" i="1" dirty="0">
                        <a:latin typeface="Times New Roman" pitchFamily="18" charset="0"/>
                        <a:cs typeface="Times New Roman" pitchFamily="18" charset="0"/>
                      </a:endParaRPr>
                    </a:p>
                  </a:txBody>
                  <a:tcPr anchor="ctr"/>
                </a:tc>
                <a:tc>
                  <a:txBody>
                    <a:bodyPr/>
                    <a:lstStyle/>
                    <a:p>
                      <a:pPr algn="ctr"/>
                      <a:r>
                        <a:rPr lang="uk-UA" sz="1200" i="1" dirty="0" smtClean="0">
                          <a:latin typeface="Times New Roman" pitchFamily="18" charset="0"/>
                          <a:cs typeface="Times New Roman" pitchFamily="18" charset="0"/>
                        </a:rPr>
                        <a:t>2</a:t>
                      </a:r>
                      <a:endParaRPr lang="ru-RU" sz="1200" i="1" dirty="0">
                        <a:latin typeface="Times New Roman" pitchFamily="18" charset="0"/>
                        <a:cs typeface="Times New Roman" pitchFamily="18" charset="0"/>
                      </a:endParaRPr>
                    </a:p>
                  </a:txBody>
                  <a:tcPr anchor="ctr"/>
                </a:tc>
                <a:tc>
                  <a:txBody>
                    <a:bodyPr/>
                    <a:lstStyle/>
                    <a:p>
                      <a:pPr algn="ctr"/>
                      <a:r>
                        <a:rPr lang="uk-UA" sz="1200" i="1" dirty="0" smtClean="0">
                          <a:latin typeface="Times New Roman" pitchFamily="18" charset="0"/>
                          <a:cs typeface="Times New Roman" pitchFamily="18" charset="0"/>
                        </a:rPr>
                        <a:t>3</a:t>
                      </a:r>
                      <a:endParaRPr lang="ru-RU" sz="1200" i="1" dirty="0">
                        <a:latin typeface="Times New Roman" pitchFamily="18" charset="0"/>
                        <a:cs typeface="Times New Roman" pitchFamily="18" charset="0"/>
                      </a:endParaRPr>
                    </a:p>
                  </a:txBody>
                  <a:tcPr anchor="ctr"/>
                </a:tc>
              </a:tr>
              <a:tr h="125680">
                <a:tc>
                  <a:txBody>
                    <a:bodyPr/>
                    <a:lstStyle/>
                    <a:p>
                      <a:pPr algn="ctr"/>
                      <a:r>
                        <a:rPr lang="ru-RU" sz="1200" i="1" dirty="0">
                          <a:latin typeface="Times New Roman" pitchFamily="18" charset="0"/>
                          <a:cs typeface="Times New Roman" pitchFamily="18" charset="0"/>
                        </a:rPr>
                        <a:t>М-7</a:t>
                      </a:r>
                    </a:p>
                  </a:txBody>
                  <a:tcPr anchor="ctr"/>
                </a:tc>
                <a:tc>
                  <a:txBody>
                    <a:bodyPr/>
                    <a:lstStyle/>
                    <a:p>
                      <a:pPr algn="ctr"/>
                      <a:r>
                        <a:rPr lang="uk-UA" sz="1200" i="1" noProof="0" smtClean="0">
                          <a:latin typeface="Times New Roman" pitchFamily="18" charset="0"/>
                          <a:cs typeface="Times New Roman" pitchFamily="18" charset="0"/>
                        </a:rPr>
                        <a:t>Акт про приймання матеріалів</a:t>
                      </a:r>
                      <a:endParaRPr lang="uk-UA" sz="1200" i="1" noProof="0">
                        <a:latin typeface="Times New Roman" pitchFamily="18" charset="0"/>
                        <a:cs typeface="Times New Roman" pitchFamily="18" charset="0"/>
                      </a:endParaRPr>
                    </a:p>
                  </a:txBody>
                  <a:tcPr anchor="ctr"/>
                </a:tc>
                <a:tc>
                  <a:txBody>
                    <a:bodyPr/>
                    <a:lstStyle/>
                    <a:p>
                      <a:r>
                        <a:rPr lang="uk-UA" sz="1200" i="1" noProof="0" dirty="0" smtClean="0">
                          <a:latin typeface="Times New Roman" pitchFamily="18" charset="0"/>
                          <a:cs typeface="Times New Roman" pitchFamily="18" charset="0"/>
                        </a:rPr>
                        <a:t>Застосовується для оформлення приймання матеріальних цінностей, які мають кількісні та якісні розбіжності з даними супровідних документів постачальника; складається також при прийманні матеріалів, які прибули без документів. </a:t>
                      </a:r>
                    </a:p>
                    <a:p>
                      <a:r>
                        <a:rPr lang="uk-UA" sz="1200" i="1" noProof="0" dirty="0" smtClean="0">
                          <a:latin typeface="Times New Roman" pitchFamily="18" charset="0"/>
                          <a:cs typeface="Times New Roman" pitchFamily="18" charset="0"/>
                        </a:rPr>
                        <a:t>Після приймання цінностей акти з прикладанням документів (ТТН) передаються: один до бухгалтерії підприємства для обліку переміщення (руху) матеріальних цінностей, а другий - відділу постачання або юридичному відділу для направлення листа-претензії постачальнику. Необхідні додаткові дані, які не відокремлені у формі окремими рядками, записуються у розділі «Інші дані». Акт у 2-х примірниках складається приймальною комісією з обов'язковою участю матеріально відповідальної особи та представника відправника (постачальника) або представника незацікавленої організації. Акт затверджується керівником підприємства (організації) чи особою, яка на те уповноважена</a:t>
                      </a:r>
                      <a:endParaRPr lang="uk-UA" sz="1200" i="1" noProof="0" dirty="0">
                        <a:latin typeface="Times New Roman" pitchFamily="18" charset="0"/>
                        <a:cs typeface="Times New Roman" pitchFamily="18" charset="0"/>
                      </a:endParaRPr>
                    </a:p>
                  </a:txBody>
                  <a:tcPr anchor="ctr"/>
                </a:tc>
              </a:tr>
              <a:tr h="0">
                <a:tc>
                  <a:txBody>
                    <a:bodyPr/>
                    <a:lstStyle/>
                    <a:p>
                      <a:pPr algn="ctr"/>
                      <a:r>
                        <a:rPr lang="ru-RU" sz="1200" i="1" dirty="0" smtClean="0">
                          <a:latin typeface="Times New Roman" pitchFamily="18" charset="0"/>
                          <a:cs typeface="Times New Roman" pitchFamily="18" charset="0"/>
                        </a:rPr>
                        <a:t>М-8, </a:t>
                      </a:r>
                      <a:r>
                        <a:rPr lang="ru-RU" sz="1200" i="1" dirty="0">
                          <a:latin typeface="Times New Roman" pitchFamily="18" charset="0"/>
                          <a:cs typeface="Times New Roman" pitchFamily="18" charset="0"/>
                        </a:rPr>
                        <a:t>М-9</a:t>
                      </a:r>
                      <a:r>
                        <a:rPr lang="ru-RU" sz="1200" i="1" dirty="0" smtClean="0">
                          <a:latin typeface="Times New Roman" pitchFamily="18" charset="0"/>
                          <a:cs typeface="Times New Roman" pitchFamily="18" charset="0"/>
                        </a:rPr>
                        <a:t>,</a:t>
                      </a:r>
                      <a:endParaRPr lang="ru-RU" sz="1200" i="1" dirty="0">
                        <a:latin typeface="Times New Roman" pitchFamily="18" charset="0"/>
                        <a:cs typeface="Times New Roman" pitchFamily="18" charset="0"/>
                      </a:endParaRPr>
                    </a:p>
                  </a:txBody>
                  <a:tcPr anchor="ctr"/>
                </a:tc>
                <a:tc>
                  <a:txBody>
                    <a:bodyPr/>
                    <a:lstStyle/>
                    <a:p>
                      <a:pPr algn="ctr"/>
                      <a:r>
                        <a:rPr lang="uk-UA" sz="1200" i="1" noProof="0" smtClean="0">
                          <a:latin typeface="Times New Roman" pitchFamily="18" charset="0"/>
                          <a:cs typeface="Times New Roman" pitchFamily="18" charset="0"/>
                        </a:rPr>
                        <a:t>Лімітно-забірна картка</a:t>
                      </a:r>
                      <a:endParaRPr lang="uk-UA" sz="1200" i="1" noProof="0">
                        <a:latin typeface="Times New Roman" pitchFamily="18" charset="0"/>
                        <a:cs typeface="Times New Roman" pitchFamily="18" charset="0"/>
                      </a:endParaRPr>
                    </a:p>
                  </a:txBody>
                  <a:tcPr anchor="ctr"/>
                </a:tc>
                <a:tc>
                  <a:txBody>
                    <a:bodyPr/>
                    <a:lstStyle/>
                    <a:p>
                      <a:r>
                        <a:rPr lang="uk-UA" sz="1200" i="1" noProof="0" dirty="0" smtClean="0">
                          <a:latin typeface="Times New Roman" pitchFamily="18" charset="0"/>
                          <a:cs typeface="Times New Roman" pitchFamily="18" charset="0"/>
                        </a:rPr>
                        <a:t>Використовуються для оформлення відпуску матеріалів, що систематично витрачаються при виготовленні продукції, а також для поточного контролю за додержанням встановлених лімітів відпуску матеріалів на виробничі потреби та є виправдувальним документом для списання матеріальних цінностей зі складу.</a:t>
                      </a:r>
                    </a:p>
                    <a:p>
                      <a:r>
                        <a:rPr lang="uk-UA" sz="1200" i="1" noProof="0" dirty="0" smtClean="0">
                          <a:latin typeface="Times New Roman" pitchFamily="18" charset="0"/>
                          <a:cs typeface="Times New Roman" pitchFamily="18" charset="0"/>
                        </a:rPr>
                        <a:t>Лімітно-забірна картка призначена:</a:t>
                      </a:r>
                    </a:p>
                    <a:p>
                      <a:r>
                        <a:rPr lang="uk-UA" sz="1200" i="1" noProof="0" dirty="0" smtClean="0">
                          <a:latin typeface="Times New Roman" pitchFamily="18" charset="0"/>
                          <a:cs typeface="Times New Roman" pitchFamily="18" charset="0"/>
                        </a:rPr>
                        <a:t>Форма № М-8 - для багаторазового відпуску одного номенклатурного номера матеріалів на один місяць.</a:t>
                      </a:r>
                    </a:p>
                    <a:p>
                      <a:r>
                        <a:rPr lang="uk-UA" sz="1200" i="1" noProof="0" dirty="0" smtClean="0">
                          <a:latin typeface="Times New Roman" pitchFamily="18" charset="0"/>
                          <a:cs typeface="Times New Roman" pitchFamily="18" charset="0"/>
                        </a:rPr>
                        <a:t>Форма № М-9 - для чотирьохразового відпуску лімітованих матеріалів, що відносяться на один вид витрат (замовлення на один місяць та на різноманітні види витрат (замовлень)).</a:t>
                      </a:r>
                    </a:p>
                    <a:p>
                      <a:pPr fontAlgn="base"/>
                      <a:r>
                        <a:rPr kumimoji="0" lang="uk-UA" sz="1200" i="1" kern="1200" noProof="0" dirty="0" smtClean="0">
                          <a:solidFill>
                            <a:schemeClr val="dk1"/>
                          </a:solidFill>
                          <a:latin typeface="Times New Roman" pitchFamily="18" charset="0"/>
                          <a:ea typeface="+mn-ea"/>
                          <a:cs typeface="Times New Roman" pitchFamily="18" charset="0"/>
                        </a:rPr>
                        <a:t>Лімітно-забірні картки заповнюються відділом постачань або плановим відділом при русі запасів на складі у двох примірниках: один до початку місяця передається до цеху (дільниці) – споживачеві матеріалів, другий – на склад або до комори цеху.</a:t>
                      </a:r>
                    </a:p>
                    <a:p>
                      <a:pPr fontAlgn="base"/>
                      <a:r>
                        <a:rPr kumimoji="0" lang="uk-UA" sz="1200" i="1" kern="1200" noProof="0" dirty="0" smtClean="0">
                          <a:solidFill>
                            <a:schemeClr val="dk1"/>
                          </a:solidFill>
                          <a:latin typeface="Times New Roman" pitchFamily="18" charset="0"/>
                          <a:ea typeface="+mn-ea"/>
                          <a:cs typeface="Times New Roman" pitchFamily="18" charset="0"/>
                        </a:rPr>
                        <a:t>Матеріали відпускаються у виробництво зі складу після пред’явлення представником цеху свого примірника лімітно-забірної картки. Комірник зазначає в обох примірниках картки дату і кількість відпущених матеріалів, потім визначає залишок ліміту за кожним номенклатурним номером матеріалів. При цьому в лімітно-забірній картці цеху розписується комірник, а в лімітно-забірній картці складу – представник цеху.</a:t>
                      </a:r>
                    </a:p>
                  </a:txBody>
                  <a:tcPr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908720"/>
          <a:ext cx="8416659" cy="5120640"/>
        </p:xfrm>
        <a:graphic>
          <a:graphicData uri="http://schemas.openxmlformats.org/drawingml/2006/table">
            <a:tbl>
              <a:tblPr>
                <a:tableStyleId>{284E427A-3D55-4303-BF80-6455036E1DE7}</a:tableStyleId>
              </a:tblPr>
              <a:tblGrid>
                <a:gridCol w="810092"/>
                <a:gridCol w="1611720"/>
                <a:gridCol w="5994847"/>
              </a:tblGrid>
              <a:tr h="274320">
                <a:tc>
                  <a:txBody>
                    <a:bodyPr/>
                    <a:lstStyle/>
                    <a:p>
                      <a:pPr algn="ctr"/>
                      <a:r>
                        <a:rPr lang="uk-UA" sz="1200" i="1" dirty="0" smtClean="0">
                          <a:latin typeface="Times New Roman" pitchFamily="18" charset="0"/>
                          <a:cs typeface="Times New Roman" pitchFamily="18" charset="0"/>
                        </a:rPr>
                        <a:t>1</a:t>
                      </a:r>
                      <a:endParaRPr lang="ru-RU" sz="1200" i="1" dirty="0">
                        <a:latin typeface="Times New Roman" pitchFamily="18" charset="0"/>
                        <a:cs typeface="Times New Roman" pitchFamily="18" charset="0"/>
                      </a:endParaRPr>
                    </a:p>
                  </a:txBody>
                  <a:tcPr anchor="ctr"/>
                </a:tc>
                <a:tc>
                  <a:txBody>
                    <a:bodyPr/>
                    <a:lstStyle/>
                    <a:p>
                      <a:pPr algn="ctr"/>
                      <a:r>
                        <a:rPr lang="uk-UA" sz="1200" i="1" dirty="0" smtClean="0">
                          <a:latin typeface="Times New Roman" pitchFamily="18" charset="0"/>
                          <a:cs typeface="Times New Roman" pitchFamily="18" charset="0"/>
                        </a:rPr>
                        <a:t>2</a:t>
                      </a:r>
                      <a:endParaRPr lang="ru-RU" sz="1200" i="1" dirty="0">
                        <a:latin typeface="Times New Roman" pitchFamily="18" charset="0"/>
                        <a:cs typeface="Times New Roman" pitchFamily="18" charset="0"/>
                      </a:endParaRPr>
                    </a:p>
                  </a:txBody>
                  <a:tcPr anchor="ctr"/>
                </a:tc>
                <a:tc>
                  <a:txBody>
                    <a:bodyPr/>
                    <a:lstStyle/>
                    <a:p>
                      <a:pPr algn="ctr"/>
                      <a:r>
                        <a:rPr lang="uk-UA" sz="1200" i="1" dirty="0" smtClean="0">
                          <a:latin typeface="Times New Roman" pitchFamily="18" charset="0"/>
                          <a:cs typeface="Times New Roman" pitchFamily="18" charset="0"/>
                        </a:rPr>
                        <a:t>3</a:t>
                      </a:r>
                      <a:endParaRPr lang="ru-RU" sz="1200" i="1" dirty="0" smtClean="0">
                        <a:latin typeface="Times New Roman" pitchFamily="18" charset="0"/>
                        <a:cs typeface="Times New Roman" pitchFamily="18" charset="0"/>
                      </a:endParaRPr>
                    </a:p>
                  </a:txBody>
                  <a:tcPr anchor="ctr"/>
                </a:tc>
              </a:tr>
              <a:tr h="0">
                <a:tc>
                  <a:txBody>
                    <a:bodyPr/>
                    <a:lstStyle/>
                    <a:p>
                      <a:pPr algn="ctr">
                        <a:spcAft>
                          <a:spcPts val="0"/>
                        </a:spcAft>
                      </a:pPr>
                      <a:r>
                        <a:rPr kumimoji="0" lang="uk-UA" altLang="ru-RU" sz="1200" i="1" kern="1200" dirty="0" smtClean="0">
                          <a:solidFill>
                            <a:schemeClr val="dk1"/>
                          </a:solidFill>
                          <a:latin typeface="Times New Roman" pitchFamily="18" charset="0"/>
                          <a:ea typeface="+mn-ea"/>
                          <a:cs typeface="Times New Roman" pitchFamily="18" charset="0"/>
                        </a:rPr>
                        <a:t>М-11</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algn="ctr">
                        <a:spcAft>
                          <a:spcPts val="0"/>
                        </a:spcAft>
                      </a:pPr>
                      <a:r>
                        <a:rPr kumimoji="0" lang="uk-UA" altLang="ru-RU" sz="1200" i="1" kern="1200" dirty="0" smtClean="0">
                          <a:solidFill>
                            <a:schemeClr val="dk1"/>
                          </a:solidFill>
                          <a:latin typeface="Times New Roman" pitchFamily="18" charset="0"/>
                          <a:ea typeface="+mn-ea"/>
                          <a:cs typeface="Times New Roman" pitchFamily="18" charset="0"/>
                        </a:rPr>
                        <a:t>Накладна-вимога на відпуск (внутрішнє переміщення) матеріалів</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marL="0" algn="l" rtl="0" eaLnBrk="1" latinLnBrk="0" hangingPunct="1"/>
                      <a:r>
                        <a:rPr kumimoji="0" lang="uk-UA" sz="1200" i="1" kern="1200" noProof="0" dirty="0" smtClean="0">
                          <a:solidFill>
                            <a:schemeClr val="dk1"/>
                          </a:solidFill>
                          <a:latin typeface="Times New Roman" pitchFamily="18" charset="0"/>
                          <a:ea typeface="+mn-ea"/>
                          <a:cs typeface="Times New Roman" pitchFamily="18" charset="0"/>
                        </a:rPr>
                        <a:t>Використовується для обліку руху матеріальних цінностей в середині підприємства та їх відпуску господарствам свого підприємства, що розташовані за межами його території, а також стороннім організаціям.</a:t>
                      </a:r>
                    </a:p>
                    <a:p>
                      <a:pPr marL="0" algn="l" rtl="0" eaLnBrk="1" latinLnBrk="0" hangingPunct="1"/>
                      <a:r>
                        <a:rPr kumimoji="0" lang="uk-UA" sz="1200" i="1" kern="1200" noProof="0" dirty="0" smtClean="0">
                          <a:solidFill>
                            <a:schemeClr val="dk1"/>
                          </a:solidFill>
                          <a:latin typeface="Times New Roman" pitchFamily="18" charset="0"/>
                          <a:ea typeface="+mn-ea"/>
                          <a:cs typeface="Times New Roman" pitchFamily="18" charset="0"/>
                        </a:rPr>
                        <a:t>Накладна-вимога виписується в двох примірниках і підписується головним бухгалтером або особою, на те уповноваженою.</a:t>
                      </a:r>
                    </a:p>
                    <a:p>
                      <a:pPr marL="0" lvl="0" algn="l" rtl="0" eaLnBrk="1" latinLnBrk="0" hangingPunct="1"/>
                      <a:r>
                        <a:rPr kumimoji="0" lang="uk-UA" sz="1200" i="1" kern="1200" noProof="0" dirty="0" smtClean="0">
                          <a:solidFill>
                            <a:schemeClr val="dk1"/>
                          </a:solidFill>
                          <a:latin typeface="Times New Roman" pitchFamily="18" charset="0"/>
                          <a:ea typeface="+mn-ea"/>
                          <a:cs typeface="Times New Roman" pitchFamily="18" charset="0"/>
                        </a:rPr>
                        <a:t>У випадку відпуску матеріалів господарствам свого підприємства один примірник передається одержувачам (цеху, дільниці та т.п.), другий - складу, який потім передається до бухгалтерії.</a:t>
                      </a:r>
                    </a:p>
                    <a:p>
                      <a:pPr marL="0" lvl="0" algn="l" rtl="0" eaLnBrk="1" latinLnBrk="0" hangingPunct="1"/>
                      <a:r>
                        <a:rPr kumimoji="0" lang="uk-UA" sz="1200" i="1" kern="1200" noProof="0" dirty="0" smtClean="0">
                          <a:solidFill>
                            <a:schemeClr val="dk1"/>
                          </a:solidFill>
                          <a:latin typeface="Times New Roman" pitchFamily="18" charset="0"/>
                          <a:ea typeface="+mn-ea"/>
                          <a:cs typeface="Times New Roman" pitchFamily="18" charset="0"/>
                        </a:rPr>
                        <a:t>У випадку внутрішнього переміщення матеріалів накладну-вимогу складає матеріально відповідальна особа складу (цеху), що здає цінності. Один примірник служить складу (цеху), що здає, основою для списання цінностей, а другий - складу (цеху), що приймає для оприбуткування цінностей. Графа 9 «Інвентарний номер» заповнюється в тому випадку, якщо облік малоцінних та швидкозношуваних предметів ведеться за інвентарними номерами.</a:t>
                      </a:r>
                    </a:p>
                    <a:p>
                      <a:r>
                        <a:rPr kumimoji="0" lang="uk-UA" sz="1200" i="1" kern="1200" noProof="0" dirty="0" smtClean="0">
                          <a:solidFill>
                            <a:schemeClr val="dk1"/>
                          </a:solidFill>
                          <a:latin typeface="Times New Roman" pitchFamily="18" charset="0"/>
                          <a:ea typeface="+mn-ea"/>
                          <a:cs typeface="Times New Roman" pitchFamily="18" charset="0"/>
                        </a:rPr>
                        <a:t>У випадку відпуску матеріальних цінностей господарствам свого підприємства, що розташовані за межами його території, або стороннім організаціям накладну-вимогу виписують на основі договорів, нарядів і інших відповідних документів. Перший примірник передають складу як основу для відпуску матеріалів, другий - одержувачеві матеріалів. При відпуску матеріалів </a:t>
                      </a:r>
                      <a:r>
                        <a:rPr kumimoji="0" lang="uk-UA" sz="1200" i="1" kern="1200" noProof="0" dirty="0" err="1" smtClean="0">
                          <a:solidFill>
                            <a:schemeClr val="dk1"/>
                          </a:solidFill>
                          <a:latin typeface="Times New Roman" pitchFamily="18" charset="0"/>
                          <a:ea typeface="+mn-ea"/>
                          <a:cs typeface="Times New Roman" pitchFamily="18" charset="0"/>
                        </a:rPr>
                        <a:t>самовивозом</a:t>
                      </a:r>
                      <a:r>
                        <a:rPr kumimoji="0" lang="uk-UA" sz="1200" i="1" kern="1200" noProof="0" dirty="0" smtClean="0">
                          <a:solidFill>
                            <a:schemeClr val="dk1"/>
                          </a:solidFill>
                          <a:latin typeface="Times New Roman" pitchFamily="18" charset="0"/>
                          <a:ea typeface="+mn-ea"/>
                          <a:cs typeface="Times New Roman" pitchFamily="18" charset="0"/>
                        </a:rPr>
                        <a:t> накладну-вимогу підписану одержувачем, комірник передає в бухгалтерію для виписки розрахунково-платіжних документів, якщо матеріали відпускалися із наступною оплатою .</a:t>
                      </a:r>
                    </a:p>
                  </a:txBody>
                  <a:tcPr anchor="ctr"/>
                </a:tc>
              </a:tr>
              <a:tr h="0">
                <a:tc>
                  <a:txBody>
                    <a:bodyPr/>
                    <a:lstStyle/>
                    <a:p>
                      <a:pPr algn="ctr">
                        <a:spcAft>
                          <a:spcPts val="0"/>
                        </a:spcAft>
                      </a:pPr>
                      <a:r>
                        <a:rPr kumimoji="0" lang="uk-UA" altLang="ru-RU" sz="1200" i="1" kern="1200" dirty="0" smtClean="0">
                          <a:solidFill>
                            <a:schemeClr val="dk1"/>
                          </a:solidFill>
                          <a:latin typeface="Times New Roman" pitchFamily="18" charset="0"/>
                          <a:ea typeface="+mn-ea"/>
                          <a:cs typeface="Times New Roman" pitchFamily="18" charset="0"/>
                        </a:rPr>
                        <a:t>М-12</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algn="ctr">
                        <a:spcAft>
                          <a:spcPts val="0"/>
                        </a:spcAft>
                      </a:pPr>
                      <a:r>
                        <a:rPr kumimoji="0" lang="uk-UA" altLang="ru-RU" sz="1200" i="1" kern="1200" dirty="0" smtClean="0">
                          <a:solidFill>
                            <a:schemeClr val="dk1"/>
                          </a:solidFill>
                          <a:latin typeface="Times New Roman" pitchFamily="18" charset="0"/>
                          <a:ea typeface="+mn-ea"/>
                          <a:cs typeface="Times New Roman" pitchFamily="18" charset="0"/>
                        </a:rPr>
                        <a:t>Картка складського обліку матеріалів</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marL="92075" indent="0" algn="l">
                        <a:spcAft>
                          <a:spcPts val="0"/>
                        </a:spcAft>
                      </a:pPr>
                      <a:r>
                        <a:rPr kumimoji="0" lang="uk-UA" sz="1200" i="1" kern="1200" noProof="0" dirty="0" smtClean="0">
                          <a:solidFill>
                            <a:schemeClr val="dk1"/>
                          </a:solidFill>
                          <a:latin typeface="Times New Roman" pitchFamily="18" charset="0"/>
                          <a:ea typeface="+mn-ea"/>
                          <a:cs typeface="Times New Roman" pitchFamily="18" charset="0"/>
                        </a:rPr>
                        <a:t>Застосовується для обліку руху матеріалів на складі за кожним сортом, видом та розміром, заповнюється на кожний номенклатурний номер матеріалу і ведеться матеріально відповідальною особою (комірником, зав. складом). Записи у картці виконують на підставі первинних прибутково-видаткових документів у день, коли відбувається операція.</a:t>
                      </a:r>
                      <a:endParaRPr kumimoji="0" lang="uk-UA" sz="1200" i="1" kern="1200" noProof="0" dirty="0">
                        <a:solidFill>
                          <a:schemeClr val="dk1"/>
                        </a:solidFill>
                        <a:latin typeface="Times New Roman" pitchFamily="18" charset="0"/>
                        <a:ea typeface="+mn-ea"/>
                        <a:cs typeface="Times New Roman" pitchFamily="18" charset="0"/>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39552" y="764704"/>
          <a:ext cx="8229600" cy="5120640"/>
        </p:xfrm>
        <a:graphic>
          <a:graphicData uri="http://schemas.openxmlformats.org/drawingml/2006/table">
            <a:tbl>
              <a:tblPr>
                <a:tableStyleId>{284E427A-3D55-4303-BF80-6455036E1DE7}</a:tableStyleId>
              </a:tblPr>
              <a:tblGrid>
                <a:gridCol w="792088"/>
                <a:gridCol w="1872208"/>
                <a:gridCol w="5565304"/>
              </a:tblGrid>
              <a:tr h="0">
                <a:tc>
                  <a:txBody>
                    <a:bodyPr/>
                    <a:lstStyle/>
                    <a:p>
                      <a:pPr algn="ctr">
                        <a:spcAft>
                          <a:spcPts val="0"/>
                        </a:spcAft>
                      </a:pPr>
                      <a:r>
                        <a:rPr lang="uk-UA" sz="1200" dirty="0" smtClean="0">
                          <a:effectLst/>
                          <a:latin typeface="Times New Roman"/>
                          <a:ea typeface="Times New Roman"/>
                        </a:rPr>
                        <a:t>1</a:t>
                      </a:r>
                      <a:endParaRPr lang="ru-RU" sz="1200" dirty="0">
                        <a:effectLst/>
                        <a:latin typeface="Times New Roman"/>
                        <a:ea typeface="Times New Roman"/>
                      </a:endParaRPr>
                    </a:p>
                  </a:txBody>
                  <a:tcPr marL="0" marR="0" marT="0" marB="0" anchor="ctr"/>
                </a:tc>
                <a:tc>
                  <a:txBody>
                    <a:bodyPr/>
                    <a:lstStyle/>
                    <a:p>
                      <a:pPr algn="ctr">
                        <a:spcAft>
                          <a:spcPts val="0"/>
                        </a:spcAft>
                      </a:pPr>
                      <a:r>
                        <a:rPr lang="uk-UA" sz="1200" dirty="0" smtClean="0">
                          <a:effectLst/>
                          <a:latin typeface="Times New Roman"/>
                          <a:ea typeface="Times New Roman"/>
                        </a:rPr>
                        <a:t>2</a:t>
                      </a:r>
                      <a:endParaRPr lang="ru-RU" sz="1200" dirty="0">
                        <a:effectLst/>
                        <a:latin typeface="Times New Roman"/>
                        <a:ea typeface="Times New Roman"/>
                      </a:endParaRPr>
                    </a:p>
                  </a:txBody>
                  <a:tcPr marL="0" marR="0" marT="0" marB="0" anchor="ctr"/>
                </a:tc>
                <a:tc>
                  <a:txBody>
                    <a:bodyPr/>
                    <a:lstStyle/>
                    <a:p>
                      <a:pPr algn="ctr">
                        <a:spcAft>
                          <a:spcPts val="0"/>
                        </a:spcAft>
                      </a:pPr>
                      <a:r>
                        <a:rPr lang="uk-UA" sz="1200" dirty="0" smtClean="0">
                          <a:effectLst/>
                          <a:latin typeface="Times New Roman"/>
                          <a:ea typeface="Times New Roman"/>
                        </a:rPr>
                        <a:t>3</a:t>
                      </a:r>
                      <a:endParaRPr lang="ru-RU" sz="1200" dirty="0">
                        <a:effectLst/>
                        <a:latin typeface="Times New Roman"/>
                        <a:ea typeface="Times New Roman"/>
                      </a:endParaRPr>
                    </a:p>
                  </a:txBody>
                  <a:tcPr marL="0" marR="0" marT="0" marB="0" anchor="ctr"/>
                </a:tc>
              </a:tr>
              <a:tr h="0">
                <a:tc>
                  <a:txBody>
                    <a:bodyPr/>
                    <a:lstStyle/>
                    <a:p>
                      <a:pPr algn="ctr"/>
                      <a:r>
                        <a:rPr kumimoji="0" lang="ru-RU" sz="1200" i="1" kern="1200" dirty="0" smtClean="0">
                          <a:solidFill>
                            <a:schemeClr val="dk1"/>
                          </a:solidFill>
                          <a:latin typeface="Times New Roman" pitchFamily="18" charset="0"/>
                          <a:ea typeface="+mn-ea"/>
                          <a:cs typeface="Times New Roman" pitchFamily="18" charset="0"/>
                        </a:rPr>
                        <a:t>М-13</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algn="ctr"/>
                      <a:r>
                        <a:rPr kumimoji="0" lang="uk-UA" altLang="ru-RU" sz="1200" i="1" kern="1200" dirty="0" smtClean="0">
                          <a:solidFill>
                            <a:schemeClr val="dk1"/>
                          </a:solidFill>
                          <a:latin typeface="Times New Roman" pitchFamily="18" charset="0"/>
                          <a:ea typeface="+mn-ea"/>
                          <a:cs typeface="Times New Roman" pitchFamily="18" charset="0"/>
                        </a:rPr>
                        <a:t>Реєстр № приймання-здавання документів</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marL="92075" indent="0"/>
                      <a:r>
                        <a:rPr kumimoji="0" lang="uk-UA" sz="1200" i="1" kern="1200" noProof="0" smtClean="0">
                          <a:solidFill>
                            <a:schemeClr val="dk1"/>
                          </a:solidFill>
                          <a:latin typeface="Times New Roman" pitchFamily="18" charset="0"/>
                          <a:ea typeface="+mn-ea"/>
                          <a:cs typeface="Times New Roman" pitchFamily="18" charset="0"/>
                        </a:rPr>
                        <a:t>Застосовується для реєстрації прибутково-видаткових документів, які здаються до бухгалтерії.</a:t>
                      </a:r>
                    </a:p>
                    <a:p>
                      <a:pPr marL="92075" indent="0"/>
                      <a:r>
                        <a:rPr kumimoji="0" lang="uk-UA" sz="1200" i="1" kern="1200" noProof="0" smtClean="0">
                          <a:solidFill>
                            <a:schemeClr val="dk1"/>
                          </a:solidFill>
                          <a:latin typeface="Times New Roman" pitchFamily="18" charset="0"/>
                          <a:ea typeface="+mn-ea"/>
                          <a:cs typeface="Times New Roman" pitchFamily="18" charset="0"/>
                        </a:rPr>
                        <a:t>Реєстр складається в одному примірнику матеріально відповідальною особою та здається до бухгалтерії підприємства (організації) разом з первинними документами та необхідними додатками </a:t>
                      </a:r>
                      <a:endParaRPr kumimoji="0" lang="uk-UA" sz="1200" i="1" kern="1200" noProof="0">
                        <a:solidFill>
                          <a:schemeClr val="dk1"/>
                        </a:solidFill>
                        <a:latin typeface="Times New Roman" pitchFamily="18" charset="0"/>
                        <a:ea typeface="+mn-ea"/>
                        <a:cs typeface="Times New Roman" pitchFamily="18" charset="0"/>
                      </a:endParaRPr>
                    </a:p>
                  </a:txBody>
                  <a:tcPr marL="0" marR="0" marT="0" marB="0" anchor="ctr"/>
                </a:tc>
              </a:tr>
              <a:tr h="182880">
                <a:tc>
                  <a:txBody>
                    <a:bodyPr/>
                    <a:lstStyle/>
                    <a:p>
                      <a:pPr algn="ctr">
                        <a:spcAft>
                          <a:spcPts val="0"/>
                        </a:spcAft>
                      </a:pPr>
                      <a:r>
                        <a:rPr kumimoji="0" lang="uk-UA" altLang="ru-RU" sz="1200" i="1" kern="1200" dirty="0" smtClean="0">
                          <a:solidFill>
                            <a:schemeClr val="dk1"/>
                          </a:solidFill>
                          <a:latin typeface="Times New Roman" pitchFamily="18" charset="0"/>
                          <a:ea typeface="+mn-ea"/>
                          <a:cs typeface="Times New Roman" pitchFamily="18" charset="0"/>
                        </a:rPr>
                        <a:t>М-14</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algn="ctr">
                        <a:spcAft>
                          <a:spcPts val="0"/>
                        </a:spcAft>
                      </a:pPr>
                      <a:r>
                        <a:rPr kumimoji="0" lang="uk-UA" altLang="ru-RU" sz="1200" i="1" kern="1200" dirty="0" smtClean="0">
                          <a:solidFill>
                            <a:schemeClr val="dk1"/>
                          </a:solidFill>
                          <a:latin typeface="Times New Roman" pitchFamily="18" charset="0"/>
                          <a:ea typeface="+mn-ea"/>
                          <a:cs typeface="Times New Roman" pitchFamily="18" charset="0"/>
                        </a:rPr>
                        <a:t>Відомість обліку залишків матеріалів на складі</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marL="92075" indent="0" algn="l">
                        <a:spcAft>
                          <a:spcPts val="0"/>
                        </a:spcAft>
                      </a:pPr>
                      <a:r>
                        <a:rPr kumimoji="0" lang="uk-UA" sz="1200" i="1" kern="1200" noProof="0" smtClean="0">
                          <a:solidFill>
                            <a:schemeClr val="dk1"/>
                          </a:solidFill>
                          <a:latin typeface="Times New Roman" pitchFamily="18" charset="0"/>
                          <a:ea typeface="+mn-ea"/>
                          <a:cs typeface="Times New Roman" pitchFamily="18" charset="0"/>
                        </a:rPr>
                        <a:t>Ведеться на підприємствах (в організаціях), які обліковують матеріали за оперативно-бухгалтерським методом. Відомість обліку залишків заповнюють за даними карток складського обліку, перевірених бухгалтерією. Вірогідність перенесення залишків до відомості підтверджується підписом особи, яка перевіряє</a:t>
                      </a:r>
                      <a:endParaRPr kumimoji="0" lang="uk-UA" sz="1200" i="1" kern="1200" noProof="0">
                        <a:solidFill>
                          <a:schemeClr val="dk1"/>
                        </a:solidFill>
                        <a:latin typeface="Times New Roman" pitchFamily="18" charset="0"/>
                        <a:ea typeface="+mn-ea"/>
                        <a:cs typeface="Times New Roman" pitchFamily="18" charset="0"/>
                      </a:endParaRPr>
                    </a:p>
                  </a:txBody>
                  <a:tcPr marL="0" marR="0" marT="0" marB="0" anchor="ctr"/>
                </a:tc>
              </a:tr>
              <a:tr h="182880">
                <a:tc>
                  <a:txBody>
                    <a:bodyPr/>
                    <a:lstStyle/>
                    <a:p>
                      <a:pPr algn="ctr">
                        <a:spcAft>
                          <a:spcPts val="0"/>
                        </a:spcAft>
                      </a:pPr>
                      <a:r>
                        <a:rPr kumimoji="0" lang="uk-UA" altLang="ru-RU" sz="1200" i="1" kern="1200" dirty="0" smtClean="0">
                          <a:solidFill>
                            <a:schemeClr val="dk1"/>
                          </a:solidFill>
                          <a:latin typeface="Times New Roman" pitchFamily="18" charset="0"/>
                          <a:ea typeface="+mn-ea"/>
                          <a:cs typeface="Times New Roman" pitchFamily="18" charset="0"/>
                        </a:rPr>
                        <a:t>М-16</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algn="ctr">
                        <a:spcAft>
                          <a:spcPts val="0"/>
                        </a:spcAft>
                      </a:pPr>
                      <a:r>
                        <a:rPr kumimoji="0" lang="uk-UA" altLang="ru-RU" sz="1200" i="1" kern="1200" dirty="0" smtClean="0">
                          <a:solidFill>
                            <a:schemeClr val="dk1"/>
                          </a:solidFill>
                          <a:latin typeface="Times New Roman" pitchFamily="18" charset="0"/>
                          <a:ea typeface="+mn-ea"/>
                          <a:cs typeface="Times New Roman" pitchFamily="18" charset="0"/>
                        </a:rPr>
                        <a:t>Матеріальний ярлик</a:t>
                      </a:r>
                      <a:endParaRPr kumimoji="0" lang="ru-RU" sz="1200" i="1" kern="1200" dirty="0">
                        <a:solidFill>
                          <a:schemeClr val="dk1"/>
                        </a:solidFill>
                        <a:latin typeface="Times New Roman" pitchFamily="18" charset="0"/>
                        <a:ea typeface="+mn-ea"/>
                        <a:cs typeface="Times New Roman" pitchFamily="18" charset="0"/>
                      </a:endParaRPr>
                    </a:p>
                  </a:txBody>
                  <a:tcPr marL="0" marR="0" marT="0" marB="0" anchor="ctr"/>
                </a:tc>
                <a:tc>
                  <a:txBody>
                    <a:bodyPr/>
                    <a:lstStyle/>
                    <a:p>
                      <a:pPr marL="92075" indent="0"/>
                      <a:r>
                        <a:rPr kumimoji="0" lang="uk-UA" sz="1200" i="1" kern="1200" noProof="0" dirty="0" smtClean="0">
                          <a:solidFill>
                            <a:schemeClr val="dk1"/>
                          </a:solidFill>
                          <a:latin typeface="Times New Roman" pitchFamily="18" charset="0"/>
                          <a:ea typeface="+mn-ea"/>
                          <a:cs typeface="Times New Roman" pitchFamily="18" charset="0"/>
                        </a:rPr>
                        <a:t>Матеріальний ярлик призначений для характеристики матеріалів кожного номенклатурного номера, що знаходиться в місцях зберігання.</a:t>
                      </a:r>
                    </a:p>
                    <a:p>
                      <a:pPr marL="92075" indent="0"/>
                      <a:r>
                        <a:rPr kumimoji="0" lang="uk-UA" sz="1200" i="1" kern="1200" noProof="0" dirty="0" smtClean="0">
                          <a:solidFill>
                            <a:schemeClr val="dk1"/>
                          </a:solidFill>
                          <a:latin typeface="Times New Roman" pitchFamily="18" charset="0"/>
                          <a:ea typeface="+mn-ea"/>
                          <a:cs typeface="Times New Roman" pitchFamily="18" charset="0"/>
                        </a:rPr>
                        <a:t>Бланк ярлика заповнюється </a:t>
                      </a:r>
                      <a:r>
                        <a:rPr kumimoji="0" lang="uk-UA" sz="1200" i="1" kern="1200" noProof="0" dirty="0" err="1" smtClean="0">
                          <a:solidFill>
                            <a:schemeClr val="dk1"/>
                          </a:solidFill>
                          <a:latin typeface="Times New Roman" pitchFamily="18" charset="0"/>
                          <a:ea typeface="+mn-ea"/>
                          <a:cs typeface="Times New Roman" pitchFamily="18" charset="0"/>
                        </a:rPr>
                        <a:t>зав.складом</a:t>
                      </a:r>
                      <a:r>
                        <a:rPr kumimoji="0" lang="uk-UA" sz="1200" i="1" kern="1200" noProof="0" dirty="0" smtClean="0">
                          <a:solidFill>
                            <a:schemeClr val="dk1"/>
                          </a:solidFill>
                          <a:latin typeface="Times New Roman" pitchFamily="18" charset="0"/>
                          <a:ea typeface="+mn-ea"/>
                          <a:cs typeface="Times New Roman" pitchFamily="18" charset="0"/>
                        </a:rPr>
                        <a:t> на кожний номенклатурний номер матеріальних цінностей. Заповнений усіма необхідними даними ярлик прикріплюється до місця зберігання матеріальних цінностей та служить для них паспортом </a:t>
                      </a:r>
                      <a:endParaRPr kumimoji="0" lang="uk-UA" sz="1200" i="1" kern="1200" noProof="0" dirty="0">
                        <a:solidFill>
                          <a:schemeClr val="dk1"/>
                        </a:solidFill>
                        <a:latin typeface="Times New Roman" pitchFamily="18" charset="0"/>
                        <a:ea typeface="+mn-ea"/>
                        <a:cs typeface="Times New Roman" pitchFamily="18" charset="0"/>
                      </a:endParaRPr>
                    </a:p>
                  </a:txBody>
                  <a:tcPr marL="0" marR="0" marT="0" marB="0" anchor="ctr"/>
                </a:tc>
              </a:tr>
              <a:tr h="182880">
                <a:tc>
                  <a:txBody>
                    <a:bodyPr/>
                    <a:lstStyle/>
                    <a:p>
                      <a:pPr algn="ctr">
                        <a:spcAft>
                          <a:spcPts val="0"/>
                        </a:spcAft>
                      </a:pPr>
                      <a:r>
                        <a:rPr kumimoji="0" lang="uk-UA" sz="1200" i="1" kern="1200" noProof="0" smtClean="0">
                          <a:solidFill>
                            <a:schemeClr val="dk1"/>
                          </a:solidFill>
                          <a:latin typeface="Times New Roman" pitchFamily="18" charset="0"/>
                          <a:ea typeface="+mn-ea"/>
                          <a:cs typeface="Times New Roman" pitchFamily="18" charset="0"/>
                        </a:rPr>
                        <a:t>М-18</a:t>
                      </a:r>
                      <a:endParaRPr kumimoji="0" lang="uk-UA" sz="1200" i="1" kern="1200" noProof="0">
                        <a:solidFill>
                          <a:schemeClr val="dk1"/>
                        </a:solidFill>
                        <a:latin typeface="Times New Roman" pitchFamily="18" charset="0"/>
                        <a:ea typeface="+mn-ea"/>
                        <a:cs typeface="Times New Roman" pitchFamily="18" charset="0"/>
                      </a:endParaRPr>
                    </a:p>
                  </a:txBody>
                  <a:tcPr marL="0" marR="0" marT="0" marB="0" anchor="ctr"/>
                </a:tc>
                <a:tc>
                  <a:txBody>
                    <a:bodyPr/>
                    <a:lstStyle/>
                    <a:p>
                      <a:pPr algn="ctr">
                        <a:spcAft>
                          <a:spcPts val="0"/>
                        </a:spcAft>
                      </a:pPr>
                      <a:r>
                        <a:rPr kumimoji="0" lang="uk-UA" sz="1200" i="1" kern="1200" noProof="0" smtClean="0">
                          <a:solidFill>
                            <a:schemeClr val="dk1"/>
                          </a:solidFill>
                          <a:latin typeface="Times New Roman" pitchFamily="18" charset="0"/>
                          <a:ea typeface="+mn-ea"/>
                          <a:cs typeface="Times New Roman" pitchFamily="18" charset="0"/>
                        </a:rPr>
                        <a:t>Сигнальна довідка про відхилення фактичного залишку </a:t>
                      </a:r>
                    </a:p>
                    <a:p>
                      <a:pPr algn="ctr">
                        <a:spcAft>
                          <a:spcPts val="0"/>
                        </a:spcAft>
                      </a:pPr>
                      <a:r>
                        <a:rPr kumimoji="0" lang="uk-UA" sz="1200" i="1" kern="1200" noProof="0" smtClean="0">
                          <a:solidFill>
                            <a:schemeClr val="dk1"/>
                          </a:solidFill>
                          <a:latin typeface="Times New Roman" pitchFamily="18" charset="0"/>
                          <a:ea typeface="+mn-ea"/>
                          <a:cs typeface="Times New Roman" pitchFamily="18" charset="0"/>
                        </a:rPr>
                        <a:t>матеріалів від встановлених норм запасу </a:t>
                      </a:r>
                    </a:p>
                  </a:txBody>
                  <a:tcPr marL="0" marR="0" marT="0" marB="0" anchor="ctr"/>
                </a:tc>
                <a:tc>
                  <a:txBody>
                    <a:bodyPr/>
                    <a:lstStyle/>
                    <a:p>
                      <a:pPr marL="92075" indent="0" algn="l">
                        <a:spcAft>
                          <a:spcPts val="0"/>
                        </a:spcAft>
                      </a:pPr>
                      <a:r>
                        <a:rPr kumimoji="0" lang="uk-UA" sz="1200" i="1" kern="1200" noProof="0" dirty="0" smtClean="0">
                          <a:solidFill>
                            <a:schemeClr val="dk1"/>
                          </a:solidFill>
                          <a:latin typeface="Times New Roman" pitchFamily="18" charset="0"/>
                          <a:ea typeface="+mn-ea"/>
                          <a:cs typeface="Times New Roman" pitchFamily="18" charset="0"/>
                        </a:rPr>
                        <a:t>Використовується для контролю за відхиленням фактичного </a:t>
                      </a:r>
                      <a:r>
                        <a:rPr kumimoji="0" lang="uk-UA" sz="1200" i="1" kern="1200" noProof="0" dirty="0" err="1" smtClean="0">
                          <a:solidFill>
                            <a:schemeClr val="dk1"/>
                          </a:solidFill>
                          <a:latin typeface="Times New Roman" pitchFamily="18" charset="0"/>
                          <a:ea typeface="+mn-ea"/>
                          <a:cs typeface="Times New Roman" pitchFamily="18" charset="0"/>
                        </a:rPr>
                        <a:t>залиш-ку</a:t>
                      </a:r>
                      <a:r>
                        <a:rPr kumimoji="0" lang="uk-UA" sz="1200" i="1" kern="1200" noProof="0" dirty="0" smtClean="0">
                          <a:solidFill>
                            <a:schemeClr val="dk1"/>
                          </a:solidFill>
                          <a:latin typeface="Times New Roman" pitchFamily="18" charset="0"/>
                          <a:ea typeface="+mn-ea"/>
                          <a:cs typeface="Times New Roman" pitchFamily="18" charset="0"/>
                        </a:rPr>
                        <a:t> матеріалів від встановлених норм запасу і для контролю залишків </a:t>
                      </a:r>
                      <a:r>
                        <a:rPr kumimoji="0" lang="uk-UA" sz="1200" i="1" kern="1200" noProof="0" dirty="0" err="1" smtClean="0">
                          <a:solidFill>
                            <a:schemeClr val="dk1"/>
                          </a:solidFill>
                          <a:latin typeface="Times New Roman" pitchFamily="18" charset="0"/>
                          <a:ea typeface="+mn-ea"/>
                          <a:cs typeface="Times New Roman" pitchFamily="18" charset="0"/>
                        </a:rPr>
                        <a:t>ма-теріалів</a:t>
                      </a:r>
                      <a:r>
                        <a:rPr kumimoji="0" lang="uk-UA" sz="1200" i="1" kern="1200" noProof="0" dirty="0" smtClean="0">
                          <a:solidFill>
                            <a:schemeClr val="dk1"/>
                          </a:solidFill>
                          <a:latin typeface="Times New Roman" pitchFamily="18" charset="0"/>
                          <a:ea typeface="+mn-ea"/>
                          <a:cs typeface="Times New Roman" pitchFamily="18" charset="0"/>
                        </a:rPr>
                        <a:t>, що знаходяться без руху.</a:t>
                      </a:r>
                    </a:p>
                    <a:p>
                      <a:pPr marL="92075" indent="0" algn="l">
                        <a:spcAft>
                          <a:spcPts val="0"/>
                        </a:spcAft>
                      </a:pPr>
                      <a:r>
                        <a:rPr kumimoji="0" lang="uk-UA" sz="1200" i="1" kern="1200" noProof="0" dirty="0" smtClean="0">
                          <a:solidFill>
                            <a:schemeClr val="dk1"/>
                          </a:solidFill>
                          <a:latin typeface="Times New Roman" pitchFamily="18" charset="0"/>
                          <a:ea typeface="+mn-ea"/>
                          <a:cs typeface="Times New Roman" pitchFamily="18" charset="0"/>
                        </a:rPr>
                        <a:t>Довідка складається в одному примірнику завідуючим складом (комірником), який повинен своєчасно повідомити відділу постачання про відхилення фактичного залишку матеріалів від встановленої норми запасу та про залишки матеріалів, що знаходяться без руху.</a:t>
                      </a:r>
                    </a:p>
                    <a:p>
                      <a:pPr marL="92075" indent="0" algn="l">
                        <a:spcAft>
                          <a:spcPts val="0"/>
                        </a:spcAft>
                      </a:pPr>
                      <a:r>
                        <a:rPr kumimoji="0" lang="uk-UA" sz="1200" i="1" kern="1200" noProof="0" dirty="0" smtClean="0">
                          <a:solidFill>
                            <a:schemeClr val="dk1"/>
                          </a:solidFill>
                          <a:latin typeface="Times New Roman" pitchFamily="18" charset="0"/>
                          <a:ea typeface="+mn-ea"/>
                          <a:cs typeface="Times New Roman" pitchFamily="18" charset="0"/>
                        </a:rPr>
                        <a:t>Довідка заповнюється на підставі даних складського обліку </a:t>
                      </a:r>
                      <a:r>
                        <a:rPr kumimoji="0" lang="uk-UA" sz="1200" i="1" kern="1200" noProof="0" dirty="0" err="1" smtClean="0">
                          <a:solidFill>
                            <a:schemeClr val="dk1"/>
                          </a:solidFill>
                          <a:latin typeface="Times New Roman" pitchFamily="18" charset="0"/>
                          <a:ea typeface="+mn-ea"/>
                          <a:cs typeface="Times New Roman" pitchFamily="18" charset="0"/>
                        </a:rPr>
                        <a:t>ма-теріалів</a:t>
                      </a:r>
                      <a:r>
                        <a:rPr kumimoji="0" lang="uk-UA" sz="1200" i="1" kern="1200" noProof="0" dirty="0" smtClean="0">
                          <a:solidFill>
                            <a:schemeClr val="dk1"/>
                          </a:solidFill>
                          <a:latin typeface="Times New Roman" pitchFamily="18" charset="0"/>
                          <a:ea typeface="+mn-ea"/>
                          <a:cs typeface="Times New Roman" pitchFamily="18" charset="0"/>
                        </a:rPr>
                        <a:t> (типова форма № М-18).</a:t>
                      </a:r>
                    </a:p>
                    <a:p>
                      <a:pPr marL="92075" indent="0" algn="l">
                        <a:spcAft>
                          <a:spcPts val="0"/>
                        </a:spcAft>
                      </a:pPr>
                      <a:r>
                        <a:rPr kumimoji="0" lang="uk-UA" sz="1200" i="1" kern="1200" noProof="0" dirty="0" smtClean="0">
                          <a:solidFill>
                            <a:schemeClr val="dk1"/>
                          </a:solidFill>
                          <a:latin typeface="Times New Roman" pitchFamily="18" charset="0"/>
                          <a:ea typeface="+mn-ea"/>
                          <a:cs typeface="Times New Roman" pitchFamily="18" charset="0"/>
                        </a:rPr>
                        <a:t>Критерій для </a:t>
                      </a:r>
                      <a:r>
                        <a:rPr kumimoji="0" lang="uk-UA" sz="1200" i="1" kern="1200" noProof="0" dirty="0" err="1" smtClean="0">
                          <a:solidFill>
                            <a:schemeClr val="dk1"/>
                          </a:solidFill>
                          <a:latin typeface="Times New Roman" pitchFamily="18" charset="0"/>
                          <a:ea typeface="+mn-ea"/>
                          <a:cs typeface="Times New Roman" pitchFamily="18" charset="0"/>
                        </a:rPr>
                        <a:t>вкючення</a:t>
                      </a:r>
                      <a:r>
                        <a:rPr kumimoji="0" lang="uk-UA" sz="1200" i="1" kern="1200" noProof="0" dirty="0" smtClean="0">
                          <a:solidFill>
                            <a:schemeClr val="dk1"/>
                          </a:solidFill>
                          <a:latin typeface="Times New Roman" pitchFamily="18" charset="0"/>
                          <a:ea typeface="+mn-ea"/>
                          <a:cs typeface="Times New Roman" pitchFamily="18" charset="0"/>
                        </a:rPr>
                        <a:t> даних у довідку встановлює відділ матеріально-технічного постачання підприємства (організації)</a:t>
                      </a:r>
                      <a:endParaRPr kumimoji="0" lang="uk-UA" sz="1200" i="1" kern="1200" noProof="0" dirty="0">
                        <a:solidFill>
                          <a:schemeClr val="dk1"/>
                        </a:solidFill>
                        <a:latin typeface="Times New Roman" pitchFamily="18" charset="0"/>
                        <a:ea typeface="+mn-ea"/>
                        <a:cs typeface="Times New Roman" pitchFamily="18" charset="0"/>
                      </a:endParaRPr>
                    </a:p>
                  </a:txBody>
                  <a:tcPr marL="0" marR="0" marT="0" marB="0" anchor="ctr"/>
                </a:tc>
              </a:tr>
            </a:tbl>
          </a:graphicData>
        </a:graphic>
      </p:graphicFrame>
      <p:sp>
        <p:nvSpPr>
          <p:cNvPr id="22530" name="Прямоугольник 2"/>
          <p:cNvSpPr>
            <a:spLocks noChangeArrowheads="1"/>
          </p:cNvSpPr>
          <p:nvPr/>
        </p:nvSpPr>
        <p:spPr bwMode="auto">
          <a:xfrm>
            <a:off x="-3781425" y="260350"/>
            <a:ext cx="4572000" cy="1717675"/>
          </a:xfrm>
          <a:prstGeom prst="rect">
            <a:avLst/>
          </a:prstGeom>
          <a:noFill/>
          <a:ln w="9525">
            <a:noFill/>
            <a:miter lim="800000"/>
            <a:headEnd/>
            <a:tailEnd/>
          </a:ln>
        </p:spPr>
        <p:txBody>
          <a:bodyPr>
            <a:spAutoFit/>
          </a:bodyPr>
          <a:lstStyle/>
          <a:p>
            <a:pPr>
              <a:lnSpc>
                <a:spcPct val="80000"/>
              </a:lnSpc>
            </a:pPr>
            <a:r>
              <a:rPr lang="uk-UA" altLang="ru-RU" sz="1200">
                <a:latin typeface="Century Gothic" pitchFamily="34" charset="0"/>
              </a:rPr>
              <a:t> «»; </a:t>
            </a:r>
          </a:p>
          <a:p>
            <a:pPr>
              <a:lnSpc>
                <a:spcPct val="80000"/>
              </a:lnSpc>
            </a:pPr>
            <a:r>
              <a:rPr lang="uk-UA" altLang="ru-RU" sz="1200">
                <a:latin typeface="Century Gothic" pitchFamily="34" charset="0"/>
              </a:rPr>
              <a:t> «»; </a:t>
            </a:r>
          </a:p>
          <a:p>
            <a:pPr>
              <a:lnSpc>
                <a:spcPct val="80000"/>
              </a:lnSpc>
            </a:pPr>
            <a:r>
              <a:rPr lang="uk-UA" altLang="ru-RU" sz="1200">
                <a:latin typeface="Century Gothic" pitchFamily="34" charset="0"/>
              </a:rPr>
              <a:t>«»; </a:t>
            </a:r>
          </a:p>
          <a:p>
            <a:pPr>
              <a:lnSpc>
                <a:spcPct val="80000"/>
              </a:lnSpc>
            </a:pPr>
            <a:r>
              <a:rPr lang="uk-UA" altLang="ru-RU" sz="1200">
                <a:latin typeface="Century Gothic" pitchFamily="34" charset="0"/>
              </a:rPr>
              <a:t> «»; </a:t>
            </a:r>
          </a:p>
          <a:p>
            <a:pPr>
              <a:lnSpc>
                <a:spcPct val="80000"/>
              </a:lnSpc>
            </a:pPr>
            <a:r>
              <a:rPr lang="uk-UA" altLang="ru-RU" sz="1200">
                <a:latin typeface="Century Gothic" pitchFamily="34" charset="0"/>
              </a:rPr>
              <a:t> «»; </a:t>
            </a:r>
          </a:p>
          <a:p>
            <a:pPr>
              <a:lnSpc>
                <a:spcPct val="80000"/>
              </a:lnSpc>
            </a:pPr>
            <a:r>
              <a:rPr lang="uk-UA" altLang="ru-RU" sz="1200">
                <a:latin typeface="Century Gothic" pitchFamily="34" charset="0"/>
              </a:rPr>
              <a:t> «»; </a:t>
            </a:r>
          </a:p>
          <a:p>
            <a:pPr>
              <a:lnSpc>
                <a:spcPct val="80000"/>
              </a:lnSpc>
            </a:pPr>
            <a:r>
              <a:rPr lang="uk-UA" altLang="ru-RU" sz="1200">
                <a:latin typeface="Century Gothic" pitchFamily="34" charset="0"/>
              </a:rPr>
              <a:t> «»; </a:t>
            </a:r>
          </a:p>
          <a:p>
            <a:pPr>
              <a:lnSpc>
                <a:spcPct val="80000"/>
              </a:lnSpc>
            </a:pPr>
            <a:r>
              <a:rPr lang="uk-UA" altLang="ru-RU" sz="1200">
                <a:latin typeface="Century Gothic" pitchFamily="34" charset="0"/>
              </a:rPr>
              <a:t> «»; </a:t>
            </a:r>
          </a:p>
          <a:p>
            <a:pPr>
              <a:lnSpc>
                <a:spcPct val="80000"/>
              </a:lnSpc>
            </a:pPr>
            <a:r>
              <a:rPr lang="uk-UA" altLang="ru-RU" sz="1200">
                <a:latin typeface="Century Gothic" pitchFamily="34" charset="0"/>
              </a:rPr>
              <a:t> «№»; </a:t>
            </a:r>
          </a:p>
          <a:p>
            <a:pPr>
              <a:lnSpc>
                <a:spcPct val="80000"/>
              </a:lnSpc>
            </a:pPr>
            <a:r>
              <a:rPr lang="uk-UA" altLang="ru-RU" sz="1200">
                <a:latin typeface="Century Gothic" pitchFamily="34" charset="0"/>
              </a:rPr>
              <a:t> «»; </a:t>
            </a:r>
          </a:p>
          <a:p>
            <a:pPr>
              <a:lnSpc>
                <a:spcPct val="80000"/>
              </a:lnSpc>
            </a:pPr>
            <a:r>
              <a:rPr lang="uk-UA" altLang="ru-RU" sz="1200">
                <a:latin typeface="Century Gothic" pitchFamily="34" charset="0"/>
              </a:rPr>
              <a:t> «»;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4087</TotalTime>
  <Words>270</Words>
  <Application>Microsoft Office PowerPoint</Application>
  <PresentationFormat>Экран (4:3)</PresentationFormat>
  <Paragraphs>55</Paragraphs>
  <Slides>26</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7</vt:i4>
      </vt:variant>
      <vt:variant>
        <vt:lpstr>Заголовки слайдов</vt:lpstr>
      </vt:variant>
      <vt:variant>
        <vt:i4>26</vt:i4>
      </vt:variant>
    </vt:vector>
  </HeadingPairs>
  <TitlesOfParts>
    <vt:vector size="41" baseType="lpstr">
      <vt:lpstr>Arial</vt:lpstr>
      <vt:lpstr>Century Gothic</vt:lpstr>
      <vt:lpstr>Wingdings 2</vt:lpstr>
      <vt:lpstr>Verdana</vt:lpstr>
      <vt:lpstr>Calibri</vt:lpstr>
      <vt:lpstr>Times New Roman</vt:lpstr>
      <vt:lpstr>Courier New</vt:lpstr>
      <vt:lpstr>Tahoma</vt:lpstr>
      <vt:lpstr>Яркая</vt:lpstr>
      <vt:lpstr>Яркая</vt:lpstr>
      <vt:lpstr>Яркая</vt:lpstr>
      <vt:lpstr>Яркая</vt:lpstr>
      <vt:lpstr>Яркая</vt:lpstr>
      <vt:lpstr>Яркая</vt:lpstr>
      <vt:lpstr>Яркая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документування  обліку виробничих запасів</dc:title>
  <dc:creator>Boss</dc:creator>
  <cp:lastModifiedBy>Glapa</cp:lastModifiedBy>
  <cp:revision>47</cp:revision>
  <dcterms:created xsi:type="dcterms:W3CDTF">2020-04-11T10:25:48Z</dcterms:created>
  <dcterms:modified xsi:type="dcterms:W3CDTF">2020-09-08T16:47:57Z</dcterms:modified>
</cp:coreProperties>
</file>