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6" r:id="rId7"/>
    <p:sldId id="268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4615E-59D9-47AA-9CE7-4E6840B86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Дитина в  родині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6F5DE1-8627-4BCB-B1CB-69449D1EC2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4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69826-FCC7-406B-9FD3-5A399558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Соціалізувальна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модель (XIX–XX ст.) 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446521-F213-470D-AE8E-90DBA2E49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431" y="1610246"/>
            <a:ext cx="5621908" cy="4936035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3CCC08B-4F99-43F6-97AF-9FE6907C4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6302" y="3229155"/>
            <a:ext cx="3737884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4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204FB0-7A7F-45A1-B3BE-51EFA1F6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7"/>
            <a:ext cx="8948121" cy="5907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FFF53F-D115-4C1E-BE49-1C540FE9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326" y="4485736"/>
            <a:ext cx="4094925" cy="2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6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FE6B07-9A10-4558-B879-296AEEAAA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400050"/>
            <a:ext cx="80962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7BA4F-6D7E-4BE9-8BCE-E8D4A03A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Религійний</a:t>
            </a:r>
            <a:r>
              <a:rPr lang="uk-UA" dirty="0"/>
              <a:t>  дискурс, сім</a:t>
            </a:r>
            <a:r>
              <a:rPr lang="en-US" dirty="0"/>
              <a:t>’</a:t>
            </a:r>
            <a:r>
              <a:rPr lang="uk-UA" dirty="0"/>
              <a:t>я та  родина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EB48D-A637-4ED2-9193-0ABF334A3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70" y="2133600"/>
            <a:ext cx="10926642" cy="472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800" i="1" dirty="0"/>
              <a:t>Сім</a:t>
            </a:r>
            <a:r>
              <a:rPr lang="en-US" sz="2800" i="1" dirty="0"/>
              <a:t>’</a:t>
            </a:r>
            <a:r>
              <a:rPr lang="uk-UA" sz="2800" i="1" dirty="0"/>
              <a:t>я в  християнстві:  два  протилежних  погляди.</a:t>
            </a:r>
            <a:r>
              <a:rPr lang="uk-UA" sz="2800" dirty="0"/>
              <a:t> </a:t>
            </a:r>
          </a:p>
          <a:p>
            <a:r>
              <a:rPr lang="uk-UA" sz="2800" dirty="0"/>
              <a:t>З одного боку, сім'я була божественним творінням, створена на початку світу для того, щоб людство заселила землю і прославило Бога.</a:t>
            </a:r>
          </a:p>
          <a:p>
            <a:r>
              <a:rPr lang="uk-UA" sz="2800" dirty="0"/>
              <a:t>Сім'я була небезпечна падінням цілком в мирські інтереси, відволіканням від Бога і відходом в земні радощі. </a:t>
            </a:r>
          </a:p>
          <a:p>
            <a:endParaRPr lang="uk-UA" sz="2600" dirty="0"/>
          </a:p>
          <a:p>
            <a:pPr marL="0" indent="0">
              <a:buNone/>
            </a:pPr>
            <a:r>
              <a:rPr lang="uk-UA" sz="2400" dirty="0"/>
              <a:t>Тому незважаючи на такий зразок істинної сім'ї, як «Святе сімейство», рекомендувалося дотримуватися обітницю безшлюбності і замість дітей приносити Господу цнотливість, замість синів і дочок мати вічну обитель на небесах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16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97EB-5F43-46C2-8ED1-4911D0A5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Дитина  в християнстві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C8B3A-7F81-4C8E-B75C-DA43AEEE9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717" y="1345721"/>
            <a:ext cx="6342359" cy="4565501"/>
          </a:xfrm>
        </p:spPr>
        <p:txBody>
          <a:bodyPr>
            <a:noAutofit/>
          </a:bodyPr>
          <a:lstStyle/>
          <a:p>
            <a:r>
              <a:rPr lang="uk-UA" sz="2200" dirty="0"/>
              <a:t>Християнство на весь голос підняло питання про любові до дитини, про шанування в ньому живої душі.</a:t>
            </a:r>
          </a:p>
          <a:p>
            <a:r>
              <a:rPr lang="uk-UA" sz="2200" dirty="0"/>
              <a:t>Заборона абортів, дітовбивства тощо</a:t>
            </a:r>
          </a:p>
          <a:p>
            <a:pPr marL="0" indent="0">
              <a:buNone/>
            </a:pPr>
            <a:r>
              <a:rPr lang="uk-UA" sz="2200" dirty="0"/>
              <a:t>Але:</a:t>
            </a:r>
          </a:p>
          <a:p>
            <a:r>
              <a:rPr lang="uk-UA" sz="2200" dirty="0"/>
              <a:t>дитину потрібно постійно «вишколювати», щоб не дати можливості розвинутися в ній гріху</a:t>
            </a:r>
          </a:p>
          <a:p>
            <a:r>
              <a:rPr lang="uk-UA" sz="2200" dirty="0"/>
              <a:t>раннє християнство жило надією близького другого пришестя Христа, з чого випливало, що немає потреби вчити дітей чогось понад те, що вони дізналися у  християнському світ</a:t>
            </a:r>
            <a:endParaRPr lang="ru-RU" sz="2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AB4D24-B7FC-440D-AE20-49BD5440B5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55549" y="1264555"/>
            <a:ext cx="4536451" cy="351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793F8-C1EB-4B3B-B216-C74C2676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99248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Соціально-економічні  фактори, що  впливали на  роль дитини в  родині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45AD9-D446-4718-8A23-09285EF7B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8" y="1285337"/>
            <a:ext cx="7111698" cy="5848708"/>
          </a:xfrm>
        </p:spPr>
        <p:txBody>
          <a:bodyPr>
            <a:normAutofit/>
          </a:bodyPr>
          <a:lstStyle/>
          <a:p>
            <a:r>
              <a:rPr lang="uk-UA" sz="2200" b="1" dirty="0"/>
              <a:t>Висока  дитяча  смертність </a:t>
            </a:r>
          </a:p>
          <a:p>
            <a:pPr marL="0" indent="0">
              <a:buNone/>
            </a:pPr>
            <a:r>
              <a:rPr lang="uk-UA" sz="2200" b="1" dirty="0"/>
              <a:t>Батьки не встигали прив'язуватися до немовляти: пов'язано це було з тим, що в той час спостерігалося велика кількість пологів і не менше часті дитячі смерт</a:t>
            </a:r>
            <a:r>
              <a:rPr lang="uk-UA" sz="2200" dirty="0"/>
              <a:t>і </a:t>
            </a:r>
          </a:p>
          <a:p>
            <a:r>
              <a:rPr lang="ru-RU" sz="2200" b="1" i="1" dirty="0"/>
              <a:t>Культурно-</a:t>
            </a:r>
            <a:r>
              <a:rPr lang="ru-RU" sz="2200" b="1" i="1" dirty="0" err="1"/>
              <a:t>побутова</a:t>
            </a:r>
            <a:r>
              <a:rPr lang="ru-RU" sz="2200" b="1" i="1" dirty="0"/>
              <a:t> </a:t>
            </a:r>
            <a:r>
              <a:rPr lang="ru-RU" sz="2200" b="1" i="1" dirty="0" err="1"/>
              <a:t>специфіка</a:t>
            </a:r>
            <a:r>
              <a:rPr lang="ru-RU" sz="2200" b="1" i="1" dirty="0"/>
              <a:t> </a:t>
            </a:r>
            <a:r>
              <a:rPr lang="ru-RU" sz="2200" b="1" i="1" dirty="0" err="1"/>
              <a:t>середньовічного</a:t>
            </a:r>
            <a:r>
              <a:rPr lang="ru-RU" sz="2200" b="1" i="1" dirty="0"/>
              <a:t> </a:t>
            </a:r>
            <a:r>
              <a:rPr lang="ru-RU" sz="2200" b="1" i="1" dirty="0" err="1"/>
              <a:t>суспільства</a:t>
            </a:r>
            <a:r>
              <a:rPr lang="ru-RU" sz="2200" b="1" i="1" dirty="0"/>
              <a:t>, </a:t>
            </a:r>
            <a:r>
              <a:rPr lang="ru-RU" sz="2200" b="1" i="1" dirty="0" err="1"/>
              <a:t>включаючи</a:t>
            </a:r>
            <a:r>
              <a:rPr lang="ru-RU" sz="2200" b="1" i="1" dirty="0"/>
              <a:t> </a:t>
            </a:r>
            <a:r>
              <a:rPr lang="ru-RU" sz="2200" b="1" i="1" dirty="0" err="1"/>
              <a:t>важке</a:t>
            </a:r>
            <a:r>
              <a:rPr lang="ru-RU" sz="2200" b="1" i="1" dirty="0"/>
              <a:t> </a:t>
            </a:r>
            <a:r>
              <a:rPr lang="ru-RU" sz="2200" b="1" i="1" dirty="0" err="1"/>
              <a:t>соціально-економічний</a:t>
            </a:r>
            <a:r>
              <a:rPr lang="ru-RU" sz="2200" b="1" i="1" dirty="0"/>
              <a:t> стан і </a:t>
            </a:r>
            <a:r>
              <a:rPr lang="ru-RU" sz="2200" b="1" i="1" dirty="0" err="1"/>
              <a:t>певні</a:t>
            </a:r>
            <a:r>
              <a:rPr lang="ru-RU" sz="2200" b="1" i="1" dirty="0"/>
              <a:t> </a:t>
            </a:r>
            <a:r>
              <a:rPr lang="ru-RU" sz="2200" b="1" i="1" dirty="0" err="1"/>
              <a:t>ідеологічні</a:t>
            </a:r>
            <a:r>
              <a:rPr lang="ru-RU" sz="2200" b="1" i="1" dirty="0"/>
              <a:t> установки, </a:t>
            </a:r>
            <a:r>
              <a:rPr lang="ru-RU" sz="2200" b="1" i="1" dirty="0" err="1"/>
              <a:t>спрямовані</a:t>
            </a:r>
            <a:r>
              <a:rPr lang="ru-RU" sz="2200" b="1" i="1" dirty="0"/>
              <a:t> на </a:t>
            </a:r>
            <a:r>
              <a:rPr lang="ru-RU" sz="2200" b="1" i="1" dirty="0" err="1"/>
              <a:t>придушення</a:t>
            </a:r>
            <a:r>
              <a:rPr lang="ru-RU" sz="2200" b="1" i="1" dirty="0"/>
              <a:t> </a:t>
            </a:r>
            <a:r>
              <a:rPr lang="ru-RU" sz="2200" b="1" i="1" dirty="0" err="1"/>
              <a:t>індивідуальності</a:t>
            </a:r>
            <a:r>
              <a:rPr lang="ru-RU" sz="2200" b="1" i="1" dirty="0"/>
              <a:t> не могла </a:t>
            </a:r>
            <a:r>
              <a:rPr lang="ru-RU" sz="2200" b="1" i="1" dirty="0" err="1"/>
              <a:t>створити</a:t>
            </a:r>
            <a:r>
              <a:rPr lang="ru-RU" sz="2200" b="1" i="1" dirty="0"/>
              <a:t> умов для </a:t>
            </a:r>
            <a:r>
              <a:rPr lang="ru-RU" sz="2200" b="1" i="1" dirty="0" err="1"/>
              <a:t>формування</a:t>
            </a:r>
            <a:r>
              <a:rPr lang="ru-RU" sz="2200" b="1" i="1" dirty="0"/>
              <a:t> </a:t>
            </a:r>
            <a:r>
              <a:rPr lang="ru-RU" sz="2200" b="1" i="1" dirty="0" err="1"/>
              <a:t>інтересу</a:t>
            </a:r>
            <a:r>
              <a:rPr lang="ru-RU" sz="2200" b="1" i="1" dirty="0"/>
              <a:t> до </a:t>
            </a:r>
            <a:r>
              <a:rPr lang="ru-RU" sz="2200" b="1" i="1" dirty="0" err="1"/>
              <a:t>дитинства</a:t>
            </a:r>
            <a:endParaRPr lang="ru-RU" sz="2200" b="1" i="1" dirty="0"/>
          </a:p>
          <a:p>
            <a:r>
              <a:rPr lang="ru-RU" sz="2200" b="1" dirty="0"/>
              <a:t>Специфика </a:t>
            </a:r>
            <a:r>
              <a:rPr lang="ru-RU" sz="2200" b="1" dirty="0" err="1"/>
              <a:t>інституту</a:t>
            </a:r>
            <a:r>
              <a:rPr lang="ru-RU" sz="2200" b="1" dirty="0"/>
              <a:t>  </a:t>
            </a:r>
            <a:r>
              <a:rPr lang="ru-RU" sz="2200" b="1" dirty="0" err="1"/>
              <a:t>родини</a:t>
            </a:r>
            <a:r>
              <a:rPr lang="ru-RU" sz="2200" b="1" dirty="0"/>
              <a:t>.</a:t>
            </a:r>
          </a:p>
        </p:txBody>
      </p:sp>
      <p:pic>
        <p:nvPicPr>
          <p:cNvPr id="1026" name="Picture 2" descr="Как и почему умирали дети в Средние века: История: Наука и техника: Lenta.ru">
            <a:extLst>
              <a:ext uri="{FF2B5EF4-FFF2-40B4-BE49-F238E27FC236}">
                <a16:creationId xmlns:a16="http://schemas.microsoft.com/office/drawing/2014/main" id="{12E916DE-E771-4E84-A5D0-97A740B78A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36" y="1503872"/>
            <a:ext cx="4151373" cy="338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8D2EE-F826-4DA6-A7EE-C5CB68A8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Два  основних  типи  практик виховання  дітей  в родинах.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7CA9404-E831-4B68-BABE-291C2BEE1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42" y="2133600"/>
            <a:ext cx="6081622" cy="3777622"/>
          </a:xfrm>
        </p:spPr>
        <p:txBody>
          <a:bodyPr>
            <a:noAutofit/>
          </a:bodyPr>
          <a:lstStyle/>
          <a:p>
            <a:r>
              <a:rPr lang="uk-UA" sz="2800" b="1" dirty="0"/>
              <a:t>Домінантний  - авторитарний</a:t>
            </a:r>
          </a:p>
          <a:p>
            <a:pPr marL="0" indent="0">
              <a:buNone/>
            </a:pPr>
            <a:r>
              <a:rPr lang="uk-UA" sz="2400" dirty="0"/>
              <a:t>Батьки повністю підпорядковували собі дитину: придушували її волю, не зважали на інтереси, вимагали беззастережно виконувати їх розпорядження, дотримуватися дисципліни, суворо дотримуватися сімейних традицій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5357D4-CCDA-4144-96B4-85424BD5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064" y="1905000"/>
            <a:ext cx="5715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8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9B7CC-F64A-4340-A843-EDAEBEE4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Другий</a:t>
            </a:r>
            <a:r>
              <a:rPr lang="ru-RU" dirty="0"/>
              <a:t>  тип - </a:t>
            </a:r>
            <a:r>
              <a:rPr lang="ru-RU" dirty="0" err="1"/>
              <a:t>емоційний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DF139-F49F-4B89-BD62-404F57D4A2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Батьки </a:t>
            </a:r>
            <a:r>
              <a:rPr lang="ru-RU" sz="2400" dirty="0" err="1"/>
              <a:t>піклувалися</a:t>
            </a:r>
            <a:r>
              <a:rPr lang="ru-RU" sz="2400" dirty="0"/>
              <a:t>  про  </a:t>
            </a:r>
            <a:r>
              <a:rPr lang="ru-RU" sz="2400" dirty="0" err="1"/>
              <a:t>своїх</a:t>
            </a:r>
            <a:r>
              <a:rPr lang="ru-RU" sz="2400" dirty="0"/>
              <a:t>  </a:t>
            </a:r>
            <a:r>
              <a:rPr lang="ru-RU" sz="2400" dirty="0" err="1"/>
              <a:t>дітей</a:t>
            </a:r>
            <a:r>
              <a:rPr lang="ru-RU" sz="2400" dirty="0"/>
              <a:t>. У </a:t>
            </a:r>
            <a:r>
              <a:rPr lang="ru-RU" sz="2400" dirty="0" err="1"/>
              <a:t>батьків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улюбленці</a:t>
            </a:r>
            <a:r>
              <a:rPr lang="ru-RU" sz="2400" dirty="0"/>
              <a:t>.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жінки</a:t>
            </a:r>
            <a:r>
              <a:rPr lang="ru-RU" sz="2400" dirty="0"/>
              <a:t> </a:t>
            </a:r>
            <a:r>
              <a:rPr lang="ru-RU" sz="2400" dirty="0" err="1"/>
              <a:t>відкидали</a:t>
            </a:r>
            <a:r>
              <a:rPr lang="ru-RU" sz="2400" dirty="0"/>
              <a:t> </a:t>
            </a:r>
            <a:r>
              <a:rPr lang="ru-RU" sz="2400" dirty="0" err="1"/>
              <a:t>допомогу</a:t>
            </a:r>
            <a:r>
              <a:rPr lang="ru-RU" sz="2400" dirty="0"/>
              <a:t> і </a:t>
            </a:r>
            <a:r>
              <a:rPr lang="ru-RU" sz="2400" dirty="0" err="1"/>
              <a:t>втручання</a:t>
            </a:r>
            <a:r>
              <a:rPr lang="ru-RU" sz="2400" dirty="0"/>
              <a:t> </a:t>
            </a:r>
            <a:r>
              <a:rPr lang="ru-RU" sz="2400" dirty="0" err="1"/>
              <a:t>членів</a:t>
            </a:r>
            <a:r>
              <a:rPr lang="ru-RU" sz="2400" dirty="0"/>
              <a:t> клану в </a:t>
            </a:r>
            <a:r>
              <a:rPr lang="ru-RU" sz="2400" dirty="0" err="1"/>
              <a:t>утримання</a:t>
            </a:r>
            <a:r>
              <a:rPr lang="ru-RU" sz="2400" dirty="0"/>
              <a:t> і </a:t>
            </a:r>
            <a:r>
              <a:rPr lang="ru-RU" sz="2400" dirty="0" err="1"/>
              <a:t>виховання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суперечило</a:t>
            </a:r>
            <a:r>
              <a:rPr lang="ru-RU" sz="2400" dirty="0"/>
              <a:t> </a:t>
            </a:r>
            <a:r>
              <a:rPr lang="ru-RU" sz="2400" dirty="0" err="1"/>
              <a:t>інтересам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42DFD7-FFC5-4FCD-B948-7A276467BE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0157" y="1381425"/>
            <a:ext cx="3693687" cy="528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9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051EE-D4ED-4FA6-A6D7-B2F2F901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/>
              <a:t>ДИТИНА  В НОВИЙ ЧАС</a:t>
            </a:r>
            <a:endParaRPr lang="ru-RU" dirty="0"/>
          </a:p>
        </p:txBody>
      </p:sp>
      <p:pic>
        <p:nvPicPr>
          <p:cNvPr id="3074" name="Picture 2" descr="[tmptymSSc]">
            <a:extLst>
              <a:ext uri="{FF2B5EF4-FFF2-40B4-BE49-F238E27FC236}">
                <a16:creationId xmlns:a16="http://schemas.microsoft.com/office/drawing/2014/main" id="{F107D7D5-AFA2-4006-A208-049E045CF3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14" y="1264555"/>
            <a:ext cx="5315459" cy="431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[clip_image030%5B11%5D]">
            <a:extLst>
              <a:ext uri="{FF2B5EF4-FFF2-40B4-BE49-F238E27FC236}">
                <a16:creationId xmlns:a16="http://schemas.microsoft.com/office/drawing/2014/main" id="{1F07E19F-D33C-4221-84C2-C7800F17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93" y="3100748"/>
            <a:ext cx="6182983" cy="414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2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43EE3F-56EB-432D-ABAD-03A2CA1AC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049" y="388189"/>
            <a:ext cx="4830793" cy="55230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Слабка  емоційна  </a:t>
            </a:r>
            <a:r>
              <a:rPr lang="uk-UA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</a:t>
            </a:r>
            <a: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язаність</a:t>
            </a:r>
            <a:r>
              <a:rPr lang="uk-U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до </a:t>
            </a:r>
            <a:r>
              <a:rPr lang="uk-UA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немовлят</a:t>
            </a:r>
            <a:endParaRPr lang="ru-RU" sz="2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Посилюється  емоційний зв’язок щодо  </a:t>
            </a:r>
            <a:r>
              <a:rPr lang="uk-UA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маленьких дітей</a:t>
            </a:r>
            <a:r>
              <a:rPr lang="uk-U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Дитина стає  предметом  захоплення. 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Формуються  нові  принципи виховання від філософів-моралістів: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 за  життям  дітей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Вимога  до емоційної стриманості   до дітей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Увага до моральності у вихованні.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120A67-D0C2-4013-B323-96369122F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047" y="327804"/>
            <a:ext cx="4806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6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58BB4-A050-46E0-886F-697A2A5F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Діти  в родині  в епоху  Просвітництва</a:t>
            </a:r>
            <a:endParaRPr lang="ru-RU" dirty="0"/>
          </a:p>
        </p:txBody>
      </p:sp>
      <p:pic>
        <p:nvPicPr>
          <p:cNvPr id="4098" name="Picture 2" descr="Доба Просвітництва">
            <a:extLst>
              <a:ext uri="{FF2B5EF4-FFF2-40B4-BE49-F238E27FC236}">
                <a16:creationId xmlns:a16="http://schemas.microsoft.com/office/drawing/2014/main" id="{A42C6D95-6595-48DC-9C6C-93FB9FC92F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21" y="1676412"/>
            <a:ext cx="3210075" cy="425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nfo.oxo.ua/wp-content/uploads/2017/01/5673acb018631ca1a60105b4874a963f-619x474.jpg">
            <a:extLst>
              <a:ext uri="{FF2B5EF4-FFF2-40B4-BE49-F238E27FC236}">
                <a16:creationId xmlns:a16="http://schemas.microsoft.com/office/drawing/2014/main" id="{0DBD2982-FF87-4C78-A6AF-9F620A1EC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46" y="2343150"/>
            <a:ext cx="589597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1459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1377</TotalTime>
  <Words>370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Дитина в  родині</vt:lpstr>
      <vt:lpstr>Религійний  дискурс, сім’я та  родина</vt:lpstr>
      <vt:lpstr>Дитина  в християнстві</vt:lpstr>
      <vt:lpstr>Соціально-економічні  фактори, що  впливали на  роль дитини в  родині</vt:lpstr>
      <vt:lpstr>Два  основних  типи  практик виховання  дітей  в родинах.</vt:lpstr>
      <vt:lpstr>Другий  тип - емоційний</vt:lpstr>
      <vt:lpstr>ДИТИНА  В НОВИЙ ЧАС</vt:lpstr>
      <vt:lpstr>Презентация PowerPoint</vt:lpstr>
      <vt:lpstr>Діти  в родині  в епоху  Просвітництва</vt:lpstr>
      <vt:lpstr>Соціалізувальна модель (XIX–XX ст.) 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Дитина в  родині</dc:title>
  <dc:creator>Komp</dc:creator>
  <cp:lastModifiedBy>Komp</cp:lastModifiedBy>
  <cp:revision>15</cp:revision>
  <dcterms:created xsi:type="dcterms:W3CDTF">2020-09-08T13:59:20Z</dcterms:created>
  <dcterms:modified xsi:type="dcterms:W3CDTF">2021-09-18T09:09:06Z</dcterms:modified>
</cp:coreProperties>
</file>