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8" r:id="rId12"/>
    <p:sldId id="266" r:id="rId13"/>
    <p:sldId id="269" r:id="rId14"/>
    <p:sldId id="270" r:id="rId15"/>
    <p:sldId id="272" r:id="rId16"/>
    <p:sldId id="271" r:id="rId17"/>
    <p:sldId id="273" r:id="rId18"/>
    <p:sldId id="267" r:id="rId19"/>
    <p:sldId id="274" r:id="rId20"/>
    <p:sldId id="275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960DFE-628D-4A6C-A1D3-B656C10C713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B3A543D-6DF5-4916-9CE6-CE5AE88799E4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07224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0DFE-628D-4A6C-A1D3-B656C10C713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43D-6DF5-4916-9CE6-CE5AE8879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789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0DFE-628D-4A6C-A1D3-B656C10C713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43D-6DF5-4916-9CE6-CE5AE8879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2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0DFE-628D-4A6C-A1D3-B656C10C713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43D-6DF5-4916-9CE6-CE5AE8879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05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960DFE-628D-4A6C-A1D3-B656C10C713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3A543D-6DF5-4916-9CE6-CE5AE88799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8075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0DFE-628D-4A6C-A1D3-B656C10C713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43D-6DF5-4916-9CE6-CE5AE8879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1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0DFE-628D-4A6C-A1D3-B656C10C713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43D-6DF5-4916-9CE6-CE5AE8879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85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0DFE-628D-4A6C-A1D3-B656C10C713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43D-6DF5-4916-9CE6-CE5AE8879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3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0DFE-628D-4A6C-A1D3-B656C10C713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43D-6DF5-4916-9CE6-CE5AE8879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67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960DFE-628D-4A6C-A1D3-B656C10C713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3A543D-6DF5-4916-9CE6-CE5AE88799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402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960DFE-628D-4A6C-A1D3-B656C10C713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3A543D-6DF5-4916-9CE6-CE5AE88799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052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A960DFE-628D-4A6C-A1D3-B656C10C713F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B3A543D-6DF5-4916-9CE6-CE5AE88799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874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zib.com.ua/" TargetMode="External"/><Relationship Id="rId2" Type="http://schemas.openxmlformats.org/officeDocument/2006/relationships/hyperlink" Target="https://bank.gov.ua/ua/legislation/Resolution_08032022_42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Хмарні технології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111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плюси</a:t>
            </a:r>
            <a:r>
              <a:rPr lang="ru-RU" b="1" dirty="0"/>
              <a:t> у </a:t>
            </a:r>
            <a:r>
              <a:rPr lang="ru-RU" b="1" dirty="0" err="1"/>
              <a:t>SaaS-підходу</a:t>
            </a:r>
            <a:r>
              <a:rPr lang="ru-RU" b="1" dirty="0"/>
              <a:t> до </a:t>
            </a:r>
            <a:r>
              <a:rPr lang="ru-RU" b="1" dirty="0" err="1"/>
              <a:t>автоматизації</a:t>
            </a:r>
            <a:r>
              <a:rPr lang="ru-RU" b="1" dirty="0"/>
              <a:t> </a:t>
            </a:r>
            <a:r>
              <a:rPr lang="ru-RU" b="1" dirty="0" err="1"/>
              <a:t>підприємств</a:t>
            </a:r>
            <a:r>
              <a:rPr lang="ru-RU" b="1" dirty="0"/>
              <a:t>?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дешевше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купувати</a:t>
            </a:r>
            <a:r>
              <a:rPr lang="ru-RU" dirty="0"/>
              <a:t> </a:t>
            </a:r>
            <a:r>
              <a:rPr lang="ru-RU" dirty="0" err="1"/>
              <a:t>готове</a:t>
            </a:r>
            <a:r>
              <a:rPr lang="ru-RU" dirty="0"/>
              <a:t>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Впровадження</a:t>
            </a:r>
            <a:r>
              <a:rPr lang="ru-RU" dirty="0"/>
              <a:t> та </a:t>
            </a:r>
            <a:r>
              <a:rPr lang="ru-RU" dirty="0" err="1"/>
              <a:t>налаштування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буквально за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потреби все «</a:t>
            </a:r>
            <a:r>
              <a:rPr lang="ru-RU" dirty="0" err="1"/>
              <a:t>розгортати</a:t>
            </a:r>
            <a:r>
              <a:rPr lang="ru-RU" dirty="0"/>
              <a:t>» на серверах </a:t>
            </a:r>
            <a:r>
              <a:rPr lang="ru-RU" dirty="0" err="1"/>
              <a:t>замовника</a:t>
            </a:r>
            <a:r>
              <a:rPr lang="ru-RU" dirty="0"/>
              <a:t>. </a:t>
            </a:r>
            <a:r>
              <a:rPr lang="ru-RU" dirty="0" err="1"/>
              <a:t>Необхідне</a:t>
            </a:r>
            <a:r>
              <a:rPr lang="ru-RU" dirty="0"/>
              <a:t>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встановлено</a:t>
            </a:r>
            <a:r>
              <a:rPr lang="ru-RU" dirty="0"/>
              <a:t> </a:t>
            </a:r>
            <a:r>
              <a:rPr lang="ru-RU" dirty="0" err="1"/>
              <a:t>розробником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«</a:t>
            </a:r>
            <a:r>
              <a:rPr lang="ru-RU" dirty="0" err="1"/>
              <a:t>хмарних</a:t>
            </a:r>
            <a:r>
              <a:rPr lang="ru-RU" dirty="0"/>
              <a:t>» серверах, і </a:t>
            </a:r>
            <a:r>
              <a:rPr lang="ru-RU" dirty="0" err="1"/>
              <a:t>замовник</a:t>
            </a:r>
            <a:r>
              <a:rPr lang="ru-RU" dirty="0"/>
              <a:t> просто </a:t>
            </a:r>
            <a:r>
              <a:rPr lang="ru-RU" dirty="0" err="1"/>
              <a:t>отримує</a:t>
            </a:r>
            <a:r>
              <a:rPr lang="ru-RU" dirty="0"/>
              <a:t> доступ до них.</a:t>
            </a:r>
          </a:p>
          <a:p>
            <a:pPr fontAlgn="base"/>
            <a:r>
              <a:rPr lang="ru-RU" dirty="0" err="1"/>
              <a:t>Підприємствам</a:t>
            </a:r>
            <a:r>
              <a:rPr lang="ru-RU" dirty="0"/>
              <a:t> не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витрачати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на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сервери</a:t>
            </a:r>
            <a:r>
              <a:rPr lang="ru-RU" dirty="0"/>
              <a:t> та </a:t>
            </a:r>
            <a:r>
              <a:rPr lang="ru-RU" dirty="0" err="1"/>
              <a:t>інше</a:t>
            </a:r>
            <a:r>
              <a:rPr lang="ru-RU" dirty="0"/>
              <a:t> «</a:t>
            </a:r>
            <a:r>
              <a:rPr lang="ru-RU" dirty="0" err="1"/>
              <a:t>залізо</a:t>
            </a:r>
            <a:r>
              <a:rPr lang="ru-RU" dirty="0"/>
              <a:t>».</a:t>
            </a:r>
          </a:p>
          <a:p>
            <a:pPr fontAlgn="base"/>
            <a:r>
              <a:rPr lang="ru-RU" dirty="0" err="1"/>
              <a:t>SaaS-рішення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</a:t>
            </a:r>
            <a:r>
              <a:rPr lang="ru-RU" dirty="0" err="1"/>
              <a:t>індивідуальні</a:t>
            </a:r>
            <a:r>
              <a:rPr lang="ru-RU" dirty="0"/>
              <a:t> </a:t>
            </a:r>
            <a:r>
              <a:rPr lang="ru-RU" dirty="0" err="1"/>
              <a:t>доопрацювання</a:t>
            </a:r>
            <a:r>
              <a:rPr lang="ru-RU" dirty="0"/>
              <a:t> та </a:t>
            </a:r>
            <a:r>
              <a:rPr lang="ru-RU" dirty="0" err="1"/>
              <a:t>налаштування</a:t>
            </a:r>
            <a:r>
              <a:rPr lang="ru-RU" dirty="0"/>
              <a:t> для конкретного </a:t>
            </a:r>
            <a:r>
              <a:rPr lang="ru-RU" dirty="0" err="1"/>
              <a:t>замовника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рішення</a:t>
            </a:r>
            <a:r>
              <a:rPr lang="ru-RU" dirty="0"/>
              <a:t> типу «</a:t>
            </a:r>
            <a:r>
              <a:rPr lang="ru-RU" dirty="0" err="1"/>
              <a:t>одне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»,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типу «кожному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».</a:t>
            </a:r>
          </a:p>
          <a:p>
            <a:pPr fontAlgn="base"/>
            <a:r>
              <a:rPr lang="ru-RU" dirty="0" err="1"/>
              <a:t>Можливість</a:t>
            </a:r>
            <a:r>
              <a:rPr lang="ru-RU" dirty="0"/>
              <a:t> доступу до </a:t>
            </a:r>
            <a:r>
              <a:rPr lang="ru-RU" dirty="0" err="1"/>
              <a:t>автоматизованої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для </a:t>
            </a:r>
            <a:r>
              <a:rPr lang="ru-RU" dirty="0" err="1"/>
              <a:t>співробітників</a:t>
            </a:r>
            <a:r>
              <a:rPr lang="ru-RU" dirty="0"/>
              <a:t> з будь-</a:t>
            </a:r>
            <a:r>
              <a:rPr lang="ru-RU" dirty="0" err="1"/>
              <a:t>якої</a:t>
            </a:r>
            <a:r>
              <a:rPr lang="ru-RU" dirty="0"/>
              <a:t> точки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світу</a:t>
            </a:r>
            <a:r>
              <a:rPr lang="ru-RU" dirty="0"/>
              <a:t>, а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локальної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Вища</a:t>
            </a:r>
            <a:r>
              <a:rPr lang="ru-RU" dirty="0"/>
              <a:t> </a:t>
            </a:r>
            <a:r>
              <a:rPr lang="ru-RU" dirty="0" err="1"/>
              <a:t>живучість</a:t>
            </a:r>
            <a:r>
              <a:rPr lang="ru-RU" dirty="0"/>
              <a:t> і </a:t>
            </a:r>
            <a:r>
              <a:rPr lang="ru-RU" dirty="0" err="1"/>
              <a:t>працездатність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локального </a:t>
            </a:r>
            <a:r>
              <a:rPr lang="ru-RU" dirty="0" err="1"/>
              <a:t>енергопостачання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доступу до </a:t>
            </a:r>
            <a:r>
              <a:rPr lang="ru-RU" dirty="0" err="1"/>
              <a:t>інтернету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воєнного</a:t>
            </a:r>
            <a:r>
              <a:rPr lang="ru-RU" dirty="0"/>
              <a:t> часу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відігравати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роль.</a:t>
            </a:r>
          </a:p>
          <a:p>
            <a:pPr fontAlgn="base"/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на </a:t>
            </a:r>
            <a:r>
              <a:rPr lang="ru-RU" dirty="0" err="1"/>
              <a:t>підприємстві</a:t>
            </a:r>
            <a:r>
              <a:rPr lang="ru-RU" dirty="0"/>
              <a:t> зараз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IT-</a:t>
            </a:r>
            <a:r>
              <a:rPr lang="ru-RU" dirty="0" err="1"/>
              <a:t>фахівця</a:t>
            </a:r>
            <a:r>
              <a:rPr lang="ru-RU" dirty="0"/>
              <a:t> – система </a:t>
            </a:r>
            <a:r>
              <a:rPr lang="ru-RU" dirty="0" err="1"/>
              <a:t>працюватиме</a:t>
            </a:r>
            <a:r>
              <a:rPr lang="ru-RU" dirty="0"/>
              <a:t>. На жаль,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стикаються</a:t>
            </a:r>
            <a:r>
              <a:rPr lang="ru-RU" dirty="0"/>
              <a:t> і з такою </a:t>
            </a:r>
            <a:r>
              <a:rPr lang="ru-RU" dirty="0" err="1"/>
              <a:t>трагічною</a:t>
            </a:r>
            <a:r>
              <a:rPr lang="ru-RU" dirty="0"/>
              <a:t> </a:t>
            </a:r>
            <a:r>
              <a:rPr lang="ru-RU" dirty="0" err="1"/>
              <a:t>ситуацією</a:t>
            </a:r>
            <a:r>
              <a:rPr lang="ru-RU" dirty="0"/>
              <a:t>, коли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фахівці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повернуться на </a:t>
            </a:r>
            <a:r>
              <a:rPr lang="ru-RU" dirty="0" err="1"/>
              <a:t>колишню</a:t>
            </a:r>
            <a:r>
              <a:rPr lang="ru-RU" dirty="0"/>
              <a:t> роботу. А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замінити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, яка </a:t>
            </a:r>
            <a:r>
              <a:rPr lang="ru-RU" dirty="0" err="1"/>
              <a:t>створювала</a:t>
            </a:r>
            <a:r>
              <a:rPr lang="ru-RU" dirty="0"/>
              <a:t> та </a:t>
            </a:r>
            <a:r>
              <a:rPr lang="ru-RU" dirty="0" err="1"/>
              <a:t>експлуатувала</a:t>
            </a:r>
            <a:r>
              <a:rPr lang="ru-RU" dirty="0"/>
              <a:t> IT-</a:t>
            </a:r>
            <a:r>
              <a:rPr lang="ru-RU" dirty="0" err="1"/>
              <a:t>господарство</a:t>
            </a:r>
            <a:r>
              <a:rPr lang="ru-RU" dirty="0"/>
              <a:t>, знала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нюанси</a:t>
            </a:r>
            <a:r>
              <a:rPr lang="ru-RU" dirty="0"/>
              <a:t>, </a:t>
            </a:r>
            <a:r>
              <a:rPr lang="ru-RU" dirty="0" err="1"/>
              <a:t>паролі</a:t>
            </a:r>
            <a:r>
              <a:rPr lang="ru-RU" dirty="0"/>
              <a:t>, </a:t>
            </a:r>
            <a:r>
              <a:rPr lang="ru-RU" dirty="0" err="1"/>
              <a:t>налаштування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, </a:t>
            </a:r>
            <a:r>
              <a:rPr lang="ru-RU" dirty="0" err="1"/>
              <a:t>дуже</a:t>
            </a:r>
            <a:r>
              <a:rPr lang="ru-RU" dirty="0"/>
              <a:t> і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 smtClean="0"/>
              <a:t>складноКоли</a:t>
            </a:r>
            <a:r>
              <a:rPr lang="ru-RU" dirty="0" smtClean="0"/>
              <a:t> </a:t>
            </a:r>
            <a:r>
              <a:rPr lang="ru-RU" dirty="0" err="1"/>
              <a:t>ситуація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вирішиться</a:t>
            </a:r>
            <a:r>
              <a:rPr lang="ru-RU" dirty="0"/>
              <a:t> і </a:t>
            </a:r>
            <a:r>
              <a:rPr lang="ru-RU" dirty="0" err="1"/>
              <a:t>підприємство</a:t>
            </a:r>
            <a:r>
              <a:rPr lang="ru-RU" dirty="0"/>
              <a:t> </a:t>
            </a:r>
            <a:r>
              <a:rPr lang="ru-RU" dirty="0" err="1"/>
              <a:t>повернеться</a:t>
            </a:r>
            <a:r>
              <a:rPr lang="ru-RU" dirty="0"/>
              <a:t> до нормального режиму </a:t>
            </a:r>
            <a:r>
              <a:rPr lang="ru-RU" dirty="0" err="1"/>
              <a:t>роботи</a:t>
            </a:r>
            <a:r>
              <a:rPr lang="ru-RU" dirty="0"/>
              <a:t> і </a:t>
            </a:r>
            <a:r>
              <a:rPr lang="ru-RU" dirty="0" err="1"/>
              <a:t>вирішить</a:t>
            </a:r>
            <a:r>
              <a:rPr lang="ru-RU" dirty="0"/>
              <a:t> все перенести на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сервери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завантажити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напрацьовані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з «хмари» до себе і </a:t>
            </a:r>
            <a:r>
              <a:rPr lang="ru-RU" dirty="0" err="1"/>
              <a:t>продовжувати</a:t>
            </a:r>
            <a:r>
              <a:rPr lang="ru-RU" dirty="0"/>
              <a:t> роботу </a:t>
            </a:r>
            <a:r>
              <a:rPr lang="ru-RU" dirty="0" err="1"/>
              <a:t>вже</a:t>
            </a:r>
            <a:r>
              <a:rPr lang="ru-RU" dirty="0"/>
              <a:t> в автономному </a:t>
            </a:r>
            <a:r>
              <a:rPr lang="ru-RU" dirty="0" err="1"/>
              <a:t>режимі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985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Серед ключових переваг хмарних обчислень, які отримує клієнт можна виділити: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err="1" smtClean="0"/>
              <a:t>відпадає</a:t>
            </a:r>
            <a:r>
              <a:rPr lang="ru-RU" dirty="0" smtClean="0"/>
              <a:t> </a:t>
            </a:r>
            <a:r>
              <a:rPr lang="ru-RU" dirty="0" err="1" smtClean="0"/>
              <a:t>необхідність</a:t>
            </a:r>
            <a:r>
              <a:rPr lang="ru-RU" dirty="0" smtClean="0"/>
              <a:t> у </a:t>
            </a:r>
            <a:r>
              <a:rPr lang="ru-RU" dirty="0" err="1" smtClean="0"/>
              <a:t>наявності</a:t>
            </a:r>
            <a:r>
              <a:rPr lang="ru-RU" dirty="0" smtClean="0"/>
              <a:t> потужного </a:t>
            </a:r>
            <a:r>
              <a:rPr lang="ru-RU" dirty="0" err="1" smtClean="0"/>
              <a:t>клієнтського</a:t>
            </a:r>
            <a:r>
              <a:rPr lang="ru-RU" dirty="0" smtClean="0"/>
              <a:t> </a:t>
            </a:r>
            <a:r>
              <a:rPr lang="ru-RU" dirty="0" err="1" smtClean="0"/>
              <a:t>апаратного</a:t>
            </a:r>
            <a:r>
              <a:rPr lang="ru-RU" dirty="0" smtClean="0"/>
              <a:t> та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мінімізація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на </a:t>
            </a:r>
            <a:r>
              <a:rPr lang="ru-RU" dirty="0" err="1" smtClean="0"/>
              <a:t>закупівлю</a:t>
            </a:r>
            <a:r>
              <a:rPr lang="ru-RU" dirty="0" smtClean="0"/>
              <a:t> та </a:t>
            </a:r>
            <a:r>
              <a:rPr lang="ru-RU" dirty="0" err="1" smtClean="0"/>
              <a:t>оновлення</a:t>
            </a:r>
            <a:r>
              <a:rPr lang="ru-RU" dirty="0" smtClean="0"/>
              <a:t> </a:t>
            </a:r>
            <a:r>
              <a:rPr lang="ru-RU" dirty="0" err="1" smtClean="0"/>
              <a:t>програмного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- практично </a:t>
            </a:r>
            <a:r>
              <a:rPr lang="ru-RU" dirty="0" err="1" smtClean="0"/>
              <a:t>необмежений</a:t>
            </a:r>
            <a:r>
              <a:rPr lang="ru-RU" dirty="0" smtClean="0"/>
              <a:t>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доступність</a:t>
            </a:r>
            <a:r>
              <a:rPr lang="ru-RU" dirty="0" smtClean="0"/>
              <a:t> з </a:t>
            </a:r>
            <a:r>
              <a:rPr lang="ru-RU" dirty="0" err="1" smtClean="0"/>
              <a:t>віддалених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 та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прив’язки</a:t>
            </a:r>
            <a:r>
              <a:rPr lang="ru-RU" dirty="0" smtClean="0"/>
              <a:t> до </a:t>
            </a:r>
            <a:r>
              <a:rPr lang="ru-RU" dirty="0" err="1" smtClean="0"/>
              <a:t>робочого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зручність</a:t>
            </a:r>
            <a:r>
              <a:rPr lang="ru-RU" dirty="0" smtClean="0"/>
              <a:t> та </a:t>
            </a:r>
            <a:r>
              <a:rPr lang="ru-RU" dirty="0" err="1" smtClean="0"/>
              <a:t>універсальність</a:t>
            </a:r>
            <a:r>
              <a:rPr lang="ru-RU" dirty="0" smtClean="0"/>
              <a:t> доступу широкого набору </a:t>
            </a:r>
            <a:r>
              <a:rPr lang="ru-RU" dirty="0" err="1" smtClean="0"/>
              <a:t>послуг</a:t>
            </a:r>
            <a:r>
              <a:rPr lang="ru-RU" dirty="0" smtClean="0"/>
              <a:t> </a:t>
            </a:r>
            <a:r>
              <a:rPr lang="ru-RU" dirty="0" err="1" smtClean="0"/>
              <a:t>хмарних</a:t>
            </a:r>
            <a:r>
              <a:rPr lang="ru-RU" dirty="0" smtClean="0"/>
              <a:t> </a:t>
            </a:r>
            <a:r>
              <a:rPr lang="ru-RU" dirty="0" err="1" smtClean="0"/>
              <a:t>обчислень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можливих</a:t>
            </a:r>
            <a:r>
              <a:rPr lang="ru-RU" dirty="0" smtClean="0"/>
              <a:t> </a:t>
            </a:r>
            <a:r>
              <a:rPr lang="ru-RU" dirty="0" err="1" smtClean="0"/>
              <a:t>втрат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- </a:t>
            </a:r>
            <a:r>
              <a:rPr lang="ru-RU" dirty="0" err="1" smtClean="0"/>
              <a:t>мінімізація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на </a:t>
            </a:r>
            <a:r>
              <a:rPr lang="ru-RU" dirty="0" err="1" smtClean="0"/>
              <a:t>утримання</a:t>
            </a:r>
            <a:r>
              <a:rPr lang="ru-RU" dirty="0" smtClean="0"/>
              <a:t> </a:t>
            </a:r>
            <a:r>
              <a:rPr lang="ru-RU" dirty="0" err="1" smtClean="0"/>
              <a:t>технічних</a:t>
            </a:r>
            <a:r>
              <a:rPr lang="ru-RU" dirty="0" smtClean="0"/>
              <a:t> </a:t>
            </a:r>
            <a:r>
              <a:rPr lang="ru-RU" dirty="0" err="1" smtClean="0"/>
              <a:t>фахівців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не </a:t>
            </a:r>
            <a:r>
              <a:rPr lang="ru-RU" dirty="0" err="1" smtClean="0"/>
              <a:t>займається</a:t>
            </a:r>
            <a:r>
              <a:rPr lang="ru-RU" dirty="0" smtClean="0"/>
              <a:t> </a:t>
            </a:r>
            <a:r>
              <a:rPr lang="ru-RU" dirty="0" err="1" smtClean="0"/>
              <a:t>технічними</a:t>
            </a:r>
            <a:r>
              <a:rPr lang="ru-RU" dirty="0" smtClean="0"/>
              <a:t> </a:t>
            </a:r>
            <a:r>
              <a:rPr lang="ru-RU" dirty="0" err="1" smtClean="0"/>
              <a:t>питаннями</a:t>
            </a:r>
            <a:r>
              <a:rPr lang="ru-RU" dirty="0" smtClean="0"/>
              <a:t>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</a:t>
            </a:r>
            <a:r>
              <a:rPr lang="ru-RU" dirty="0" err="1" smtClean="0"/>
              <a:t>хмарного</a:t>
            </a:r>
            <a:r>
              <a:rPr lang="ru-RU" dirty="0" smtClean="0"/>
              <a:t> </a:t>
            </a:r>
            <a:r>
              <a:rPr lang="ru-RU" dirty="0" err="1" smtClean="0"/>
              <a:t>сховища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405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20" y="794398"/>
            <a:ext cx="11125403" cy="7053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300929"/>
            <a:ext cx="10515600" cy="328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36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Ключові</a:t>
            </a:r>
            <a:r>
              <a:rPr lang="ru-RU" dirty="0" smtClean="0"/>
              <a:t> характеристики </a:t>
            </a:r>
            <a:r>
              <a:rPr lang="ru-RU" dirty="0" err="1" smtClean="0"/>
              <a:t>хмарних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err="1" smtClean="0"/>
              <a:t>Масштабованість</a:t>
            </a:r>
            <a:r>
              <a:rPr lang="ru-RU" dirty="0" smtClean="0"/>
              <a:t> – </a:t>
            </a:r>
            <a:r>
              <a:rPr lang="ru-RU" dirty="0" err="1" smtClean="0"/>
              <a:t>являє</a:t>
            </a:r>
            <a:r>
              <a:rPr lang="ru-RU" dirty="0" smtClean="0"/>
              <a:t> собою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динамічного</a:t>
            </a:r>
            <a:r>
              <a:rPr lang="ru-RU" dirty="0" smtClean="0"/>
              <a:t> </a:t>
            </a:r>
            <a:r>
              <a:rPr lang="ru-RU" dirty="0" err="1" smtClean="0"/>
              <a:t>налашту-вання</a:t>
            </a:r>
            <a:r>
              <a:rPr lang="ru-RU" dirty="0" smtClean="0"/>
              <a:t> </a:t>
            </a:r>
            <a:r>
              <a:rPr lang="ru-RU" dirty="0" err="1" smtClean="0"/>
              <a:t>інформаційних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до </a:t>
            </a:r>
            <a:r>
              <a:rPr lang="ru-RU" dirty="0" err="1" smtClean="0"/>
              <a:t>непостійного</a:t>
            </a:r>
            <a:r>
              <a:rPr lang="ru-RU" dirty="0" smtClean="0"/>
              <a:t> </a:t>
            </a:r>
            <a:r>
              <a:rPr lang="ru-RU" dirty="0" err="1" smtClean="0"/>
              <a:t>навантаження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 до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зменшення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,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необхідної</a:t>
            </a:r>
            <a:r>
              <a:rPr lang="ru-RU" dirty="0" smtClean="0"/>
              <a:t> </a:t>
            </a:r>
            <a:r>
              <a:rPr lang="ru-RU" dirty="0" err="1" smtClean="0"/>
              <a:t>ємності</a:t>
            </a:r>
            <a:r>
              <a:rPr lang="ru-RU" dirty="0" smtClean="0"/>
              <a:t> </a:t>
            </a:r>
            <a:r>
              <a:rPr lang="ru-RU" dirty="0" err="1" smtClean="0"/>
              <a:t>сховищ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обчислювальної</a:t>
            </a:r>
            <a:r>
              <a:rPr lang="ru-RU" dirty="0" smtClean="0"/>
              <a:t> </a:t>
            </a:r>
            <a:r>
              <a:rPr lang="ru-RU" dirty="0" err="1" smtClean="0"/>
              <a:t>потужності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/>
              <a:t>Віртуалізація</a:t>
            </a:r>
            <a:r>
              <a:rPr lang="ru-RU" dirty="0" smtClean="0"/>
              <a:t> в основному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абст-ракції</a:t>
            </a:r>
            <a:r>
              <a:rPr lang="ru-RU" dirty="0" smtClean="0"/>
              <a:t> і </a:t>
            </a:r>
            <a:r>
              <a:rPr lang="ru-RU" dirty="0" err="1" smtClean="0"/>
              <a:t>інкапсуляції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/>
              <a:t>Інкапсуляція</a:t>
            </a:r>
            <a:r>
              <a:rPr lang="ru-RU" dirty="0" smtClean="0"/>
              <a:t> </a:t>
            </a:r>
            <a:r>
              <a:rPr lang="ru-RU" dirty="0" err="1" smtClean="0"/>
              <a:t>додатків</a:t>
            </a:r>
            <a:r>
              <a:rPr lang="ru-RU" dirty="0" smtClean="0"/>
              <a:t> </a:t>
            </a:r>
            <a:r>
              <a:rPr lang="ru-RU" dirty="0" err="1" smtClean="0"/>
              <a:t>підвищує</a:t>
            </a:r>
            <a:r>
              <a:rPr lang="ru-RU" dirty="0" smtClean="0"/>
              <a:t> </a:t>
            </a:r>
            <a:r>
              <a:rPr lang="ru-RU" dirty="0" err="1" smtClean="0"/>
              <a:t>безпеку</a:t>
            </a:r>
            <a:r>
              <a:rPr lang="ru-RU" dirty="0" smtClean="0"/>
              <a:t>, </a:t>
            </a:r>
            <a:r>
              <a:rPr lang="ru-RU" dirty="0" err="1" smtClean="0"/>
              <a:t>керованість</a:t>
            </a:r>
            <a:r>
              <a:rPr lang="ru-RU" dirty="0" smtClean="0"/>
              <a:t> і </a:t>
            </a:r>
            <a:r>
              <a:rPr lang="ru-RU" dirty="0" err="1" smtClean="0"/>
              <a:t>ізольованість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/>
              <a:t>Абстракція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уніфікувати</a:t>
            </a:r>
            <a:r>
              <a:rPr lang="ru-RU" dirty="0" smtClean="0"/>
              <a:t> «</a:t>
            </a:r>
            <a:r>
              <a:rPr lang="ru-RU" dirty="0" err="1" smtClean="0"/>
              <a:t>сирі</a:t>
            </a:r>
            <a:r>
              <a:rPr lang="ru-RU" dirty="0" smtClean="0"/>
              <a:t>» </a:t>
            </a:r>
            <a:r>
              <a:rPr lang="ru-RU" dirty="0" err="1" smtClean="0"/>
              <a:t>обчислювальні</a:t>
            </a:r>
            <a:r>
              <a:rPr lang="ru-RU" dirty="0" smtClean="0"/>
              <a:t>, </a:t>
            </a:r>
            <a:r>
              <a:rPr lang="ru-RU" dirty="0" err="1" smtClean="0"/>
              <a:t>комуніка-ційні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і </a:t>
            </a:r>
            <a:r>
              <a:rPr lang="ru-RU" dirty="0" err="1" smtClean="0"/>
              <a:t>сховища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пулу </a:t>
            </a:r>
            <a:r>
              <a:rPr lang="ru-RU" dirty="0" err="1" smtClean="0"/>
              <a:t>ресурсів</a:t>
            </a:r>
            <a:r>
              <a:rPr lang="ru-RU" dirty="0" smtClean="0"/>
              <a:t> і </a:t>
            </a:r>
            <a:r>
              <a:rPr lang="ru-RU" dirty="0" err="1" smtClean="0"/>
              <a:t>вибудувати</a:t>
            </a:r>
            <a:r>
              <a:rPr lang="ru-RU" dirty="0" smtClean="0"/>
              <a:t> </a:t>
            </a:r>
            <a:r>
              <a:rPr lang="ru-RU" dirty="0" err="1" smtClean="0"/>
              <a:t>уні-фікований</a:t>
            </a:r>
            <a:r>
              <a:rPr lang="ru-RU" dirty="0" smtClean="0"/>
              <a:t> шар </a:t>
            </a:r>
            <a:r>
              <a:rPr lang="ru-RU" dirty="0" err="1" smtClean="0"/>
              <a:t>ресурсів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ж </a:t>
            </a:r>
            <a:r>
              <a:rPr lang="ru-RU" dirty="0" err="1" smtClean="0"/>
              <a:t>ресурси</a:t>
            </a:r>
            <a:r>
              <a:rPr lang="ru-RU" dirty="0" smtClean="0"/>
              <a:t>, але в </a:t>
            </a:r>
            <a:r>
              <a:rPr lang="ru-RU" dirty="0" err="1" smtClean="0"/>
              <a:t>абстрагованому</a:t>
            </a:r>
            <a:r>
              <a:rPr lang="ru-RU" dirty="0" smtClean="0"/>
              <a:t> </a:t>
            </a:r>
            <a:r>
              <a:rPr lang="ru-RU" dirty="0" err="1" smtClean="0"/>
              <a:t>вигляді</a:t>
            </a:r>
            <a:r>
              <a:rPr lang="ru-RU" dirty="0" smtClean="0"/>
              <a:t>. Вони </a:t>
            </a:r>
            <a:r>
              <a:rPr lang="ru-RU" dirty="0" err="1" smtClean="0"/>
              <a:t>представляються</a:t>
            </a:r>
            <a:r>
              <a:rPr lang="ru-RU" dirty="0" smtClean="0"/>
              <a:t> </a:t>
            </a:r>
            <a:r>
              <a:rPr lang="ru-RU" dirty="0" err="1" smtClean="0"/>
              <a:t>користувачам</a:t>
            </a:r>
            <a:r>
              <a:rPr lang="ru-RU" dirty="0" smtClean="0"/>
              <a:t> і </a:t>
            </a:r>
            <a:r>
              <a:rPr lang="ru-RU" dirty="0" err="1" smtClean="0"/>
              <a:t>верхнім</a:t>
            </a:r>
            <a:r>
              <a:rPr lang="ru-RU" dirty="0" smtClean="0"/>
              <a:t> </a:t>
            </a:r>
            <a:r>
              <a:rPr lang="ru-RU" dirty="0" err="1" smtClean="0"/>
              <a:t>верствам</a:t>
            </a:r>
            <a:r>
              <a:rPr lang="ru-RU" dirty="0" smtClean="0"/>
              <a:t> </a:t>
            </a:r>
            <a:r>
              <a:rPr lang="ru-RU" dirty="0" err="1" smtClean="0"/>
              <a:t>хмарних</a:t>
            </a:r>
            <a:r>
              <a:rPr lang="ru-RU" dirty="0" smtClean="0"/>
              <a:t> систем як </a:t>
            </a:r>
            <a:r>
              <a:rPr lang="ru-RU" dirty="0" err="1" smtClean="0"/>
              <a:t>віртуалізовані</a:t>
            </a:r>
            <a:r>
              <a:rPr lang="ru-RU" dirty="0" smtClean="0"/>
              <a:t> </a:t>
            </a:r>
            <a:r>
              <a:rPr lang="ru-RU" dirty="0" err="1" smtClean="0"/>
              <a:t>сервери</a:t>
            </a:r>
            <a:r>
              <a:rPr lang="ru-RU" dirty="0" smtClean="0"/>
              <a:t>, </a:t>
            </a:r>
            <a:r>
              <a:rPr lang="ru-RU" dirty="0" err="1" smtClean="0"/>
              <a:t>кластери</a:t>
            </a:r>
            <a:r>
              <a:rPr lang="ru-RU" dirty="0" smtClean="0"/>
              <a:t> </a:t>
            </a:r>
            <a:r>
              <a:rPr lang="ru-RU" dirty="0" err="1" smtClean="0"/>
              <a:t>серверів</a:t>
            </a:r>
            <a:r>
              <a:rPr lang="ru-RU" dirty="0" smtClean="0"/>
              <a:t>, </a:t>
            </a:r>
            <a:r>
              <a:rPr lang="ru-RU" dirty="0" err="1" smtClean="0"/>
              <a:t>файлові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і СУБД.</a:t>
            </a:r>
          </a:p>
          <a:p>
            <a:pPr algn="just"/>
            <a:r>
              <a:rPr lang="ru-RU" dirty="0" err="1" smtClean="0"/>
              <a:t>Віртуалізація</a:t>
            </a:r>
            <a:r>
              <a:rPr lang="ru-RU" dirty="0" smtClean="0"/>
              <a:t> –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представлення</a:t>
            </a:r>
            <a:r>
              <a:rPr lang="ru-RU" dirty="0" smtClean="0"/>
              <a:t> набору </a:t>
            </a:r>
            <a:r>
              <a:rPr lang="ru-RU" dirty="0" err="1" smtClean="0"/>
              <a:t>обчислювальних</a:t>
            </a:r>
            <a:r>
              <a:rPr lang="ru-RU" dirty="0" smtClean="0"/>
              <a:t> </a:t>
            </a:r>
            <a:r>
              <a:rPr lang="ru-RU" dirty="0" err="1" smtClean="0"/>
              <a:t>ресу-рсів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логічного</a:t>
            </a:r>
            <a:r>
              <a:rPr lang="ru-RU" dirty="0" smtClean="0"/>
              <a:t> </a:t>
            </a:r>
            <a:r>
              <a:rPr lang="ru-RU" dirty="0" err="1" smtClean="0"/>
              <a:t>об’єднання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які-небудь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перед </a:t>
            </a:r>
            <a:r>
              <a:rPr lang="ru-RU" dirty="0" err="1" smtClean="0"/>
              <a:t>оригі-нальною</a:t>
            </a:r>
            <a:r>
              <a:rPr lang="ru-RU" dirty="0" smtClean="0"/>
              <a:t> </a:t>
            </a:r>
            <a:r>
              <a:rPr lang="ru-RU" dirty="0" err="1" smtClean="0"/>
              <a:t>конфігурацією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737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 smtClean="0"/>
              <a:t>віртуалізації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Повна</a:t>
            </a:r>
            <a:r>
              <a:rPr lang="ru-RU" dirty="0" smtClean="0"/>
              <a:t> </a:t>
            </a:r>
            <a:r>
              <a:rPr lang="ru-RU" dirty="0" err="1" smtClean="0"/>
              <a:t>віртуалізація</a:t>
            </a:r>
            <a:r>
              <a:rPr lang="ru-RU" dirty="0" smtClean="0"/>
              <a:t> – </a:t>
            </a:r>
            <a:r>
              <a:rPr lang="ru-RU" dirty="0" err="1" smtClean="0"/>
              <a:t>віртуалізація</a:t>
            </a:r>
            <a:r>
              <a:rPr lang="ru-RU" dirty="0" smtClean="0"/>
              <a:t> при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не </a:t>
            </a:r>
            <a:r>
              <a:rPr lang="ru-RU" dirty="0" err="1" smtClean="0"/>
              <a:t>модифіковані</a:t>
            </a:r>
            <a:r>
              <a:rPr lang="ru-RU" dirty="0" smtClean="0"/>
              <a:t> </a:t>
            </a:r>
            <a:r>
              <a:rPr lang="ru-RU" dirty="0" err="1" smtClean="0"/>
              <a:t>екземпляри</a:t>
            </a:r>
            <a:r>
              <a:rPr lang="ru-RU" dirty="0" smtClean="0"/>
              <a:t> </a:t>
            </a:r>
            <a:r>
              <a:rPr lang="ru-RU" dirty="0" err="1" smtClean="0"/>
              <a:t>гостьових</a:t>
            </a:r>
            <a:r>
              <a:rPr lang="ru-RU" dirty="0" smtClean="0"/>
              <a:t> </a:t>
            </a:r>
            <a:r>
              <a:rPr lang="ru-RU" dirty="0" err="1" smtClean="0"/>
              <a:t>операційних</a:t>
            </a:r>
            <a:r>
              <a:rPr lang="ru-RU" dirty="0" smtClean="0"/>
              <a:t> систем, а для </a:t>
            </a:r>
            <a:r>
              <a:rPr lang="ru-RU" dirty="0" err="1" smtClean="0"/>
              <a:t>підтримки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ОС служить </a:t>
            </a:r>
            <a:r>
              <a:rPr lang="ru-RU" dirty="0" err="1" smtClean="0"/>
              <a:t>загальний</a:t>
            </a:r>
            <a:r>
              <a:rPr lang="ru-RU" dirty="0" smtClean="0"/>
              <a:t> шар </a:t>
            </a:r>
            <a:r>
              <a:rPr lang="ru-RU" dirty="0" err="1" smtClean="0"/>
              <a:t>емуляції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поверх </a:t>
            </a:r>
            <a:r>
              <a:rPr lang="ru-RU" dirty="0" err="1" smtClean="0"/>
              <a:t>хосто-вої</a:t>
            </a:r>
            <a:r>
              <a:rPr lang="ru-RU" dirty="0" smtClean="0"/>
              <a:t> ОС, в </a:t>
            </a:r>
            <a:r>
              <a:rPr lang="ru-RU" dirty="0" err="1" smtClean="0"/>
              <a:t>ролі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виступає</a:t>
            </a:r>
            <a:r>
              <a:rPr lang="ru-RU" dirty="0" smtClean="0"/>
              <a:t> </a:t>
            </a:r>
            <a:r>
              <a:rPr lang="ru-RU" dirty="0" err="1" smtClean="0"/>
              <a:t>звичайна</a:t>
            </a:r>
            <a:r>
              <a:rPr lang="ru-RU" dirty="0" smtClean="0"/>
              <a:t> </a:t>
            </a:r>
            <a:r>
              <a:rPr lang="ru-RU" dirty="0" err="1" smtClean="0"/>
              <a:t>операційна</a:t>
            </a:r>
            <a:r>
              <a:rPr lang="ru-RU" dirty="0" smtClean="0"/>
              <a:t> система.</a:t>
            </a:r>
          </a:p>
          <a:p>
            <a:r>
              <a:rPr lang="ru-RU" dirty="0" err="1" smtClean="0"/>
              <a:t>Паравіртуалізація</a:t>
            </a:r>
            <a:r>
              <a:rPr lang="ru-RU" dirty="0" smtClean="0"/>
              <a:t> – </a:t>
            </a:r>
            <a:r>
              <a:rPr lang="ru-RU" dirty="0" err="1" smtClean="0"/>
              <a:t>віртуалізація</a:t>
            </a:r>
            <a:r>
              <a:rPr lang="ru-RU" dirty="0" smtClean="0"/>
              <a:t> при </a:t>
            </a:r>
            <a:r>
              <a:rPr lang="ru-RU" dirty="0" err="1" smtClean="0"/>
              <a:t>якій</a:t>
            </a:r>
            <a:r>
              <a:rPr lang="ru-RU" dirty="0" smtClean="0"/>
              <a:t> проводиться </a:t>
            </a:r>
            <a:r>
              <a:rPr lang="ru-RU" dirty="0" err="1" smtClean="0"/>
              <a:t>модифікація</a:t>
            </a:r>
            <a:r>
              <a:rPr lang="ru-RU" dirty="0" smtClean="0"/>
              <a:t> ядра </a:t>
            </a:r>
            <a:r>
              <a:rPr lang="ru-RU" dirty="0" err="1" smtClean="0"/>
              <a:t>гостьової</a:t>
            </a:r>
            <a:r>
              <a:rPr lang="ru-RU" dirty="0" smtClean="0"/>
              <a:t> ОС. </a:t>
            </a:r>
            <a:r>
              <a:rPr lang="ru-RU" dirty="0" err="1" smtClean="0"/>
              <a:t>Виконується</a:t>
            </a:r>
            <a:r>
              <a:rPr lang="ru-RU" dirty="0" smtClean="0"/>
              <a:t> таким чином,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включається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en-US" dirty="0" smtClean="0"/>
              <a:t>API, </a:t>
            </a:r>
            <a:r>
              <a:rPr lang="ru-RU" dirty="0" smtClean="0"/>
              <a:t>через </a:t>
            </a:r>
            <a:r>
              <a:rPr lang="ru-RU" dirty="0" err="1" smtClean="0"/>
              <a:t>який</a:t>
            </a:r>
            <a:r>
              <a:rPr lang="ru-RU" dirty="0" smtClean="0"/>
              <a:t> вона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з </a:t>
            </a:r>
            <a:r>
              <a:rPr lang="ru-RU" dirty="0" err="1" smtClean="0"/>
              <a:t>апаратурою</a:t>
            </a:r>
            <a:r>
              <a:rPr lang="ru-RU" dirty="0" smtClean="0"/>
              <a:t>, не </a:t>
            </a:r>
            <a:r>
              <a:rPr lang="ru-RU" dirty="0" err="1" smtClean="0"/>
              <a:t>конфліктуючи</a:t>
            </a:r>
            <a:r>
              <a:rPr lang="ru-RU" dirty="0" smtClean="0"/>
              <a:t> з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віртуальними</a:t>
            </a:r>
            <a:r>
              <a:rPr lang="ru-RU" dirty="0" smtClean="0"/>
              <a:t> машинами.</a:t>
            </a:r>
          </a:p>
          <a:p>
            <a:r>
              <a:rPr lang="ru-RU" dirty="0" err="1" smtClean="0"/>
              <a:t>Віртуалізація</a:t>
            </a:r>
            <a:r>
              <a:rPr lang="ru-RU" dirty="0" smtClean="0"/>
              <a:t> на </a:t>
            </a:r>
            <a:r>
              <a:rPr lang="ru-RU" dirty="0" err="1" smtClean="0"/>
              <a:t>рівні</a:t>
            </a:r>
            <a:r>
              <a:rPr lang="ru-RU" dirty="0" smtClean="0"/>
              <a:t> ОС – вид </a:t>
            </a:r>
            <a:r>
              <a:rPr lang="ru-RU" dirty="0" err="1" smtClean="0"/>
              <a:t>віртуалізації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на </a:t>
            </a:r>
            <a:r>
              <a:rPr lang="ru-RU" dirty="0" err="1" smtClean="0"/>
              <a:t>увазі</a:t>
            </a:r>
            <a:r>
              <a:rPr lang="ru-RU" dirty="0" smtClean="0"/>
              <a:t> </a:t>
            </a:r>
            <a:r>
              <a:rPr lang="ru-RU" dirty="0" err="1" smtClean="0"/>
              <a:t>вико-ристання</a:t>
            </a:r>
            <a:r>
              <a:rPr lang="ru-RU" dirty="0" smtClean="0"/>
              <a:t> одного ядра </a:t>
            </a:r>
            <a:r>
              <a:rPr lang="ru-RU" dirty="0" err="1" smtClean="0"/>
              <a:t>хостової</a:t>
            </a:r>
            <a:r>
              <a:rPr lang="ru-RU" dirty="0" smtClean="0"/>
              <a:t> ОС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незалежних</a:t>
            </a:r>
            <a:r>
              <a:rPr lang="ru-RU" dirty="0" smtClean="0"/>
              <a:t> </a:t>
            </a:r>
            <a:r>
              <a:rPr lang="ru-RU" dirty="0" err="1" smtClean="0"/>
              <a:t>паралельно</a:t>
            </a:r>
            <a:r>
              <a:rPr lang="ru-RU" dirty="0" smtClean="0"/>
              <a:t> </a:t>
            </a:r>
            <a:r>
              <a:rPr lang="ru-RU" dirty="0" err="1" smtClean="0"/>
              <a:t>працюючих</a:t>
            </a:r>
            <a:r>
              <a:rPr lang="ru-RU" dirty="0" smtClean="0"/>
              <a:t> </a:t>
            </a:r>
            <a:r>
              <a:rPr lang="ru-RU" dirty="0" err="1" smtClean="0"/>
              <a:t>операційних</a:t>
            </a:r>
            <a:r>
              <a:rPr lang="ru-RU" dirty="0" smtClean="0"/>
              <a:t> </a:t>
            </a:r>
            <a:r>
              <a:rPr lang="ru-RU" dirty="0" err="1" smtClean="0"/>
              <a:t>середовищ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Віртуалізація</a:t>
            </a:r>
            <a:r>
              <a:rPr lang="ru-RU" dirty="0" smtClean="0"/>
              <a:t> </a:t>
            </a:r>
            <a:r>
              <a:rPr lang="ru-RU" dirty="0" err="1" smtClean="0"/>
              <a:t>серверів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запуск на одному </a:t>
            </a:r>
            <a:r>
              <a:rPr lang="ru-RU" dirty="0" err="1" smtClean="0"/>
              <a:t>фізичному</a:t>
            </a:r>
            <a:r>
              <a:rPr lang="ru-RU" dirty="0" smtClean="0"/>
              <a:t> </a:t>
            </a:r>
            <a:r>
              <a:rPr lang="ru-RU" dirty="0" err="1" smtClean="0"/>
              <a:t>сервері</a:t>
            </a:r>
            <a:r>
              <a:rPr lang="ru-RU" dirty="0" smtClean="0"/>
              <a:t> </a:t>
            </a:r>
            <a:r>
              <a:rPr lang="ru-RU" dirty="0" err="1" smtClean="0"/>
              <a:t>декількох</a:t>
            </a:r>
            <a:r>
              <a:rPr lang="ru-RU" dirty="0" smtClean="0"/>
              <a:t> </a:t>
            </a:r>
            <a:r>
              <a:rPr lang="ru-RU" dirty="0" err="1" smtClean="0"/>
              <a:t>віртуальних</a:t>
            </a:r>
            <a:r>
              <a:rPr lang="ru-RU" dirty="0" smtClean="0"/>
              <a:t> </a:t>
            </a:r>
            <a:r>
              <a:rPr lang="ru-RU" dirty="0" err="1" smtClean="0"/>
              <a:t>серверів</a:t>
            </a:r>
            <a:r>
              <a:rPr lang="ru-RU" dirty="0" smtClean="0"/>
              <a:t>. </a:t>
            </a:r>
            <a:r>
              <a:rPr lang="ru-RU" dirty="0" err="1" smtClean="0"/>
              <a:t>Віртуальні</a:t>
            </a:r>
            <a:r>
              <a:rPr lang="ru-RU" dirty="0" smtClean="0"/>
              <a:t> </a:t>
            </a:r>
            <a:r>
              <a:rPr lang="ru-RU" dirty="0" err="1" smtClean="0"/>
              <a:t>машини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сервера є </a:t>
            </a:r>
            <a:r>
              <a:rPr lang="ru-RU" dirty="0" err="1" smtClean="0"/>
              <a:t>додатками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запущені</a:t>
            </a:r>
            <a:r>
              <a:rPr lang="ru-RU" dirty="0" smtClean="0"/>
              <a:t> на </a:t>
            </a:r>
            <a:r>
              <a:rPr lang="ru-RU" dirty="0" err="1" smtClean="0"/>
              <a:t>хостової</a:t>
            </a:r>
            <a:r>
              <a:rPr lang="ru-RU" dirty="0" smtClean="0"/>
              <a:t> </a:t>
            </a:r>
            <a:r>
              <a:rPr lang="ru-RU" dirty="0" err="1" smtClean="0"/>
              <a:t>операційній</a:t>
            </a:r>
            <a:r>
              <a:rPr lang="ru-RU" dirty="0" smtClean="0"/>
              <a:t> </a:t>
            </a:r>
            <a:r>
              <a:rPr lang="ru-RU" dirty="0" err="1" smtClean="0"/>
              <a:t>системі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емулюють</a:t>
            </a:r>
            <a:r>
              <a:rPr lang="ru-RU" dirty="0" smtClean="0"/>
              <a:t> 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пристрої</a:t>
            </a:r>
            <a:r>
              <a:rPr lang="ru-RU" dirty="0" smtClean="0"/>
              <a:t> сервера. На </a:t>
            </a:r>
            <a:r>
              <a:rPr lang="ru-RU" dirty="0" err="1" smtClean="0"/>
              <a:t>кожній</a:t>
            </a:r>
            <a:r>
              <a:rPr lang="ru-RU" dirty="0" smtClean="0"/>
              <a:t> </a:t>
            </a:r>
            <a:r>
              <a:rPr lang="ru-RU" dirty="0" err="1" smtClean="0"/>
              <a:t>віртуальній</a:t>
            </a:r>
            <a:r>
              <a:rPr lang="ru-RU" dirty="0" smtClean="0"/>
              <a:t> </a:t>
            </a:r>
            <a:r>
              <a:rPr lang="ru-RU" dirty="0" err="1" smtClean="0"/>
              <a:t>машині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встановлена</a:t>
            </a:r>
            <a:r>
              <a:rPr lang="ru-RU" dirty="0" smtClean="0"/>
              <a:t> </a:t>
            </a:r>
            <a:r>
              <a:rPr lang="ru-RU" dirty="0" err="1" smtClean="0"/>
              <a:t>операційна</a:t>
            </a:r>
            <a:r>
              <a:rPr lang="ru-RU" dirty="0" smtClean="0"/>
              <a:t> система, на яку </a:t>
            </a:r>
            <a:r>
              <a:rPr lang="ru-RU" dirty="0" err="1" smtClean="0"/>
              <a:t>можуть</a:t>
            </a:r>
            <a:r>
              <a:rPr lang="ru-RU" dirty="0" smtClean="0"/>
              <a:t> бути </a:t>
            </a:r>
            <a:r>
              <a:rPr lang="ru-RU" dirty="0" err="1" smtClean="0"/>
              <a:t>встановлені</a:t>
            </a:r>
            <a:r>
              <a:rPr lang="ru-RU" dirty="0" smtClean="0"/>
              <a:t> </a:t>
            </a:r>
            <a:r>
              <a:rPr lang="ru-RU" dirty="0" err="1" smtClean="0"/>
              <a:t>додатки</a:t>
            </a:r>
            <a:r>
              <a:rPr lang="ru-RU" dirty="0" smtClean="0"/>
              <a:t> і </a:t>
            </a:r>
            <a:r>
              <a:rPr lang="ru-RU" dirty="0" err="1" smtClean="0"/>
              <a:t>служби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Віртуалізація</a:t>
            </a:r>
            <a:r>
              <a:rPr lang="ru-RU" dirty="0" smtClean="0"/>
              <a:t> </a:t>
            </a:r>
            <a:r>
              <a:rPr lang="ru-RU" dirty="0" err="1" smtClean="0"/>
              <a:t>додатків</a:t>
            </a:r>
            <a:r>
              <a:rPr lang="ru-RU" dirty="0" smtClean="0"/>
              <a:t> – вид </a:t>
            </a:r>
            <a:r>
              <a:rPr lang="ru-RU" dirty="0" err="1" smtClean="0"/>
              <a:t>віртуалізації</a:t>
            </a:r>
            <a:r>
              <a:rPr lang="ru-RU" dirty="0" smtClean="0"/>
              <a:t>, яка </a:t>
            </a:r>
            <a:r>
              <a:rPr lang="ru-RU" dirty="0" err="1" smtClean="0"/>
              <a:t>має</a:t>
            </a:r>
            <a:r>
              <a:rPr lang="ru-RU" dirty="0" smtClean="0"/>
              <a:t> на </a:t>
            </a:r>
            <a:r>
              <a:rPr lang="ru-RU" dirty="0" err="1" smtClean="0"/>
              <a:t>увазі</a:t>
            </a:r>
            <a:r>
              <a:rPr lang="ru-RU" dirty="0" smtClean="0"/>
              <a:t> </a:t>
            </a:r>
            <a:r>
              <a:rPr lang="ru-RU" dirty="0" err="1" smtClean="0"/>
              <a:t>застосу-вання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</a:t>
            </a:r>
            <a:r>
              <a:rPr lang="ru-RU" dirty="0" err="1" smtClean="0"/>
              <a:t>сильної</a:t>
            </a:r>
            <a:r>
              <a:rPr lang="ru-RU" dirty="0" smtClean="0"/>
              <a:t> </a:t>
            </a:r>
            <a:r>
              <a:rPr lang="ru-RU" dirty="0" err="1" smtClean="0"/>
              <a:t>ізоляції</a:t>
            </a:r>
            <a:r>
              <a:rPr lang="ru-RU" dirty="0" smtClean="0"/>
              <a:t> </a:t>
            </a:r>
            <a:r>
              <a:rPr lang="ru-RU" dirty="0" err="1" smtClean="0"/>
              <a:t>прикладних</a:t>
            </a:r>
            <a:r>
              <a:rPr lang="ru-RU" dirty="0" smtClean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 з </a:t>
            </a:r>
            <a:r>
              <a:rPr lang="ru-RU" dirty="0" err="1" smtClean="0"/>
              <a:t>керованою</a:t>
            </a:r>
            <a:r>
              <a:rPr lang="ru-RU" dirty="0" smtClean="0"/>
              <a:t> </a:t>
            </a:r>
            <a:r>
              <a:rPr lang="ru-RU" dirty="0" err="1" smtClean="0"/>
              <a:t>взаємодією</a:t>
            </a:r>
            <a:r>
              <a:rPr lang="ru-RU" dirty="0" smtClean="0"/>
              <a:t> з ОС, при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віртуалізується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екземпляр</a:t>
            </a:r>
            <a:r>
              <a:rPr lang="ru-RU" dirty="0" smtClean="0"/>
              <a:t> </a:t>
            </a:r>
            <a:r>
              <a:rPr lang="ru-RU" dirty="0" err="1" smtClean="0"/>
              <a:t>додатка</a:t>
            </a:r>
            <a:r>
              <a:rPr lang="ru-RU" dirty="0" smtClean="0"/>
              <a:t>,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компоненти</a:t>
            </a:r>
            <a:r>
              <a:rPr lang="ru-RU" dirty="0" smtClean="0"/>
              <a:t>: </a:t>
            </a:r>
            <a:r>
              <a:rPr lang="ru-RU" dirty="0" err="1" smtClean="0"/>
              <a:t>файли</a:t>
            </a:r>
            <a:r>
              <a:rPr lang="ru-RU" dirty="0" smtClean="0"/>
              <a:t> (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системні</a:t>
            </a:r>
            <a:r>
              <a:rPr lang="ru-RU" dirty="0" smtClean="0"/>
              <a:t>), </a:t>
            </a:r>
            <a:r>
              <a:rPr lang="ru-RU" dirty="0" err="1" smtClean="0"/>
              <a:t>реєстр</a:t>
            </a:r>
            <a:r>
              <a:rPr lang="ru-RU" dirty="0" smtClean="0"/>
              <a:t>, </a:t>
            </a:r>
            <a:r>
              <a:rPr lang="ru-RU" dirty="0" err="1" smtClean="0"/>
              <a:t>шрифти</a:t>
            </a:r>
            <a:r>
              <a:rPr lang="ru-RU" dirty="0" smtClean="0"/>
              <a:t>, </a:t>
            </a:r>
            <a:r>
              <a:rPr lang="en-US" dirty="0" smtClean="0"/>
              <a:t>INI-</a:t>
            </a:r>
            <a:r>
              <a:rPr lang="ru-RU" dirty="0" err="1" smtClean="0"/>
              <a:t>файли</a:t>
            </a:r>
            <a:r>
              <a:rPr lang="ru-RU" dirty="0" smtClean="0"/>
              <a:t>, </a:t>
            </a:r>
            <a:r>
              <a:rPr lang="en-US" dirty="0" smtClean="0"/>
              <a:t>COM-</a:t>
            </a:r>
            <a:r>
              <a:rPr lang="ru-RU" dirty="0" err="1" smtClean="0"/>
              <a:t>об’єкти</a:t>
            </a:r>
            <a:r>
              <a:rPr lang="ru-RU" dirty="0" smtClean="0"/>
              <a:t>, </a:t>
            </a:r>
            <a:r>
              <a:rPr lang="ru-RU" dirty="0" err="1" smtClean="0"/>
              <a:t>служби</a:t>
            </a:r>
            <a:r>
              <a:rPr lang="ru-RU" dirty="0" smtClean="0"/>
              <a:t>. </a:t>
            </a:r>
            <a:r>
              <a:rPr lang="ru-RU" dirty="0" err="1" smtClean="0"/>
              <a:t>Додатки</a:t>
            </a:r>
            <a:r>
              <a:rPr lang="ru-RU" dirty="0" smtClean="0"/>
              <a:t> </a:t>
            </a:r>
            <a:r>
              <a:rPr lang="ru-RU" dirty="0" err="1" smtClean="0"/>
              <a:t>виконується</a:t>
            </a:r>
            <a:r>
              <a:rPr lang="ru-RU" dirty="0" smtClean="0"/>
              <a:t> без </a:t>
            </a:r>
            <a:r>
              <a:rPr lang="ru-RU" dirty="0" err="1" smtClean="0"/>
              <a:t>процедури</a:t>
            </a:r>
            <a:r>
              <a:rPr lang="ru-RU" dirty="0" smtClean="0"/>
              <a:t> </a:t>
            </a:r>
            <a:r>
              <a:rPr lang="ru-RU" dirty="0" err="1" smtClean="0"/>
              <a:t>інсталяції</a:t>
            </a:r>
            <a:r>
              <a:rPr lang="ru-RU" dirty="0" smtClean="0"/>
              <a:t> в </a:t>
            </a:r>
            <a:r>
              <a:rPr lang="ru-RU" dirty="0" err="1" smtClean="0"/>
              <a:t>тра-диційному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розумінні</a:t>
            </a:r>
            <a:r>
              <a:rPr lang="ru-RU" dirty="0" smtClean="0"/>
              <a:t> і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запускатися</a:t>
            </a:r>
            <a:r>
              <a:rPr lang="ru-RU" dirty="0" smtClean="0"/>
              <a:t> прямо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зовнішніх</a:t>
            </a:r>
            <a:r>
              <a:rPr lang="ru-RU" dirty="0" smtClean="0"/>
              <a:t> </a:t>
            </a:r>
            <a:r>
              <a:rPr lang="ru-RU" dirty="0" err="1" smtClean="0"/>
              <a:t>носіїв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Віртуалізація</a:t>
            </a:r>
            <a:r>
              <a:rPr lang="ru-RU" dirty="0" smtClean="0"/>
              <a:t> </a:t>
            </a:r>
            <a:r>
              <a:rPr lang="ru-RU" dirty="0" err="1" smtClean="0"/>
              <a:t>представлень</a:t>
            </a:r>
            <a:r>
              <a:rPr lang="ru-RU" dirty="0" smtClean="0"/>
              <a:t> (</a:t>
            </a:r>
            <a:r>
              <a:rPr lang="ru-RU" dirty="0" err="1" smtClean="0"/>
              <a:t>робочих</a:t>
            </a:r>
            <a:r>
              <a:rPr lang="ru-RU" dirty="0" smtClean="0"/>
              <a:t> </a:t>
            </a:r>
            <a:r>
              <a:rPr lang="ru-RU" dirty="0" err="1" smtClean="0"/>
              <a:t>місць</a:t>
            </a:r>
            <a:r>
              <a:rPr lang="ru-RU" dirty="0" smtClean="0"/>
              <a:t>)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, коли сервер </a:t>
            </a:r>
            <a:r>
              <a:rPr lang="ru-RU" dirty="0" err="1" smtClean="0"/>
              <a:t>надає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</a:t>
            </a:r>
            <a:r>
              <a:rPr lang="ru-RU" dirty="0" err="1" smtClean="0"/>
              <a:t>клієнтам</a:t>
            </a:r>
            <a:r>
              <a:rPr lang="ru-RU" dirty="0" smtClean="0"/>
              <a:t>, </a:t>
            </a:r>
            <a:r>
              <a:rPr lang="ru-RU" dirty="0" err="1" smtClean="0"/>
              <a:t>причому</a:t>
            </a:r>
            <a:r>
              <a:rPr lang="ru-RU" dirty="0" smtClean="0"/>
              <a:t> </a:t>
            </a:r>
            <a:r>
              <a:rPr lang="ru-RU" dirty="0" err="1" smtClean="0"/>
              <a:t>клієнтські</a:t>
            </a:r>
            <a:r>
              <a:rPr lang="ru-RU" dirty="0" smtClean="0"/>
              <a:t> </a:t>
            </a:r>
            <a:r>
              <a:rPr lang="ru-RU" dirty="0" err="1" smtClean="0"/>
              <a:t>додатки</a:t>
            </a:r>
            <a:r>
              <a:rPr lang="ru-RU" dirty="0" smtClean="0"/>
              <a:t> </a:t>
            </a:r>
            <a:r>
              <a:rPr lang="ru-RU" dirty="0" err="1" smtClean="0"/>
              <a:t>виконуються</a:t>
            </a:r>
            <a:r>
              <a:rPr lang="ru-RU" dirty="0" smtClean="0"/>
              <a:t> на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сервері</a:t>
            </a:r>
            <a:r>
              <a:rPr lang="ru-RU" dirty="0" smtClean="0"/>
              <a:t>, а </a:t>
            </a:r>
            <a:r>
              <a:rPr lang="ru-RU" dirty="0" err="1" smtClean="0"/>
              <a:t>клієнт</a:t>
            </a:r>
            <a:r>
              <a:rPr lang="ru-RU" dirty="0" smtClean="0"/>
              <a:t> </a:t>
            </a:r>
            <a:r>
              <a:rPr lang="ru-RU" dirty="0" err="1" smtClean="0"/>
              <a:t>отримує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представлення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093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Використання хмарних технологій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хмарних</a:t>
            </a:r>
            <a:r>
              <a:rPr lang="ru-RU" dirty="0" smtClean="0"/>
              <a:t> </a:t>
            </a:r>
            <a:r>
              <a:rPr lang="ru-RU" dirty="0" err="1" smtClean="0"/>
              <a:t>сервісів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фінансовим</a:t>
            </a:r>
            <a:r>
              <a:rPr lang="ru-RU" dirty="0" smtClean="0"/>
              <a:t> </a:t>
            </a:r>
            <a:r>
              <a:rPr lang="ru-RU" dirty="0" err="1" smtClean="0"/>
              <a:t>установам</a:t>
            </a:r>
            <a:r>
              <a:rPr lang="ru-RU" dirty="0" smtClean="0"/>
              <a:t> </a:t>
            </a:r>
            <a:r>
              <a:rPr lang="ru-RU" dirty="0" err="1" smtClean="0"/>
              <a:t>знизити</a:t>
            </a:r>
            <a:r>
              <a:rPr lang="ru-RU" dirty="0" smtClean="0"/>
              <a:t> </a:t>
            </a:r>
            <a:r>
              <a:rPr lang="ru-RU" dirty="0" err="1" smtClean="0"/>
              <a:t>операційні</a:t>
            </a:r>
            <a:r>
              <a:rPr lang="ru-RU" dirty="0" smtClean="0"/>
              <a:t> та </a:t>
            </a:r>
            <a:r>
              <a:rPr lang="ru-RU" dirty="0" err="1" smtClean="0"/>
              <a:t>інвестиційні</a:t>
            </a:r>
            <a:r>
              <a:rPr lang="ru-RU" dirty="0" smtClean="0"/>
              <a:t> </a:t>
            </a:r>
            <a:r>
              <a:rPr lang="ru-RU" dirty="0" err="1" smtClean="0"/>
              <a:t>ризики</a:t>
            </a:r>
            <a:r>
              <a:rPr lang="ru-RU" dirty="0" smtClean="0"/>
              <a:t>, </a:t>
            </a:r>
            <a:r>
              <a:rPr lang="ru-RU" dirty="0" err="1" smtClean="0"/>
              <a:t>пов'язані</a:t>
            </a:r>
            <a:r>
              <a:rPr lang="ru-RU" dirty="0" smtClean="0"/>
              <a:t> з </a:t>
            </a:r>
            <a:r>
              <a:rPr lang="ru-RU" dirty="0" err="1" smtClean="0"/>
              <a:t>впровадженням</a:t>
            </a:r>
            <a:r>
              <a:rPr lang="ru-RU" dirty="0" smtClean="0"/>
              <a:t> та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комплексної</a:t>
            </a:r>
            <a:r>
              <a:rPr lang="ru-RU" dirty="0" smtClean="0"/>
              <a:t> </a:t>
            </a:r>
            <a:r>
              <a:rPr lang="ru-RU" dirty="0" err="1" smtClean="0"/>
              <a:t>інформаційної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, </a:t>
            </a:r>
            <a:r>
              <a:rPr lang="ru-RU" dirty="0" smtClean="0"/>
              <a:t>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в </a:t>
            </a:r>
            <a:r>
              <a:rPr lang="ru-RU" dirty="0" err="1" smtClean="0"/>
              <a:t>стислі</a:t>
            </a:r>
            <a:r>
              <a:rPr lang="ru-RU" dirty="0" smtClean="0"/>
              <a:t> </a:t>
            </a:r>
            <a:r>
              <a:rPr lang="ru-RU" dirty="0" err="1" smtClean="0"/>
              <a:t>терміни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доступ до </a:t>
            </a:r>
            <a:r>
              <a:rPr lang="ru-RU" dirty="0" err="1" smtClean="0"/>
              <a:t>повноцінної</a:t>
            </a:r>
            <a:r>
              <a:rPr lang="ru-RU" dirty="0" smtClean="0"/>
              <a:t> </a:t>
            </a:r>
            <a:r>
              <a:rPr lang="ru-RU" dirty="0" err="1" smtClean="0"/>
              <a:t>інформаційної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хмарних</a:t>
            </a:r>
            <a:r>
              <a:rPr lang="ru-RU" dirty="0" smtClean="0"/>
              <a:t> </a:t>
            </a:r>
            <a:r>
              <a:rPr lang="ru-RU" dirty="0" err="1" smtClean="0"/>
              <a:t>сервісів</a:t>
            </a:r>
            <a:r>
              <a:rPr lang="ru-RU" dirty="0" smtClean="0"/>
              <a:t> в </a:t>
            </a:r>
            <a:r>
              <a:rPr lang="ru-RU" dirty="0" err="1" smtClean="0"/>
              <a:t>фінансовій</a:t>
            </a:r>
            <a:r>
              <a:rPr lang="ru-RU" dirty="0" smtClean="0"/>
              <a:t>  </a:t>
            </a:r>
            <a:r>
              <a:rPr lang="ru-RU" dirty="0" err="1" smtClean="0"/>
              <a:t>сфері</a:t>
            </a:r>
            <a:r>
              <a:rPr lang="ru-RU" dirty="0" smtClean="0"/>
              <a:t> не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сумніву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хмарні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вирішувати</a:t>
            </a:r>
            <a:r>
              <a:rPr lang="ru-RU" dirty="0" smtClean="0"/>
              <a:t> проблему </a:t>
            </a:r>
            <a:r>
              <a:rPr lang="ru-RU" dirty="0" err="1" smtClean="0"/>
              <a:t>зберігання</a:t>
            </a:r>
            <a:r>
              <a:rPr lang="ru-RU" dirty="0" smtClean="0"/>
              <a:t> і </a:t>
            </a:r>
            <a:r>
              <a:rPr lang="ru-RU" dirty="0" err="1" smtClean="0"/>
              <a:t>структурування</a:t>
            </a:r>
            <a:r>
              <a:rPr lang="ru-RU" dirty="0" smtClean="0"/>
              <a:t> великих </a:t>
            </a:r>
            <a:r>
              <a:rPr lang="ru-RU" dirty="0" err="1" smtClean="0"/>
              <a:t>масивів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необхідні</a:t>
            </a:r>
            <a:r>
              <a:rPr lang="ru-RU" dirty="0" smtClean="0"/>
              <a:t> для </a:t>
            </a:r>
            <a:r>
              <a:rPr lang="ru-RU" dirty="0" err="1" smtClean="0"/>
              <a:t>реалізації</a:t>
            </a:r>
            <a:r>
              <a:rPr lang="ru-RU" dirty="0" smtClean="0"/>
              <a:t> СППР в </a:t>
            </a:r>
            <a:r>
              <a:rPr lang="ru-RU" dirty="0" err="1" smtClean="0"/>
              <a:t>фінансових</a:t>
            </a:r>
            <a:r>
              <a:rPr lang="ru-RU" dirty="0" smtClean="0"/>
              <a:t> </a:t>
            </a:r>
            <a:r>
              <a:rPr lang="ru-RU" dirty="0" err="1" smtClean="0"/>
              <a:t>інститутах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952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476689" cy="14859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способів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хмарних</a:t>
            </a:r>
            <a:r>
              <a:rPr lang="ru-RU" dirty="0" smtClean="0"/>
              <a:t> </a:t>
            </a:r>
            <a:r>
              <a:rPr lang="ru-RU" dirty="0" err="1" smtClean="0"/>
              <a:t>сервісів</a:t>
            </a:r>
            <a:r>
              <a:rPr lang="ru-RU" dirty="0" smtClean="0"/>
              <a:t> в </a:t>
            </a:r>
            <a:r>
              <a:rPr lang="ru-RU" dirty="0" err="1" smtClean="0"/>
              <a:t>фінансовій</a:t>
            </a:r>
            <a:r>
              <a:rPr lang="ru-RU" dirty="0" smtClean="0"/>
              <a:t> </a:t>
            </a:r>
            <a:r>
              <a:rPr lang="ru-RU" dirty="0" err="1" smtClean="0"/>
              <a:t>сфері</a:t>
            </a:r>
            <a:r>
              <a:rPr lang="ru-RU" dirty="0" smtClean="0"/>
              <a:t> належать: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484451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аналітичних</a:t>
            </a:r>
            <a:r>
              <a:rPr lang="ru-RU" dirty="0" smtClean="0"/>
              <a:t> </a:t>
            </a:r>
            <a:r>
              <a:rPr lang="ru-RU" dirty="0" err="1" smtClean="0"/>
              <a:t>розрахунків</a:t>
            </a:r>
            <a:r>
              <a:rPr lang="ru-RU" dirty="0" smtClean="0"/>
              <a:t> для </a:t>
            </a:r>
            <a:r>
              <a:rPr lang="ru-RU" dirty="0" err="1" smtClean="0"/>
              <a:t>оцінки</a:t>
            </a:r>
            <a:r>
              <a:rPr lang="ru-RU" dirty="0" smtClean="0"/>
              <a:t> </a:t>
            </a:r>
            <a:r>
              <a:rPr lang="ru-RU" dirty="0" err="1" smtClean="0"/>
              <a:t>ризиків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зовнішніх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про стан </a:t>
            </a:r>
            <a:r>
              <a:rPr lang="ru-RU" dirty="0" err="1" smtClean="0"/>
              <a:t>ринків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і </a:t>
            </a:r>
            <a:r>
              <a:rPr lang="ru-RU" dirty="0" err="1" smtClean="0"/>
              <a:t>підготовка</a:t>
            </a:r>
            <a:r>
              <a:rPr lang="ru-RU" dirty="0" smtClean="0"/>
              <a:t> </a:t>
            </a:r>
            <a:r>
              <a:rPr lang="ru-RU" dirty="0" err="1" smtClean="0"/>
              <a:t>звітності</a:t>
            </a:r>
            <a:r>
              <a:rPr lang="ru-RU" dirty="0" smtClean="0"/>
              <a:t> на </a:t>
            </a:r>
            <a:r>
              <a:rPr lang="ru-RU" dirty="0" err="1" smtClean="0"/>
              <a:t>зовнішніх</a:t>
            </a:r>
            <a:r>
              <a:rPr lang="ru-RU" dirty="0" smtClean="0"/>
              <a:t> </a:t>
            </a:r>
            <a:r>
              <a:rPr lang="ru-RU" dirty="0" err="1" smtClean="0"/>
              <a:t>потужностях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Аналітика</a:t>
            </a:r>
            <a:r>
              <a:rPr lang="ru-RU" dirty="0" smtClean="0"/>
              <a:t> </a:t>
            </a:r>
            <a:r>
              <a:rPr lang="ru-RU" dirty="0" err="1" smtClean="0"/>
              <a:t>клієнтських</a:t>
            </a:r>
            <a:r>
              <a:rPr lang="ru-RU" dirty="0" smtClean="0"/>
              <a:t> </a:t>
            </a:r>
            <a:r>
              <a:rPr lang="ru-RU" dirty="0" err="1" smtClean="0"/>
              <a:t>даних</a:t>
            </a:r>
            <a:r>
              <a:rPr lang="ru-RU" dirty="0" smtClean="0"/>
              <a:t> для </a:t>
            </a:r>
            <a:r>
              <a:rPr lang="ru-RU" dirty="0" err="1" smtClean="0"/>
              <a:t>виявлення</a:t>
            </a:r>
            <a:r>
              <a:rPr lang="ru-RU" dirty="0" smtClean="0"/>
              <a:t> </a:t>
            </a:r>
            <a:r>
              <a:rPr lang="ru-RU" dirty="0" err="1" smtClean="0"/>
              <a:t>типових</a:t>
            </a:r>
            <a:r>
              <a:rPr lang="ru-RU" dirty="0" smtClean="0"/>
              <a:t> </a:t>
            </a:r>
            <a:r>
              <a:rPr lang="ru-RU" dirty="0" err="1" smtClean="0"/>
              <a:t>сценаріїв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 </a:t>
            </a:r>
            <a:r>
              <a:rPr lang="ru-RU" dirty="0" err="1" smtClean="0"/>
              <a:t>шахраїв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поведінки</a:t>
            </a:r>
            <a:r>
              <a:rPr lang="ru-RU" dirty="0" smtClean="0"/>
              <a:t> </a:t>
            </a:r>
            <a:r>
              <a:rPr lang="ru-RU" dirty="0" err="1" smtClean="0"/>
              <a:t>клієнтів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мобільними</a:t>
            </a:r>
            <a:r>
              <a:rPr lang="ru-RU" dirty="0" smtClean="0"/>
              <a:t> </a:t>
            </a:r>
            <a:r>
              <a:rPr lang="ru-RU" dirty="0" err="1" smtClean="0"/>
              <a:t>пристроями</a:t>
            </a:r>
            <a:r>
              <a:rPr lang="ru-RU" dirty="0" smtClean="0"/>
              <a:t> й сайтами; </a:t>
            </a:r>
            <a:endParaRPr lang="ru-RU" dirty="0" smtClean="0"/>
          </a:p>
          <a:p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smtClean="0"/>
              <a:t>документами;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та </a:t>
            </a:r>
            <a:r>
              <a:rPr lang="ru-RU" dirty="0" err="1" smtClean="0"/>
              <a:t>оцінка</a:t>
            </a:r>
            <a:r>
              <a:rPr lang="ru-RU" dirty="0" smtClean="0"/>
              <a:t> персоналу; </a:t>
            </a:r>
          </a:p>
          <a:p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банківські</a:t>
            </a:r>
            <a:r>
              <a:rPr lang="ru-RU" dirty="0" smtClean="0"/>
              <a:t> </a:t>
            </a:r>
            <a:r>
              <a:rPr lang="ru-RU" dirty="0" err="1" smtClean="0"/>
              <a:t>проекти</a:t>
            </a:r>
            <a:r>
              <a:rPr lang="ru-RU" dirty="0" smtClean="0"/>
              <a:t>; </a:t>
            </a:r>
            <a:r>
              <a:rPr lang="ru-RU" dirty="0" err="1" smtClean="0"/>
              <a:t>партнерські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Розробка</a:t>
            </a:r>
            <a:r>
              <a:rPr lang="ru-RU" dirty="0" smtClean="0"/>
              <a:t> і </a:t>
            </a:r>
            <a:r>
              <a:rPr lang="ru-RU" dirty="0" err="1" smtClean="0"/>
              <a:t>тестування</a:t>
            </a:r>
            <a:r>
              <a:rPr lang="ru-RU" dirty="0" smtClean="0"/>
              <a:t> </a:t>
            </a:r>
            <a:r>
              <a:rPr lang="ru-RU" dirty="0" err="1" smtClean="0"/>
              <a:t>додатків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Послуга</a:t>
            </a:r>
            <a:r>
              <a:rPr lang="ru-RU" dirty="0" smtClean="0"/>
              <a:t> </a:t>
            </a:r>
            <a:r>
              <a:rPr lang="ru-RU" dirty="0" err="1" smtClean="0"/>
              <a:t>автоматизованих</a:t>
            </a:r>
            <a:r>
              <a:rPr lang="ru-RU" dirty="0" smtClean="0"/>
              <a:t> </a:t>
            </a:r>
            <a:r>
              <a:rPr lang="ru-RU" dirty="0" err="1" smtClean="0"/>
              <a:t>банківських</a:t>
            </a:r>
            <a:r>
              <a:rPr lang="ru-RU" dirty="0" smtClean="0"/>
              <a:t> систем (АБС)_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006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НБУ </a:t>
            </a:r>
            <a:r>
              <a:rPr lang="ru-RU" dirty="0" err="1"/>
              <a:t>вказав</a:t>
            </a:r>
            <a:r>
              <a:rPr lang="ru-RU" dirty="0"/>
              <a:t>, як банкам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хмарні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 fontAlgn="base"/>
            <a:r>
              <a:rPr lang="ru-RU" dirty="0" smtClean="0"/>
              <a:t>9 </a:t>
            </a:r>
            <a:r>
              <a:rPr lang="ru-RU" dirty="0" err="1"/>
              <a:t>березня</a:t>
            </a:r>
            <a:r>
              <a:rPr lang="ru-RU" dirty="0"/>
              <a:t>, набрала </a:t>
            </a:r>
            <a:r>
              <a:rPr lang="ru-RU" dirty="0" err="1"/>
              <a:t>чинності</a:t>
            </a:r>
            <a:r>
              <a:rPr lang="ru-RU" dirty="0"/>
              <a:t> </a:t>
            </a:r>
            <a:r>
              <a:rPr lang="ru-RU" dirty="0">
                <a:hlinkClick r:id="rId2"/>
              </a:rPr>
              <a:t>постанова </a:t>
            </a:r>
            <a:r>
              <a:rPr lang="ru-RU" dirty="0" err="1">
                <a:hlinkClick r:id="rId2"/>
              </a:rPr>
              <a:t>Правління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Національного</a:t>
            </a:r>
            <a:r>
              <a:rPr lang="ru-RU" dirty="0">
                <a:hlinkClick r:id="rId2"/>
              </a:rPr>
              <a:t> банку </a:t>
            </a:r>
            <a:r>
              <a:rPr lang="ru-RU" dirty="0" err="1">
                <a:hlinkClick r:id="rId2"/>
              </a:rPr>
              <a:t>України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від</a:t>
            </a:r>
            <a:r>
              <a:rPr lang="ru-RU" dirty="0">
                <a:hlinkClick r:id="rId2"/>
              </a:rPr>
              <a:t> 08 </a:t>
            </a:r>
            <a:r>
              <a:rPr lang="ru-RU" dirty="0" err="1">
                <a:hlinkClick r:id="rId2"/>
              </a:rPr>
              <a:t>березня</a:t>
            </a:r>
            <a:r>
              <a:rPr lang="ru-RU" dirty="0">
                <a:hlinkClick r:id="rId2"/>
              </a:rPr>
              <a:t> 2022 року № 42 «Про </a:t>
            </a:r>
            <a:r>
              <a:rPr lang="ru-RU" dirty="0" err="1">
                <a:hlinkClick r:id="rId2"/>
              </a:rPr>
              <a:t>використання</a:t>
            </a:r>
            <a:r>
              <a:rPr lang="ru-RU" dirty="0">
                <a:hlinkClick r:id="rId2"/>
              </a:rPr>
              <a:t> банками </a:t>
            </a:r>
            <a:r>
              <a:rPr lang="ru-RU" dirty="0" err="1">
                <a:hlinkClick r:id="rId2"/>
              </a:rPr>
              <a:t>хмарних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послуг</a:t>
            </a:r>
            <a:r>
              <a:rPr lang="ru-RU" dirty="0">
                <a:hlinkClick r:id="rId2"/>
              </a:rPr>
              <a:t> в </a:t>
            </a:r>
            <a:r>
              <a:rPr lang="ru-RU" dirty="0" err="1">
                <a:hlinkClick r:id="rId2"/>
              </a:rPr>
              <a:t>умовах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воєнного</a:t>
            </a:r>
            <a:r>
              <a:rPr lang="ru-RU" dirty="0">
                <a:hlinkClick r:id="rId2"/>
              </a:rPr>
              <a:t> стану в </a:t>
            </a:r>
            <a:r>
              <a:rPr lang="ru-RU" dirty="0" err="1">
                <a:hlinkClick r:id="rId2"/>
              </a:rPr>
              <a:t>Україні</a:t>
            </a:r>
            <a:r>
              <a:rPr lang="ru-RU" dirty="0">
                <a:hlinkClick r:id="rId2"/>
              </a:rPr>
              <a:t>»</a:t>
            </a:r>
            <a:r>
              <a:rPr lang="ru-RU" dirty="0"/>
              <a:t>, </a:t>
            </a:r>
            <a:r>
              <a:rPr lang="ru-RU" dirty="0" err="1"/>
              <a:t>передає</a:t>
            </a:r>
            <a:r>
              <a:rPr lang="ru-RU" dirty="0"/>
              <a:t> </a:t>
            </a:r>
            <a:r>
              <a:rPr lang="ru-RU" dirty="0">
                <a:hlinkClick r:id="rId3"/>
              </a:rPr>
              <a:t>«Закон і </a:t>
            </a:r>
            <a:r>
              <a:rPr lang="ru-RU" dirty="0" err="1">
                <a:hlinkClick r:id="rId3"/>
              </a:rPr>
              <a:t>Бізнес</a:t>
            </a:r>
            <a:r>
              <a:rPr lang="ru-RU" dirty="0">
                <a:hlinkClick r:id="rId3"/>
              </a:rPr>
              <a:t>»</a:t>
            </a:r>
            <a:r>
              <a:rPr lang="ru-RU" dirty="0"/>
              <a:t>.</a:t>
            </a:r>
          </a:p>
          <a:p>
            <a:pPr algn="just" fontAlgn="base"/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надаватися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, </a:t>
            </a:r>
            <a:r>
              <a:rPr lang="ru-RU" dirty="0" err="1"/>
              <a:t>розміщеного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 держав </a:t>
            </a:r>
            <a:r>
              <a:rPr lang="ru-RU" dirty="0" err="1"/>
              <a:t>Європейського</a:t>
            </a:r>
            <a:r>
              <a:rPr lang="ru-RU" dirty="0"/>
              <a:t> Союзу,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Британії</a:t>
            </a:r>
            <a:r>
              <a:rPr lang="ru-RU" dirty="0"/>
              <a:t>, </a:t>
            </a:r>
            <a:r>
              <a:rPr lang="ru-RU" dirty="0" err="1"/>
              <a:t>Сполучених</a:t>
            </a:r>
            <a:r>
              <a:rPr lang="ru-RU" dirty="0"/>
              <a:t> </a:t>
            </a:r>
            <a:r>
              <a:rPr lang="ru-RU" dirty="0" err="1"/>
              <a:t>Штатів</a:t>
            </a:r>
            <a:r>
              <a:rPr lang="ru-RU" dirty="0"/>
              <a:t> Америки та </a:t>
            </a:r>
            <a:r>
              <a:rPr lang="ru-RU" dirty="0" err="1"/>
              <a:t>Канади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норма </a:t>
            </a:r>
            <a:r>
              <a:rPr lang="ru-RU" dirty="0" err="1"/>
              <a:t>діятиме</a:t>
            </a:r>
            <a:r>
              <a:rPr lang="ru-RU" dirty="0"/>
              <a:t> на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воєнного</a:t>
            </a:r>
            <a:r>
              <a:rPr lang="ru-RU" dirty="0"/>
              <a:t> стану та 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скасування</a:t>
            </a:r>
            <a:r>
              <a:rPr lang="ru-RU" dirty="0"/>
              <a:t>.</a:t>
            </a:r>
          </a:p>
          <a:p>
            <a:pPr algn="just" fontAlgn="base"/>
            <a:r>
              <a:rPr lang="ru-RU" dirty="0" err="1"/>
              <a:t>Також</a:t>
            </a:r>
            <a:r>
              <a:rPr lang="ru-RU" dirty="0"/>
              <a:t> банки </a:t>
            </a:r>
            <a:r>
              <a:rPr lang="ru-RU" dirty="0" err="1"/>
              <a:t>отримали</a:t>
            </a:r>
            <a:r>
              <a:rPr lang="ru-RU" dirty="0"/>
              <a:t> право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оброблення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персональних</a:t>
            </a:r>
            <a:r>
              <a:rPr lang="ru-RU" dirty="0" smtClean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хмарних</a:t>
            </a:r>
            <a:r>
              <a:rPr lang="ru-RU" dirty="0"/>
              <a:t> </a:t>
            </a:r>
            <a:r>
              <a:rPr lang="ru-RU" dirty="0" err="1"/>
              <a:t>сервісів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як </a:t>
            </a:r>
            <a:r>
              <a:rPr lang="ru-RU" dirty="0" err="1"/>
              <a:t>вітчизняні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криптографічного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так і </a:t>
            </a:r>
            <a:r>
              <a:rPr lang="ru-RU" dirty="0" err="1"/>
              <a:t>такі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розташовано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для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хмарних</a:t>
            </a:r>
            <a:r>
              <a:rPr lang="ru-RU" dirty="0"/>
              <a:t> </a:t>
            </a:r>
            <a:r>
              <a:rPr lang="ru-RU" dirty="0" err="1"/>
              <a:t>сервісів</a:t>
            </a:r>
            <a:r>
              <a:rPr lang="ru-RU" dirty="0"/>
              <a:t>.</a:t>
            </a:r>
          </a:p>
          <a:p>
            <a:pPr algn="just" fontAlgn="base"/>
            <a:r>
              <a:rPr lang="ru-RU" dirty="0"/>
              <a:t>У регулятора </a:t>
            </a:r>
            <a:r>
              <a:rPr lang="ru-RU" dirty="0" err="1"/>
              <a:t>розраховують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розширить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стабільного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банківської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в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воєнного</a:t>
            </a:r>
            <a:r>
              <a:rPr lang="ru-RU" dirty="0"/>
              <a:t> стану.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007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Головними</a:t>
            </a:r>
            <a:r>
              <a:rPr lang="ru-RU" dirty="0" smtClean="0"/>
              <a:t> проблемами</a:t>
            </a:r>
            <a:r>
              <a:rPr lang="en-US" dirty="0" smtClean="0"/>
              <a:t> </a:t>
            </a:r>
            <a:r>
              <a:rPr lang="ru-RU" dirty="0" err="1" smtClean="0"/>
              <a:t>зокрема</a:t>
            </a:r>
            <a:r>
              <a:rPr lang="ru-RU" dirty="0" smtClean="0"/>
              <a:t> є </a:t>
            </a:r>
            <a:r>
              <a:rPr lang="ru-RU" dirty="0" err="1" smtClean="0"/>
              <a:t>такі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536969"/>
            <a:ext cx="10116766" cy="5068111"/>
          </a:xfrm>
        </p:spPr>
        <p:txBody>
          <a:bodyPr>
            <a:normAutofit/>
          </a:bodyPr>
          <a:lstStyle/>
          <a:p>
            <a:pPr algn="just" fontAlgn="base"/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/>
              <a:t>поінформованості</a:t>
            </a:r>
            <a:r>
              <a:rPr lang="ru-RU" dirty="0"/>
              <a:t>: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визнають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належних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про </a:t>
            </a:r>
            <a:r>
              <a:rPr lang="ru-RU" dirty="0" err="1"/>
              <a:t>хмарні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42% </a:t>
            </a:r>
            <a:r>
              <a:rPr lang="ru-RU" dirty="0" err="1"/>
              <a:t>досі</a:t>
            </a:r>
            <a:r>
              <a:rPr lang="ru-RU" dirty="0"/>
              <a:t> </a:t>
            </a:r>
            <a:r>
              <a:rPr lang="ru-RU" dirty="0" err="1"/>
              <a:t>вважає</a:t>
            </a:r>
            <a:r>
              <a:rPr lang="ru-RU" dirty="0"/>
              <a:t> </a:t>
            </a:r>
            <a:r>
              <a:rPr lang="ru-RU" dirty="0" err="1"/>
              <a:t>економію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найважливішою</a:t>
            </a:r>
            <a:r>
              <a:rPr lang="ru-RU" dirty="0"/>
              <a:t> причиною переходу в „</a:t>
            </a:r>
            <a:r>
              <a:rPr lang="ru-RU" dirty="0" err="1"/>
              <a:t>хмару</a:t>
            </a:r>
            <a:r>
              <a:rPr lang="ru-RU" dirty="0"/>
              <a:t>”, не </a:t>
            </a:r>
            <a:r>
              <a:rPr lang="ru-RU" dirty="0" err="1"/>
              <a:t>знаючи</a:t>
            </a:r>
            <a:r>
              <a:rPr lang="ru-RU" dirty="0"/>
              <a:t> про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просунуті</a:t>
            </a:r>
            <a:r>
              <a:rPr lang="ru-RU" dirty="0"/>
              <a:t> </a:t>
            </a:r>
            <a:r>
              <a:rPr lang="ru-RU" dirty="0" err="1"/>
              <a:t>інструменти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скористатися</a:t>
            </a:r>
            <a:r>
              <a:rPr lang="ru-RU" dirty="0"/>
              <a:t> </a:t>
            </a:r>
            <a:r>
              <a:rPr lang="ru-RU" dirty="0" err="1"/>
              <a:t>перевагами</a:t>
            </a:r>
            <a:r>
              <a:rPr lang="ru-RU" dirty="0"/>
              <a:t> хмари</a:t>
            </a:r>
          </a:p>
          <a:p>
            <a:pPr algn="just" fontAlgn="base"/>
            <a:r>
              <a:rPr lang="ru-RU" dirty="0" err="1"/>
              <a:t>Регуляторна</a:t>
            </a:r>
            <a:r>
              <a:rPr lang="ru-RU" dirty="0"/>
              <a:t> </a:t>
            </a:r>
            <a:r>
              <a:rPr lang="ru-RU" dirty="0" err="1"/>
              <a:t>невизначеність</a:t>
            </a:r>
            <a:r>
              <a:rPr lang="ru-RU" dirty="0"/>
              <a:t>: </a:t>
            </a:r>
            <a:r>
              <a:rPr lang="ru-RU" dirty="0" err="1"/>
              <a:t>третина</a:t>
            </a:r>
            <a:r>
              <a:rPr lang="ru-RU" dirty="0"/>
              <a:t> </a:t>
            </a:r>
            <a:r>
              <a:rPr lang="ru-RU" dirty="0" err="1" smtClean="0"/>
              <a:t>компаній</a:t>
            </a:r>
            <a:r>
              <a:rPr lang="ru-RU" dirty="0" smtClean="0"/>
              <a:t> </a:t>
            </a:r>
            <a:r>
              <a:rPr lang="ru-RU" dirty="0" err="1"/>
              <a:t>висловлюють</a:t>
            </a:r>
            <a:r>
              <a:rPr lang="ru-RU" dirty="0"/>
              <a:t> </a:t>
            </a:r>
            <a:r>
              <a:rPr lang="ru-RU" dirty="0" err="1"/>
              <a:t>невпевненість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особливо </a:t>
            </a:r>
            <a:r>
              <a:rPr lang="ru-RU" dirty="0" err="1"/>
              <a:t>важливо</a:t>
            </a:r>
            <a:r>
              <a:rPr lang="ru-RU" dirty="0"/>
              <a:t> в секторах,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суворо</a:t>
            </a:r>
            <a:r>
              <a:rPr lang="ru-RU" dirty="0"/>
              <a:t> </a:t>
            </a:r>
            <a:r>
              <a:rPr lang="ru-RU" dirty="0" err="1"/>
              <a:t>регулюються</a:t>
            </a:r>
            <a:r>
              <a:rPr lang="ru-RU" dirty="0"/>
              <a:t>.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в них, </a:t>
            </a:r>
            <a:r>
              <a:rPr lang="ru-RU" dirty="0" err="1"/>
              <a:t>побоюються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 переходом у „</a:t>
            </a:r>
            <a:r>
              <a:rPr lang="ru-RU" dirty="0" err="1"/>
              <a:t>хмару</a:t>
            </a:r>
            <a:r>
              <a:rPr lang="ru-RU" dirty="0"/>
              <a:t>”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не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складним</a:t>
            </a:r>
            <a:r>
              <a:rPr lang="ru-RU" dirty="0"/>
              <a:t> </a:t>
            </a:r>
            <a:r>
              <a:rPr lang="ru-RU" dirty="0" err="1"/>
              <a:t>нормативним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та </a:t>
            </a:r>
            <a:r>
              <a:rPr lang="ru-RU" dirty="0" err="1"/>
              <a:t>крітеріям</a:t>
            </a:r>
            <a:endParaRPr lang="ru-RU" dirty="0"/>
          </a:p>
          <a:p>
            <a:pPr algn="just" fontAlgn="base"/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: </a:t>
            </a:r>
            <a:r>
              <a:rPr lang="ru-RU" dirty="0" err="1"/>
              <a:t>третина</a:t>
            </a:r>
            <a:r>
              <a:rPr lang="ru-RU" dirty="0"/>
              <a:t> </a:t>
            </a:r>
            <a:r>
              <a:rPr lang="ru-RU" dirty="0" err="1" smtClean="0"/>
              <a:t>компаній</a:t>
            </a:r>
            <a:r>
              <a:rPr lang="ru-RU" dirty="0" smtClean="0"/>
              <a:t> </a:t>
            </a:r>
            <a:r>
              <a:rPr lang="ru-RU" dirty="0" err="1"/>
              <a:t>наголошують</a:t>
            </a:r>
            <a:r>
              <a:rPr lang="ru-RU" dirty="0"/>
              <a:t> на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стурбованості</a:t>
            </a:r>
            <a:r>
              <a:rPr lang="ru-RU" dirty="0"/>
              <a:t> </a:t>
            </a:r>
            <a:r>
              <a:rPr lang="ru-RU" dirty="0" err="1"/>
              <a:t>безпекою</a:t>
            </a:r>
            <a:r>
              <a:rPr lang="ru-RU" dirty="0"/>
              <a:t> </a:t>
            </a:r>
            <a:r>
              <a:rPr lang="ru-RU" dirty="0" err="1"/>
              <a:t>хмарних</a:t>
            </a:r>
            <a:r>
              <a:rPr lang="ru-RU" dirty="0"/>
              <a:t> </a:t>
            </a:r>
            <a:r>
              <a:rPr lang="ru-RU" dirty="0" err="1"/>
              <a:t>сервісів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63% </a:t>
            </a:r>
            <a:r>
              <a:rPr lang="ru-RU" dirty="0" err="1"/>
              <a:t>Провайдерів</a:t>
            </a:r>
            <a:r>
              <a:rPr lang="ru-RU" dirty="0"/>
              <a:t> ІТ-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зазначають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обмежують</a:t>
            </a:r>
            <a:r>
              <a:rPr lang="ru-RU" dirty="0"/>
              <a:t> </a:t>
            </a:r>
            <a:r>
              <a:rPr lang="ru-RU" dirty="0" err="1"/>
              <a:t>ширше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„</a:t>
            </a:r>
            <a:r>
              <a:rPr lang="ru-RU" dirty="0" err="1"/>
              <a:t>хмар</a:t>
            </a:r>
            <a:r>
              <a:rPr lang="ru-RU" dirty="0"/>
              <a:t>”.</a:t>
            </a:r>
          </a:p>
          <a:p>
            <a:pPr algn="just" fontAlgn="base"/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опитані</a:t>
            </a:r>
            <a:r>
              <a:rPr lang="ru-RU" dirty="0"/>
              <a:t> </a:t>
            </a:r>
            <a:r>
              <a:rPr lang="ru-RU" dirty="0" err="1"/>
              <a:t>експертами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визнали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кадрів</a:t>
            </a:r>
            <a:r>
              <a:rPr lang="ru-RU" dirty="0"/>
              <a:t> та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951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51" y="302233"/>
            <a:ext cx="10236740" cy="7958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05" y="1223958"/>
            <a:ext cx="9064231" cy="563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4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574" y="904671"/>
            <a:ext cx="8599251" cy="505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64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006" y="454024"/>
            <a:ext cx="9092866" cy="50663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006" y="5520395"/>
            <a:ext cx="9156970" cy="94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34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Microsoft Azure: </a:t>
            </a:r>
            <a:r>
              <a:rPr lang="ru-RU" b="1" dirty="0" err="1"/>
              <a:t>особливості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Azure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дійсно</a:t>
            </a:r>
            <a:r>
              <a:rPr lang="ru-RU" dirty="0"/>
              <a:t> </a:t>
            </a:r>
            <a:r>
              <a:rPr lang="ru-RU" dirty="0" err="1"/>
              <a:t>глобальний</a:t>
            </a:r>
            <a:r>
              <a:rPr lang="ru-RU" dirty="0"/>
              <a:t> комплекс </a:t>
            </a:r>
            <a:r>
              <a:rPr lang="ru-RU" dirty="0" err="1"/>
              <a:t>рішень</a:t>
            </a:r>
            <a:r>
              <a:rPr lang="ru-RU" dirty="0"/>
              <a:t> для </a:t>
            </a:r>
            <a:r>
              <a:rPr lang="ru-RU" dirty="0" err="1"/>
              <a:t>надійного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у </a:t>
            </a:r>
            <a:r>
              <a:rPr lang="ru-RU" dirty="0" err="1"/>
              <a:t>хмарах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залучено 100 дата-</a:t>
            </a:r>
            <a:r>
              <a:rPr lang="ru-RU" dirty="0" err="1"/>
              <a:t>центрів</a:t>
            </a:r>
            <a:r>
              <a:rPr lang="ru-RU" dirty="0"/>
              <a:t> у 60 </a:t>
            </a:r>
            <a:r>
              <a:rPr lang="ru-RU" dirty="0" err="1"/>
              <a:t>регіонах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Перевагою</a:t>
            </a:r>
            <a:r>
              <a:rPr lang="ru-RU" dirty="0"/>
              <a:t> є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сплачувати</a:t>
            </a:r>
            <a:r>
              <a:rPr lang="ru-RU" dirty="0"/>
              <a:t> за реально </a:t>
            </a:r>
            <a:r>
              <a:rPr lang="ru-RU" dirty="0" err="1"/>
              <a:t>використаний</a:t>
            </a:r>
            <a:r>
              <a:rPr lang="ru-RU" dirty="0"/>
              <a:t> </a:t>
            </a:r>
            <a:r>
              <a:rPr lang="ru-RU" dirty="0" err="1"/>
              <a:t>об’єм</a:t>
            </a:r>
            <a:r>
              <a:rPr lang="ru-RU" dirty="0"/>
              <a:t> та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- </a:t>
            </a:r>
            <a:r>
              <a:rPr lang="ru-RU" dirty="0" err="1"/>
              <a:t>відповідно</a:t>
            </a:r>
            <a:r>
              <a:rPr lang="ru-RU" dirty="0"/>
              <a:t> до потреб кожного </a:t>
            </a:r>
            <a:r>
              <a:rPr lang="ru-RU" dirty="0" err="1"/>
              <a:t>бізнесу</a:t>
            </a:r>
            <a:r>
              <a:rPr lang="ru-RU" dirty="0"/>
              <a:t>. Оператор </a:t>
            </a:r>
            <a:r>
              <a:rPr lang="ru-RU" dirty="0" err="1"/>
              <a:t>мобільного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 </a:t>
            </a:r>
            <a:r>
              <a:rPr lang="ru-RU" dirty="0" err="1"/>
              <a:t>Київстар</a:t>
            </a:r>
            <a:r>
              <a:rPr lang="ru-RU" dirty="0"/>
              <a:t>  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en-US" dirty="0"/>
              <a:t>Microsoft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комплексне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- </a:t>
            </a:r>
            <a:r>
              <a:rPr lang="en-US" dirty="0"/>
              <a:t>Azure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Київстар</a:t>
            </a:r>
            <a:r>
              <a:rPr lang="ru-RU" dirty="0"/>
              <a:t>, 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гарантує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та </a:t>
            </a:r>
            <a:r>
              <a:rPr lang="ru-RU" dirty="0" err="1"/>
              <a:t>зв’язку</a:t>
            </a:r>
            <a:r>
              <a:rPr lang="ru-RU" dirty="0"/>
              <a:t>.</a:t>
            </a:r>
          </a:p>
          <a:p>
            <a:r>
              <a:rPr lang="ru-RU" dirty="0" err="1"/>
              <a:t>Перевагами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en-US" dirty="0"/>
              <a:t>Azure </a:t>
            </a:r>
            <a:r>
              <a:rPr lang="ru-RU" dirty="0"/>
              <a:t>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хмарних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:</a:t>
            </a:r>
          </a:p>
          <a:p>
            <a:r>
              <a:rPr lang="ru-RU" dirty="0" err="1"/>
              <a:t>побудова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 за моделями </a:t>
            </a:r>
            <a:r>
              <a:rPr lang="en-US" dirty="0"/>
              <a:t>IaaS </a:t>
            </a:r>
            <a:r>
              <a:rPr lang="ru-RU" dirty="0"/>
              <a:t>та </a:t>
            </a:r>
            <a:r>
              <a:rPr lang="en-US" dirty="0"/>
              <a:t>PaaS;</a:t>
            </a:r>
          </a:p>
          <a:p>
            <a:r>
              <a:rPr lang="ru-RU" dirty="0" err="1"/>
              <a:t>зрозуміла</a:t>
            </a:r>
            <a:r>
              <a:rPr lang="ru-RU" dirty="0"/>
              <a:t> та проста </a:t>
            </a:r>
            <a:r>
              <a:rPr lang="ru-RU" dirty="0" err="1"/>
              <a:t>тарифікація</a:t>
            </a:r>
            <a:r>
              <a:rPr lang="ru-RU" dirty="0"/>
              <a:t>;</a:t>
            </a:r>
          </a:p>
          <a:p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Київстар</a:t>
            </a:r>
            <a:r>
              <a:rPr lang="ru-RU" dirty="0"/>
              <a:t> та </a:t>
            </a:r>
            <a:r>
              <a:rPr lang="ru-RU" dirty="0" err="1"/>
              <a:t>технічна</a:t>
            </a:r>
            <a:r>
              <a:rPr lang="ru-RU" dirty="0"/>
              <a:t> </a:t>
            </a:r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en-US" dirty="0"/>
              <a:t>Microsoft;</a:t>
            </a:r>
          </a:p>
          <a:p>
            <a:r>
              <a:rPr lang="ru-RU" dirty="0" err="1"/>
              <a:t>управління</a:t>
            </a:r>
            <a:r>
              <a:rPr lang="ru-RU" dirty="0"/>
              <a:t> корпоративною </a:t>
            </a:r>
            <a:r>
              <a:rPr lang="ru-RU" dirty="0" err="1"/>
              <a:t>хмарою</a:t>
            </a:r>
            <a:r>
              <a:rPr lang="ru-RU" dirty="0"/>
              <a:t> з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/>
              <a:t>.</a:t>
            </a:r>
          </a:p>
          <a:p>
            <a:r>
              <a:rPr lang="ru-RU" dirty="0" err="1"/>
              <a:t>Повна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часткова</a:t>
            </a:r>
            <a:r>
              <a:rPr lang="ru-RU" dirty="0"/>
              <a:t> </a:t>
            </a:r>
            <a:r>
              <a:rPr lang="ru-RU" dirty="0" err="1"/>
              <a:t>міграція</a:t>
            </a:r>
            <a:r>
              <a:rPr lang="ru-RU" dirty="0"/>
              <a:t> у </a:t>
            </a:r>
            <a:r>
              <a:rPr lang="ru-RU" dirty="0" err="1"/>
              <a:t>хмару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оптимізувати</a:t>
            </a:r>
            <a:r>
              <a:rPr lang="ru-RU" dirty="0"/>
              <a:t> роботу </a:t>
            </a:r>
            <a:r>
              <a:rPr lang="ru-RU" dirty="0" err="1"/>
              <a:t>бізнесу</a:t>
            </a:r>
            <a:r>
              <a:rPr lang="ru-RU" dirty="0"/>
              <a:t>.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забезпечується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надійним</a:t>
            </a:r>
            <a:r>
              <a:rPr lang="ru-RU" dirty="0"/>
              <a:t> </a:t>
            </a:r>
            <a:r>
              <a:rPr lang="ru-RU" dirty="0" err="1"/>
              <a:t>віртуальним</a:t>
            </a:r>
            <a:r>
              <a:rPr lang="ru-RU" dirty="0"/>
              <a:t> </a:t>
            </a:r>
            <a:r>
              <a:rPr lang="ru-RU" dirty="0" err="1"/>
              <a:t>інструментам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607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/>
              <a:t>Хмарні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розподіленої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цифрових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комп’ютерні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</a:t>
            </a:r>
            <a:r>
              <a:rPr lang="ru-RU" dirty="0" err="1"/>
              <a:t>інтернет-користувачеві</a:t>
            </a:r>
            <a:r>
              <a:rPr lang="ru-RU" dirty="0"/>
              <a:t> як онлайн-</a:t>
            </a:r>
            <a:r>
              <a:rPr lang="ru-RU" dirty="0" err="1"/>
              <a:t>сервіс</a:t>
            </a:r>
            <a:r>
              <a:rPr lang="ru-RU" dirty="0"/>
              <a:t>.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запускаються</a:t>
            </a:r>
            <a:r>
              <a:rPr lang="ru-RU" dirty="0"/>
              <a:t> і </a:t>
            </a:r>
            <a:r>
              <a:rPr lang="ru-RU" dirty="0" err="1"/>
              <a:t>видають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в </a:t>
            </a:r>
            <a:r>
              <a:rPr lang="ru-RU" dirty="0" err="1"/>
              <a:t>вікні</a:t>
            </a:r>
            <a:r>
              <a:rPr lang="ru-RU" dirty="0"/>
              <a:t> </a:t>
            </a:r>
            <a:r>
              <a:rPr lang="en-US" dirty="0"/>
              <a:t>web-</a:t>
            </a:r>
            <a:r>
              <a:rPr lang="ru-RU" dirty="0"/>
              <a:t>браузера на локальному ПК.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на </a:t>
            </a:r>
            <a:r>
              <a:rPr lang="ru-RU" dirty="0" err="1"/>
              <a:t>віддаленому</a:t>
            </a:r>
            <a:r>
              <a:rPr lang="ru-RU" dirty="0"/>
              <a:t> </a:t>
            </a:r>
            <a:r>
              <a:rPr lang="ru-RU" dirty="0" err="1"/>
              <a:t>інтернет-сервері</a:t>
            </a:r>
            <a:r>
              <a:rPr lang="ru-RU" dirty="0"/>
              <a:t> і </a:t>
            </a:r>
            <a:r>
              <a:rPr lang="ru-RU" dirty="0" err="1"/>
              <a:t>тимчасово</a:t>
            </a:r>
            <a:r>
              <a:rPr lang="ru-RU" dirty="0"/>
              <a:t> </a:t>
            </a:r>
            <a:r>
              <a:rPr lang="ru-RU" dirty="0" err="1"/>
              <a:t>кешуються</a:t>
            </a:r>
            <a:r>
              <a:rPr lang="ru-RU" dirty="0"/>
              <a:t> на </a:t>
            </a:r>
            <a:r>
              <a:rPr lang="ru-RU" dirty="0" err="1"/>
              <a:t>клієнтській</a:t>
            </a:r>
            <a:r>
              <a:rPr lang="ru-RU" dirty="0"/>
              <a:t> </a:t>
            </a:r>
            <a:r>
              <a:rPr lang="ru-RU" dirty="0" err="1"/>
              <a:t>стороні</a:t>
            </a:r>
            <a:r>
              <a:rPr lang="ru-RU" dirty="0"/>
              <a:t>: на ПК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Перевага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користувач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доступ до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але не повинен </a:t>
            </a:r>
            <a:r>
              <a:rPr lang="ru-RU" dirty="0" err="1"/>
              <a:t>піклуватися</a:t>
            </a:r>
            <a:r>
              <a:rPr lang="ru-RU" dirty="0"/>
              <a:t> про </a:t>
            </a:r>
            <a:r>
              <a:rPr lang="ru-RU" dirty="0" err="1"/>
              <a:t>інфраструктуру</a:t>
            </a:r>
            <a:r>
              <a:rPr lang="ru-RU" dirty="0"/>
              <a:t>, </a:t>
            </a:r>
            <a:r>
              <a:rPr lang="ru-RU" dirty="0" err="1"/>
              <a:t>операційну</a:t>
            </a:r>
            <a:r>
              <a:rPr lang="ru-RU" dirty="0"/>
              <a:t> систему та </a:t>
            </a:r>
            <a:r>
              <a:rPr lang="ru-RU" dirty="0" err="1"/>
              <a:t>програмне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, з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261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хмарних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Публічна</a:t>
            </a:r>
            <a:r>
              <a:rPr lang="ru-RU" dirty="0"/>
              <a:t> </a:t>
            </a:r>
            <a:r>
              <a:rPr lang="ru-RU" dirty="0" err="1"/>
              <a:t>хмара</a:t>
            </a:r>
            <a:r>
              <a:rPr lang="ru-RU" dirty="0"/>
              <a:t> – </a:t>
            </a:r>
            <a:r>
              <a:rPr lang="ru-RU" dirty="0" err="1"/>
              <a:t>одночасний</a:t>
            </a:r>
            <a:r>
              <a:rPr lang="ru-RU" dirty="0"/>
              <a:t> доступ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користувачів</a:t>
            </a:r>
            <a:r>
              <a:rPr lang="ru-RU" dirty="0"/>
              <a:t> до IT-</a:t>
            </a:r>
            <a:r>
              <a:rPr lang="ru-RU" dirty="0" err="1"/>
              <a:t>інфраструктури</a:t>
            </a:r>
            <a:r>
              <a:rPr lang="ru-RU" dirty="0"/>
              <a:t>. Але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управляти</a:t>
            </a:r>
            <a:r>
              <a:rPr lang="ru-RU" dirty="0"/>
              <a:t> і </a:t>
            </a:r>
            <a:r>
              <a:rPr lang="ru-RU" dirty="0" err="1"/>
              <a:t>обслуговувати</a:t>
            </a:r>
            <a:r>
              <a:rPr lang="ru-RU" dirty="0"/>
              <a:t> </a:t>
            </a:r>
            <a:r>
              <a:rPr lang="ru-RU" dirty="0" err="1"/>
              <a:t>дану</a:t>
            </a:r>
            <a:r>
              <a:rPr lang="ru-RU" dirty="0"/>
              <a:t> </a:t>
            </a:r>
            <a:r>
              <a:rPr lang="ru-RU" dirty="0" err="1"/>
              <a:t>хмару</a:t>
            </a:r>
            <a:r>
              <a:rPr lang="ru-RU" dirty="0"/>
              <a:t> у </a:t>
            </a:r>
            <a:r>
              <a:rPr lang="ru-RU" dirty="0" err="1"/>
              <a:t>користувачів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, вся </a:t>
            </a:r>
            <a:r>
              <a:rPr lang="ru-RU" dirty="0" err="1"/>
              <a:t>відповідальність</a:t>
            </a:r>
            <a:r>
              <a:rPr lang="ru-RU" dirty="0"/>
              <a:t> </a:t>
            </a:r>
            <a:r>
              <a:rPr lang="ru-RU" dirty="0" err="1"/>
              <a:t>покладена</a:t>
            </a:r>
            <a:r>
              <a:rPr lang="ru-RU" dirty="0"/>
              <a:t>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власника</a:t>
            </a:r>
            <a:r>
              <a:rPr lang="ru-RU" dirty="0"/>
              <a:t>. Абонентом </a:t>
            </a:r>
            <a:r>
              <a:rPr lang="ru-RU" dirty="0" err="1"/>
              <a:t>пропонованих</a:t>
            </a:r>
            <a:r>
              <a:rPr lang="ru-RU" dirty="0"/>
              <a:t> </a:t>
            </a:r>
            <a:r>
              <a:rPr lang="ru-RU" dirty="0" err="1"/>
              <a:t>сервісів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стати будь-яка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приватна особа.</a:t>
            </a:r>
          </a:p>
          <a:p>
            <a:endParaRPr lang="ru-RU" dirty="0"/>
          </a:p>
        </p:txBody>
      </p:sp>
      <p:pic>
        <p:nvPicPr>
          <p:cNvPr id="2052" name="Picture 4" descr="види хмарних технологі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093" y="3599233"/>
            <a:ext cx="4309421" cy="287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38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хмарних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Приватна </a:t>
            </a:r>
            <a:r>
              <a:rPr lang="ru-RU" dirty="0" err="1"/>
              <a:t>хмара</a:t>
            </a:r>
            <a:r>
              <a:rPr lang="ru-RU" dirty="0"/>
              <a:t> – IT-</a:t>
            </a:r>
            <a:r>
              <a:rPr lang="ru-RU" dirty="0" err="1"/>
              <a:t>інфраструктура</a:t>
            </a:r>
            <a:r>
              <a:rPr lang="ru-RU" dirty="0"/>
              <a:t>, яку </a:t>
            </a:r>
            <a:r>
              <a:rPr lang="ru-RU" dirty="0" err="1"/>
              <a:t>контролює</a:t>
            </a:r>
            <a:r>
              <a:rPr lang="ru-RU" dirty="0"/>
              <a:t> і </a:t>
            </a:r>
            <a:r>
              <a:rPr lang="ru-RU" dirty="0" err="1"/>
              <a:t>експлуатує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один абонент у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інтересах</a:t>
            </a:r>
            <a:r>
              <a:rPr lang="ru-RU" dirty="0"/>
              <a:t>. </a:t>
            </a:r>
            <a:r>
              <a:rPr lang="ru-RU" dirty="0" err="1"/>
              <a:t>Інфраструктура</a:t>
            </a:r>
            <a:r>
              <a:rPr lang="ru-RU" dirty="0"/>
              <a:t> для </a:t>
            </a:r>
            <a:r>
              <a:rPr lang="ru-RU" dirty="0" err="1"/>
              <a:t>управління</a:t>
            </a:r>
            <a:r>
              <a:rPr lang="ru-RU" dirty="0"/>
              <a:t> приватною </a:t>
            </a:r>
            <a:r>
              <a:rPr lang="ru-RU" dirty="0" err="1"/>
              <a:t>хмарою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розміщуватися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приміщеннях</a:t>
            </a:r>
            <a:r>
              <a:rPr lang="ru-RU" dirty="0"/>
              <a:t> </a:t>
            </a:r>
            <a:r>
              <a:rPr lang="ru-RU" dirty="0" err="1"/>
              <a:t>користувача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у </a:t>
            </a:r>
            <a:r>
              <a:rPr lang="ru-RU" dirty="0" err="1"/>
              <a:t>зовнішнього</a:t>
            </a:r>
            <a:r>
              <a:rPr lang="ru-RU" dirty="0"/>
              <a:t> оператора,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частково</a:t>
            </a:r>
            <a:r>
              <a:rPr lang="ru-RU" dirty="0"/>
              <a:t> у </a:t>
            </a:r>
            <a:r>
              <a:rPr lang="ru-RU" dirty="0" err="1"/>
              <a:t>користувача</a:t>
            </a:r>
            <a:r>
              <a:rPr lang="ru-RU" dirty="0"/>
              <a:t> і оператора.</a:t>
            </a:r>
          </a:p>
          <a:p>
            <a:endParaRPr lang="ru-RU" dirty="0"/>
          </a:p>
        </p:txBody>
      </p:sp>
      <p:pic>
        <p:nvPicPr>
          <p:cNvPr id="3075" name="Picture 3" descr="види хмарних технологі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106" y="3531140"/>
            <a:ext cx="4680693" cy="312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600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хмарних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/>
              <a:t>Гібридна</a:t>
            </a:r>
            <a:r>
              <a:rPr lang="ru-RU" dirty="0"/>
              <a:t> </a:t>
            </a:r>
            <a:r>
              <a:rPr lang="ru-RU" dirty="0" err="1"/>
              <a:t>хмара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en-US" dirty="0"/>
              <a:t>IT-</a:t>
            </a:r>
            <a:r>
              <a:rPr lang="ru-RU" dirty="0" err="1"/>
              <a:t>інфраструктура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поєднані</a:t>
            </a:r>
            <a:r>
              <a:rPr lang="ru-RU" dirty="0"/>
              <a:t> </a:t>
            </a:r>
            <a:r>
              <a:rPr lang="ru-RU" dirty="0" err="1"/>
              <a:t>кращі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публічної</a:t>
            </a:r>
            <a:r>
              <a:rPr lang="ru-RU" dirty="0"/>
              <a:t> і </a:t>
            </a:r>
            <a:r>
              <a:rPr lang="ru-RU" dirty="0" err="1"/>
              <a:t>приватної</a:t>
            </a:r>
            <a:r>
              <a:rPr lang="ru-RU" dirty="0"/>
              <a:t> хмари.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композиція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унікальні</a:t>
            </a:r>
            <a:r>
              <a:rPr lang="ru-RU" dirty="0"/>
              <a:t> </a:t>
            </a:r>
            <a:r>
              <a:rPr lang="ru-RU" dirty="0" err="1"/>
              <a:t>об’єкти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</a:t>
            </a:r>
            <a:r>
              <a:rPr lang="ru-RU" dirty="0" err="1"/>
              <a:t>стандартизованими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власними</a:t>
            </a:r>
            <a:r>
              <a:rPr lang="ru-RU" dirty="0"/>
              <a:t> </a:t>
            </a:r>
            <a:r>
              <a:rPr lang="ru-RU" dirty="0" err="1"/>
              <a:t>технологіями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переносити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компонентами.</a:t>
            </a:r>
          </a:p>
          <a:p>
            <a:endParaRPr lang="ru-RU" dirty="0"/>
          </a:p>
        </p:txBody>
      </p:sp>
      <p:pic>
        <p:nvPicPr>
          <p:cNvPr id="4099" name="Picture 3" descr="види хмарних технологі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217" y="3560323"/>
            <a:ext cx="3142102" cy="209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64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Хмарні технології для оптимізації роботи компаній: інновації на час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770" y="3891065"/>
            <a:ext cx="5133391" cy="285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хмарних</a:t>
            </a:r>
            <a:r>
              <a:rPr lang="ru-RU" dirty="0"/>
              <a:t> </a:t>
            </a:r>
            <a:r>
              <a:rPr lang="ru-RU" dirty="0" err="1"/>
              <a:t>обчислень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/>
              <a:t>Нижчий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«</a:t>
            </a:r>
            <a:r>
              <a:rPr lang="ru-RU" dirty="0" err="1"/>
              <a:t>Інфраструктура</a:t>
            </a:r>
            <a:r>
              <a:rPr lang="ru-RU" dirty="0"/>
              <a:t> як </a:t>
            </a:r>
            <a:r>
              <a:rPr lang="ru-RU" dirty="0" err="1"/>
              <a:t>послуга</a:t>
            </a:r>
            <a:r>
              <a:rPr lang="ru-RU" dirty="0"/>
              <a:t>» (</a:t>
            </a:r>
            <a:r>
              <a:rPr lang="en-US" b="1" dirty="0"/>
              <a:t>IaaS,</a:t>
            </a:r>
            <a:r>
              <a:rPr lang="en-US" dirty="0"/>
              <a:t> infrastructure as a service). </a:t>
            </a:r>
            <a:r>
              <a:rPr lang="ru-RU" dirty="0" err="1"/>
              <a:t>Користувачі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базові</a:t>
            </a:r>
            <a:r>
              <a:rPr lang="ru-RU" dirty="0"/>
              <a:t> </a:t>
            </a:r>
            <a:r>
              <a:rPr lang="ru-RU" dirty="0" err="1"/>
              <a:t>обчислювальні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: </a:t>
            </a:r>
            <a:r>
              <a:rPr lang="ru-RU" dirty="0" err="1"/>
              <a:t>процесори</a:t>
            </a:r>
            <a:r>
              <a:rPr lang="ru-RU" dirty="0"/>
              <a:t> і </a:t>
            </a:r>
            <a:r>
              <a:rPr lang="ru-RU" dirty="0" err="1"/>
              <a:t>пристрої</a:t>
            </a:r>
            <a:r>
              <a:rPr lang="ru-RU" dirty="0"/>
              <a:t> для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– і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операційних</a:t>
            </a:r>
            <a:r>
              <a:rPr lang="ru-RU" dirty="0"/>
              <a:t> систем і </a:t>
            </a:r>
            <a:r>
              <a:rPr lang="ru-RU" dirty="0" err="1"/>
              <a:t>додатків</a:t>
            </a:r>
            <a:r>
              <a:rPr lang="ru-RU" dirty="0"/>
              <a:t>. </a:t>
            </a:r>
            <a:r>
              <a:rPr lang="ru-RU" dirty="0" err="1"/>
              <a:t>Споживач</a:t>
            </a:r>
            <a:r>
              <a:rPr lang="ru-RU" dirty="0"/>
              <a:t> не </a:t>
            </a:r>
            <a:r>
              <a:rPr lang="ru-RU" dirty="0" err="1"/>
              <a:t>керує</a:t>
            </a:r>
            <a:r>
              <a:rPr lang="ru-RU" dirty="0"/>
              <a:t> базовою </a:t>
            </a:r>
            <a:r>
              <a:rPr lang="ru-RU" dirty="0" err="1"/>
              <a:t>інфраструктурою</a:t>
            </a:r>
            <a:r>
              <a:rPr lang="ru-RU" dirty="0"/>
              <a:t> хмари, але </a:t>
            </a:r>
            <a:r>
              <a:rPr lang="ru-RU" dirty="0" err="1"/>
              <a:t>має</a:t>
            </a:r>
            <a:r>
              <a:rPr lang="ru-RU" dirty="0"/>
              <a:t> контроль над </a:t>
            </a:r>
            <a:r>
              <a:rPr lang="ru-RU" dirty="0" err="1"/>
              <a:t>операційними</a:t>
            </a:r>
            <a:r>
              <a:rPr lang="ru-RU" dirty="0"/>
              <a:t> системами, системами </a:t>
            </a:r>
            <a:r>
              <a:rPr lang="ru-RU" dirty="0" err="1"/>
              <a:t>зберігання</a:t>
            </a:r>
            <a:r>
              <a:rPr lang="ru-RU" dirty="0"/>
              <a:t>, </a:t>
            </a:r>
            <a:r>
              <a:rPr lang="ru-RU" dirty="0" err="1"/>
              <a:t>розгорнутими</a:t>
            </a:r>
            <a:r>
              <a:rPr lang="ru-RU" dirty="0"/>
              <a:t> </a:t>
            </a:r>
            <a:r>
              <a:rPr lang="ru-RU" dirty="0" err="1"/>
              <a:t>додатками</a:t>
            </a:r>
            <a:r>
              <a:rPr lang="ru-RU" dirty="0"/>
              <a:t>. </a:t>
            </a:r>
            <a:r>
              <a:rPr lang="ru-RU" dirty="0" err="1"/>
              <a:t>Можливий</a:t>
            </a:r>
            <a:r>
              <a:rPr lang="ru-RU" dirty="0"/>
              <a:t> </a:t>
            </a:r>
            <a:r>
              <a:rPr lang="ru-RU" dirty="0" err="1"/>
              <a:t>обмежений</a:t>
            </a:r>
            <a:r>
              <a:rPr lang="ru-RU" dirty="0"/>
              <a:t> контроль </a:t>
            </a:r>
            <a:r>
              <a:rPr lang="ru-RU" dirty="0" err="1"/>
              <a:t>вибору</a:t>
            </a:r>
            <a:r>
              <a:rPr lang="ru-RU" dirty="0"/>
              <a:t> </a:t>
            </a:r>
            <a:r>
              <a:rPr lang="ru-RU" dirty="0" err="1"/>
              <a:t>мережевих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хост з </a:t>
            </a:r>
            <a:r>
              <a:rPr lang="ru-RU" dirty="0" err="1"/>
              <a:t>мережевими</a:t>
            </a:r>
            <a:r>
              <a:rPr lang="ru-RU" dirty="0"/>
              <a:t> </a:t>
            </a:r>
            <a:r>
              <a:rPr lang="ru-RU" dirty="0" err="1"/>
              <a:t>екранами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01908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Хмарні технології для оптимізації роботи компаній: інновації на час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757" y="3290760"/>
            <a:ext cx="6421033" cy="356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хмарних</a:t>
            </a:r>
            <a:r>
              <a:rPr lang="ru-RU" dirty="0"/>
              <a:t> </a:t>
            </a:r>
            <a:r>
              <a:rPr lang="ru-RU" dirty="0" err="1"/>
              <a:t>обчислень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/>
              <a:t>Наступний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«Платформа як </a:t>
            </a:r>
            <a:r>
              <a:rPr lang="ru-RU" dirty="0" err="1"/>
              <a:t>послуга</a:t>
            </a:r>
            <a:r>
              <a:rPr lang="ru-RU" dirty="0"/>
              <a:t>» (</a:t>
            </a:r>
            <a:r>
              <a:rPr lang="en-US" b="1" dirty="0"/>
              <a:t>Paa</a:t>
            </a:r>
            <a:r>
              <a:rPr lang="en-US" dirty="0"/>
              <a:t>S, platform as a service). </a:t>
            </a:r>
            <a:r>
              <a:rPr lang="ru-RU" dirty="0" err="1"/>
              <a:t>Користувачі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встановлювати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додатки</a:t>
            </a:r>
            <a:r>
              <a:rPr lang="ru-RU" dirty="0"/>
              <a:t> на </a:t>
            </a:r>
            <a:r>
              <a:rPr lang="ru-RU" dirty="0" err="1"/>
              <a:t>платформі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надається</a:t>
            </a:r>
            <a:r>
              <a:rPr lang="ru-RU" dirty="0"/>
              <a:t> провайдером </a:t>
            </a:r>
            <a:r>
              <a:rPr lang="ru-RU" dirty="0" err="1"/>
              <a:t>послуги</a:t>
            </a:r>
            <a:r>
              <a:rPr lang="ru-RU" dirty="0"/>
              <a:t>. </a:t>
            </a:r>
            <a:r>
              <a:rPr lang="ru-RU" dirty="0" err="1"/>
              <a:t>Користувач</a:t>
            </a:r>
            <a:r>
              <a:rPr lang="ru-RU" dirty="0"/>
              <a:t> не </a:t>
            </a:r>
            <a:r>
              <a:rPr lang="ru-RU" dirty="0" err="1"/>
              <a:t>керує</a:t>
            </a:r>
            <a:r>
              <a:rPr lang="ru-RU" dirty="0"/>
              <a:t> базовою </a:t>
            </a:r>
            <a:r>
              <a:rPr lang="ru-RU" dirty="0" err="1"/>
              <a:t>інфраструктурою</a:t>
            </a:r>
            <a:r>
              <a:rPr lang="ru-RU" dirty="0"/>
              <a:t> хмари: мережами, серверами, </a:t>
            </a:r>
            <a:r>
              <a:rPr lang="ru-RU" dirty="0" err="1"/>
              <a:t>операційними</a:t>
            </a:r>
            <a:r>
              <a:rPr lang="ru-RU" dirty="0"/>
              <a:t> системами та системами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але </a:t>
            </a:r>
            <a:r>
              <a:rPr lang="ru-RU" dirty="0" err="1"/>
              <a:t>має</a:t>
            </a:r>
            <a:r>
              <a:rPr lang="ru-RU" dirty="0"/>
              <a:t> контроль над </a:t>
            </a:r>
            <a:r>
              <a:rPr lang="ru-RU" dirty="0" err="1"/>
              <a:t>розгорнутими</a:t>
            </a:r>
            <a:r>
              <a:rPr lang="ru-RU" dirty="0"/>
              <a:t> </a:t>
            </a:r>
            <a:r>
              <a:rPr lang="ru-RU" dirty="0" err="1"/>
              <a:t>додатками</a:t>
            </a:r>
            <a:r>
              <a:rPr lang="ru-RU" dirty="0"/>
              <a:t> і </a:t>
            </a:r>
            <a:r>
              <a:rPr lang="ru-RU" dirty="0" err="1"/>
              <a:t>деякими</a:t>
            </a:r>
            <a:r>
              <a:rPr lang="ru-RU" dirty="0"/>
              <a:t> параметрами </a:t>
            </a:r>
            <a:r>
              <a:rPr lang="ru-RU" dirty="0" err="1"/>
              <a:t>конфігурації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хостингу.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330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Хмарні технології для оптимізації роботи компаній: інновації на час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696" y="3948551"/>
            <a:ext cx="5237008" cy="290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хмарних</a:t>
            </a:r>
            <a:r>
              <a:rPr lang="ru-RU" dirty="0" smtClean="0"/>
              <a:t> </a:t>
            </a:r>
            <a:r>
              <a:rPr lang="ru-RU" dirty="0" err="1" smtClean="0"/>
              <a:t>обчислень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Вищий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хмарних</a:t>
            </a:r>
            <a:r>
              <a:rPr lang="ru-RU" dirty="0" smtClean="0"/>
              <a:t> </a:t>
            </a:r>
            <a:r>
              <a:rPr lang="ru-RU" dirty="0" err="1" smtClean="0"/>
              <a:t>обчислень</a:t>
            </a:r>
            <a:r>
              <a:rPr lang="ru-RU" dirty="0" smtClean="0"/>
              <a:t> «</a:t>
            </a:r>
            <a:r>
              <a:rPr lang="ru-RU" dirty="0" err="1" smtClean="0"/>
              <a:t>Програмне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як </a:t>
            </a:r>
            <a:r>
              <a:rPr lang="ru-RU" dirty="0" err="1" smtClean="0"/>
              <a:t>послуга</a:t>
            </a:r>
            <a:r>
              <a:rPr lang="ru-RU" dirty="0" smtClean="0"/>
              <a:t>» (</a:t>
            </a:r>
            <a:r>
              <a:rPr lang="en-US" b="1" dirty="0" smtClean="0"/>
              <a:t>SaaS</a:t>
            </a:r>
            <a:r>
              <a:rPr lang="en-US" dirty="0" smtClean="0"/>
              <a:t>, software as a service). </a:t>
            </a:r>
            <a:r>
              <a:rPr lang="ru-RU" dirty="0" smtClean="0"/>
              <a:t>У «</a:t>
            </a:r>
            <a:r>
              <a:rPr lang="ru-RU" dirty="0" err="1" smtClean="0"/>
              <a:t>хмарі</a:t>
            </a:r>
            <a:r>
              <a:rPr lang="ru-RU" dirty="0" smtClean="0"/>
              <a:t>» </a:t>
            </a:r>
            <a:r>
              <a:rPr lang="ru-RU" dirty="0" err="1" smtClean="0"/>
              <a:t>зберігаються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, але і </a:t>
            </a:r>
            <a:r>
              <a:rPr lang="ru-RU" dirty="0" err="1" smtClean="0"/>
              <a:t>пов'язані</a:t>
            </a:r>
            <a:r>
              <a:rPr lang="ru-RU" dirty="0" smtClean="0"/>
              <a:t> з ними </a:t>
            </a:r>
            <a:r>
              <a:rPr lang="ru-RU" dirty="0" err="1" smtClean="0"/>
              <a:t>програми</a:t>
            </a:r>
            <a:r>
              <a:rPr lang="ru-RU" dirty="0" smtClean="0"/>
              <a:t>, а </a:t>
            </a:r>
            <a:r>
              <a:rPr lang="ru-RU" dirty="0" err="1" smtClean="0"/>
              <a:t>користувачеві</a:t>
            </a:r>
            <a:r>
              <a:rPr lang="ru-RU" dirty="0" smtClean="0"/>
              <a:t> для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веб-браузер. </a:t>
            </a:r>
            <a:r>
              <a:rPr lang="ru-RU" dirty="0" err="1" smtClean="0"/>
              <a:t>Споживач</a:t>
            </a:r>
            <a:r>
              <a:rPr lang="ru-RU" dirty="0" smtClean="0"/>
              <a:t> </a:t>
            </a:r>
            <a:r>
              <a:rPr lang="ru-RU" dirty="0" err="1" smtClean="0"/>
              <a:t>користується</a:t>
            </a:r>
            <a:r>
              <a:rPr lang="ru-RU" dirty="0" smtClean="0"/>
              <a:t> </a:t>
            </a:r>
            <a:r>
              <a:rPr lang="ru-RU" dirty="0" err="1" smtClean="0"/>
              <a:t>додатками</a:t>
            </a:r>
            <a:r>
              <a:rPr lang="ru-RU" dirty="0" smtClean="0"/>
              <a:t> провайдера,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в </a:t>
            </a:r>
            <a:r>
              <a:rPr lang="ru-RU" dirty="0" err="1" smtClean="0"/>
              <a:t>хмарній</a:t>
            </a:r>
            <a:r>
              <a:rPr lang="ru-RU" dirty="0" smtClean="0"/>
              <a:t> </a:t>
            </a:r>
            <a:r>
              <a:rPr lang="ru-RU" dirty="0" err="1" smtClean="0"/>
              <a:t>інфраструктурі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користувач</a:t>
            </a:r>
            <a:r>
              <a:rPr lang="ru-RU" dirty="0" smtClean="0"/>
              <a:t> не </a:t>
            </a:r>
            <a:r>
              <a:rPr lang="ru-RU" dirty="0" err="1" smtClean="0"/>
              <a:t>керує</a:t>
            </a:r>
            <a:r>
              <a:rPr lang="ru-RU" dirty="0" smtClean="0"/>
              <a:t> базовою </a:t>
            </a:r>
            <a:r>
              <a:rPr lang="ru-RU" dirty="0" err="1" smtClean="0"/>
              <a:t>інфраструктурою</a:t>
            </a:r>
            <a:r>
              <a:rPr lang="ru-RU" dirty="0" smtClean="0"/>
              <a:t> хмари - мережами, серверами, </a:t>
            </a:r>
            <a:r>
              <a:rPr lang="ru-RU" dirty="0" err="1" smtClean="0"/>
              <a:t>операційними</a:t>
            </a:r>
            <a:r>
              <a:rPr lang="ru-RU" dirty="0" smtClean="0"/>
              <a:t> системами, системами </a:t>
            </a:r>
            <a:r>
              <a:rPr lang="ru-RU" dirty="0" err="1" smtClean="0"/>
              <a:t>зберігання</a:t>
            </a:r>
            <a:r>
              <a:rPr lang="ru-RU" dirty="0" smtClean="0"/>
              <a:t>,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індивідуальними</a:t>
            </a:r>
            <a:r>
              <a:rPr lang="ru-RU" dirty="0" smtClean="0"/>
              <a:t> настройками </a:t>
            </a:r>
            <a:r>
              <a:rPr lang="ru-RU" dirty="0" err="1" smtClean="0"/>
              <a:t>додатків</a:t>
            </a:r>
            <a:r>
              <a:rPr lang="ru-RU" dirty="0" smtClean="0"/>
              <a:t> за </a:t>
            </a:r>
            <a:r>
              <a:rPr lang="ru-RU" dirty="0" err="1" smtClean="0"/>
              <a:t>винятком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налаштувань</a:t>
            </a:r>
            <a:r>
              <a:rPr lang="ru-RU" dirty="0" smtClean="0"/>
              <a:t> </a:t>
            </a:r>
            <a:r>
              <a:rPr lang="ru-RU" dirty="0" err="1" smtClean="0"/>
              <a:t>конфігурації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14407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296</TotalTime>
  <Words>1535</Words>
  <Application>Microsoft Office PowerPoint</Application>
  <PresentationFormat>Широкоэкранный</PresentationFormat>
  <Paragraphs>78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Franklin Gothic Book</vt:lpstr>
      <vt:lpstr>Crop</vt:lpstr>
      <vt:lpstr>Хмарні технології</vt:lpstr>
      <vt:lpstr>Презентация PowerPoint</vt:lpstr>
      <vt:lpstr>Презентация PowerPoint</vt:lpstr>
      <vt:lpstr>Види хмарних технологій </vt:lpstr>
      <vt:lpstr> Види хмарних технологій </vt:lpstr>
      <vt:lpstr> Види хмарних технологій </vt:lpstr>
      <vt:lpstr>Можливості хмарних обчислень </vt:lpstr>
      <vt:lpstr>Можливості хмарних обчислень</vt:lpstr>
      <vt:lpstr>Можливості хмарних обчислень</vt:lpstr>
      <vt:lpstr>Які плюси у SaaS-підходу до автоматизації підприємств? </vt:lpstr>
      <vt:lpstr>Серед ключових переваг хмарних обчислень, які отримує клієнт можна виділити: </vt:lpstr>
      <vt:lpstr>Презентация PowerPoint</vt:lpstr>
      <vt:lpstr>Ключові характеристики хмарних технологій. </vt:lpstr>
      <vt:lpstr>Види віртуалізації</vt:lpstr>
      <vt:lpstr>Використання хмарних технологій</vt:lpstr>
      <vt:lpstr>До основних способів застосування хмарних сервісів в фінансовій сфері належать: </vt:lpstr>
      <vt:lpstr>НБУ вказав, як банкам використовувати хмарні технології </vt:lpstr>
      <vt:lpstr>Головними проблемами зокрема є такі: </vt:lpstr>
      <vt:lpstr>Презентация PowerPoint</vt:lpstr>
      <vt:lpstr>Презентация PowerPoint</vt:lpstr>
      <vt:lpstr>Microsoft Azure: особливості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2023-03-28T15:32:06Z</dcterms:created>
  <dcterms:modified xsi:type="dcterms:W3CDTF">2023-03-29T12:44:43Z</dcterms:modified>
</cp:coreProperties>
</file>