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63" userDrawn="1">
          <p15:clr>
            <a:srgbClr val="747775"/>
          </p15:clr>
        </p15:guide>
        <p15:guide id="2" pos="2886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63"/>
        <p:guide pos="288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a2704c72d_0_3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a2704c72d_0_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a2704c72d_0_3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4a2704c72d_0_3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a2704c72d_0_4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a2704c72d_0_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a2704c72d_0_5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a2704c72d_0_5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c6aad7189_0_26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4c6aad7189_0_26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9fd211f14_1_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9fd211f14_1_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9fd211f14_1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9fd211f14_1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9fd211f14_1_1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9fd211f14_1_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9fd211f14_1_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9fd211f14_1_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9fd211f14_1_3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9fd211f14_1_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a2704c72d_0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4a2704c72d_0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a2704c72d_0_2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a2704c72d_0_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a2704c72d_0_2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a2704c72d_0_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35000"/>
            <a:ext cx="8520600" cy="18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Виробничий облік</a:t>
            </a:r>
            <a:endParaRPr sz="3300" b="1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000"/>
              <a:buFont typeface="Arial" panose="020B0604020202020204"/>
              <a:buNone/>
            </a:pPr>
            <a:r>
              <a:rPr lang="en-US" sz="285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Навчальна дисципліна для здобувачів ступеня вищої </a:t>
            </a:r>
            <a:endParaRPr sz="285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000"/>
              <a:buFont typeface="Arial" panose="020B0604020202020204"/>
              <a:buNone/>
            </a:pPr>
            <a:r>
              <a:rPr lang="en-US" sz="285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освіти бакалавра спеціальності «Облік і оподаткування»</a:t>
            </a:r>
            <a:endParaRPr sz="285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освітньо-професійної програми «Облік і аудит»</a:t>
            </a:r>
            <a:endParaRPr sz="285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5" name="Google Shape;55;p13"/>
          <p:cNvSpPr txBox="1"/>
          <p:nvPr>
            <p:ph type="subTitle" idx="1"/>
          </p:nvPr>
        </p:nvSpPr>
        <p:spPr>
          <a:xfrm>
            <a:off x="3292150" y="2788475"/>
            <a:ext cx="5540100" cy="11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Підготувала: Гороховець Юлія Анатоліївна, к.е.н., старший викладач кафедри обліку та оподаткування</a:t>
            </a:r>
            <a:endParaRPr sz="20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2313900"/>
            <a:ext cx="3005107" cy="28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-635" y="255270"/>
            <a:ext cx="4572635" cy="1311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en-US" sz="3110" b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Модуль 4. Організація об</a:t>
            </a:r>
            <a:r>
              <a:rPr lang="ru-RU" altLang="en-US" sz="3110" b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-</a:t>
            </a:r>
            <a:r>
              <a:rPr lang="en-US" sz="3110" b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ліку та розподіл загально</a:t>
            </a:r>
            <a:r>
              <a:rPr lang="ru-RU" altLang="en-US" sz="3110" b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-</a:t>
            </a:r>
            <a:r>
              <a:rPr lang="en-US" sz="3110" b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виробничих витрат</a:t>
            </a:r>
            <a:endParaRPr sz="3110" b="1"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</p:txBody>
      </p:sp>
      <p:sp>
        <p:nvSpPr>
          <p:cNvPr id="114" name="Google Shape;114;p22"/>
          <p:cNvSpPr txBox="1"/>
          <p:nvPr>
            <p:ph type="subTitle" idx="1"/>
          </p:nvPr>
        </p:nvSpPr>
        <p:spPr>
          <a:xfrm>
            <a:off x="74295" y="1630680"/>
            <a:ext cx="4442460" cy="1897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400" b="1" i="1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Ключові терміни та поняття</a:t>
            </a:r>
            <a:r>
              <a:rPr lang="en-US" sz="240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</a:rPr>
              <a:t>: загальновиробничі витрати, змінні витрати, </a:t>
            </a:r>
            <a:r>
              <a:rPr lang="en-US" sz="2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постійні витрати, розподілені витрати, нерозпо</a:t>
            </a:r>
            <a:r>
              <a:rPr lang="uk-UA" altLang="en-US" sz="2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-</a:t>
            </a:r>
            <a:r>
              <a:rPr lang="en-US" sz="2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ділені витрати</a:t>
            </a:r>
            <a:r>
              <a:rPr lang="uk-UA" altLang="en-US" sz="2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.</a:t>
            </a:r>
            <a:endParaRPr sz="2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</p:txBody>
      </p:sp>
      <p:sp>
        <p:nvSpPr>
          <p:cNvPr id="115" name="Google Shape;115;p22"/>
          <p:cNvSpPr txBox="1"/>
          <p:nvPr>
            <p:ph type="body" idx="2"/>
          </p:nvPr>
        </p:nvSpPr>
        <p:spPr>
          <a:xfrm>
            <a:off x="4572000" y="57150"/>
            <a:ext cx="4572000" cy="5086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56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56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endParaRPr lang="uk-UA" alt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Будете знати:</a:t>
            </a:r>
            <a:endParaRPr lang="uk-UA" alt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сутніст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ь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та склад загальновиробничих витрат;</a:t>
            </a:r>
            <a:endParaRPr 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розподілені та нерозподілені загальновиробничі витрати; </a:t>
            </a:r>
            <a:endParaRPr 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особливості розподілу загальновиробничих витрат між видами продукції;</a:t>
            </a:r>
            <a:endParaRPr 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рахунк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и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бухгалтерського обліку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, на яких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відображають загальновиробнич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і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витрат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и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.</a:t>
            </a:r>
            <a:endParaRPr 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r>
              <a:rPr lang="uk-UA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Навчитеся:</a:t>
            </a:r>
            <a:endParaRPr lang="uk-UA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uk-UA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виконувати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бухгалтерські проведення щодо формування та розподілу загальновиробничих витрат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</a:t>
            </a:r>
            <a:endParaRPr 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відобра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жа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ти на рахунках бухгалтерського обліку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виготовлен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ий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напівпродукт та готов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у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продукці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ю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 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оформляти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первинні документи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 lang="uk-UA" alt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визнач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а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ти суму загальновиробничих витрат;</a:t>
            </a:r>
            <a:endParaRPr 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розрах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ов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увати розмір загальної заробітної плати;</a:t>
            </a:r>
            <a:endParaRPr 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розподіл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я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ти загальновиробничі витрати між двома видами продукції (А і Б) пропорційно до заробітної плати основних робітників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.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</a:t>
            </a:r>
            <a:endParaRPr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endParaRPr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endParaRPr sz="56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5600"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1"/>
          <a:srcRect l="15931" t="8681" r="16320" b="3292"/>
          <a:stretch>
            <a:fillRect/>
          </a:stretch>
        </p:blipFill>
        <p:spPr>
          <a:xfrm>
            <a:off x="2554605" y="3168015"/>
            <a:ext cx="1962150" cy="18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265430" y="211455"/>
            <a:ext cx="4044950" cy="14249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en-US" sz="3300" b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Модуль 5. Зведений облік витрат на виробництво</a:t>
            </a:r>
            <a:endParaRPr sz="3000" b="1"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</p:txBody>
      </p:sp>
      <p:sp>
        <p:nvSpPr>
          <p:cNvPr id="121" name="Google Shape;121;p23"/>
          <p:cNvSpPr txBox="1"/>
          <p:nvPr>
            <p:ph type="subTitle" idx="1"/>
          </p:nvPr>
        </p:nvSpPr>
        <p:spPr>
          <a:xfrm>
            <a:off x="59690" y="1559560"/>
            <a:ext cx="4512310" cy="923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400" b="1" i="1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Ключові терміни та поняття</a:t>
            </a:r>
            <a:r>
              <a:rPr lang="en-US" sz="240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</a:rPr>
              <a:t>: зведений облік витрат, напівфабрикатний облік витрат; безнапівфабрикатний облік витрат.</a:t>
            </a:r>
            <a:endParaRPr sz="24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2" name="Google Shape;122;p23"/>
          <p:cNvSpPr txBox="1"/>
          <p:nvPr>
            <p:ph type="body" idx="2"/>
          </p:nvPr>
        </p:nvSpPr>
        <p:spPr>
          <a:xfrm>
            <a:off x="4572000" y="211455"/>
            <a:ext cx="4572000" cy="4207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/>
          </a:bodyPr>
          <a:lstStyle/>
          <a:p>
            <a:pPr marL="0" lvl="0" indent="0" algn="just" rtl="0">
              <a:lnSpc>
                <a:spcPct val="100000"/>
              </a:lnSpc>
              <a:buNone/>
            </a:pPr>
            <a:endParaRPr lang="ru-RU" alt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endParaRPr lang="ru-RU" alt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endParaRPr lang="ru-RU" alt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endParaRPr lang="ru-RU" alt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endParaRPr lang="ru-RU" alt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r>
              <a:rPr lang="ru-RU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</a:t>
            </a:r>
            <a:r>
              <a:rPr lang="uk-UA" altLang="ru-RU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   </a:t>
            </a:r>
            <a:r>
              <a:rPr lang="ru-RU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Будете знати:</a:t>
            </a:r>
            <a:endParaRPr lang="ru-RU" alt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сутніст</a:t>
            </a:r>
            <a:r>
              <a:rPr lang="ru-RU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ь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зведеного обліку витрат на виробництво;</a:t>
            </a:r>
            <a:endParaRPr 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</a:rPr>
              <a:t>напівфабрикатний варіант обліку витрат;</a:t>
            </a:r>
            <a:endParaRPr lang="en-US" sz="60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</a:rPr>
              <a:t>безнапівфабрикатний варіант обліку витрат;</a:t>
            </a:r>
            <a:endParaRPr lang="en-US" sz="60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зведений облік витрат виробництва.</a:t>
            </a:r>
            <a:endParaRPr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рахунк</a:t>
            </a:r>
            <a:r>
              <a:rPr lang="ru-RU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и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бухгалтерського обліку витрат на виробництво</a:t>
            </a:r>
            <a:r>
              <a:rPr lang="ru-RU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.</a:t>
            </a:r>
            <a:endParaRPr lang="ru-RU" alt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r>
              <a:rPr lang="uk-UA" altLang="ru-RU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     </a:t>
            </a:r>
            <a:r>
              <a:rPr lang="ru-RU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Будете вм</a:t>
            </a:r>
            <a:r>
              <a:rPr lang="uk-UA" altLang="ru-RU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і</a:t>
            </a:r>
            <a:r>
              <a:rPr lang="ru-RU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ти:</a:t>
            </a:r>
            <a:endParaRPr lang="ru-RU" altLang="en-US"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склада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ти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звітн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у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калькуляці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ю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в розрізі калькуляційних статей при безнапівфабрикатному варіанті з елементами нормативного обліку</a:t>
            </a:r>
            <a:r>
              <a:rPr lang="ru-RU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розподіл</a:t>
            </a:r>
            <a:r>
              <a:rPr lang="ru-RU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я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ти загальновиробничі витрати між продукцією А і Б пропорційно до витрат на основні матеріали</a:t>
            </a:r>
            <a:r>
              <a:rPr lang="ru-RU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розподіл</a:t>
            </a:r>
            <a:r>
              <a:rPr lang="uk-UA" alt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я</a:t>
            </a:r>
            <a:r>
              <a:rPr lang="en-US" sz="60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ти загальновиробничі витрати між трьома видами продукції (А, Б, В) пропорційно до часу роботи обладнання, якщо час роботи для продукції А – 100 годин, для продукції Б – 150 годин, для продукції В – 50 годин.</a:t>
            </a:r>
            <a:endParaRPr sz="60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endParaRPr sz="6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6000"/>
          </a:p>
        </p:txBody>
      </p:sp>
      <p:pic>
        <p:nvPicPr>
          <p:cNvPr id="197" name="Google Shape;197;p31" title="images (1)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872615" y="3168015"/>
            <a:ext cx="2699385" cy="1975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265430" y="281305"/>
            <a:ext cx="4044950" cy="1000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Модуль 6. Норми витрат матеріалів</a:t>
            </a:r>
            <a:endParaRPr sz="3000" b="1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8" name="Google Shape;128;p24"/>
          <p:cNvSpPr txBox="1"/>
          <p:nvPr>
            <p:ph type="subTitle" idx="1"/>
          </p:nvPr>
        </p:nvSpPr>
        <p:spPr>
          <a:xfrm>
            <a:off x="57150" y="1346835"/>
            <a:ext cx="4457700" cy="1224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400" b="1" i="1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Ключові терміни та поняття</a:t>
            </a:r>
            <a:r>
              <a:rPr lang="en-US" sz="240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</a:rPr>
              <a:t>: норма витрат, розрахунково-аналітичний метод, дослідно-виробничий метод, звітно-статистичний метод.</a:t>
            </a:r>
            <a:endParaRPr sz="24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4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9" name="Google Shape;129;p24"/>
          <p:cNvSpPr txBox="1"/>
          <p:nvPr>
            <p:ph type="body" idx="2"/>
          </p:nvPr>
        </p:nvSpPr>
        <p:spPr>
          <a:xfrm>
            <a:off x="4634865" y="723900"/>
            <a:ext cx="4417060" cy="36950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uk-UA" alt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Опануєте:</a:t>
            </a:r>
            <a:endParaRPr lang="en-US"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lvl="0" algn="just" rtl="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сутність норм витрат матеріалів у виробництві; </a:t>
            </a:r>
            <a:endParaRPr lang="en-US"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lvl="0" algn="just" rtl="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методи розробки норм витрат;</a:t>
            </a:r>
            <a:endParaRPr lang="en-US"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lvl="0" algn="just" rtl="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особливості відображення норм витрат у бухгалтерському та податковому обліку.</a:t>
            </a: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uk-UA" alt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Зможете </a:t>
            </a: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визнач</a:t>
            </a:r>
            <a:r>
              <a:rPr lang="uk-UA" alt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</a:t>
            </a: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ти</a:t>
            </a:r>
            <a:r>
              <a:rPr lang="uk-UA" alt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та розраховувати:</a:t>
            </a: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lang="en-US"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lvl="0" algn="just" rtl="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нормативні витрати матеріалу</a:t>
            </a:r>
            <a:r>
              <a:rPr lang="uk-UA" alt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</a:t>
            </a:r>
            <a:endParaRPr lang="uk-UA" altLang="en-US"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lvl="0" algn="just" rtl="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перевитрат</a:t>
            </a:r>
            <a:r>
              <a:rPr lang="uk-UA" alt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и</a:t>
            </a: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матеріалу</a:t>
            </a:r>
            <a:r>
              <a:rPr lang="uk-UA" alt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</a:t>
            </a: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lvl="0" algn="just" rtl="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економі</a:t>
            </a:r>
            <a:r>
              <a:rPr lang="uk-UA" alt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ю</a:t>
            </a: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матеріалу</a:t>
            </a:r>
            <a:r>
              <a:rPr lang="uk-UA" alt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</a:t>
            </a:r>
            <a:endParaRPr lang="en-US"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lvl="0" algn="just" rtl="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відхилення фактичних витрат від нормативних у натуральному та грошовому вираженні</a:t>
            </a:r>
            <a:r>
              <a:rPr lang="uk-UA" alt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</a:t>
            </a: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342900" lvl="0" algn="just" rtl="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причини можливих відхилень.</a:t>
            </a: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60" name="Google Shape;160;p28" title="images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270635" y="3378200"/>
            <a:ext cx="2326640" cy="160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53340" y="147320"/>
            <a:ext cx="4519295" cy="9067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en-US" sz="30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Модуль 7. </a:t>
            </a:r>
            <a:br>
              <a:rPr lang="en-US" sz="30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r>
              <a:rPr lang="en-US" sz="30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Давальницька сировина</a:t>
            </a:r>
            <a:endParaRPr sz="3000" b="1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5" name="Google Shape;135;p25"/>
          <p:cNvSpPr txBox="1"/>
          <p:nvPr>
            <p:ph type="subTitle" idx="1"/>
          </p:nvPr>
        </p:nvSpPr>
        <p:spPr>
          <a:xfrm>
            <a:off x="53340" y="1104900"/>
            <a:ext cx="4518660" cy="1057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400" b="1" i="1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Ключові терміни та поняття</a:t>
            </a:r>
            <a:r>
              <a:rPr lang="en-US" sz="240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</a:rPr>
              <a:t>: давальницька сировина, замовник, переробник.</a:t>
            </a:r>
            <a:endParaRPr sz="24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4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6" name="Google Shape;136;p25"/>
          <p:cNvSpPr txBox="1"/>
          <p:nvPr>
            <p:ph type="body" idx="2"/>
          </p:nvPr>
        </p:nvSpPr>
        <p:spPr>
          <a:xfrm>
            <a:off x="4572635" y="93980"/>
            <a:ext cx="4570730" cy="4325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/>
          </a:bodyPr>
          <a:lstStyle/>
          <a:p>
            <a:pPr marL="0" lvl="0" indent="0" algn="just" rtl="0">
              <a:lnSpc>
                <a:spcPct val="100000"/>
              </a:lnSpc>
              <a:buNone/>
            </a:pPr>
            <a:endParaRPr lang="uk-UA" alt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endParaRPr lang="uk-UA" alt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endParaRPr lang="uk-UA" alt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endParaRPr lang="uk-UA" alt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endParaRPr lang="uk-UA" alt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    Будете знати:</a:t>
            </a:r>
            <a:endParaRPr lang="uk-UA" alt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90000"/>
              </a:lnSpc>
            </a:pP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сутність операцій з переробки давальницької </a:t>
            </a:r>
            <a:endParaRPr 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90000"/>
              </a:lnSpc>
              <a:buNone/>
            </a:pP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сировини; </a:t>
            </a:r>
            <a:endParaRPr 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90000"/>
              </a:lnSpc>
            </a:pP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первинн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і</a:t>
            </a: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документами, які укладають під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-</a:t>
            </a:r>
            <a:endParaRPr lang="uk-UA" alt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90000"/>
              </a:lnSpc>
              <a:buNone/>
            </a:pP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приємства при 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отриманні та </a:t>
            </a: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переробці давальницької сировини; </a:t>
            </a:r>
            <a:endParaRPr 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90000"/>
              </a:lnSpc>
            </a:pP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рахунк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и</a:t>
            </a: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, на яких</a:t>
            </a: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відображаються операції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з </a:t>
            </a:r>
            <a:endParaRPr lang="uk-UA" alt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90000"/>
              </a:lnSpc>
              <a:buNone/>
            </a:pP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переробки давальницької сировини у замовника та переробника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.</a:t>
            </a:r>
            <a:endParaRPr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90000"/>
              </a:lnSpc>
              <a:buNone/>
            </a:pPr>
            <a:r>
              <a:rPr lang="uk-UA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    Зможете здійснювати:</a:t>
            </a:r>
            <a:endParaRPr lang="uk-UA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90000"/>
              </a:lnSpc>
            </a:pP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бухгалтерський облік операцій з давальниць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-</a:t>
            </a:r>
            <a:endParaRPr lang="uk-UA" alt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90000"/>
              </a:lnSpc>
              <a:buNone/>
            </a:pP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кої сировини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та в</a:t>
            </a: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ідображення давальницьких операцій у бухгалтерському обліку сторін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90000"/>
              </a:lnSpc>
            </a:pP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б</a:t>
            </a: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ухгалтерський облік давальницької сировини, </a:t>
            </a:r>
            <a:endParaRPr 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90000"/>
              </a:lnSpc>
              <a:buNone/>
            </a:pP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отриманої за зовнішньоекономічним договоро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м;</a:t>
            </a:r>
            <a:endParaRPr lang="uk-UA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90000"/>
              </a:lnSpc>
            </a:pP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оприбуткувати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, </a:t>
            </a: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написати бухгалтерські </a:t>
            </a:r>
            <a:endParaRPr 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90000"/>
              </a:lnSpc>
              <a:buNone/>
            </a:pP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проведення та скласти первинні документи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:</a:t>
            </a: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«Операційний лист», «Звіт з виробництва», «Акт надання послуг (з переробки)», «Податкова накладна»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, </a:t>
            </a: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«Повернення товарів постачальнику (з переробки)»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,</a:t>
            </a: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«Видатков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а </a:t>
            </a: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накладн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а</a:t>
            </a: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(з переробки)»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,</a:t>
            </a:r>
            <a:r>
              <a:rPr 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«Платіжне доручення»</a:t>
            </a:r>
            <a:r>
              <a:rPr lang="uk-UA" altLang="en-US" sz="64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.</a:t>
            </a:r>
            <a:endParaRPr lang="en-US"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endParaRPr sz="64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6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Изображение 1" descr="Syrovin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03195"/>
            <a:ext cx="4571365" cy="24403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85" y="928370"/>
            <a:ext cx="8520430" cy="1254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Усп</a:t>
            </a:r>
            <a:r>
              <a:rPr lang="uk-UA">
                <a:latin typeface="Times New Roman" panose="02020603050405020304" charset="0"/>
                <a:cs typeface="Times New Roman" panose="02020603050405020304" charset="0"/>
                <a:sym typeface="+mn-ea"/>
              </a:rPr>
              <a:t>іхів Вам у вивченні навчальної дисципіни!</a:t>
            </a: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" name="Изображение 1" descr="stock-photo-business-target-marketing-concept-3d-business-graph-with-red-rising-arrow-to-the-red-targ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8305" y="2023745"/>
            <a:ext cx="3559175" cy="2920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188250"/>
            <a:ext cx="8520600" cy="40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6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r>
              <a:rPr lang="en-US" sz="26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Виробничий облік</a:t>
            </a:r>
            <a:r>
              <a:rPr lang="en-US" sz="26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– це складова бухгалтерського обліку, що охоплює збір, обробку та аналіз інформації про витрати, пов’язані з виробництвом продукції або наданням послуг; дозволяє</a:t>
            </a:r>
            <a:r>
              <a:rPr lang="en-US" sz="260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6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систематизувати необхідні дані для калькулювання собівартості, контролю витрат та прийняття управлінських рішень, спрямованих на підвищення ефективності виробничого процесу. </a:t>
            </a:r>
            <a:endParaRPr sz="260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1"/>
          <a:srcRect t="7499" b="9814"/>
          <a:stretch>
            <a:fillRect/>
          </a:stretch>
        </p:blipFill>
        <p:spPr>
          <a:xfrm>
            <a:off x="1436025" y="3395825"/>
            <a:ext cx="6271950" cy="17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112350"/>
            <a:ext cx="85206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Предмет навчальної дисципліни: </a:t>
            </a:r>
            <a:endParaRPr b="1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b="1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8" name="Google Shape;68;p15"/>
          <p:cNvSpPr txBox="1"/>
          <p:nvPr>
            <p:ph type="body" idx="1"/>
          </p:nvPr>
        </p:nvSpPr>
        <p:spPr>
          <a:xfrm>
            <a:off x="131800" y="670050"/>
            <a:ext cx="8899800" cy="43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 panose="02020603050405020304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фінансово-господарська діяльність виробничого підприємства, </a:t>
            </a:r>
            <a:endParaRPr sz="24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яка характеризує його майновий стан та фінансове положення;    </a:t>
            </a:r>
            <a:endParaRPr sz="24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 panose="02020603050405020304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облік прямих та загальновиробничих витрат; </a:t>
            </a:r>
            <a:endParaRPr sz="24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 panose="02020603050405020304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зведений облік витрат на виробництво; </a:t>
            </a:r>
            <a:endParaRPr sz="24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 panose="02020603050405020304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встановлення норм витрат матеріалів, що є </a:t>
            </a:r>
            <a:endParaRPr lang="en-US" sz="24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76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 panose="02020603050405020304"/>
              <a:buNone/>
            </a:pP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основою для контролю та оптимізації використання ресурсів; </a:t>
            </a:r>
            <a:endParaRPr sz="24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 panose="02020603050405020304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розрахунок собівартості одиниці продукції або послуги, </a:t>
            </a:r>
            <a:endParaRPr sz="24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використовуючи різні методи калькулювання; </a:t>
            </a:r>
            <a:endParaRPr sz="24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 panose="02020603050405020304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облік операцій з давальницькою сировиною, що дозволяє</a:t>
            </a:r>
            <a:endParaRPr sz="24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визначити вартість обробки та переробки матеріалів, що належать іншим особам. </a:t>
            </a:r>
            <a:endParaRPr lang="en-US" sz="24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7242175" y="1478280"/>
            <a:ext cx="171196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92100"/>
            <a:ext cx="85206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000"/>
              <a:buFont typeface="Arial" panose="020B0604020202020204"/>
              <a:buNone/>
            </a:pPr>
            <a:r>
              <a:rPr lang="en-US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Мета навчальної дисципліни </a:t>
            </a:r>
            <a:endParaRPr b="1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000"/>
              <a:buFont typeface="Arial" panose="020B0604020202020204"/>
              <a:buNone/>
            </a:p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16"/>
          <p:cNvSpPr txBox="1"/>
          <p:nvPr>
            <p:ph type="body" idx="1"/>
          </p:nvPr>
        </p:nvSpPr>
        <p:spPr>
          <a:xfrm>
            <a:off x="311700" y="668700"/>
            <a:ext cx="8520600" cy="39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Формування у студентів сучасної системи теоретичних знань з організації і методики ведення виробничого обліку на підприємствах, незалежно від форми власності та організаційно-правової форми господарювання; практичних навичок зі збору, обробки та аналізу інформації про виробничі витрати, калькулювання собівартості продукції, складання внутрішньої звітності, встановлення норм витрат матеріалів, ведення обліку операцій з давальницькою сировиною, використання інформації виробничого обліку для прийняття управлінських рішень.</a:t>
            </a:r>
            <a:endParaRPr sz="24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1232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Практичне значення</a:t>
            </a:r>
            <a:endParaRPr b="1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0" name="Google Shape;80;p17"/>
          <p:cNvSpPr txBox="1"/>
          <p:nvPr>
            <p:ph type="body" idx="1"/>
          </p:nvPr>
        </p:nvSpPr>
        <p:spPr>
          <a:xfrm>
            <a:off x="412350" y="653200"/>
            <a:ext cx="8420100" cy="4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5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  </a:t>
            </a:r>
            <a:r>
              <a:rPr lang="en-US" sz="96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 результаті вивчення дисципліни «Виробничий облік» Ви:</a:t>
            </a:r>
            <a:endParaRPr sz="96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 panose="02020603050405020304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оволодієте фаховою термінологією виробничого обліку;</a:t>
            </a:r>
            <a:endParaRPr sz="96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 panose="02020603050405020304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зможете застосовувати основні положення нормативно-</a:t>
            </a:r>
            <a:endParaRPr sz="96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правових актів, що регулюють національну систему виробни-</a:t>
            </a:r>
            <a:endParaRPr sz="96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чого обліку;</a:t>
            </a:r>
            <a:endParaRPr sz="96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 panose="02020603050405020304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набудете теоретичні знання щодо оформлення первинних </a:t>
            </a:r>
            <a:endParaRPr sz="96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документів облікових реєстрів, систематизації облікової інформації, збору, обробки та аналізу інформації про виробничі витрати підприємства;</a:t>
            </a:r>
            <a:endParaRPr sz="96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 panose="02020603050405020304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отримаєте практичні навички щодо оформлення бухгал-</a:t>
            </a:r>
            <a:endParaRPr sz="96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терських документів та виробничих звітів;</a:t>
            </a:r>
            <a:endParaRPr sz="96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 panose="02020603050405020304"/>
              <a:buChar char="●"/>
            </a:pPr>
            <a:r>
              <a:rPr lang="en-US" sz="96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опануєте національні та міжнародні стандарти фінансової </a:t>
            </a:r>
            <a:endParaRPr sz="96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звітності, що регулюють організацію, порядок ведення обліку та складання звітності виробничого підприємства.</a:t>
            </a:r>
            <a:endParaRPr sz="9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247975"/>
            <a:ext cx="8520600" cy="7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Структура і зміст</a:t>
            </a:r>
            <a:endParaRPr b="1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6" name="Google Shape;86;p18"/>
          <p:cNvSpPr txBox="1"/>
          <p:nvPr>
            <p:ph type="body" idx="1"/>
          </p:nvPr>
        </p:nvSpPr>
        <p:spPr>
          <a:xfrm>
            <a:off x="311700" y="1017775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</a:t>
            </a:r>
            <a:r>
              <a:rPr lang="en-US" sz="735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Складається із 7 модулів:</a:t>
            </a:r>
            <a:endParaRPr sz="735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5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1. Методи обліку витрат і калькулювання собівартості.</a:t>
            </a:r>
            <a:endParaRPr sz="735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5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2. Собівартість продукції, робіт, послуг.</a:t>
            </a:r>
            <a:endParaRPr sz="735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5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3. Облік прямих витрат на виробництво.</a:t>
            </a:r>
            <a:endParaRPr sz="735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5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4. Організація обліку та розподіл загальновиробничих витрат.</a:t>
            </a:r>
            <a:endParaRPr sz="735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5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5. Зведений облік витрат на виробництво.</a:t>
            </a:r>
            <a:endParaRPr sz="735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5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6. Норми витрат матеріалів.</a:t>
            </a:r>
            <a:endParaRPr sz="735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5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7. Давальницька сировина.</a:t>
            </a:r>
            <a:endParaRPr sz="735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</a:p>
        </p:txBody>
      </p:sp>
      <p:pic>
        <p:nvPicPr>
          <p:cNvPr id="87" name="Google Shape;87;p18" title="istockphoto-2183987998-612x612.jpg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744210" y="3223260"/>
            <a:ext cx="3199130" cy="17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0" y="201200"/>
            <a:ext cx="45720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Модуль 1. Методи обліку витрат і калькулювання собівартості</a:t>
            </a:r>
            <a:endParaRPr sz="3000" b="1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3" name="Google Shape;93;p19"/>
          <p:cNvSpPr txBox="1"/>
          <p:nvPr>
            <p:ph type="body" idx="2"/>
          </p:nvPr>
        </p:nvSpPr>
        <p:spPr>
          <a:xfrm>
            <a:off x="4939500" y="279150"/>
            <a:ext cx="4092000" cy="45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Будете знати та застосовувати:</a:t>
            </a: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основні методи обліку витрат і калькулювання собівартості; </a:t>
            </a: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нормативний метод обліку витрат; </a:t>
            </a: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сутність і принципи позамовного методу обліку витрат, його варіанти; </a:t>
            </a: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сутність попередільного мето-</a:t>
            </a: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ду витрат;</a:t>
            </a: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вибір найбільш раціонального методу обліку та калькулюван-</a:t>
            </a: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ня собівартості продукції.</a:t>
            </a: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0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94" name="Google Shape;94;p19"/>
          <p:cNvSpPr txBox="1"/>
          <p:nvPr>
            <p:ph type="subTitle" idx="1"/>
          </p:nvPr>
        </p:nvSpPr>
        <p:spPr>
          <a:xfrm>
            <a:off x="75" y="1791200"/>
            <a:ext cx="4572000" cy="20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Ключові терміни та поняття</a:t>
            </a: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методи обліку витрат, норматив-</a:t>
            </a:r>
            <a:endParaRPr sz="24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ний метод, позамовний метод, попередільний метод, попроцес-</a:t>
            </a:r>
            <a:endParaRPr sz="24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ний метод.</a:t>
            </a:r>
            <a:endParaRPr sz="2400"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626235" y="3336290"/>
            <a:ext cx="2945765" cy="1736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85050" y="268025"/>
            <a:ext cx="4379700" cy="11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Модуль 2. Собівартість продукції, робіт, послуг</a:t>
            </a:r>
            <a:endParaRPr sz="3000" b="1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0" name="Google Shape;100;p20"/>
          <p:cNvSpPr txBox="1"/>
          <p:nvPr>
            <p:ph type="subTitle" idx="1"/>
          </p:nvPr>
        </p:nvSpPr>
        <p:spPr>
          <a:xfrm>
            <a:off x="85090" y="3533775"/>
            <a:ext cx="4486275" cy="1540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400" b="1" i="1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Ключові терміни та поняття</a:t>
            </a:r>
            <a:r>
              <a:rPr lang="en-US" sz="240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</a:rPr>
              <a:t>: виробнича собівартість, прямі витрати, загальновиробничі витрати, калькулювання продукції.</a:t>
            </a:r>
            <a:endParaRPr sz="24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endParaRPr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1" name="Google Shape;101;p20"/>
          <p:cNvSpPr txBox="1"/>
          <p:nvPr>
            <p:ph type="body" idx="2"/>
          </p:nvPr>
        </p:nvSpPr>
        <p:spPr>
          <a:xfrm>
            <a:off x="4571365" y="515620"/>
            <a:ext cx="4572000" cy="45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/>
          </a:bodyPr>
          <a:lstStyle/>
          <a:p>
            <a:pPr marL="0" lvl="0" indent="0" algn="just" rtl="0">
              <a:lnSpc>
                <a:spcPct val="100000"/>
              </a:lnSpc>
              <a:buNone/>
            </a:pPr>
            <a:endParaRPr lang="uk-UA" altLang="en-US" sz="72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Опануєте:</a:t>
            </a:r>
            <a:endParaRPr lang="uk-UA" altLang="en-US" sz="72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види</a:t>
            </a: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, </a:t>
            </a: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складов</a:t>
            </a: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і</a:t>
            </a: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</a:t>
            </a: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та показники </a:t>
            </a: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собівартості; </a:t>
            </a:r>
            <a:endParaRPr lang="en-US" sz="72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суть калькулювання собівартості</a:t>
            </a: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 lang="uk-UA" altLang="en-US" sz="72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рахунки, на яких здійснюється облік витрат на виробництво продукції</a:t>
            </a: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 lang="en-US" sz="72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Зможете р</a:t>
            </a: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обити</a:t>
            </a: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розрахунки:</a:t>
            </a:r>
            <a:endParaRPr lang="uk-UA" altLang="en-US" sz="72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витрат на виробництво</a:t>
            </a: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 lang="uk-UA" altLang="en-US" sz="72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собівартості</a:t>
            </a: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однієї одиниці продукції</a:t>
            </a: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 sz="72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загальної</a:t>
            </a: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виробничої</a:t>
            </a: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собівартості</a:t>
            </a: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 lang="uk-UA" altLang="en-US" sz="72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точк</a:t>
            </a: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и</a:t>
            </a: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беззбитковості в одиницях продукції</a:t>
            </a: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 lang="uk-UA" altLang="en-US" sz="72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Навчитесь:</a:t>
            </a:r>
            <a:endParaRPr lang="uk-UA" altLang="en-US" sz="72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в</a:t>
            </a: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изнач</a:t>
            </a:r>
            <a:r>
              <a:rPr lang="ru-RU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а</a:t>
            </a: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ти виручку в точці беззбитковості</a:t>
            </a: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 sz="72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</a:pP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робити</a:t>
            </a:r>
            <a:r>
              <a:rPr 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проведення до господарських операцій щодо обліку витрат, які формують собівартість готової продукції</a:t>
            </a:r>
            <a:r>
              <a:rPr lang="uk-UA" altLang="en-US" sz="720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.</a:t>
            </a:r>
            <a:endParaRPr sz="72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None/>
            </a:pPr>
            <a:endParaRPr sz="7200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endParaRPr sz="110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69340" y="1341120"/>
            <a:ext cx="2479040" cy="2244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138430" y="240665"/>
            <a:ext cx="4171950" cy="9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Модуль 3. Облік прямих витрат на виробництво</a:t>
            </a:r>
            <a:endParaRPr sz="2800" b="1"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</p:txBody>
      </p:sp>
      <p:sp>
        <p:nvSpPr>
          <p:cNvPr id="107" name="Google Shape;107;p21"/>
          <p:cNvSpPr txBox="1"/>
          <p:nvPr>
            <p:ph type="subTitle" idx="1"/>
          </p:nvPr>
        </p:nvSpPr>
        <p:spPr>
          <a:xfrm>
            <a:off x="67310" y="1190625"/>
            <a:ext cx="4504690" cy="201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400" b="1" i="1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Ключові терміни та поняття</a:t>
            </a:r>
            <a:r>
              <a:rPr lang="en-US" sz="2400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</a:rPr>
              <a:t>: прямі матеріальні витрати, відходи виробництва, прямі витрати на оплату праці, інші прямі витрати, виробничі втрати.</a:t>
            </a:r>
            <a:endParaRPr sz="24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8" name="Google Shape;108;p21"/>
          <p:cNvSpPr txBox="1"/>
          <p:nvPr>
            <p:ph type="body" idx="2"/>
          </p:nvPr>
        </p:nvSpPr>
        <p:spPr>
          <a:xfrm>
            <a:off x="4571365" y="240665"/>
            <a:ext cx="4518025" cy="4752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uk-UA" alt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    Зможете здійснювати:</a:t>
            </a:r>
            <a:endParaRPr lang="uk-UA" altLang="en-US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облік прямих матеріальних витрат; </a:t>
            </a:r>
            <a:endParaRPr lang="en-US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облік відходів виробництва;  </a:t>
            </a:r>
            <a:endParaRPr lang="en-US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облік прямих витрат на оплату праці;</a:t>
            </a:r>
            <a:endParaRPr lang="en-US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облік інших прямих витрат; </a:t>
            </a:r>
            <a:endParaRPr lang="en-US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облік виробничих втрат</a:t>
            </a:r>
            <a:r>
              <a:rPr lang="uk-UA" alt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 lang="en-US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uk-UA" alt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</a:t>
            </a:r>
            <a:r>
              <a:rPr 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блік непередбаченого невиправного браку</a:t>
            </a:r>
            <a:r>
              <a:rPr lang="uk-UA" alt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 lang="en-US"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визначити виробничу собівартість виготовленої продукції</a:t>
            </a:r>
            <a:r>
              <a:rPr lang="uk-UA" alt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;</a:t>
            </a:r>
            <a:endParaRPr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проведення до господарських операцій щодо обліку прямих виробничих витрат</a:t>
            </a:r>
            <a:endParaRPr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відобра</a:t>
            </a:r>
            <a:r>
              <a:rPr lang="uk-UA" alt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жати</a:t>
            </a:r>
            <a:r>
              <a:rPr 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ти </a:t>
            </a:r>
            <a:r>
              <a:rPr lang="uk-UA" alt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готову продукцію </a:t>
            </a:r>
            <a:r>
              <a:rPr 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на рахунках бухгалтерського обліку;</a:t>
            </a:r>
            <a:endParaRPr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285750" lvl="0" indent="-28575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uk-UA" alt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оформляти</a:t>
            </a:r>
            <a:r>
              <a:rPr 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 первинні документи</a:t>
            </a:r>
            <a:r>
              <a:rPr lang="uk-UA" alt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: </a:t>
            </a:r>
            <a:r>
              <a:rPr 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«Звіт з виробництва», </a:t>
            </a:r>
            <a:r>
              <a:rPr lang="en-US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en-US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Times New Roman" panose="02020603050405020304"/>
              </a:rPr>
              <a:t>Накладна-вимога на відпуск (внутрішнє переміщення) матеріалів».</a:t>
            </a:r>
            <a:endParaRPr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lnSpc>
                <a:spcPct val="100000"/>
              </a:lnSpc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solidFill>
                  <a:schemeClr val="dk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solidFill>
                <a:schemeClr val="dk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  <a:sym typeface="Times New Roman" panose="02020603050405020304"/>
            </a:endParaRPr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477010" y="3159125"/>
            <a:ext cx="3022600" cy="19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7881</Words>
  <Application>WPS Presentation</Application>
  <PresentationFormat/>
  <Paragraphs>206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Arial</vt:lpstr>
      <vt:lpstr>Times New Roman</vt:lpstr>
      <vt:lpstr>Times New Roman</vt:lpstr>
      <vt:lpstr>Microsoft YaHei</vt:lpstr>
      <vt:lpstr>Arial Unicode MS</vt:lpstr>
      <vt:lpstr>Simple Light</vt:lpstr>
      <vt:lpstr>освітньо-професійної програми «Облік і аудит»</vt:lpstr>
      <vt:lpstr>   Виробничий облік – це складова бухгалтерського обліку, що охоплює збір, обробку та аналіз інформації про витрати, пов’язані з виробництвом продукції або наданням послуг; дозволяє систематизувати необхідні дані для калькулювання собівартості, контролю витрат та прийняття управлінських рішень, спрямованих на підвищення ефективності виробничого процесу. </vt:lpstr>
      <vt:lpstr>Предмет навчальної дисципліни: </vt:lpstr>
      <vt:lpstr>Мета навчальної дисципліни </vt:lpstr>
      <vt:lpstr>Практичне значення</vt:lpstr>
      <vt:lpstr>Структура і зміст</vt:lpstr>
      <vt:lpstr>Модуль 1. Методи обліку витрат і калькулювання собівартості</vt:lpstr>
      <vt:lpstr>Модуль 2. Собівартість продукції, робіт, послуг</vt:lpstr>
      <vt:lpstr>Модуль 3. Облік прямих витрат на виробництво</vt:lpstr>
      <vt:lpstr>Модуль 4. Організація об-ліку та розподіл загально-виробничих витрат</vt:lpstr>
      <vt:lpstr>Модуль 5. Зведений облік витрат на виробництво</vt:lpstr>
      <vt:lpstr>Модуль 6. Норми витрат матеріалів</vt:lpstr>
      <vt:lpstr>Модуль 7.  Давальницька сировина</vt:lpstr>
      <vt:lpstr>Успіхів Вам у вивченні навчальної дисципіни!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Виробничий облікНавчальна дисципліна для здобувачів ступеня вищої освіти бакалавра спеціальності «Облік і оподаткування»освітньо-професійної програми «Облік і аудит»</dc:title>
  <dc:creator/>
  <cp:lastModifiedBy>User</cp:lastModifiedBy>
  <cp:revision>4</cp:revision>
  <dcterms:created xsi:type="dcterms:W3CDTF">2025-04-10T12:54:00Z</dcterms:created>
  <dcterms:modified xsi:type="dcterms:W3CDTF">2025-04-10T16:43:15Z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C2CC59E1E8FC4E01AB9B3A9DAC4C71EB_12</vt:lpwstr>
  </property>
  <property fmtid="{D5CDD505-2E9C-101B-9397-08002B2CF9AE}" pid="3" name="KSOProductBuildVer">
    <vt:lpwstr>1049-12.2.0.20782</vt:lpwstr>
  </property>
</Properties>
</file>