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2" r:id="rId3"/>
    <p:sldId id="263" r:id="rId4"/>
    <p:sldId id="265" r:id="rId5"/>
    <p:sldId id="264" r:id="rId6"/>
    <p:sldId id="266" r:id="rId7"/>
    <p:sldId id="267" r:id="rId8"/>
    <p:sldId id="268" r:id="rId9"/>
    <p:sldId id="269" r:id="rId10"/>
    <p:sldId id="270" r:id="rId11"/>
    <p:sldId id="271" r:id="rId12"/>
  </p:sldIdLst>
  <p:sldSz cx="9144000" cy="6858000" type="screen4x3"/>
  <p:notesSz cx="6858000" cy="9144000"/>
  <p:custDataLst>
    <p:tags r:id="rId15"/>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4374A"/>
    <a:srgbClr val="3399FF"/>
    <a:srgbClr val="666699"/>
    <a:srgbClr val="E5907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8689" autoAdjust="0"/>
  </p:normalViewPr>
  <p:slideViewPr>
    <p:cSldViewPr>
      <p:cViewPr>
        <p:scale>
          <a:sx n="70" d="100"/>
          <a:sy n="70" d="100"/>
        </p:scale>
        <p:origin x="-1176" y="-7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9C345C0-F2F8-49DA-BA0C-BFEB86FCC4B6}" type="datetimeFigureOut">
              <a:rPr lang="ru-RU"/>
              <a:pPr>
                <a:defRPr/>
              </a:pPr>
              <a:t>14.10.2022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E165A56-AEC7-4F4D-9B78-11202D4D03FB}"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4AA025D-DDD4-4B6F-8C54-F71B26E1EDE9}" type="datetimeFigureOut">
              <a:rPr lang="ru-RU"/>
              <a:pPr>
                <a:defRPr/>
              </a:pPr>
              <a:t>14.10.2022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02240B7-D13D-4F8A-A7B0-FA336AB65A9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09BB61-1B6C-476C-B5B5-430F92056647}"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9CFF2B-8368-4F93-BDB4-518A360EEB2A}" type="slidenum">
              <a:rPr lang="ru-RU">
                <a:cs typeface="Arial" charset="0"/>
              </a:rPr>
              <a:pPr fontAlgn="base">
                <a:spcBef>
                  <a:spcPct val="0"/>
                </a:spcBef>
                <a:spcAft>
                  <a:spcPct val="0"/>
                </a:spcAft>
              </a:pPr>
              <a:t>7</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881DFF-F062-4F50-9694-DE789CA99DC6}" type="slidenum">
              <a:rPr lang="ru-RU">
                <a:cs typeface="Arial" charset="0"/>
              </a:rPr>
              <a:pPr fontAlgn="base">
                <a:spcBef>
                  <a:spcPct val="0"/>
                </a:spcBef>
                <a:spcAft>
                  <a:spcPct val="0"/>
                </a:spcAft>
              </a:pPr>
              <a:t>10</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4016" y="44624"/>
            <a:ext cx="5832360" cy="1152128"/>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3" name="Дата 3"/>
          <p:cNvSpPr>
            <a:spLocks noGrp="1"/>
          </p:cNvSpPr>
          <p:nvPr>
            <p:ph type="dt" sz="half" idx="10"/>
          </p:nvPr>
        </p:nvSpPr>
        <p:spPr/>
        <p:txBody>
          <a:bodyPr/>
          <a:lstStyle>
            <a:lvl1pPr>
              <a:defRPr smtClean="0">
                <a:solidFill>
                  <a:schemeClr val="accent1">
                    <a:lumMod val="75000"/>
                  </a:schemeClr>
                </a:solidFill>
              </a:defRPr>
            </a:lvl1pPr>
          </a:lstStyle>
          <a:p>
            <a:pPr>
              <a:defRPr/>
            </a:pPr>
            <a:fld id="{95B127C8-6917-4917-B14E-CDBD084A491B}" type="datetimeFigureOut">
              <a:rPr lang="ru-RU"/>
              <a:pPr>
                <a:defRPr/>
              </a:pPr>
              <a:t>14.10.2022</a:t>
            </a:fld>
            <a:endParaRPr lang="ru-RU"/>
          </a:p>
        </p:txBody>
      </p:sp>
      <p:sp>
        <p:nvSpPr>
          <p:cNvPr id="4" name="Нижний колонтитул 4"/>
          <p:cNvSpPr>
            <a:spLocks noGrp="1"/>
          </p:cNvSpPr>
          <p:nvPr>
            <p:ph type="ftr" sz="quarter" idx="11"/>
          </p:nvPr>
        </p:nvSpPr>
        <p:spPr/>
        <p:txBody>
          <a:bodyPr/>
          <a:lstStyle>
            <a:lvl1pPr>
              <a:defRPr dirty="0">
                <a:solidFill>
                  <a:schemeClr val="accent1">
                    <a:lumMod val="75000"/>
                  </a:schemeClr>
                </a:solidFill>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solidFill>
                  <a:schemeClr val="accent1">
                    <a:lumMod val="75000"/>
                  </a:schemeClr>
                </a:solidFill>
              </a:defRPr>
            </a:lvl1pPr>
          </a:lstStyle>
          <a:p>
            <a:pPr>
              <a:defRPr/>
            </a:pPr>
            <a:fld id="{88C48A6C-F778-4791-9482-72CCC93889D5}"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smtClean="0">
                <a:solidFill>
                  <a:schemeClr val="accent6">
                    <a:lumMod val="60000"/>
                    <a:lumOff val="40000"/>
                  </a:schemeClr>
                </a:solidFill>
              </a:defRPr>
            </a:lvl1pPr>
          </a:lstStyle>
          <a:p>
            <a:pPr>
              <a:defRPr/>
            </a:pPr>
            <a:fld id="{45CF4697-AFDD-4F4E-BA33-A9932B664FD7}" type="datetimeFigureOut">
              <a:rPr lang="ru-RU"/>
              <a:pPr>
                <a:defRPr/>
              </a:pPr>
              <a:t>14.10.2022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accent6">
                    <a:lumMod val="60000"/>
                    <a:lumOff val="40000"/>
                  </a:schemeClr>
                </a:solidFill>
              </a:defRPr>
            </a:lvl1pPr>
          </a:lstStyle>
          <a:p>
            <a:pPr>
              <a:defRPr/>
            </a:pPr>
            <a:fld id="{FD11557A-1B21-47A9-AA1B-19AAB81508F9}"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solidFill>
                  <a:schemeClr val="accent6">
                    <a:lumMod val="60000"/>
                    <a:lumOff val="40000"/>
                  </a:schemeClr>
                </a:solidFill>
              </a:defRPr>
            </a:lvl1pPr>
          </a:lstStyle>
          <a:p>
            <a:pPr>
              <a:defRPr/>
            </a:pPr>
            <a:fld id="{B358E459-B35D-40A1-BE0A-29534F0EC78F}" type="datetimeFigureOut">
              <a:rPr lang="ru-RU"/>
              <a:pPr>
                <a:defRPr/>
              </a:pPr>
              <a:t>14.10.2022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accent6">
                    <a:lumMod val="60000"/>
                    <a:lumOff val="40000"/>
                  </a:schemeClr>
                </a:solidFill>
              </a:defRPr>
            </a:lvl1pPr>
          </a:lstStyle>
          <a:p>
            <a:pPr>
              <a:defRPr/>
            </a:pPr>
            <a:fld id="{D8EC563C-0652-4681-88E4-7541A05A8917}"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Номер слайда 5"/>
          <p:cNvSpPr txBox="1">
            <a:spLocks/>
          </p:cNvSpPr>
          <p:nvPr userDrawn="1"/>
        </p:nvSpPr>
        <p:spPr>
          <a:xfrm>
            <a:off x="6705600" y="6508750"/>
            <a:ext cx="2133600" cy="365125"/>
          </a:xfrm>
          <a:prstGeom prst="rect">
            <a:avLst/>
          </a:prstGeom>
        </p:spPr>
        <p:txBody>
          <a:bodyPr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ru-RU" dirty="0">
              <a:solidFill>
                <a:schemeClr val="accent1">
                  <a:lumMod val="75000"/>
                </a:schemeClr>
              </a:solidFill>
            </a:endParaRPr>
          </a:p>
        </p:txBody>
      </p:sp>
      <p:sp>
        <p:nvSpPr>
          <p:cNvPr id="10" name="Заголовок 1"/>
          <p:cNvSpPr>
            <a:spLocks noGrp="1"/>
          </p:cNvSpPr>
          <p:nvPr>
            <p:ph type="title"/>
          </p:nvPr>
        </p:nvSpPr>
        <p:spPr>
          <a:xfrm>
            <a:off x="179512" y="45855"/>
            <a:ext cx="7128792" cy="1150897"/>
          </a:xfrm>
          <a:prstGeom prst="rect">
            <a:avLst/>
          </a:prstGeom>
        </p:spPr>
        <p:txBody>
          <a:bodyPr/>
          <a:lstStyle/>
          <a:p>
            <a:r>
              <a:rPr lang="ru-RU" dirty="0" smtClean="0"/>
              <a:t>Образец заголовка</a:t>
            </a:r>
            <a:endParaRPr lang="ru-RU" dirty="0"/>
          </a:p>
        </p:txBody>
      </p:sp>
      <p:sp>
        <p:nvSpPr>
          <p:cNvPr id="11" name="Текст 2"/>
          <p:cNvSpPr>
            <a:spLocks noGrp="1"/>
          </p:cNvSpPr>
          <p:nvPr>
            <p:ph idx="1"/>
          </p:nvPr>
        </p:nvSpPr>
        <p:spPr>
          <a:xfrm>
            <a:off x="1403648" y="1988840"/>
            <a:ext cx="7560840" cy="4608512"/>
          </a:xfrm>
          <a:prstGeom prst="rect">
            <a:avLst/>
          </a:prstGeom>
        </p:spPr>
        <p:txBody>
          <a:bodyPr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3"/>
          <p:cNvSpPr>
            <a:spLocks noGrp="1"/>
          </p:cNvSpPr>
          <p:nvPr>
            <p:ph type="dt" sz="half" idx="10"/>
          </p:nvPr>
        </p:nvSpPr>
        <p:spPr/>
        <p:txBody>
          <a:bodyPr/>
          <a:lstStyle>
            <a:lvl1pPr>
              <a:defRPr smtClean="0">
                <a:solidFill>
                  <a:schemeClr val="accent1">
                    <a:lumMod val="75000"/>
                  </a:schemeClr>
                </a:solidFill>
              </a:defRPr>
            </a:lvl1pPr>
          </a:lstStyle>
          <a:p>
            <a:pPr>
              <a:defRPr/>
            </a:pPr>
            <a:fld id="{A45B97EC-3B4A-4B6E-8659-C9679C0C4BBD}" type="datetimeFigureOut">
              <a:rPr lang="ru-RU"/>
              <a:pPr>
                <a:defRPr/>
              </a:pPr>
              <a:t>14.10.2022</a:t>
            </a:fld>
            <a:endParaRPr lang="ru-RU"/>
          </a:p>
        </p:txBody>
      </p:sp>
      <p:sp>
        <p:nvSpPr>
          <p:cNvPr id="6" name="Нижний колонтитул 4"/>
          <p:cNvSpPr>
            <a:spLocks noGrp="1"/>
          </p:cNvSpPr>
          <p:nvPr>
            <p:ph type="ftr" sz="quarter" idx="11"/>
          </p:nvPr>
        </p:nvSpPr>
        <p:spPr/>
        <p:txBody>
          <a:bodyPr/>
          <a:lstStyle>
            <a:lvl1pPr>
              <a:defRPr>
                <a:solidFill>
                  <a:schemeClr val="accent1">
                    <a:lumMod val="75000"/>
                  </a:schemeClr>
                </a:solidFill>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accent1">
                    <a:lumMod val="75000"/>
                  </a:schemeClr>
                </a:solidFill>
              </a:defRPr>
            </a:lvl1pPr>
          </a:lstStyle>
          <a:p>
            <a:pPr>
              <a:defRPr/>
            </a:pPr>
            <a:fld id="{604EB83A-4960-486C-B9C4-04F6C592B6BD}" type="slidenum">
              <a:rPr lang="ru-RU"/>
              <a:pPr>
                <a:defRPr/>
              </a:pPr>
              <a:t>‹#›</a:t>
            </a:fld>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7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3"/>
          <p:cNvSpPr>
            <a:spLocks noGrp="1"/>
          </p:cNvSpPr>
          <p:nvPr>
            <p:ph type="dt" sz="half" idx="10"/>
          </p:nvPr>
        </p:nvSpPr>
        <p:spPr/>
        <p:txBody>
          <a:bodyPr/>
          <a:lstStyle>
            <a:lvl1pPr>
              <a:defRPr/>
            </a:lvl1pPr>
          </a:lstStyle>
          <a:p>
            <a:pPr>
              <a:defRPr/>
            </a:pPr>
            <a:fld id="{2F56650F-4098-4033-AB23-A4335ADD745E}" type="datetimeFigureOut">
              <a:rPr lang="ru-RU"/>
              <a:pPr>
                <a:defRPr/>
              </a:pPr>
              <a:t>14.10.2022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85241C8-8CF1-4CFD-A0E8-DFC36E5CA588}" type="slidenum">
              <a:rPr lang="ru-RU"/>
              <a:pPr>
                <a:defRPr/>
              </a:pPr>
              <a:t>‹#›</a:t>
            </a:fld>
            <a:endParaRPr lang="ru-RU"/>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smtClean="0">
                <a:solidFill>
                  <a:schemeClr val="bg2">
                    <a:lumMod val="50000"/>
                  </a:schemeClr>
                </a:solidFill>
              </a:defRPr>
            </a:lvl1pPr>
          </a:lstStyle>
          <a:p>
            <a:pPr>
              <a:defRPr/>
            </a:pPr>
            <a:fld id="{177E476E-D463-4434-8D76-0C6623202D2E}" type="datetimeFigureOut">
              <a:rPr lang="ru-RU"/>
              <a:pPr>
                <a:defRPr/>
              </a:pPr>
              <a:t>14.10.2022</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bg2">
                    <a:lumMod val="50000"/>
                  </a:schemeClr>
                </a:solidFill>
              </a:defRPr>
            </a:lvl1pPr>
          </a:lstStyle>
          <a:p>
            <a:pPr>
              <a:defRPr/>
            </a:pPr>
            <a:fld id="{6F35FAE0-B5BD-4127-A61E-FC1A5F5253FE}"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4775" y="6410325"/>
            <a:ext cx="1216025" cy="365125"/>
          </a:xfrm>
        </p:spPr>
        <p:txBody>
          <a:bodyPr/>
          <a:lstStyle>
            <a:lvl1pPr>
              <a:defRPr smtClean="0">
                <a:solidFill>
                  <a:schemeClr val="accent6">
                    <a:lumMod val="60000"/>
                    <a:lumOff val="40000"/>
                  </a:schemeClr>
                </a:solidFill>
              </a:defRPr>
            </a:lvl1pPr>
          </a:lstStyle>
          <a:p>
            <a:pPr>
              <a:defRPr/>
            </a:pPr>
            <a:fld id="{37C1DB59-5D3D-4D5A-8C97-37869F985B2E}" type="datetimeFigureOut">
              <a:rPr lang="ru-RU"/>
              <a:pPr>
                <a:defRPr/>
              </a:pPr>
              <a:t>14.10.2022</a:t>
            </a:fld>
            <a:endParaRPr lang="ru-RU"/>
          </a:p>
        </p:txBody>
      </p:sp>
      <p:sp>
        <p:nvSpPr>
          <p:cNvPr id="8" name="Нижний колонтитул 7"/>
          <p:cNvSpPr>
            <a:spLocks noGrp="1"/>
          </p:cNvSpPr>
          <p:nvPr>
            <p:ph type="ftr" sz="quarter" idx="11"/>
          </p:nvPr>
        </p:nvSpPr>
        <p:spPr>
          <a:xfrm>
            <a:off x="4154488" y="6356350"/>
            <a:ext cx="1649412" cy="365125"/>
          </a:xfrm>
        </p:spPr>
        <p:txBody>
          <a:bodyPr/>
          <a:lstStyle>
            <a:lvl1pPr>
              <a:defRPr>
                <a:solidFill>
                  <a:schemeClr val="accent6">
                    <a:lumMod val="60000"/>
                    <a:lumOff val="40000"/>
                  </a:schemeClr>
                </a:solidFill>
              </a:defRPr>
            </a:lvl1pPr>
          </a:lstStyle>
          <a:p>
            <a:pPr>
              <a:defRPr/>
            </a:pPr>
            <a:endParaRPr lang="ru-RU"/>
          </a:p>
        </p:txBody>
      </p:sp>
      <p:sp>
        <p:nvSpPr>
          <p:cNvPr id="9" name="Номер слайда 8"/>
          <p:cNvSpPr>
            <a:spLocks noGrp="1"/>
          </p:cNvSpPr>
          <p:nvPr>
            <p:ph type="sldNum" sz="quarter" idx="12"/>
          </p:nvPr>
        </p:nvSpPr>
        <p:spPr>
          <a:xfrm>
            <a:off x="7470775" y="6356350"/>
            <a:ext cx="1216025" cy="365125"/>
          </a:xfrm>
        </p:spPr>
        <p:txBody>
          <a:bodyPr/>
          <a:lstStyle>
            <a:lvl1pPr>
              <a:defRPr smtClean="0">
                <a:solidFill>
                  <a:schemeClr val="accent6">
                    <a:lumMod val="60000"/>
                    <a:lumOff val="40000"/>
                  </a:schemeClr>
                </a:solidFill>
              </a:defRPr>
            </a:lvl1pPr>
          </a:lstStyle>
          <a:p>
            <a:pPr>
              <a:defRPr/>
            </a:pPr>
            <a:fld id="{1F4DB6DB-690D-4529-A59A-AB79A6B200A7}"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smtClean="0">
                <a:solidFill>
                  <a:schemeClr val="accent6">
                    <a:lumMod val="60000"/>
                    <a:lumOff val="40000"/>
                  </a:schemeClr>
                </a:solidFill>
              </a:defRPr>
            </a:lvl1pPr>
          </a:lstStyle>
          <a:p>
            <a:pPr>
              <a:defRPr/>
            </a:pPr>
            <a:fld id="{7E57107E-A056-4890-97DB-CE098AF1A422}" type="datetimeFigureOut">
              <a:rPr lang="ru-RU"/>
              <a:pPr>
                <a:defRPr/>
              </a:pPr>
              <a:t>14.10.2022</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pPr>
              <a:defRPr/>
            </a:pPr>
            <a:endParaRPr lang="ru-RU"/>
          </a:p>
        </p:txBody>
      </p:sp>
      <p:sp>
        <p:nvSpPr>
          <p:cNvPr id="5" name="Номер слайда 4"/>
          <p:cNvSpPr>
            <a:spLocks noGrp="1"/>
          </p:cNvSpPr>
          <p:nvPr>
            <p:ph type="sldNum" sz="quarter" idx="12"/>
          </p:nvPr>
        </p:nvSpPr>
        <p:spPr/>
        <p:txBody>
          <a:bodyPr/>
          <a:lstStyle>
            <a:lvl1pPr>
              <a:defRPr smtClean="0">
                <a:solidFill>
                  <a:schemeClr val="accent6">
                    <a:lumMod val="60000"/>
                    <a:lumOff val="40000"/>
                  </a:schemeClr>
                </a:solidFill>
              </a:defRPr>
            </a:lvl1pPr>
          </a:lstStyle>
          <a:p>
            <a:pPr>
              <a:defRPr/>
            </a:pPr>
            <a:fld id="{CDE36034-4D24-47C9-B2E8-FFF49F3C16BA}"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smtClean="0">
                <a:solidFill>
                  <a:schemeClr val="accent6">
                    <a:lumMod val="60000"/>
                    <a:lumOff val="40000"/>
                  </a:schemeClr>
                </a:solidFill>
              </a:defRPr>
            </a:lvl1pPr>
          </a:lstStyle>
          <a:p>
            <a:pPr>
              <a:defRPr/>
            </a:pPr>
            <a:fld id="{07559223-561E-4876-9894-9A7367610141}" type="datetimeFigureOut">
              <a:rPr lang="ru-RU"/>
              <a:pPr>
                <a:defRPr/>
              </a:pPr>
              <a:t>14.10.2022</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pPr>
              <a:defRPr/>
            </a:pPr>
            <a:endParaRPr lang="ru-RU"/>
          </a:p>
        </p:txBody>
      </p:sp>
      <p:sp>
        <p:nvSpPr>
          <p:cNvPr id="4" name="Номер слайда 3"/>
          <p:cNvSpPr>
            <a:spLocks noGrp="1"/>
          </p:cNvSpPr>
          <p:nvPr>
            <p:ph type="sldNum" sz="quarter" idx="12"/>
          </p:nvPr>
        </p:nvSpPr>
        <p:spPr/>
        <p:txBody>
          <a:bodyPr/>
          <a:lstStyle>
            <a:lvl1pPr>
              <a:defRPr smtClean="0">
                <a:solidFill>
                  <a:schemeClr val="accent6">
                    <a:lumMod val="60000"/>
                    <a:lumOff val="40000"/>
                  </a:schemeClr>
                </a:solidFill>
              </a:defRPr>
            </a:lvl1pPr>
          </a:lstStyle>
          <a:p>
            <a:pPr>
              <a:defRPr/>
            </a:pPr>
            <a:fld id="{DA5D35C5-C5ED-49AC-8A41-83DB710605E3}"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smtClean="0">
                <a:solidFill>
                  <a:schemeClr val="accent6">
                    <a:lumMod val="60000"/>
                    <a:lumOff val="40000"/>
                  </a:schemeClr>
                </a:solidFill>
              </a:defRPr>
            </a:lvl1pPr>
          </a:lstStyle>
          <a:p>
            <a:pPr>
              <a:defRPr/>
            </a:pPr>
            <a:fld id="{A2F8877E-2173-467E-B200-6CDFD59D4664}" type="datetimeFigureOut">
              <a:rPr lang="ru-RU"/>
              <a:pPr>
                <a:defRPr/>
              </a:pPr>
              <a:t>14.10.2022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solidFill>
                  <a:schemeClr val="accent6">
                    <a:lumMod val="60000"/>
                    <a:lumOff val="40000"/>
                  </a:schemeClr>
                </a:solidFill>
              </a:defRPr>
            </a:lvl1pPr>
          </a:lstStyle>
          <a:p>
            <a:pPr>
              <a:defRPr/>
            </a:pPr>
            <a:fld id="{2780349F-146E-4732-9E4F-FCBFE60AF79F}"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smtClean="0">
                <a:solidFill>
                  <a:schemeClr val="accent6">
                    <a:lumMod val="60000"/>
                    <a:lumOff val="40000"/>
                  </a:schemeClr>
                </a:solidFill>
              </a:defRPr>
            </a:lvl1pPr>
          </a:lstStyle>
          <a:p>
            <a:pPr>
              <a:defRPr/>
            </a:pPr>
            <a:fld id="{4B900A95-BDC0-4D39-AA53-73B5DAB7A52B}" type="datetimeFigureOut">
              <a:rPr lang="ru-RU"/>
              <a:pPr>
                <a:defRPr/>
              </a:pPr>
              <a:t>14.10.2022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solidFill>
                  <a:schemeClr val="accent6">
                    <a:lumMod val="60000"/>
                    <a:lumOff val="40000"/>
                  </a:schemeClr>
                </a:solidFill>
              </a:defRPr>
            </a:lvl1pPr>
          </a:lstStyle>
          <a:p>
            <a:pPr>
              <a:defRPr/>
            </a:pPr>
            <a:fld id="{7B581568-0984-443D-A883-0AE6433171E7}"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46038"/>
            <a:ext cx="7129462" cy="115093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1403350" y="1989138"/>
            <a:ext cx="7561263"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5198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1">
                    <a:lumMod val="75000"/>
                  </a:schemeClr>
                </a:solidFill>
                <a:latin typeface="+mn-lt"/>
                <a:cs typeface="+mn-cs"/>
              </a:defRPr>
            </a:lvl1pPr>
          </a:lstStyle>
          <a:p>
            <a:pPr>
              <a:defRPr/>
            </a:pPr>
            <a:fld id="{13459FDF-3333-49D6-A8C5-20D4959A68CC}" type="datetimeFigureOut">
              <a:rPr lang="ru-RU"/>
              <a:pPr>
                <a:defRPr/>
              </a:pPr>
              <a:t>14.10.2022</a:t>
            </a:fld>
            <a:endParaRPr lang="ru-RU"/>
          </a:p>
        </p:txBody>
      </p:sp>
      <p:sp>
        <p:nvSpPr>
          <p:cNvPr id="5" name="Нижний колонтитул 4"/>
          <p:cNvSpPr>
            <a:spLocks noGrp="1"/>
          </p:cNvSpPr>
          <p:nvPr>
            <p:ph type="ftr" sz="quarter" idx="3"/>
          </p:nvPr>
        </p:nvSpPr>
        <p:spPr>
          <a:xfrm>
            <a:off x="3124200" y="6519863"/>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accent1">
                    <a:lumMod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519863"/>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lumMod val="75000"/>
                  </a:schemeClr>
                </a:solidFill>
                <a:latin typeface="+mn-lt"/>
                <a:cs typeface="+mn-cs"/>
              </a:defRPr>
            </a:lvl1pPr>
          </a:lstStyle>
          <a:p>
            <a:pPr>
              <a:defRPr/>
            </a:pPr>
            <a:fld id="{F30E056B-CE24-4318-BACB-4AE05C9A5340}" type="slidenum">
              <a:rPr lang="ru-RU"/>
              <a:pPr>
                <a:defRPr/>
              </a:pPr>
              <a:t>‹#›</a:t>
            </a:fld>
            <a:endParaRPr lang="ru-RU"/>
          </a:p>
        </p:txBody>
      </p:sp>
      <p:pic>
        <p:nvPicPr>
          <p:cNvPr id="1031" name="Рисунок 6">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fade/>
  </p:transition>
  <p:timing>
    <p:tnLst>
      <p:par>
        <p:cTn id="1" dur="indefinite" restart="never" nodeType="tmRoot"/>
      </p:par>
    </p:tnLst>
  </p:timing>
  <p:txStyles>
    <p:titleStyle>
      <a:lvl1pPr algn="ctr" rtl="0" fontAlgn="base">
        <a:spcBef>
          <a:spcPct val="0"/>
        </a:spcBef>
        <a:spcAft>
          <a:spcPct val="0"/>
        </a:spcAft>
        <a:defRPr sz="4400" kern="1200">
          <a:solidFill>
            <a:srgbClr val="B45F07"/>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rgbClr val="B45F07"/>
          </a:solidFill>
          <a:latin typeface="Calibri" pitchFamily="34" charset="0"/>
        </a:defRPr>
      </a:lvl2pPr>
      <a:lvl3pPr algn="ctr" rtl="0" fontAlgn="base">
        <a:spcBef>
          <a:spcPct val="0"/>
        </a:spcBef>
        <a:spcAft>
          <a:spcPct val="0"/>
        </a:spcAft>
        <a:defRPr sz="4400">
          <a:solidFill>
            <a:srgbClr val="B45F07"/>
          </a:solidFill>
          <a:latin typeface="Calibri" pitchFamily="34" charset="0"/>
        </a:defRPr>
      </a:lvl3pPr>
      <a:lvl4pPr algn="ctr" rtl="0" fontAlgn="base">
        <a:spcBef>
          <a:spcPct val="0"/>
        </a:spcBef>
        <a:spcAft>
          <a:spcPct val="0"/>
        </a:spcAft>
        <a:defRPr sz="4400">
          <a:solidFill>
            <a:srgbClr val="B45F07"/>
          </a:solidFill>
          <a:latin typeface="Calibri" pitchFamily="34" charset="0"/>
        </a:defRPr>
      </a:lvl4pPr>
      <a:lvl5pPr algn="ctr" rtl="0" fontAlgn="base">
        <a:spcBef>
          <a:spcPct val="0"/>
        </a:spcBef>
        <a:spcAft>
          <a:spcPct val="0"/>
        </a:spcAft>
        <a:defRPr sz="4400">
          <a:solidFill>
            <a:srgbClr val="B45F07"/>
          </a:solidFill>
          <a:latin typeface="Calibri" pitchFamily="34" charset="0"/>
        </a:defRPr>
      </a:lvl5pPr>
      <a:lvl6pPr marL="457200" algn="ctr" rtl="0" fontAlgn="base">
        <a:spcBef>
          <a:spcPct val="0"/>
        </a:spcBef>
        <a:spcAft>
          <a:spcPct val="0"/>
        </a:spcAft>
        <a:defRPr sz="4400">
          <a:solidFill>
            <a:srgbClr val="B45F07"/>
          </a:solidFill>
          <a:latin typeface="Calibri" pitchFamily="34" charset="0"/>
        </a:defRPr>
      </a:lvl6pPr>
      <a:lvl7pPr marL="914400" algn="ctr" rtl="0" fontAlgn="base">
        <a:spcBef>
          <a:spcPct val="0"/>
        </a:spcBef>
        <a:spcAft>
          <a:spcPct val="0"/>
        </a:spcAft>
        <a:defRPr sz="4400">
          <a:solidFill>
            <a:srgbClr val="B45F07"/>
          </a:solidFill>
          <a:latin typeface="Calibri" pitchFamily="34" charset="0"/>
        </a:defRPr>
      </a:lvl7pPr>
      <a:lvl8pPr marL="1371600" algn="ctr" rtl="0" fontAlgn="base">
        <a:spcBef>
          <a:spcPct val="0"/>
        </a:spcBef>
        <a:spcAft>
          <a:spcPct val="0"/>
        </a:spcAft>
        <a:defRPr sz="4400">
          <a:solidFill>
            <a:srgbClr val="B45F07"/>
          </a:solidFill>
          <a:latin typeface="Calibri" pitchFamily="34" charset="0"/>
        </a:defRPr>
      </a:lvl8pPr>
      <a:lvl9pPr marL="1828800" algn="ctr" rtl="0" fontAlgn="base">
        <a:spcBef>
          <a:spcPct val="0"/>
        </a:spcBef>
        <a:spcAft>
          <a:spcPct val="0"/>
        </a:spcAft>
        <a:defRPr sz="4400">
          <a:solidFill>
            <a:srgbClr val="B45F07"/>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B45F07"/>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B45F07"/>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B45F07"/>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B45F07"/>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B45F0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250" y="2725738"/>
            <a:ext cx="6121400" cy="1135062"/>
          </a:xfrm>
        </p:spPr>
        <p:txBody>
          <a:bodyPr>
            <a:noAutofit/>
          </a:bodyPr>
          <a:lstStyle/>
          <a:p>
            <a:pPr fontAlgn="auto">
              <a:spcAft>
                <a:spcPts val="0"/>
              </a:spcAft>
              <a:defRPr/>
            </a:pPr>
            <a:r>
              <a:rPr lang="uk-UA" sz="4800" dirty="0" smtClean="0"/>
              <a:t>«Соціальні інститути»</a:t>
            </a:r>
            <a:endParaRPr lang="uk-UA" sz="48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755650" y="333375"/>
            <a:ext cx="6840538" cy="4608513"/>
          </a:xfrm>
        </p:spPr>
        <p:txBody>
          <a:bodyPr/>
          <a:lstStyle/>
          <a:p>
            <a:pPr fontAlgn="auto">
              <a:spcAft>
                <a:spcPts val="0"/>
              </a:spcAft>
              <a:buFont typeface="Wingdings" panose="05000000000000000000" pitchFamily="2" charset="2"/>
              <a:buChar char="§"/>
              <a:defRPr/>
            </a:pPr>
            <a:r>
              <a:rPr lang="uk-UA" sz="2000" dirty="0" smtClean="0">
                <a:solidFill>
                  <a:schemeClr val="accent1">
                    <a:lumMod val="75000"/>
                  </a:schemeClr>
                </a:solidFill>
              </a:rPr>
              <a:t>У сучасному українському суспільстві, яке переживає </a:t>
            </a:r>
            <a:r>
              <a:rPr lang="uk-UA" sz="2000" b="1" dirty="0">
                <a:solidFill>
                  <a:schemeClr val="accent2">
                    <a:lumMod val="60000"/>
                    <a:lumOff val="40000"/>
                  </a:schemeClr>
                </a:solidFill>
              </a:rPr>
              <a:t>соціальну трансформацію</a:t>
            </a:r>
            <a:r>
              <a:rPr lang="uk-UA" sz="2000" dirty="0" smtClean="0">
                <a:solidFill>
                  <a:schemeClr val="accent1">
                    <a:lumMod val="75000"/>
                  </a:schemeClr>
                </a:solidFill>
              </a:rPr>
              <a:t>, простежуються типові риси </a:t>
            </a:r>
            <a:r>
              <a:rPr lang="uk-UA" sz="2000" b="1" dirty="0" err="1">
                <a:solidFill>
                  <a:schemeClr val="accent2">
                    <a:lumMod val="60000"/>
                    <a:lumOff val="40000"/>
                  </a:schemeClr>
                </a:solidFill>
              </a:rPr>
              <a:t>інституціальної</a:t>
            </a:r>
            <a:r>
              <a:rPr lang="uk-UA" sz="2000" b="1" dirty="0">
                <a:solidFill>
                  <a:schemeClr val="accent2">
                    <a:lumMod val="60000"/>
                    <a:lumOff val="40000"/>
                  </a:schemeClr>
                </a:solidFill>
              </a:rPr>
              <a:t> кризи </a:t>
            </a:r>
            <a:r>
              <a:rPr lang="uk-UA" sz="2000" dirty="0" smtClean="0">
                <a:solidFill>
                  <a:schemeClr val="accent1">
                    <a:lumMod val="75000"/>
                  </a:schemeClr>
                </a:solidFill>
              </a:rPr>
              <a:t>(</a:t>
            </a:r>
            <a:r>
              <a:rPr lang="uk-UA" sz="2000" dirty="0" err="1" smtClean="0">
                <a:solidFill>
                  <a:schemeClr val="accent1">
                    <a:lumMod val="75000"/>
                  </a:schemeClr>
                </a:solidFill>
              </a:rPr>
              <a:t>дисфункції</a:t>
            </a:r>
            <a:r>
              <a:rPr lang="uk-UA" sz="2000" dirty="0" smtClean="0">
                <a:solidFill>
                  <a:schemeClr val="accent1">
                    <a:lumMod val="75000"/>
                  </a:schemeClr>
                </a:solidFill>
              </a:rPr>
              <a:t> у діяльності основних соціальних інститутів). </a:t>
            </a:r>
          </a:p>
          <a:p>
            <a:pPr fontAlgn="auto">
              <a:spcAft>
                <a:spcPts val="0"/>
              </a:spcAft>
              <a:buFont typeface="Wingdings" panose="05000000000000000000" pitchFamily="2" charset="2"/>
              <a:buChar char="§"/>
              <a:defRPr/>
            </a:pPr>
            <a:r>
              <a:rPr lang="uk-UA" sz="2000" dirty="0" smtClean="0">
                <a:solidFill>
                  <a:schemeClr val="accent1">
                    <a:lumMod val="75000"/>
                  </a:schemeClr>
                </a:solidFill>
              </a:rPr>
              <a:t>Так, </a:t>
            </a:r>
            <a:r>
              <a:rPr lang="uk-UA" sz="2000" b="1" dirty="0" err="1">
                <a:solidFill>
                  <a:schemeClr val="accent2">
                    <a:lumMod val="60000"/>
                    <a:lumOff val="40000"/>
                  </a:schemeClr>
                </a:solidFill>
              </a:rPr>
              <a:t>дисфункції</a:t>
            </a:r>
            <a:r>
              <a:rPr lang="uk-UA" sz="2000" b="1" dirty="0">
                <a:solidFill>
                  <a:schemeClr val="accent2">
                    <a:lumMod val="60000"/>
                    <a:lumOff val="40000"/>
                  </a:schemeClr>
                </a:solidFill>
              </a:rPr>
              <a:t> політичних інститутів </a:t>
            </a:r>
            <a:r>
              <a:rPr lang="uk-UA" sz="2000" dirty="0" smtClean="0">
                <a:solidFill>
                  <a:schemeClr val="accent1">
                    <a:lumMod val="75000"/>
                  </a:schemeClr>
                </a:solidFill>
              </a:rPr>
              <a:t>проявляються у нездатності стабілізувати суспільне життя, працювати в інтересах більшості населення, беззаконні, корумпованості. </a:t>
            </a:r>
          </a:p>
          <a:p>
            <a:pPr fontAlgn="auto">
              <a:spcAft>
                <a:spcPts val="0"/>
              </a:spcAft>
              <a:buFont typeface="Wingdings" panose="05000000000000000000" pitchFamily="2" charset="2"/>
              <a:buChar char="§"/>
              <a:defRPr/>
            </a:pPr>
            <a:r>
              <a:rPr lang="uk-UA" sz="2000" dirty="0" smtClean="0">
                <a:solidFill>
                  <a:schemeClr val="accent1">
                    <a:lumMod val="75000"/>
                  </a:schemeClr>
                </a:solidFill>
              </a:rPr>
              <a:t>Соціологія з однаковим зацікавленням ставиться як до функціональної, так і </a:t>
            </a:r>
            <a:r>
              <a:rPr lang="uk-UA" sz="2000" dirty="0" err="1" smtClean="0">
                <a:solidFill>
                  <a:schemeClr val="accent1">
                    <a:lumMod val="75000"/>
                  </a:schemeClr>
                </a:solidFill>
              </a:rPr>
              <a:t>дисфункціональної</a:t>
            </a:r>
            <a:r>
              <a:rPr lang="uk-UA" sz="2000" dirty="0" smtClean="0">
                <a:solidFill>
                  <a:schemeClr val="accent1">
                    <a:lumMod val="75000"/>
                  </a:schemeClr>
                </a:solidFill>
              </a:rPr>
              <a:t> діяльності основних соціальних інститутів, </a:t>
            </a:r>
            <a:r>
              <a:rPr lang="uk-UA" sz="2000" dirty="0">
                <a:solidFill>
                  <a:schemeClr val="accent1">
                    <a:lumMod val="75000"/>
                  </a:schemeClr>
                </a:solidFill>
              </a:rPr>
              <a:t>оскільки стан </a:t>
            </a:r>
            <a:r>
              <a:rPr lang="uk-UA" sz="2000" dirty="0" err="1" smtClean="0">
                <a:solidFill>
                  <a:schemeClr val="accent1">
                    <a:lumMod val="75000"/>
                  </a:schemeClr>
                </a:solidFill>
              </a:rPr>
              <a:t>інституціальної</a:t>
            </a:r>
            <a:r>
              <a:rPr lang="uk-UA" sz="2000" dirty="0" smtClean="0">
                <a:solidFill>
                  <a:schemeClr val="accent1">
                    <a:lumMod val="75000"/>
                  </a:schemeClr>
                </a:solidFill>
              </a:rPr>
              <a:t> системи є важливим </a:t>
            </a:r>
            <a:r>
              <a:rPr lang="uk-UA" sz="2000" b="1" dirty="0">
                <a:solidFill>
                  <a:schemeClr val="accent2">
                    <a:lumMod val="60000"/>
                    <a:lumOff val="40000"/>
                  </a:schemeClr>
                </a:solidFill>
              </a:rPr>
              <a:t>індикатором стабільності </a:t>
            </a:r>
            <a:r>
              <a:rPr lang="uk-UA" sz="2000" b="1" dirty="0" smtClean="0">
                <a:solidFill>
                  <a:schemeClr val="accent2">
                    <a:lumMod val="60000"/>
                    <a:lumOff val="40000"/>
                  </a:schemeClr>
                </a:solidFill>
              </a:rPr>
              <a:t>суспільства.</a:t>
            </a:r>
            <a:endParaRPr lang="uk-UA" sz="2000" b="1" dirty="0">
              <a:solidFill>
                <a:schemeClr val="accent2">
                  <a:lumMod val="60000"/>
                  <a:lumOff val="40000"/>
                </a:schemeClr>
              </a:solidFill>
            </a:endParaRPr>
          </a:p>
        </p:txBody>
      </p:sp>
      <p:pic>
        <p:nvPicPr>
          <p:cNvPr id="26626" name="Picture 2" descr="Соціальні групи, види і приклади, классификция, ознаки, критерії виділення,  значення для людини, етика болших і малих соціальних груп, функції та  структура | #ТЕГ"/>
          <p:cNvPicPr>
            <a:picLocks noChangeAspect="1" noChangeArrowheads="1"/>
          </p:cNvPicPr>
          <p:nvPr/>
        </p:nvPicPr>
        <p:blipFill>
          <a:blip r:embed="rId3"/>
          <a:srcRect/>
          <a:stretch>
            <a:fillRect/>
          </a:stretch>
        </p:blipFill>
        <p:spPr bwMode="auto">
          <a:xfrm>
            <a:off x="5508625" y="4576763"/>
            <a:ext cx="3282950" cy="2189162"/>
          </a:xfrm>
          <a:prstGeom prst="rect">
            <a:avLst/>
          </a:prstGeom>
          <a:noFill/>
          <a:ln w="9525">
            <a:noFill/>
            <a:miter lim="800000"/>
            <a:headEnd/>
            <a:tailEnd/>
          </a:ln>
        </p:spPr>
      </p:pic>
      <p:pic>
        <p:nvPicPr>
          <p:cNvPr id="26627" name="Picture 6" descr="Урок &amp;quot;Узагальнення й систематизація вивченого з Фонетики, Орфоепії, Графіки  й Орфографії&amp;quot; | Конспект. Українська мова"/>
          <p:cNvPicPr>
            <a:picLocks noChangeAspect="1" noChangeArrowheads="1"/>
          </p:cNvPicPr>
          <p:nvPr/>
        </p:nvPicPr>
        <p:blipFill>
          <a:blip r:embed="rId4"/>
          <a:srcRect/>
          <a:stretch>
            <a:fillRect/>
          </a:stretch>
        </p:blipFill>
        <p:spPr bwMode="auto">
          <a:xfrm>
            <a:off x="2124075" y="4576763"/>
            <a:ext cx="3168650" cy="21891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349500"/>
            <a:ext cx="7129462" cy="1150938"/>
          </a:xfrm>
        </p:spPr>
        <p:txBody>
          <a:bodyPr/>
          <a:lstStyle/>
          <a:p>
            <a:pPr fontAlgn="auto">
              <a:spcAft>
                <a:spcPts val="0"/>
              </a:spcAft>
              <a:defRPr/>
            </a:pPr>
            <a:r>
              <a:rPr lang="uk-UA" b="1" dirty="0" smtClean="0">
                <a:solidFill>
                  <a:schemeClr val="accent2">
                    <a:lumMod val="75000"/>
                  </a:schemeClr>
                </a:solidFill>
              </a:rPr>
              <a:t>Дякую за увагу!</a:t>
            </a:r>
            <a:endParaRPr lang="ru-RU" b="1" dirty="0">
              <a:solidFill>
                <a:schemeClr val="accent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333375"/>
            <a:ext cx="7200900" cy="4608513"/>
          </a:xfrm>
        </p:spPr>
        <p:txBody>
          <a:bodyPr/>
          <a:lstStyle/>
          <a:p>
            <a:pPr fontAlgn="auto">
              <a:spcAft>
                <a:spcPts val="0"/>
              </a:spcAft>
              <a:buFont typeface="Wingdings" panose="05000000000000000000" pitchFamily="2" charset="2"/>
              <a:buChar char="§"/>
              <a:defRPr/>
            </a:pPr>
            <a:r>
              <a:rPr lang="uk-UA" sz="2000" b="1" dirty="0" smtClean="0">
                <a:solidFill>
                  <a:schemeClr val="accent2">
                    <a:lumMod val="60000"/>
                    <a:lumOff val="40000"/>
                  </a:schemeClr>
                </a:solidFill>
              </a:rPr>
              <a:t>Соціальний інститут </a:t>
            </a:r>
            <a:r>
              <a:rPr lang="uk-UA" sz="2000" dirty="0" smtClean="0">
                <a:solidFill>
                  <a:schemeClr val="accent1">
                    <a:lumMod val="75000"/>
                  </a:schemeClr>
                </a:solidFill>
              </a:rPr>
              <a:t>– відносно стійка модель поведінки людей і організацій, що історично склалася у певній сфері життєдіяльності суспільства. </a:t>
            </a:r>
          </a:p>
          <a:p>
            <a:pPr fontAlgn="auto">
              <a:spcAft>
                <a:spcPts val="0"/>
              </a:spcAft>
              <a:buFont typeface="Wingdings" panose="05000000000000000000" pitchFamily="2" charset="2"/>
              <a:buChar char="§"/>
              <a:defRPr/>
            </a:pPr>
            <a:r>
              <a:rPr lang="uk-UA" sz="2000" dirty="0" smtClean="0">
                <a:solidFill>
                  <a:schemeClr val="accent1">
                    <a:lumMod val="75000"/>
                  </a:schemeClr>
                </a:solidFill>
              </a:rPr>
              <a:t>До вивчення цього феномену соціологія вдавалася з часу становлення її як науки.</a:t>
            </a:r>
          </a:p>
          <a:p>
            <a:pPr fontAlgn="auto">
              <a:spcAft>
                <a:spcPts val="0"/>
              </a:spcAft>
              <a:buFont typeface="Wingdings" panose="05000000000000000000" pitchFamily="2" charset="2"/>
              <a:buChar char="§"/>
              <a:defRPr/>
            </a:pPr>
            <a:r>
              <a:rPr lang="uk-UA" sz="2000" dirty="0" smtClean="0">
                <a:solidFill>
                  <a:schemeClr val="accent1">
                    <a:lumMod val="75000"/>
                  </a:schemeClr>
                </a:solidFill>
              </a:rPr>
              <a:t>Так </a:t>
            </a:r>
            <a:r>
              <a:rPr lang="uk-UA" sz="2000" b="1" dirty="0" err="1">
                <a:solidFill>
                  <a:schemeClr val="accent2">
                    <a:lumMod val="60000"/>
                    <a:lumOff val="40000"/>
                  </a:schemeClr>
                </a:solidFill>
              </a:rPr>
              <a:t>Г.Спенсер</a:t>
            </a:r>
            <a:r>
              <a:rPr lang="uk-UA" sz="2000" dirty="0" smtClean="0">
                <a:solidFill>
                  <a:schemeClr val="accent1">
                    <a:lumMod val="75000"/>
                  </a:schemeClr>
                </a:solidFill>
              </a:rPr>
              <a:t> вважав, що соціальні інститути є каркасом соціуму і виникають внаслідок  процесу диференціації суспільства. </a:t>
            </a:r>
          </a:p>
          <a:p>
            <a:pPr fontAlgn="auto">
              <a:spcAft>
                <a:spcPts val="0"/>
              </a:spcAft>
              <a:buFont typeface="Wingdings" panose="05000000000000000000" pitchFamily="2" charset="2"/>
              <a:buChar char="§"/>
              <a:defRPr/>
            </a:pPr>
            <a:r>
              <a:rPr lang="uk-UA" sz="2000" b="1" dirty="0">
                <a:solidFill>
                  <a:schemeClr val="accent2">
                    <a:lumMod val="60000"/>
                    <a:lumOff val="40000"/>
                  </a:schemeClr>
                </a:solidFill>
              </a:rPr>
              <a:t>Еволюцію регулятивної системи</a:t>
            </a:r>
            <a:r>
              <a:rPr lang="uk-UA" sz="2000" dirty="0" smtClean="0">
                <a:solidFill>
                  <a:schemeClr val="accent1">
                    <a:lumMod val="75000"/>
                  </a:schemeClr>
                </a:solidFill>
              </a:rPr>
              <a:t> суспільства він поєднував з розумінням соціальних інститутів.</a:t>
            </a:r>
            <a:endParaRPr lang="uk-UA" sz="2000" dirty="0">
              <a:solidFill>
                <a:schemeClr val="accent1">
                  <a:lumMod val="75000"/>
                </a:schemeClr>
              </a:solidFill>
            </a:endParaRPr>
          </a:p>
        </p:txBody>
      </p:sp>
      <p:pic>
        <p:nvPicPr>
          <p:cNvPr id="17410" name="Рисунок 4"/>
          <p:cNvPicPr>
            <a:picLocks noChangeAspect="1"/>
          </p:cNvPicPr>
          <p:nvPr/>
        </p:nvPicPr>
        <p:blipFill>
          <a:blip r:embed="rId2"/>
          <a:srcRect/>
          <a:stretch>
            <a:fillRect/>
          </a:stretch>
        </p:blipFill>
        <p:spPr bwMode="auto">
          <a:xfrm>
            <a:off x="5292725" y="3500438"/>
            <a:ext cx="3209925" cy="3192462"/>
          </a:xfrm>
          <a:prstGeom prst="rect">
            <a:avLst/>
          </a:prstGeom>
          <a:noFill/>
          <a:ln w="9525">
            <a:noFill/>
            <a:miter lim="800000"/>
            <a:headEnd/>
            <a:tailEnd/>
          </a:ln>
        </p:spPr>
      </p:pic>
      <p:pic>
        <p:nvPicPr>
          <p:cNvPr id="17411" name="Picture 2" descr="Статистика для школярів"/>
          <p:cNvPicPr>
            <a:picLocks noChangeAspect="1" noChangeArrowheads="1"/>
          </p:cNvPicPr>
          <p:nvPr/>
        </p:nvPicPr>
        <p:blipFill>
          <a:blip r:embed="rId3"/>
          <a:srcRect/>
          <a:stretch>
            <a:fillRect/>
          </a:stretch>
        </p:blipFill>
        <p:spPr bwMode="auto">
          <a:xfrm>
            <a:off x="1908175" y="3940175"/>
            <a:ext cx="3222625" cy="2717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1835150" y="3213100"/>
            <a:ext cx="7200900" cy="4608513"/>
          </a:xfrm>
        </p:spPr>
        <p:txBody>
          <a:bodyPr/>
          <a:lstStyle/>
          <a:p>
            <a:pPr marL="0" indent="0" fontAlgn="auto">
              <a:spcAft>
                <a:spcPts val="0"/>
              </a:spcAft>
              <a:buFont typeface="Arial" panose="020B0604020202020204" pitchFamily="34" charset="0"/>
              <a:buNone/>
              <a:defRPr/>
            </a:pPr>
            <a:r>
              <a:rPr lang="uk-UA" sz="1800" dirty="0">
                <a:solidFill>
                  <a:schemeClr val="accent2">
                    <a:lumMod val="75000"/>
                  </a:schemeClr>
                </a:solidFill>
              </a:rPr>
              <a:t>– соціальні інститути є комплексом формальних і неформальних правил поведінки, культурних норм, які регулюють різні сфери </a:t>
            </a:r>
            <a:r>
              <a:rPr lang="uk-UA" sz="1800" dirty="0" smtClean="0">
                <a:solidFill>
                  <a:schemeClr val="accent2">
                    <a:lumMod val="75000"/>
                  </a:schemeClr>
                </a:solidFill>
              </a:rPr>
              <a:t>діяльності</a:t>
            </a:r>
            <a:endParaRPr lang="uk-UA" sz="1800" dirty="0">
              <a:solidFill>
                <a:schemeClr val="accent2">
                  <a:lumMod val="75000"/>
                </a:schemeClr>
              </a:solidFill>
            </a:endParaRPr>
          </a:p>
          <a:p>
            <a:pPr marL="0" indent="0" fontAlgn="auto">
              <a:spcAft>
                <a:spcPts val="0"/>
              </a:spcAft>
              <a:buFont typeface="Arial" panose="020B0604020202020204" pitchFamily="34" charset="0"/>
              <a:buNone/>
              <a:defRPr/>
            </a:pPr>
            <a:endParaRPr lang="uk-UA" sz="1800" dirty="0" smtClean="0">
              <a:solidFill>
                <a:schemeClr val="accent2">
                  <a:lumMod val="75000"/>
                </a:schemeClr>
              </a:solidFill>
            </a:endParaRPr>
          </a:p>
          <a:p>
            <a:pPr marL="0" indent="0" fontAlgn="auto">
              <a:spcAft>
                <a:spcPts val="0"/>
              </a:spcAft>
              <a:buFont typeface="Arial" panose="020B0604020202020204" pitchFamily="34" charset="0"/>
              <a:buNone/>
              <a:defRPr/>
            </a:pPr>
            <a:r>
              <a:rPr lang="uk-UA" sz="1800" dirty="0" smtClean="0">
                <a:solidFill>
                  <a:schemeClr val="accent2">
                    <a:lumMod val="75000"/>
                  </a:schemeClr>
                </a:solidFill>
              </a:rPr>
              <a:t>– </a:t>
            </a:r>
            <a:r>
              <a:rPr lang="uk-UA" sz="1800" dirty="0">
                <a:solidFill>
                  <a:schemeClr val="accent2">
                    <a:lumMod val="75000"/>
                  </a:schemeClr>
                </a:solidFill>
              </a:rPr>
              <a:t>індивідів у суспільстві (сферу економіки, політики, освіти) і обмежують вчинки людей відповідно до суспільних </a:t>
            </a:r>
            <a:r>
              <a:rPr lang="uk-UA" sz="1800" dirty="0" smtClean="0">
                <a:solidFill>
                  <a:schemeClr val="accent2">
                    <a:lumMod val="75000"/>
                  </a:schemeClr>
                </a:solidFill>
              </a:rPr>
              <a:t>інтересів</a:t>
            </a:r>
            <a:br>
              <a:rPr lang="uk-UA" sz="1800" dirty="0" smtClean="0">
                <a:solidFill>
                  <a:schemeClr val="accent2">
                    <a:lumMod val="75000"/>
                  </a:schemeClr>
                </a:solidFill>
              </a:rPr>
            </a:br>
            <a:endParaRPr lang="uk-UA" sz="1800" dirty="0" smtClean="0">
              <a:solidFill>
                <a:schemeClr val="accent2">
                  <a:lumMod val="75000"/>
                </a:schemeClr>
              </a:solidFill>
            </a:endParaRPr>
          </a:p>
          <a:p>
            <a:pPr marL="0" indent="0" fontAlgn="auto">
              <a:spcAft>
                <a:spcPts val="0"/>
              </a:spcAft>
              <a:buFont typeface="Arial" panose="020B0604020202020204" pitchFamily="34" charset="0"/>
              <a:buNone/>
              <a:defRPr/>
            </a:pPr>
            <a:r>
              <a:rPr lang="uk-UA" sz="1800" dirty="0" smtClean="0">
                <a:solidFill>
                  <a:schemeClr val="accent2">
                    <a:lumMod val="75000"/>
                  </a:schemeClr>
                </a:solidFill>
              </a:rPr>
              <a:t>–  соціальні інститути охоплюють певну сукупність людей та установ, які покликані вирішувати важливі для розвитку суспільства завдання. Наприклад, інститут освіти реалізує свою діяльність щодо навчання, виховання, професійної підготовки через школи, університети та ін.</a:t>
            </a:r>
            <a:endParaRPr lang="uk-UA" sz="1800" dirty="0">
              <a:solidFill>
                <a:schemeClr val="accent2">
                  <a:lumMod val="75000"/>
                </a:schemeClr>
              </a:solidFill>
            </a:endParaRPr>
          </a:p>
        </p:txBody>
      </p:sp>
      <p:sp>
        <p:nvSpPr>
          <p:cNvPr id="5" name="Объект 1"/>
          <p:cNvSpPr txBox="1">
            <a:spLocks/>
          </p:cNvSpPr>
          <p:nvPr/>
        </p:nvSpPr>
        <p:spPr>
          <a:xfrm>
            <a:off x="179388" y="692150"/>
            <a:ext cx="7200900" cy="460851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
              <a:defRPr/>
            </a:pPr>
            <a:r>
              <a:rPr lang="uk-UA" sz="2000" b="1" dirty="0">
                <a:solidFill>
                  <a:schemeClr val="accent2">
                    <a:lumMod val="60000"/>
                    <a:lumOff val="40000"/>
                  </a:schemeClr>
                </a:solidFill>
              </a:rPr>
              <a:t>Е. Дюркгейм</a:t>
            </a:r>
            <a:r>
              <a:rPr lang="uk-UA" sz="2000" dirty="0" smtClean="0"/>
              <a:t> пов’язував природу соціальних інститутів з визначенням суспільства як цілісності,  тлумачив їх як </a:t>
            </a:r>
            <a:r>
              <a:rPr lang="uk-UA" sz="2000" b="1" dirty="0">
                <a:solidFill>
                  <a:schemeClr val="accent2">
                    <a:lumMod val="60000"/>
                    <a:lumOff val="40000"/>
                  </a:schemeClr>
                </a:solidFill>
              </a:rPr>
              <a:t>“фабрики відтворення” </a:t>
            </a:r>
            <a:r>
              <a:rPr lang="uk-UA" sz="2000" dirty="0" smtClean="0"/>
              <a:t>соціальних відносин і зв’язків між людьми. </a:t>
            </a:r>
          </a:p>
          <a:p>
            <a:pPr fontAlgn="auto">
              <a:spcAft>
                <a:spcPts val="0"/>
              </a:spcAft>
              <a:buFont typeface="Wingdings" panose="05000000000000000000" pitchFamily="2" charset="2"/>
              <a:buChar char="§"/>
              <a:defRPr/>
            </a:pPr>
            <a:r>
              <a:rPr lang="uk-UA" sz="2000" dirty="0" smtClean="0"/>
              <a:t>Нині це поняття широко вживається у вітчизняній і зарубіжній літературі і вказує на такі </a:t>
            </a:r>
            <a:r>
              <a:rPr lang="uk-UA" sz="2000" b="1" dirty="0">
                <a:solidFill>
                  <a:schemeClr val="accent2">
                    <a:lumMod val="60000"/>
                    <a:lumOff val="40000"/>
                  </a:schemeClr>
                </a:solidFill>
              </a:rPr>
              <a:t>суттєві риси соціальних інститутів:</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323850" y="404813"/>
            <a:ext cx="7200900" cy="4608512"/>
          </a:xfrm>
        </p:spPr>
        <p:txBody>
          <a:bodyPr/>
          <a:lstStyle/>
          <a:p>
            <a:pPr fontAlgn="auto">
              <a:spcAft>
                <a:spcPts val="0"/>
              </a:spcAft>
              <a:buFont typeface="Wingdings" panose="05000000000000000000" pitchFamily="2" charset="2"/>
              <a:buChar char="§"/>
              <a:defRPr/>
            </a:pPr>
            <a:r>
              <a:rPr lang="uk-UA" sz="2000" b="1" dirty="0">
                <a:solidFill>
                  <a:schemeClr val="accent2">
                    <a:lumMod val="60000"/>
                    <a:lumOff val="40000"/>
                  </a:schemeClr>
                </a:solidFill>
              </a:rPr>
              <a:t>Соціальні інститути</a:t>
            </a:r>
            <a:r>
              <a:rPr lang="uk-UA" sz="2000" dirty="0" smtClean="0">
                <a:solidFill>
                  <a:schemeClr val="accent1">
                    <a:lumMod val="75000"/>
                  </a:schemeClr>
                </a:solidFill>
              </a:rPr>
              <a:t>, забезпечуючи відносну стійкість соціальних відносин, є подвійним соціальним утворенням: за формою – це </a:t>
            </a:r>
            <a:r>
              <a:rPr lang="uk-UA" sz="2000" b="1" dirty="0">
                <a:solidFill>
                  <a:schemeClr val="accent2">
                    <a:lumMod val="60000"/>
                    <a:lumOff val="40000"/>
                  </a:schemeClr>
                </a:solidFill>
              </a:rPr>
              <a:t>організаційний механізм </a:t>
            </a:r>
            <a:r>
              <a:rPr lang="uk-UA" sz="2000" dirty="0" smtClean="0">
                <a:solidFill>
                  <a:schemeClr val="accent1">
                    <a:lumMod val="75000"/>
                  </a:schemeClr>
                </a:solidFill>
              </a:rPr>
              <a:t>(сукупність організацій, спеціалістів, матеріальних та інформаційних засобів), за змістом – це </a:t>
            </a:r>
            <a:r>
              <a:rPr lang="uk-UA" sz="2000" b="1" dirty="0">
                <a:solidFill>
                  <a:schemeClr val="accent2">
                    <a:lumMod val="60000"/>
                    <a:lumOff val="40000"/>
                  </a:schemeClr>
                </a:solidFill>
              </a:rPr>
              <a:t>функціональний механізм </a:t>
            </a:r>
            <a:r>
              <a:rPr lang="uk-UA" sz="2000" dirty="0" smtClean="0">
                <a:solidFill>
                  <a:schemeClr val="accent1">
                    <a:lumMod val="75000"/>
                  </a:schemeClr>
                </a:solidFill>
              </a:rPr>
              <a:t>(сукупність соціальних норм у конкретній сфері соціальних відносин).</a:t>
            </a:r>
          </a:p>
          <a:p>
            <a:pPr fontAlgn="auto">
              <a:spcAft>
                <a:spcPts val="0"/>
              </a:spcAft>
              <a:buFont typeface="Wingdings" panose="05000000000000000000" pitchFamily="2" charset="2"/>
              <a:buChar char="§"/>
              <a:defRPr/>
            </a:pPr>
            <a:r>
              <a:rPr lang="uk-UA" sz="2000" b="1" dirty="0" err="1" smtClean="0">
                <a:solidFill>
                  <a:schemeClr val="accent2">
                    <a:lumMod val="60000"/>
                    <a:lumOff val="40000"/>
                  </a:schemeClr>
                </a:solidFill>
              </a:rPr>
              <a:t>Інституціалізація</a:t>
            </a:r>
            <a:r>
              <a:rPr lang="uk-UA" sz="2000" dirty="0" smtClean="0">
                <a:solidFill>
                  <a:schemeClr val="accent1">
                    <a:lumMod val="75000"/>
                  </a:schemeClr>
                </a:solidFill>
              </a:rPr>
              <a:t> – процес виникнення і становлення соціальних інститутів як ключових структурних елементів суспільства.</a:t>
            </a:r>
            <a:endParaRPr lang="uk-UA" sz="2000" dirty="0">
              <a:solidFill>
                <a:schemeClr val="accent1">
                  <a:lumMod val="75000"/>
                </a:schemeClr>
              </a:solidFill>
            </a:endParaRPr>
          </a:p>
        </p:txBody>
      </p:sp>
      <p:pic>
        <p:nvPicPr>
          <p:cNvPr id="19458" name="Picture 6" descr="العلوم الاجتماعية Social Sciences: مقومات الخدمة الاجتماعية"/>
          <p:cNvPicPr>
            <a:picLocks noChangeAspect="1" noChangeArrowheads="1"/>
          </p:cNvPicPr>
          <p:nvPr/>
        </p:nvPicPr>
        <p:blipFill>
          <a:blip r:embed="rId2"/>
          <a:srcRect/>
          <a:stretch>
            <a:fillRect/>
          </a:stretch>
        </p:blipFill>
        <p:spPr bwMode="auto">
          <a:xfrm>
            <a:off x="4535488" y="3614738"/>
            <a:ext cx="4176712" cy="3027362"/>
          </a:xfrm>
          <a:prstGeom prst="rect">
            <a:avLst/>
          </a:prstGeom>
          <a:noFill/>
          <a:ln w="9525">
            <a:noFill/>
            <a:miter lim="800000"/>
            <a:headEnd/>
            <a:tailEnd/>
          </a:ln>
        </p:spPr>
      </p:pic>
      <p:pic>
        <p:nvPicPr>
          <p:cNvPr id="19459" name="Picture 8" descr="Соціальний інститут: ознаки. Приклади соціальних інститутів"/>
          <p:cNvPicPr>
            <a:picLocks noChangeAspect="1" noChangeArrowheads="1"/>
          </p:cNvPicPr>
          <p:nvPr/>
        </p:nvPicPr>
        <p:blipFill>
          <a:blip r:embed="rId3"/>
          <a:srcRect/>
          <a:stretch>
            <a:fillRect/>
          </a:stretch>
        </p:blipFill>
        <p:spPr bwMode="auto">
          <a:xfrm>
            <a:off x="1476375" y="3600450"/>
            <a:ext cx="3041650" cy="30416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539750" y="476250"/>
            <a:ext cx="7200900" cy="4608513"/>
          </a:xfrm>
        </p:spPr>
        <p:txBody>
          <a:bodyPr/>
          <a:lstStyle/>
          <a:p>
            <a:pPr marL="0" indent="0" fontAlgn="auto">
              <a:spcAft>
                <a:spcPts val="0"/>
              </a:spcAft>
              <a:buFont typeface="Arial" panose="020B0604020202020204" pitchFamily="34" charset="0"/>
              <a:buNone/>
              <a:defRPr/>
            </a:pPr>
            <a:r>
              <a:rPr lang="uk-UA" sz="2000" dirty="0" smtClean="0">
                <a:solidFill>
                  <a:schemeClr val="accent1">
                    <a:lumMod val="75000"/>
                  </a:schemeClr>
                </a:solidFill>
              </a:rPr>
              <a:t>Для </a:t>
            </a:r>
            <a:r>
              <a:rPr lang="uk-UA" sz="2000" dirty="0">
                <a:solidFill>
                  <a:schemeClr val="accent1">
                    <a:lumMod val="75000"/>
                  </a:schemeClr>
                </a:solidFill>
              </a:rPr>
              <a:t>здійснення </a:t>
            </a:r>
            <a:r>
              <a:rPr lang="uk-UA" sz="2000" b="1" dirty="0" err="1" smtClean="0">
                <a:solidFill>
                  <a:schemeClr val="accent2">
                    <a:lumMod val="60000"/>
                    <a:lumOff val="40000"/>
                  </a:schemeClr>
                </a:solidFill>
              </a:rPr>
              <a:t>інституціалізації</a:t>
            </a:r>
            <a:r>
              <a:rPr lang="uk-UA" sz="2000" dirty="0" smtClean="0">
                <a:solidFill>
                  <a:schemeClr val="accent1">
                    <a:lumMod val="75000"/>
                  </a:schemeClr>
                </a:solidFill>
              </a:rPr>
              <a:t> необхідні </a:t>
            </a:r>
            <a:r>
              <a:rPr lang="uk-UA" sz="2000" dirty="0">
                <a:solidFill>
                  <a:schemeClr val="accent1">
                    <a:lumMod val="75000"/>
                  </a:schemeClr>
                </a:solidFill>
              </a:rPr>
              <a:t>певні </a:t>
            </a:r>
            <a:r>
              <a:rPr lang="uk-UA" sz="2000" dirty="0" smtClean="0">
                <a:solidFill>
                  <a:schemeClr val="accent1">
                    <a:lumMod val="75000"/>
                  </a:schemeClr>
                </a:solidFill>
              </a:rPr>
              <a:t>умови: </a:t>
            </a:r>
          </a:p>
          <a:p>
            <a:pPr fontAlgn="auto">
              <a:spcAft>
                <a:spcPts val="0"/>
              </a:spcAft>
              <a:buFont typeface="Wingdings" panose="05000000000000000000" pitchFamily="2" charset="2"/>
              <a:buChar char="§"/>
              <a:defRPr/>
            </a:pPr>
            <a:endParaRPr lang="uk-UA" sz="2000" dirty="0" smtClean="0">
              <a:solidFill>
                <a:schemeClr val="accent1">
                  <a:lumMod val="75000"/>
                </a:schemeClr>
              </a:solidFill>
            </a:endParaRPr>
          </a:p>
          <a:p>
            <a:pPr lvl="1" fontAlgn="auto">
              <a:spcAft>
                <a:spcPts val="0"/>
              </a:spcAft>
              <a:buFont typeface="Wingdings" panose="05000000000000000000" pitchFamily="2" charset="2"/>
              <a:buChar char="ü"/>
              <a:defRPr/>
            </a:pPr>
            <a:r>
              <a:rPr lang="uk-UA" sz="1800" dirty="0" smtClean="0">
                <a:solidFill>
                  <a:schemeClr val="accent1">
                    <a:lumMod val="75000"/>
                  </a:schemeClr>
                </a:solidFill>
              </a:rPr>
              <a:t>По-перше</a:t>
            </a:r>
            <a:r>
              <a:rPr lang="uk-UA" sz="1800" dirty="0">
                <a:solidFill>
                  <a:schemeClr val="accent1">
                    <a:lumMod val="75000"/>
                  </a:schemeClr>
                </a:solidFill>
              </a:rPr>
              <a:t>, поява </a:t>
            </a:r>
            <a:r>
              <a:rPr lang="uk-UA" sz="1800" b="1" dirty="0">
                <a:solidFill>
                  <a:schemeClr val="accent2">
                    <a:lumMod val="60000"/>
                    <a:lumOff val="40000"/>
                  </a:schemeClr>
                </a:solidFill>
              </a:rPr>
              <a:t>об’єктивної потреби</a:t>
            </a:r>
            <a:r>
              <a:rPr lang="uk-UA" sz="1800" dirty="0">
                <a:solidFill>
                  <a:schemeClr val="accent1">
                    <a:lumMod val="75000"/>
                  </a:schemeClr>
                </a:solidFill>
              </a:rPr>
              <a:t> і усвідомлення її як </a:t>
            </a:r>
            <a:r>
              <a:rPr lang="uk-UA" sz="1800" dirty="0" err="1" smtClean="0">
                <a:solidFill>
                  <a:schemeClr val="accent1">
                    <a:lumMod val="75000"/>
                  </a:schemeClr>
                </a:solidFill>
              </a:rPr>
              <a:t>загальносоціальної</a:t>
            </a:r>
            <a:r>
              <a:rPr lang="uk-UA" sz="1800" dirty="0" smtClean="0">
                <a:solidFill>
                  <a:schemeClr val="accent1">
                    <a:lumMod val="75000"/>
                  </a:schemeClr>
                </a:solidFill>
              </a:rPr>
              <a:t> (потреба </a:t>
            </a:r>
            <a:r>
              <a:rPr lang="uk-UA" sz="1800" dirty="0">
                <a:solidFill>
                  <a:schemeClr val="accent1">
                    <a:lumMod val="75000"/>
                  </a:schemeClr>
                </a:solidFill>
              </a:rPr>
              <a:t>у комунікації, у виробництві продуктів і послуг, потреба у розподілі благ і привілеїв, потреба безпеки громадян, потреба у соціальному контролі за поведінкою членів суспільства і </a:t>
            </a:r>
            <a:r>
              <a:rPr lang="uk-UA" sz="1800" dirty="0" err="1">
                <a:solidFill>
                  <a:schemeClr val="accent1">
                    <a:lumMod val="75000"/>
                  </a:schemeClr>
                </a:solidFill>
              </a:rPr>
              <a:t>т.п</a:t>
            </a:r>
            <a:r>
              <a:rPr lang="uk-UA" sz="1800" dirty="0" smtClean="0">
                <a:solidFill>
                  <a:schemeClr val="accent1">
                    <a:lumMod val="75000"/>
                  </a:schemeClr>
                </a:solidFill>
              </a:rPr>
              <a:t>.)</a:t>
            </a:r>
            <a:endParaRPr lang="uk-UA" sz="1800" dirty="0">
              <a:solidFill>
                <a:schemeClr val="accent1">
                  <a:lumMod val="75000"/>
                </a:schemeClr>
              </a:solidFill>
            </a:endParaRPr>
          </a:p>
          <a:p>
            <a:pPr lvl="1" fontAlgn="auto">
              <a:spcAft>
                <a:spcPts val="0"/>
              </a:spcAft>
              <a:buFont typeface="Wingdings" panose="05000000000000000000" pitchFamily="2" charset="2"/>
              <a:buChar char="ü"/>
              <a:defRPr/>
            </a:pPr>
            <a:r>
              <a:rPr lang="uk-UA" sz="1800" dirty="0" smtClean="0">
                <a:solidFill>
                  <a:schemeClr val="accent1">
                    <a:lumMod val="75000"/>
                  </a:schemeClr>
                </a:solidFill>
              </a:rPr>
              <a:t>По-друге</a:t>
            </a:r>
            <a:r>
              <a:rPr lang="uk-UA" sz="1800" dirty="0">
                <a:solidFill>
                  <a:schemeClr val="accent1">
                    <a:lumMod val="75000"/>
                  </a:schemeClr>
                </a:solidFill>
              </a:rPr>
              <a:t>, наявність притаманного конкретному інституту </a:t>
            </a:r>
            <a:r>
              <a:rPr lang="uk-UA" sz="1800" b="1" dirty="0">
                <a:solidFill>
                  <a:schemeClr val="accent2">
                    <a:lumMod val="60000"/>
                    <a:lumOff val="40000"/>
                  </a:schemeClr>
                </a:solidFill>
              </a:rPr>
              <a:t>культурного середовища</a:t>
            </a:r>
            <a:r>
              <a:rPr lang="uk-UA" sz="1800" dirty="0">
                <a:solidFill>
                  <a:schemeClr val="accent1">
                    <a:lumMod val="75000"/>
                  </a:schemeClr>
                </a:solidFill>
              </a:rPr>
              <a:t> – системи цінностей, соціальних норм і правил. </a:t>
            </a:r>
            <a:endParaRPr lang="uk-UA" sz="1800" dirty="0" smtClean="0">
              <a:solidFill>
                <a:schemeClr val="accent1">
                  <a:lumMod val="75000"/>
                </a:schemeClr>
              </a:solidFill>
            </a:endParaRPr>
          </a:p>
          <a:p>
            <a:pPr lvl="1" fontAlgn="auto">
              <a:spcAft>
                <a:spcPts val="0"/>
              </a:spcAft>
              <a:buFont typeface="Wingdings" panose="05000000000000000000" pitchFamily="2" charset="2"/>
              <a:buChar char="ü"/>
              <a:defRPr/>
            </a:pPr>
            <a:r>
              <a:rPr lang="uk-UA" sz="1800" dirty="0">
                <a:solidFill>
                  <a:schemeClr val="accent1">
                    <a:lumMod val="75000"/>
                  </a:schemeClr>
                </a:solidFill>
              </a:rPr>
              <a:t> По-третє, наявність </a:t>
            </a:r>
            <a:r>
              <a:rPr lang="uk-UA" sz="1800" b="1" dirty="0">
                <a:solidFill>
                  <a:schemeClr val="accent2">
                    <a:lumMod val="60000"/>
                    <a:lumOff val="40000"/>
                  </a:schemeClr>
                </a:solidFill>
              </a:rPr>
              <a:t>необхідних ресурсів </a:t>
            </a:r>
            <a:r>
              <a:rPr lang="uk-UA" sz="1800" dirty="0">
                <a:solidFill>
                  <a:schemeClr val="accent1">
                    <a:lumMod val="75000"/>
                  </a:schemeClr>
                </a:solidFill>
              </a:rPr>
              <a:t>(матеріальних, фінансових, трудових, організаційних), які суспільство повинне стабільно поповнювати шляхом капіталовкладень у них та підготовкою кадрів</a:t>
            </a:r>
            <a:r>
              <a:rPr lang="uk-UA" sz="1800" dirty="0" smtClean="0">
                <a:solidFill>
                  <a:schemeClr val="accent1">
                    <a:lumMod val="75000"/>
                  </a:schemeClr>
                </a:solidFill>
              </a:rPr>
              <a:t>.</a:t>
            </a:r>
            <a:endParaRPr lang="uk-UA" sz="1800" dirty="0">
              <a:solidFill>
                <a:schemeClr val="accent1">
                  <a:lumMod val="75000"/>
                </a:schemeClr>
              </a:solidFill>
            </a:endParaRPr>
          </a:p>
        </p:txBody>
      </p:sp>
      <p:pic>
        <p:nvPicPr>
          <p:cNvPr id="20482" name="Picture 4" descr="Соціальні інститути: приклади, основні риси, функції"/>
          <p:cNvPicPr>
            <a:picLocks noChangeAspect="1" noChangeArrowheads="1"/>
          </p:cNvPicPr>
          <p:nvPr/>
        </p:nvPicPr>
        <p:blipFill>
          <a:blip r:embed="rId2"/>
          <a:srcRect/>
          <a:stretch>
            <a:fillRect/>
          </a:stretch>
        </p:blipFill>
        <p:spPr bwMode="auto">
          <a:xfrm>
            <a:off x="3851275" y="4818063"/>
            <a:ext cx="5113338" cy="1916112"/>
          </a:xfrm>
          <a:prstGeom prst="rect">
            <a:avLst/>
          </a:prstGeom>
          <a:noFill/>
          <a:ln w="9525">
            <a:noFill/>
            <a:miter lim="800000"/>
            <a:headEnd/>
            <a:tailEnd/>
          </a:ln>
        </p:spPr>
      </p:pic>
      <p:pic>
        <p:nvPicPr>
          <p:cNvPr id="20483" name="Picture 6" descr="Соціальний інститут: ознаки. Приклади соціальних інститутів"/>
          <p:cNvPicPr>
            <a:picLocks noChangeAspect="1" noChangeArrowheads="1"/>
          </p:cNvPicPr>
          <p:nvPr/>
        </p:nvPicPr>
        <p:blipFill>
          <a:blip r:embed="rId3"/>
          <a:srcRect/>
          <a:stretch>
            <a:fillRect/>
          </a:stretch>
        </p:blipFill>
        <p:spPr bwMode="auto">
          <a:xfrm>
            <a:off x="1089025" y="4818063"/>
            <a:ext cx="2743200" cy="1916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611188" y="333375"/>
            <a:ext cx="7200900" cy="4608513"/>
          </a:xfrm>
        </p:spPr>
        <p:txBody>
          <a:bodyPr/>
          <a:lstStyle/>
          <a:p>
            <a:pPr marL="0" indent="0" fontAlgn="auto">
              <a:spcAft>
                <a:spcPts val="0"/>
              </a:spcAft>
              <a:buFont typeface="Arial" panose="020B0604020202020204" pitchFamily="34" charset="0"/>
              <a:buNone/>
              <a:defRPr/>
            </a:pPr>
            <a:r>
              <a:rPr lang="uk-UA" sz="2000" dirty="0">
                <a:solidFill>
                  <a:schemeClr val="accent1">
                    <a:lumMod val="75000"/>
                  </a:schemeClr>
                </a:solidFill>
              </a:rPr>
              <a:t>У </a:t>
            </a:r>
            <a:r>
              <a:rPr lang="uk-UA" sz="2000" b="1" dirty="0">
                <a:solidFill>
                  <a:schemeClr val="accent2">
                    <a:lumMod val="60000"/>
                    <a:lumOff val="40000"/>
                  </a:schemeClr>
                </a:solidFill>
              </a:rPr>
              <a:t>процесі </a:t>
            </a:r>
            <a:r>
              <a:rPr lang="uk-UA" sz="2000" b="1" dirty="0" err="1">
                <a:solidFill>
                  <a:schemeClr val="accent2">
                    <a:lumMod val="60000"/>
                    <a:lumOff val="40000"/>
                  </a:schemeClr>
                </a:solidFill>
              </a:rPr>
              <a:t>інституціалізації</a:t>
            </a:r>
            <a:r>
              <a:rPr lang="uk-UA" sz="2000" b="1" dirty="0">
                <a:solidFill>
                  <a:schemeClr val="accent2">
                    <a:lumMod val="60000"/>
                    <a:lumOff val="40000"/>
                  </a:schemeClr>
                </a:solidFill>
              </a:rPr>
              <a:t> </a:t>
            </a:r>
            <a:r>
              <a:rPr lang="uk-UA" sz="2000" dirty="0">
                <a:solidFill>
                  <a:schemeClr val="accent1">
                    <a:lumMod val="75000"/>
                  </a:schemeClr>
                </a:solidFill>
              </a:rPr>
              <a:t>складаються основні </a:t>
            </a:r>
            <a:r>
              <a:rPr lang="uk-UA" sz="2000" b="1" dirty="0">
                <a:solidFill>
                  <a:schemeClr val="accent2">
                    <a:lumMod val="60000"/>
                    <a:lumOff val="40000"/>
                  </a:schemeClr>
                </a:solidFill>
              </a:rPr>
              <a:t>структурні ознаки</a:t>
            </a:r>
            <a:r>
              <a:rPr lang="uk-UA" sz="2000" dirty="0">
                <a:solidFill>
                  <a:schemeClr val="accent1">
                    <a:lumMod val="75000"/>
                  </a:schemeClr>
                </a:solidFill>
              </a:rPr>
              <a:t>, що характеризують соціальні інститути в сучасному суспільстві. Вони мають універсальний характер і охоплюють</a:t>
            </a:r>
            <a:r>
              <a:rPr lang="uk-UA" sz="2000" dirty="0" smtClean="0">
                <a:solidFill>
                  <a:schemeClr val="accent1">
                    <a:lumMod val="75000"/>
                  </a:schemeClr>
                </a:solidFill>
              </a:rPr>
              <a:t>:</a:t>
            </a:r>
            <a:endParaRPr lang="uk-UA" sz="2000" dirty="0">
              <a:solidFill>
                <a:schemeClr val="accent1">
                  <a:lumMod val="75000"/>
                </a:schemeClr>
              </a:solidFill>
            </a:endParaRPr>
          </a:p>
          <a:p>
            <a:pPr marL="0" indent="0" fontAlgn="auto">
              <a:spcAft>
                <a:spcPts val="0"/>
              </a:spcAft>
              <a:buFont typeface="Arial" panose="020B0604020202020204" pitchFamily="34" charset="0"/>
              <a:buNone/>
              <a:defRPr/>
            </a:pPr>
            <a:r>
              <a:rPr lang="uk-UA" sz="2000" dirty="0" smtClean="0">
                <a:solidFill>
                  <a:schemeClr val="accent1">
                    <a:lumMod val="75000"/>
                  </a:schemeClr>
                </a:solidFill>
              </a:rPr>
              <a:t>	</a:t>
            </a:r>
            <a:r>
              <a:rPr lang="uk-UA" sz="1800" dirty="0">
                <a:solidFill>
                  <a:schemeClr val="accent2">
                    <a:lumMod val="75000"/>
                  </a:schemeClr>
                </a:solidFill>
              </a:rPr>
              <a:t>-         певну сферу діяльності та суспільних відносин;</a:t>
            </a:r>
          </a:p>
          <a:p>
            <a:pPr marL="0" indent="0" fontAlgn="auto">
              <a:spcAft>
                <a:spcPts val="0"/>
              </a:spcAft>
              <a:buFont typeface="Arial" panose="020B0604020202020204" pitchFamily="34" charset="0"/>
              <a:buNone/>
              <a:defRPr/>
            </a:pPr>
            <a:r>
              <a:rPr lang="uk-UA" sz="1800" dirty="0">
                <a:solidFill>
                  <a:schemeClr val="accent2">
                    <a:lumMod val="75000"/>
                  </a:schemeClr>
                </a:solidFill>
              </a:rPr>
              <a:t>	-         установи для організації спільної діяльності 		людей, уповноважених виконувати соціальні, 	організаційні, </a:t>
            </a:r>
            <a:r>
              <a:rPr lang="uk-UA" sz="1800" dirty="0" smtClean="0">
                <a:solidFill>
                  <a:schemeClr val="accent2">
                    <a:lumMod val="75000"/>
                  </a:schemeClr>
                </a:solidFill>
              </a:rPr>
              <a:t>	управлінські </a:t>
            </a:r>
            <a:r>
              <a:rPr lang="uk-UA" sz="1800" dirty="0">
                <a:solidFill>
                  <a:schemeClr val="accent2">
                    <a:lumMod val="75000"/>
                  </a:schemeClr>
                </a:solidFill>
              </a:rPr>
              <a:t>ролі та функції;</a:t>
            </a:r>
          </a:p>
          <a:p>
            <a:pPr marL="0" indent="0" fontAlgn="auto">
              <a:spcAft>
                <a:spcPts val="0"/>
              </a:spcAft>
              <a:buFont typeface="Arial" panose="020B0604020202020204" pitchFamily="34" charset="0"/>
              <a:buNone/>
              <a:defRPr/>
            </a:pPr>
            <a:r>
              <a:rPr lang="uk-UA" sz="1800" dirty="0">
                <a:solidFill>
                  <a:schemeClr val="accent2">
                    <a:lumMod val="75000"/>
                  </a:schemeClr>
                </a:solidFill>
              </a:rPr>
              <a:t>	-         норми і правила відносин між членами 	суспільства, що </a:t>
            </a:r>
            <a:r>
              <a:rPr lang="uk-UA" sz="1800" dirty="0" smtClean="0">
                <a:solidFill>
                  <a:schemeClr val="accent2">
                    <a:lumMod val="75000"/>
                  </a:schemeClr>
                </a:solidFill>
              </a:rPr>
              <a:t>	належать </a:t>
            </a:r>
            <a:r>
              <a:rPr lang="uk-UA" sz="1800" dirty="0">
                <a:solidFill>
                  <a:schemeClr val="accent2">
                    <a:lumMod val="75000"/>
                  </a:schemeClr>
                </a:solidFill>
              </a:rPr>
              <a:t>до сфери діяльності </a:t>
            </a:r>
            <a:r>
              <a:rPr lang="uk-UA" sz="1800" dirty="0" smtClean="0">
                <a:solidFill>
                  <a:schemeClr val="accent2">
                    <a:lumMod val="75000"/>
                  </a:schemeClr>
                </a:solidFill>
              </a:rPr>
              <a:t>соціального </a:t>
            </a:r>
            <a:r>
              <a:rPr lang="uk-UA" sz="1800" dirty="0">
                <a:solidFill>
                  <a:schemeClr val="accent2">
                    <a:lumMod val="75000"/>
                  </a:schemeClr>
                </a:solidFill>
              </a:rPr>
              <a:t>інституту;</a:t>
            </a:r>
          </a:p>
          <a:p>
            <a:pPr marL="0" indent="0" fontAlgn="auto">
              <a:spcAft>
                <a:spcPts val="0"/>
              </a:spcAft>
              <a:buFont typeface="Arial" panose="020B0604020202020204" pitchFamily="34" charset="0"/>
              <a:buNone/>
              <a:defRPr/>
            </a:pPr>
            <a:r>
              <a:rPr lang="uk-UA" sz="1800" dirty="0">
                <a:solidFill>
                  <a:schemeClr val="accent2">
                    <a:lumMod val="75000"/>
                  </a:schemeClr>
                </a:solidFill>
              </a:rPr>
              <a:t>	-         систему санкцій за невиконання ролей, норм і 	стандартів поведінки;</a:t>
            </a:r>
          </a:p>
          <a:p>
            <a:pPr marL="0" indent="0" fontAlgn="auto">
              <a:spcAft>
                <a:spcPts val="0"/>
              </a:spcAft>
              <a:buFont typeface="Arial" panose="020B0604020202020204" pitchFamily="34" charset="0"/>
              <a:buNone/>
              <a:defRPr/>
            </a:pPr>
            <a:r>
              <a:rPr lang="uk-UA" sz="1800" dirty="0">
                <a:solidFill>
                  <a:schemeClr val="accent2">
                    <a:lumMod val="75000"/>
                  </a:schemeClr>
                </a:solidFill>
              </a:rPr>
              <a:t>	-         матеріальні засоби (громадські будинки, 	обладнання, фінанси тощо</a:t>
            </a:r>
            <a:r>
              <a:rPr lang="uk-UA" sz="1800" dirty="0" smtClean="0">
                <a:solidFill>
                  <a:schemeClr val="accent2">
                    <a:lumMod val="75000"/>
                  </a:schemeClr>
                </a:solidFill>
              </a:rPr>
              <a:t>).</a:t>
            </a:r>
          </a:p>
          <a:p>
            <a:pPr marL="0" indent="0" fontAlgn="auto">
              <a:spcAft>
                <a:spcPts val="0"/>
              </a:spcAft>
              <a:buFont typeface="Arial" panose="020B0604020202020204" pitchFamily="34" charset="0"/>
              <a:buNone/>
              <a:defRPr/>
            </a:pPr>
            <a:endParaRPr lang="uk-UA" sz="1800" dirty="0">
              <a:solidFill>
                <a:schemeClr val="accent2">
                  <a:lumMod val="75000"/>
                </a:schemeClr>
              </a:solidFill>
            </a:endParaRPr>
          </a:p>
        </p:txBody>
      </p:sp>
      <p:pic>
        <p:nvPicPr>
          <p:cNvPr id="21506" name="Picture 2" descr="Соціальний інститут: ознаки. Приклади соціальних інститутів"/>
          <p:cNvPicPr>
            <a:picLocks noChangeAspect="1" noChangeArrowheads="1"/>
          </p:cNvPicPr>
          <p:nvPr/>
        </p:nvPicPr>
        <p:blipFill>
          <a:blip r:embed="rId2"/>
          <a:srcRect/>
          <a:stretch>
            <a:fillRect/>
          </a:stretch>
        </p:blipFill>
        <p:spPr bwMode="auto">
          <a:xfrm>
            <a:off x="5795963" y="4149725"/>
            <a:ext cx="3070225" cy="2525713"/>
          </a:xfrm>
          <a:prstGeom prst="rect">
            <a:avLst/>
          </a:prstGeom>
          <a:noFill/>
          <a:ln w="9525">
            <a:noFill/>
            <a:miter lim="800000"/>
            <a:headEnd/>
            <a:tailEnd/>
          </a:ln>
        </p:spPr>
      </p:pic>
      <p:pic>
        <p:nvPicPr>
          <p:cNvPr id="21507" name="Picture 4" descr="تعريف المؤسسة - حروف عربي"/>
          <p:cNvPicPr>
            <a:picLocks noChangeAspect="1" noChangeArrowheads="1"/>
          </p:cNvPicPr>
          <p:nvPr/>
        </p:nvPicPr>
        <p:blipFill>
          <a:blip r:embed="rId3"/>
          <a:srcRect/>
          <a:stretch>
            <a:fillRect/>
          </a:stretch>
        </p:blipFill>
        <p:spPr bwMode="auto">
          <a:xfrm>
            <a:off x="1763713" y="4652963"/>
            <a:ext cx="3840162" cy="1828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1"/>
          <p:cNvSpPr>
            <a:spLocks noGrp="1"/>
          </p:cNvSpPr>
          <p:nvPr>
            <p:ph idx="1"/>
          </p:nvPr>
        </p:nvSpPr>
        <p:spPr>
          <a:xfrm>
            <a:off x="-4763" y="260350"/>
            <a:ext cx="7704138" cy="5832475"/>
          </a:xfrm>
        </p:spPr>
        <p:txBody>
          <a:bodyPr>
            <a:normAutofit lnSpcReduction="10000"/>
          </a:bodyPr>
          <a:lstStyle/>
          <a:p>
            <a:pPr marL="0" indent="0" fontAlgn="auto">
              <a:spcAft>
                <a:spcPts val="0"/>
              </a:spcAft>
              <a:buFont typeface="Arial" panose="020B0604020202020204" pitchFamily="34" charset="0"/>
              <a:buNone/>
              <a:defRPr/>
            </a:pPr>
            <a:r>
              <a:rPr lang="uk-UA" sz="2000" b="1" dirty="0" smtClean="0">
                <a:solidFill>
                  <a:schemeClr val="accent2">
                    <a:lumMod val="60000"/>
                    <a:lumOff val="40000"/>
                  </a:schemeClr>
                </a:solidFill>
              </a:rPr>
              <a:t>	Соціальні </a:t>
            </a:r>
            <a:r>
              <a:rPr lang="uk-UA" sz="2000" b="1" dirty="0">
                <a:solidFill>
                  <a:schemeClr val="accent2">
                    <a:lumMod val="60000"/>
                    <a:lumOff val="40000"/>
                  </a:schemeClr>
                </a:solidFill>
              </a:rPr>
              <a:t>інститути класифікують </a:t>
            </a:r>
            <a:r>
              <a:rPr lang="uk-UA" sz="2000" dirty="0">
                <a:solidFill>
                  <a:schemeClr val="accent1">
                    <a:lumMod val="75000"/>
                  </a:schemeClr>
                </a:solidFill>
              </a:rPr>
              <a:t>на основі різних </a:t>
            </a:r>
            <a:r>
              <a:rPr lang="uk-UA" sz="2000" dirty="0" smtClean="0">
                <a:solidFill>
                  <a:schemeClr val="accent1">
                    <a:lumMod val="75000"/>
                  </a:schemeClr>
                </a:solidFill>
              </a:rPr>
              <a:t>	критеріїв</a:t>
            </a:r>
            <a:r>
              <a:rPr lang="uk-UA" sz="2000" dirty="0">
                <a:solidFill>
                  <a:schemeClr val="accent1">
                    <a:lumMod val="75000"/>
                  </a:schemeClr>
                </a:solidFill>
              </a:rPr>
              <a:t>. Найпоширенішою є класифікація </a:t>
            </a:r>
            <a:r>
              <a:rPr lang="uk-UA" sz="2000" b="1" dirty="0">
                <a:solidFill>
                  <a:schemeClr val="accent2">
                    <a:lumMod val="60000"/>
                    <a:lumOff val="40000"/>
                  </a:schemeClr>
                </a:solidFill>
              </a:rPr>
              <a:t>за критерієм </a:t>
            </a:r>
            <a:r>
              <a:rPr lang="uk-UA" sz="2000" b="1" dirty="0" smtClean="0">
                <a:solidFill>
                  <a:schemeClr val="accent2">
                    <a:lumMod val="60000"/>
                    <a:lumOff val="40000"/>
                  </a:schemeClr>
                </a:solidFill>
              </a:rPr>
              <a:t>	цілей </a:t>
            </a:r>
            <a:r>
              <a:rPr lang="uk-UA" sz="2000" b="1" dirty="0">
                <a:solidFill>
                  <a:schemeClr val="accent2">
                    <a:lumMod val="60000"/>
                    <a:lumOff val="40000"/>
                  </a:schemeClr>
                </a:solidFill>
              </a:rPr>
              <a:t>і сферою дії</a:t>
            </a:r>
            <a:r>
              <a:rPr lang="uk-UA" sz="2000" dirty="0">
                <a:solidFill>
                  <a:schemeClr val="accent1">
                    <a:lumMod val="75000"/>
                  </a:schemeClr>
                </a:solidFill>
              </a:rPr>
              <a:t>. У такому разі прийнято виокремлювати </a:t>
            </a:r>
            <a:r>
              <a:rPr lang="uk-UA" sz="2000" dirty="0" smtClean="0">
                <a:solidFill>
                  <a:schemeClr val="accent1">
                    <a:lumMod val="75000"/>
                  </a:schemeClr>
                </a:solidFill>
              </a:rPr>
              <a:t>	наступні </a:t>
            </a:r>
            <a:r>
              <a:rPr lang="uk-UA" sz="2000" dirty="0">
                <a:solidFill>
                  <a:schemeClr val="accent1">
                    <a:lumMod val="75000"/>
                  </a:schemeClr>
                </a:solidFill>
              </a:rPr>
              <a:t>комплекси інститутів:</a:t>
            </a:r>
          </a:p>
          <a:p>
            <a:pPr marL="0" indent="0" fontAlgn="auto">
              <a:spcAft>
                <a:spcPts val="0"/>
              </a:spcAft>
              <a:buFont typeface="Arial" panose="020B0604020202020204" pitchFamily="34" charset="0"/>
              <a:buNone/>
              <a:defRPr/>
            </a:pPr>
            <a:r>
              <a:rPr lang="uk-UA" sz="1800" dirty="0" smtClean="0">
                <a:solidFill>
                  <a:schemeClr val="accent1">
                    <a:lumMod val="75000"/>
                  </a:schemeClr>
                </a:solidFill>
              </a:rPr>
              <a:t>	</a:t>
            </a:r>
          </a:p>
          <a:p>
            <a:pPr marL="0" indent="0" fontAlgn="auto">
              <a:spcAft>
                <a:spcPts val="0"/>
              </a:spcAft>
              <a:buFont typeface="Arial" panose="020B0604020202020204" pitchFamily="34" charset="0"/>
              <a:buNone/>
              <a:defRPr/>
            </a:pPr>
            <a:r>
              <a:rPr lang="uk-UA" sz="1800" dirty="0">
                <a:solidFill>
                  <a:schemeClr val="accent2">
                    <a:lumMod val="75000"/>
                  </a:schemeClr>
                </a:solidFill>
              </a:rPr>
              <a:t>	</a:t>
            </a:r>
            <a:r>
              <a:rPr lang="uk-UA" sz="1800" dirty="0" smtClean="0">
                <a:solidFill>
                  <a:schemeClr val="accent2">
                    <a:lumMod val="75000"/>
                  </a:schemeClr>
                </a:solidFill>
              </a:rPr>
              <a:t>	-</a:t>
            </a:r>
            <a:r>
              <a:rPr lang="uk-UA" sz="1800" dirty="0">
                <a:solidFill>
                  <a:schemeClr val="accent2">
                    <a:lumMod val="75000"/>
                  </a:schemeClr>
                </a:solidFill>
              </a:rPr>
              <a:t> </a:t>
            </a:r>
            <a:r>
              <a:rPr lang="uk-UA" sz="1800" b="1" dirty="0">
                <a:solidFill>
                  <a:schemeClr val="accent2">
                    <a:lumMod val="75000"/>
                  </a:schemeClr>
                </a:solidFill>
              </a:rPr>
              <a:t>економічні</a:t>
            </a:r>
            <a:r>
              <a:rPr lang="uk-UA" sz="1800" dirty="0">
                <a:solidFill>
                  <a:schemeClr val="accent2">
                    <a:lumMod val="75000"/>
                  </a:schemeClr>
                </a:solidFill>
              </a:rPr>
              <a:t> (власність, гроші, банки, господарські </a:t>
            </a:r>
            <a:r>
              <a:rPr lang="uk-UA" sz="1800" dirty="0" smtClean="0">
                <a:solidFill>
                  <a:schemeClr val="accent2">
                    <a:lumMod val="75000"/>
                  </a:schemeClr>
                </a:solidFill>
              </a:rPr>
              <a:t>			об’єднання</a:t>
            </a:r>
            <a:r>
              <a:rPr lang="uk-UA" sz="1800" dirty="0">
                <a:solidFill>
                  <a:schemeClr val="accent2">
                    <a:lumMod val="75000"/>
                  </a:schemeClr>
                </a:solidFill>
              </a:rPr>
              <a:t>) -  забезпечують виробництво і розподіл </a:t>
            </a:r>
            <a:r>
              <a:rPr lang="uk-UA" sz="1800" dirty="0" smtClean="0">
                <a:solidFill>
                  <a:schemeClr val="accent2">
                    <a:lumMod val="75000"/>
                  </a:schemeClr>
                </a:solidFill>
              </a:rPr>
              <a:t>			суспільного </a:t>
            </a:r>
            <a:r>
              <a:rPr lang="uk-UA" sz="1800" dirty="0">
                <a:solidFill>
                  <a:schemeClr val="accent2">
                    <a:lumMod val="75000"/>
                  </a:schemeClr>
                </a:solidFill>
              </a:rPr>
              <a:t>багатства, регулюють грошовий обіг;</a:t>
            </a:r>
          </a:p>
          <a:p>
            <a:pPr marL="0" indent="0" fontAlgn="auto">
              <a:spcAft>
                <a:spcPts val="0"/>
              </a:spcAft>
              <a:buFont typeface="Arial" panose="020B0604020202020204" pitchFamily="34" charset="0"/>
              <a:buNone/>
              <a:defRPr/>
            </a:pPr>
            <a:r>
              <a:rPr lang="uk-UA" sz="1800" dirty="0">
                <a:solidFill>
                  <a:schemeClr val="accent2">
                    <a:lumMod val="75000"/>
                  </a:schemeClr>
                </a:solidFill>
              </a:rPr>
              <a:t>	</a:t>
            </a:r>
            <a:endParaRPr lang="uk-UA" sz="1800" dirty="0" smtClean="0">
              <a:solidFill>
                <a:schemeClr val="accent2">
                  <a:lumMod val="75000"/>
                </a:schemeClr>
              </a:solidFill>
            </a:endParaRPr>
          </a:p>
          <a:p>
            <a:pPr marL="0" indent="0" fontAlgn="auto">
              <a:spcAft>
                <a:spcPts val="0"/>
              </a:spcAft>
              <a:buFont typeface="Arial" panose="020B0604020202020204" pitchFamily="34" charset="0"/>
              <a:buNone/>
              <a:defRPr/>
            </a:pPr>
            <a:r>
              <a:rPr lang="uk-UA" sz="1800" dirty="0" smtClean="0">
                <a:solidFill>
                  <a:schemeClr val="accent2">
                    <a:lumMod val="75000"/>
                  </a:schemeClr>
                </a:solidFill>
              </a:rPr>
              <a:t>		-</a:t>
            </a:r>
            <a:r>
              <a:rPr lang="uk-UA" sz="1800" dirty="0">
                <a:solidFill>
                  <a:schemeClr val="accent2">
                    <a:lumMod val="75000"/>
                  </a:schemeClr>
                </a:solidFill>
              </a:rPr>
              <a:t> </a:t>
            </a:r>
            <a:r>
              <a:rPr lang="uk-UA" sz="1800" b="1" dirty="0">
                <a:solidFill>
                  <a:schemeClr val="accent2">
                    <a:lumMod val="75000"/>
                  </a:schemeClr>
                </a:solidFill>
              </a:rPr>
              <a:t>політичні</a:t>
            </a:r>
            <a:r>
              <a:rPr lang="uk-UA" sz="1800" dirty="0">
                <a:solidFill>
                  <a:schemeClr val="accent2">
                    <a:lumMod val="75000"/>
                  </a:schemeClr>
                </a:solidFill>
              </a:rPr>
              <a:t> (держава, Верховна Рада, суд, прокуратура) – </a:t>
            </a:r>
            <a:r>
              <a:rPr lang="uk-UA" sz="1800" dirty="0" smtClean="0">
                <a:solidFill>
                  <a:schemeClr val="accent2">
                    <a:lumMod val="75000"/>
                  </a:schemeClr>
                </a:solidFill>
              </a:rPr>
              <a:t>		пов’язані </a:t>
            </a:r>
            <a:r>
              <a:rPr lang="uk-UA" sz="1800" dirty="0">
                <a:solidFill>
                  <a:schemeClr val="accent2">
                    <a:lumMod val="75000"/>
                  </a:schemeClr>
                </a:solidFill>
              </a:rPr>
              <a:t>з встановленням, підтриманням певної форми </a:t>
            </a:r>
            <a:r>
              <a:rPr lang="uk-UA" sz="1800" dirty="0" smtClean="0">
                <a:solidFill>
                  <a:schemeClr val="accent2">
                    <a:lumMod val="75000"/>
                  </a:schemeClr>
                </a:solidFill>
              </a:rPr>
              <a:t>		політичної </a:t>
            </a:r>
            <a:r>
              <a:rPr lang="uk-UA" sz="1800" dirty="0">
                <a:solidFill>
                  <a:schemeClr val="accent2">
                    <a:lumMod val="75000"/>
                  </a:schemeClr>
                </a:solidFill>
              </a:rPr>
              <a:t>влади, збереженням і відтворенням </a:t>
            </a:r>
            <a:r>
              <a:rPr lang="uk-UA" sz="1800" dirty="0" smtClean="0">
                <a:solidFill>
                  <a:schemeClr val="accent2">
                    <a:lumMod val="75000"/>
                  </a:schemeClr>
                </a:solidFill>
              </a:rPr>
              <a:t>			ідеологічних цінностей</a:t>
            </a:r>
            <a:r>
              <a:rPr lang="uk-UA" sz="1800" dirty="0">
                <a:solidFill>
                  <a:schemeClr val="accent2">
                    <a:lumMod val="75000"/>
                  </a:schemeClr>
                </a:solidFill>
              </a:rPr>
              <a:t>;</a:t>
            </a:r>
          </a:p>
          <a:p>
            <a:pPr marL="0" indent="0" fontAlgn="auto">
              <a:spcAft>
                <a:spcPts val="0"/>
              </a:spcAft>
              <a:buFont typeface="Arial" panose="020B0604020202020204" pitchFamily="34" charset="0"/>
              <a:buNone/>
              <a:defRPr/>
            </a:pPr>
            <a:r>
              <a:rPr lang="uk-UA" sz="1800" dirty="0">
                <a:solidFill>
                  <a:schemeClr val="accent2">
                    <a:lumMod val="75000"/>
                  </a:schemeClr>
                </a:solidFill>
              </a:rPr>
              <a:t>	</a:t>
            </a:r>
            <a:endParaRPr lang="uk-UA" sz="1800" dirty="0" smtClean="0">
              <a:solidFill>
                <a:schemeClr val="accent2">
                  <a:lumMod val="75000"/>
                </a:schemeClr>
              </a:solidFill>
            </a:endParaRPr>
          </a:p>
          <a:p>
            <a:pPr marL="0" indent="0" fontAlgn="auto">
              <a:spcAft>
                <a:spcPts val="0"/>
              </a:spcAft>
              <a:buFont typeface="Arial" panose="020B0604020202020204" pitchFamily="34" charset="0"/>
              <a:buNone/>
              <a:defRPr/>
            </a:pPr>
            <a:r>
              <a:rPr lang="uk-UA" sz="1800" dirty="0" smtClean="0">
                <a:solidFill>
                  <a:schemeClr val="accent2">
                    <a:lumMod val="75000"/>
                  </a:schemeClr>
                </a:solidFill>
              </a:rPr>
              <a:t>		-</a:t>
            </a:r>
            <a:r>
              <a:rPr lang="uk-UA" sz="1800" dirty="0">
                <a:solidFill>
                  <a:schemeClr val="accent2">
                    <a:lumMod val="75000"/>
                  </a:schemeClr>
                </a:solidFill>
              </a:rPr>
              <a:t> </a:t>
            </a:r>
            <a:r>
              <a:rPr lang="uk-UA" sz="1800" b="1" dirty="0">
                <a:solidFill>
                  <a:schemeClr val="accent2">
                    <a:lumMod val="75000"/>
                  </a:schemeClr>
                </a:solidFill>
              </a:rPr>
              <a:t>культурні та виховн</a:t>
            </a:r>
            <a:r>
              <a:rPr lang="uk-UA" sz="1800" dirty="0">
                <a:solidFill>
                  <a:schemeClr val="accent2">
                    <a:lumMod val="75000"/>
                  </a:schemeClr>
                </a:solidFill>
              </a:rPr>
              <a:t>і (наука, освіта, сім’я, релігія) – </a:t>
            </a:r>
            <a:r>
              <a:rPr lang="uk-UA" sz="1800" dirty="0" smtClean="0">
                <a:solidFill>
                  <a:schemeClr val="accent2">
                    <a:lumMod val="75000"/>
                  </a:schemeClr>
                </a:solidFill>
              </a:rPr>
              <a:t>			сприяють засвоєнню </a:t>
            </a:r>
            <a:r>
              <a:rPr lang="uk-UA" sz="1800" dirty="0">
                <a:solidFill>
                  <a:schemeClr val="accent2">
                    <a:lumMod val="75000"/>
                  </a:schemeClr>
                </a:solidFill>
              </a:rPr>
              <a:t>і відтворенню культурних, </a:t>
            </a:r>
            <a:r>
              <a:rPr lang="uk-UA" sz="1800" dirty="0" smtClean="0">
                <a:solidFill>
                  <a:schemeClr val="accent2">
                    <a:lumMod val="75000"/>
                  </a:schemeClr>
                </a:solidFill>
              </a:rPr>
              <a:t>			соціальних цінностей</a:t>
            </a:r>
            <a:r>
              <a:rPr lang="uk-UA" sz="1800" dirty="0">
                <a:solidFill>
                  <a:schemeClr val="accent2">
                    <a:lumMod val="75000"/>
                  </a:schemeClr>
                </a:solidFill>
              </a:rPr>
              <a:t>, </a:t>
            </a:r>
            <a:r>
              <a:rPr lang="uk-UA" sz="1800" dirty="0" smtClean="0">
                <a:solidFill>
                  <a:schemeClr val="accent2">
                    <a:lumMod val="75000"/>
                  </a:schemeClr>
                </a:solidFill>
              </a:rPr>
              <a:t>соціалізації </a:t>
            </a:r>
            <a:r>
              <a:rPr lang="uk-UA" sz="1800" dirty="0">
                <a:solidFill>
                  <a:schemeClr val="accent2">
                    <a:lumMod val="75000"/>
                  </a:schemeClr>
                </a:solidFill>
              </a:rPr>
              <a:t>індивідів;</a:t>
            </a:r>
          </a:p>
          <a:p>
            <a:pPr marL="0" indent="0" fontAlgn="auto">
              <a:spcAft>
                <a:spcPts val="0"/>
              </a:spcAft>
              <a:buFont typeface="Arial" panose="020B0604020202020204" pitchFamily="34" charset="0"/>
              <a:buNone/>
              <a:defRPr/>
            </a:pPr>
            <a:r>
              <a:rPr lang="uk-UA" sz="1800" dirty="0">
                <a:solidFill>
                  <a:schemeClr val="accent2">
                    <a:lumMod val="75000"/>
                  </a:schemeClr>
                </a:solidFill>
              </a:rPr>
              <a:t>	</a:t>
            </a:r>
            <a:endParaRPr lang="uk-UA" sz="1800" dirty="0" smtClean="0">
              <a:solidFill>
                <a:schemeClr val="accent2">
                  <a:lumMod val="75000"/>
                </a:schemeClr>
              </a:solidFill>
            </a:endParaRPr>
          </a:p>
          <a:p>
            <a:pPr marL="0" indent="0" fontAlgn="auto">
              <a:spcAft>
                <a:spcPts val="0"/>
              </a:spcAft>
              <a:buFont typeface="Arial" panose="020B0604020202020204" pitchFamily="34" charset="0"/>
              <a:buNone/>
              <a:defRPr/>
            </a:pPr>
            <a:r>
              <a:rPr lang="uk-UA" sz="1800" dirty="0" smtClean="0">
                <a:solidFill>
                  <a:schemeClr val="accent2">
                    <a:lumMod val="75000"/>
                  </a:schemeClr>
                </a:solidFill>
              </a:rPr>
              <a:t>		-</a:t>
            </a:r>
            <a:r>
              <a:rPr lang="uk-UA" sz="1800" dirty="0">
                <a:solidFill>
                  <a:schemeClr val="accent2">
                    <a:lumMod val="75000"/>
                  </a:schemeClr>
                </a:solidFill>
              </a:rPr>
              <a:t> </a:t>
            </a:r>
            <a:r>
              <a:rPr lang="uk-UA" sz="1800" b="1" dirty="0">
                <a:solidFill>
                  <a:schemeClr val="accent2">
                    <a:lumMod val="75000"/>
                  </a:schemeClr>
                </a:solidFill>
              </a:rPr>
              <a:t>соціальні</a:t>
            </a:r>
            <a:r>
              <a:rPr lang="uk-UA" sz="1800" dirty="0">
                <a:solidFill>
                  <a:schemeClr val="accent2">
                    <a:lumMod val="75000"/>
                  </a:schemeClr>
                </a:solidFill>
              </a:rPr>
              <a:t> – організують </a:t>
            </a:r>
            <a:r>
              <a:rPr lang="uk-UA" sz="1800" dirty="0" err="1">
                <a:solidFill>
                  <a:schemeClr val="accent2">
                    <a:lumMod val="75000"/>
                  </a:schemeClr>
                </a:solidFill>
              </a:rPr>
              <a:t>добровольні</a:t>
            </a:r>
            <a:r>
              <a:rPr lang="uk-UA" sz="1800" dirty="0">
                <a:solidFill>
                  <a:schemeClr val="accent2">
                    <a:lumMod val="75000"/>
                  </a:schemeClr>
                </a:solidFill>
              </a:rPr>
              <a:t> об’єднання, </a:t>
            </a:r>
            <a:r>
              <a:rPr lang="uk-UA" sz="1800" dirty="0" smtClean="0">
                <a:solidFill>
                  <a:schemeClr val="accent2">
                    <a:lumMod val="75000"/>
                  </a:schemeClr>
                </a:solidFill>
              </a:rPr>
              <a:t>			регулюють повсякденну </a:t>
            </a:r>
            <a:r>
              <a:rPr lang="uk-UA" sz="1800" dirty="0">
                <a:solidFill>
                  <a:schemeClr val="accent2">
                    <a:lumMod val="75000"/>
                  </a:schemeClr>
                </a:solidFill>
              </a:rPr>
              <a:t>соціальну поведінку людей, </a:t>
            </a:r>
            <a:r>
              <a:rPr lang="uk-UA" sz="1800" dirty="0" smtClean="0">
                <a:solidFill>
                  <a:schemeClr val="accent2">
                    <a:lumMod val="75000"/>
                  </a:schemeClr>
                </a:solidFill>
              </a:rPr>
              <a:t>			міжособистісні</a:t>
            </a:r>
            <a:r>
              <a:rPr lang="uk-UA" sz="1800" dirty="0">
                <a:solidFill>
                  <a:schemeClr val="accent2">
                    <a:lumMod val="75000"/>
                  </a:schemeClr>
                </a:solidFill>
              </a:rPr>
              <a:t>  стосунки.</a:t>
            </a:r>
          </a:p>
          <a:p>
            <a:pPr marL="0" indent="0" fontAlgn="auto">
              <a:spcAft>
                <a:spcPts val="0"/>
              </a:spcAft>
              <a:buFont typeface="Arial" panose="020B0604020202020204" pitchFamily="34" charset="0"/>
              <a:buNone/>
              <a:defRPr/>
            </a:pPr>
            <a:endParaRPr lang="uk-UA" sz="1800" dirty="0">
              <a:solidFill>
                <a:schemeClr val="accent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684213" y="333375"/>
            <a:ext cx="7200900" cy="4608513"/>
          </a:xfrm>
        </p:spPr>
        <p:txBody>
          <a:bodyPr>
            <a:normAutofit fontScale="92500" lnSpcReduction="20000"/>
          </a:bodyPr>
          <a:lstStyle/>
          <a:p>
            <a:pPr marL="0" indent="0" fontAlgn="auto">
              <a:spcAft>
                <a:spcPts val="0"/>
              </a:spcAft>
              <a:buFont typeface="Arial" panose="020B0604020202020204" pitchFamily="34" charset="0"/>
              <a:buNone/>
              <a:defRPr/>
            </a:pPr>
            <a:r>
              <a:rPr lang="uk-UA" sz="2200" dirty="0">
                <a:solidFill>
                  <a:schemeClr val="accent1">
                    <a:lumMod val="75000"/>
                  </a:schemeClr>
                </a:solidFill>
              </a:rPr>
              <a:t>За критерієм способу регулювання поведінки людей у межах певних інститутів виділяють </a:t>
            </a:r>
            <a:r>
              <a:rPr lang="uk-UA" sz="2200" b="1" dirty="0">
                <a:solidFill>
                  <a:schemeClr val="accent2">
                    <a:lumMod val="60000"/>
                    <a:lumOff val="40000"/>
                  </a:schemeClr>
                </a:solidFill>
              </a:rPr>
              <a:t>формальні та неформальні соціальні інститути.</a:t>
            </a:r>
          </a:p>
          <a:p>
            <a:pPr marL="0" indent="0" fontAlgn="auto">
              <a:spcAft>
                <a:spcPts val="0"/>
              </a:spcAft>
              <a:buFont typeface="Arial" panose="020B0604020202020204" pitchFamily="34" charset="0"/>
              <a:buNone/>
              <a:defRPr/>
            </a:pPr>
            <a:endParaRPr lang="uk-UA" sz="2000" dirty="0" smtClean="0">
              <a:solidFill>
                <a:schemeClr val="accent1">
                  <a:lumMod val="75000"/>
                </a:schemeClr>
              </a:solidFill>
            </a:endParaRPr>
          </a:p>
          <a:p>
            <a:pPr lvl="1" fontAlgn="auto">
              <a:spcAft>
                <a:spcPts val="0"/>
              </a:spcAft>
              <a:buFont typeface="Wingdings" panose="05000000000000000000" pitchFamily="2" charset="2"/>
              <a:buChar char="ü"/>
              <a:defRPr/>
            </a:pPr>
            <a:r>
              <a:rPr lang="uk-UA" sz="1900" b="1" dirty="0">
                <a:solidFill>
                  <a:schemeClr val="accent2">
                    <a:lumMod val="75000"/>
                  </a:schemeClr>
                </a:solidFill>
              </a:rPr>
              <a:t>Формальні соціальні інститути </a:t>
            </a:r>
            <a:r>
              <a:rPr lang="uk-UA" sz="1900" dirty="0">
                <a:solidFill>
                  <a:schemeClr val="accent2">
                    <a:lumMod val="75000"/>
                  </a:schemeClr>
                </a:solidFill>
              </a:rPr>
              <a:t>засновують свою діяльність на чітких принципах (правових актах, указах, регламентах, інструкціях), здійснюють управлінські й контрольні функції на підставі санкцій, пов’язаних із заохоченням і покаранням.</a:t>
            </a:r>
          </a:p>
          <a:p>
            <a:pPr lvl="1" fontAlgn="auto">
              <a:spcAft>
                <a:spcPts val="0"/>
              </a:spcAft>
              <a:buFont typeface="Wingdings" panose="05000000000000000000" pitchFamily="2" charset="2"/>
              <a:buChar char="Ø"/>
              <a:defRPr/>
            </a:pPr>
            <a:r>
              <a:rPr lang="uk-UA" sz="1900" dirty="0" smtClean="0">
                <a:solidFill>
                  <a:schemeClr val="accent1">
                    <a:lumMod val="75000"/>
                  </a:schemeClr>
                </a:solidFill>
              </a:rPr>
              <a:t> </a:t>
            </a:r>
            <a:r>
              <a:rPr lang="uk-UA" sz="1900" dirty="0">
                <a:solidFill>
                  <a:schemeClr val="accent1">
                    <a:lumMod val="75000"/>
                  </a:schemeClr>
                </a:solidFill>
              </a:rPr>
              <a:t>До таких інститутів належать держава, армія, школа тощо</a:t>
            </a:r>
            <a:r>
              <a:rPr lang="uk-UA" sz="1900" dirty="0" smtClean="0">
                <a:solidFill>
                  <a:schemeClr val="accent1">
                    <a:lumMod val="75000"/>
                  </a:schemeClr>
                </a:solidFill>
              </a:rPr>
              <a:t>.</a:t>
            </a:r>
          </a:p>
          <a:p>
            <a:pPr lvl="1" fontAlgn="auto">
              <a:spcAft>
                <a:spcPts val="0"/>
              </a:spcAft>
              <a:buFont typeface="Wingdings" panose="05000000000000000000" pitchFamily="2" charset="2"/>
              <a:buChar char="Ø"/>
              <a:defRPr/>
            </a:pPr>
            <a:endParaRPr lang="uk-UA" sz="1900" dirty="0">
              <a:solidFill>
                <a:schemeClr val="accent1">
                  <a:lumMod val="75000"/>
                </a:schemeClr>
              </a:solidFill>
            </a:endParaRPr>
          </a:p>
          <a:p>
            <a:pPr lvl="1" fontAlgn="auto">
              <a:spcAft>
                <a:spcPts val="0"/>
              </a:spcAft>
              <a:buFont typeface="Wingdings" panose="05000000000000000000" pitchFamily="2" charset="2"/>
              <a:buChar char="ü"/>
              <a:defRPr/>
            </a:pPr>
            <a:r>
              <a:rPr lang="uk-UA" sz="1900" b="1" dirty="0">
                <a:solidFill>
                  <a:schemeClr val="accent2">
                    <a:lumMod val="75000"/>
                  </a:schemeClr>
                </a:solidFill>
              </a:rPr>
              <a:t>Неформальні соціальні інститути </a:t>
            </a:r>
            <a:r>
              <a:rPr lang="uk-UA" sz="1900" dirty="0">
                <a:solidFill>
                  <a:schemeClr val="accent2">
                    <a:lumMod val="75000"/>
                  </a:schemeClr>
                </a:solidFill>
              </a:rPr>
              <a:t>не мають чіткої нормативної бази, тобто взаємодія у межах цих інститутів не закріплена формально, є результатом соціальної творчості та волевиявлення громадян. Соціальний контроль  у таких інститутах встановлюється за допомогою норм, закріплених у громадській думці, традиціях, звичаях. </a:t>
            </a:r>
          </a:p>
          <a:p>
            <a:pPr lvl="1" fontAlgn="auto">
              <a:spcAft>
                <a:spcPts val="0"/>
              </a:spcAft>
              <a:buFont typeface="Wingdings" panose="05000000000000000000" pitchFamily="2" charset="2"/>
              <a:buChar char="Ø"/>
              <a:defRPr/>
            </a:pPr>
            <a:r>
              <a:rPr lang="uk-UA" sz="1900" dirty="0" smtClean="0">
                <a:solidFill>
                  <a:schemeClr val="accent1">
                    <a:lumMod val="75000"/>
                  </a:schemeClr>
                </a:solidFill>
              </a:rPr>
              <a:t>До </a:t>
            </a:r>
            <a:r>
              <a:rPr lang="uk-UA" sz="1900" dirty="0">
                <a:solidFill>
                  <a:schemeClr val="accent1">
                    <a:lumMod val="75000"/>
                  </a:schemeClr>
                </a:solidFill>
              </a:rPr>
              <a:t>них відносять культурні і соціальні фонди, об’єднання за інтересами тощо.</a:t>
            </a:r>
            <a:endParaRPr lang="uk-UA" sz="1900" dirty="0">
              <a:solidFill>
                <a:schemeClr val="accent2">
                  <a:lumMod val="75000"/>
                </a:schemeClr>
              </a:solidFill>
            </a:endParaRPr>
          </a:p>
        </p:txBody>
      </p:sp>
      <p:pic>
        <p:nvPicPr>
          <p:cNvPr id="24578" name="Picture 4" descr="Неформальні групи: чому вони виникають та що з цим робити HR-фахівцю | HURMA"/>
          <p:cNvPicPr>
            <a:picLocks noChangeAspect="1" noChangeArrowheads="1"/>
          </p:cNvPicPr>
          <p:nvPr/>
        </p:nvPicPr>
        <p:blipFill>
          <a:blip r:embed="rId2"/>
          <a:srcRect/>
          <a:stretch>
            <a:fillRect/>
          </a:stretch>
        </p:blipFill>
        <p:spPr bwMode="auto">
          <a:xfrm>
            <a:off x="4979988" y="4941888"/>
            <a:ext cx="3968750" cy="1612900"/>
          </a:xfrm>
          <a:prstGeom prst="rect">
            <a:avLst/>
          </a:prstGeom>
          <a:noFill/>
          <a:ln w="9525">
            <a:noFill/>
            <a:miter lim="800000"/>
            <a:headEnd/>
            <a:tailEnd/>
          </a:ln>
        </p:spPr>
      </p:pic>
      <p:pic>
        <p:nvPicPr>
          <p:cNvPr id="24579" name="Picture 6" descr="Неформальні групи: чому вони виникають та що з цим робити HR-фахівцю | HURMA"/>
          <p:cNvPicPr>
            <a:picLocks noChangeAspect="1" noChangeArrowheads="1"/>
          </p:cNvPicPr>
          <p:nvPr/>
        </p:nvPicPr>
        <p:blipFill>
          <a:blip r:embed="rId3"/>
          <a:srcRect/>
          <a:stretch>
            <a:fillRect/>
          </a:stretch>
        </p:blipFill>
        <p:spPr bwMode="auto">
          <a:xfrm>
            <a:off x="914400" y="4941888"/>
            <a:ext cx="4029075" cy="1612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Неформальні групи: чому вони виникають та що з цим робити HR-фахівцю | HURMA"/>
          <p:cNvPicPr>
            <a:picLocks noChangeAspect="1" noChangeArrowheads="1"/>
          </p:cNvPicPr>
          <p:nvPr/>
        </p:nvPicPr>
        <p:blipFill>
          <a:blip r:embed="rId2"/>
          <a:srcRect/>
          <a:stretch>
            <a:fillRect/>
          </a:stretch>
        </p:blipFill>
        <p:spPr bwMode="auto">
          <a:xfrm>
            <a:off x="3924300" y="4764088"/>
            <a:ext cx="4924425" cy="1971675"/>
          </a:xfrm>
          <a:prstGeom prst="rect">
            <a:avLst/>
          </a:prstGeom>
          <a:noFill/>
          <a:ln w="9525">
            <a:noFill/>
            <a:miter lim="800000"/>
            <a:headEnd/>
            <a:tailEnd/>
          </a:ln>
        </p:spPr>
      </p:pic>
      <p:sp>
        <p:nvSpPr>
          <p:cNvPr id="4" name="Объект 1"/>
          <p:cNvSpPr>
            <a:spLocks noGrp="1"/>
          </p:cNvSpPr>
          <p:nvPr>
            <p:ph idx="1"/>
          </p:nvPr>
        </p:nvSpPr>
        <p:spPr>
          <a:xfrm>
            <a:off x="323850" y="333375"/>
            <a:ext cx="7200900" cy="4608513"/>
          </a:xfrm>
        </p:spPr>
        <p:txBody>
          <a:bodyPr>
            <a:normAutofit lnSpcReduction="10000"/>
          </a:bodyPr>
          <a:lstStyle/>
          <a:p>
            <a:pPr marL="0" indent="0" fontAlgn="auto">
              <a:spcAft>
                <a:spcPts val="0"/>
              </a:spcAft>
              <a:buFont typeface="Arial" panose="020B0604020202020204" pitchFamily="34" charset="0"/>
              <a:buNone/>
              <a:defRPr/>
            </a:pPr>
            <a:r>
              <a:rPr lang="uk-UA" sz="2000" dirty="0" smtClean="0">
                <a:solidFill>
                  <a:schemeClr val="accent1">
                    <a:lumMod val="75000"/>
                  </a:schemeClr>
                </a:solidFill>
              </a:rPr>
              <a:t>Сукупність неформальних організацій формує </a:t>
            </a:r>
            <a:r>
              <a:rPr lang="uk-UA" sz="2000" b="1" dirty="0">
                <a:solidFill>
                  <a:schemeClr val="accent2">
                    <a:lumMod val="60000"/>
                    <a:lumOff val="40000"/>
                  </a:schemeClr>
                </a:solidFill>
              </a:rPr>
              <a:t>загальні функції</a:t>
            </a:r>
            <a:r>
              <a:rPr lang="uk-UA" sz="2000" dirty="0">
                <a:solidFill>
                  <a:schemeClr val="accent1">
                    <a:lumMod val="75000"/>
                  </a:schemeClr>
                </a:solidFill>
              </a:rPr>
              <a:t>. Найбільш значущими серед них є</a:t>
            </a:r>
            <a:r>
              <a:rPr lang="uk-UA" sz="2000" dirty="0" smtClean="0">
                <a:solidFill>
                  <a:schemeClr val="accent1">
                    <a:lumMod val="75000"/>
                  </a:schemeClr>
                </a:solidFill>
              </a:rPr>
              <a:t>:</a:t>
            </a:r>
          </a:p>
          <a:p>
            <a:pPr marL="0" indent="0" fontAlgn="auto">
              <a:spcAft>
                <a:spcPts val="0"/>
              </a:spcAft>
              <a:buFont typeface="Arial" panose="020B0604020202020204" pitchFamily="34" charset="0"/>
              <a:buNone/>
              <a:defRPr/>
            </a:pPr>
            <a:endParaRPr lang="uk-UA" sz="2000" dirty="0">
              <a:solidFill>
                <a:schemeClr val="accent1">
                  <a:lumMod val="75000"/>
                </a:schemeClr>
              </a:solidFill>
            </a:endParaRPr>
          </a:p>
          <a:p>
            <a:pPr marL="0" indent="0" fontAlgn="auto">
              <a:spcAft>
                <a:spcPts val="0"/>
              </a:spcAft>
              <a:buFont typeface="Arial" panose="020B0604020202020204" pitchFamily="34" charset="0"/>
              <a:buNone/>
              <a:defRPr/>
            </a:pPr>
            <a:r>
              <a:rPr lang="uk-UA" sz="1900" dirty="0" smtClean="0">
                <a:solidFill>
                  <a:schemeClr val="accent2">
                    <a:lumMod val="75000"/>
                  </a:schemeClr>
                </a:solidFill>
              </a:rPr>
              <a:t>	-</a:t>
            </a:r>
            <a:r>
              <a:rPr lang="uk-UA" sz="1900" dirty="0">
                <a:solidFill>
                  <a:schemeClr val="accent2">
                    <a:lumMod val="75000"/>
                  </a:schemeClr>
                </a:solidFill>
              </a:rPr>
              <a:t>         </a:t>
            </a:r>
            <a:r>
              <a:rPr lang="uk-UA" sz="1900" b="1" dirty="0">
                <a:solidFill>
                  <a:schemeClr val="accent2">
                    <a:lumMod val="75000"/>
                  </a:schemeClr>
                </a:solidFill>
              </a:rPr>
              <a:t>регулятивна функція</a:t>
            </a:r>
            <a:r>
              <a:rPr lang="uk-UA" sz="1900" dirty="0">
                <a:solidFill>
                  <a:schemeClr val="accent2">
                    <a:lumMod val="75000"/>
                  </a:schemeClr>
                </a:solidFill>
              </a:rPr>
              <a:t> – полягає у регулюванні за </a:t>
            </a:r>
            <a:r>
              <a:rPr lang="uk-UA" sz="1900" dirty="0" smtClean="0">
                <a:solidFill>
                  <a:schemeClr val="accent2">
                    <a:lumMod val="75000"/>
                  </a:schemeClr>
                </a:solidFill>
              </a:rPr>
              <a:t>	допомогою </a:t>
            </a:r>
            <a:r>
              <a:rPr lang="uk-UA" sz="1900" dirty="0">
                <a:solidFill>
                  <a:schemeClr val="accent2">
                    <a:lumMod val="75000"/>
                  </a:schemeClr>
                </a:solidFill>
              </a:rPr>
              <a:t>норм, правил поведінки, санкцій дій індивідів </a:t>
            </a:r>
            <a:r>
              <a:rPr lang="uk-UA" sz="1900" dirty="0" smtClean="0">
                <a:solidFill>
                  <a:schemeClr val="accent2">
                    <a:lumMod val="75000"/>
                  </a:schemeClr>
                </a:solidFill>
              </a:rPr>
              <a:t>	у </a:t>
            </a:r>
            <a:r>
              <a:rPr lang="uk-UA" sz="1900" dirty="0">
                <a:solidFill>
                  <a:schemeClr val="accent2">
                    <a:lumMod val="75000"/>
                  </a:schemeClr>
                </a:solidFill>
              </a:rPr>
              <a:t>межах соціальних відносин;</a:t>
            </a:r>
          </a:p>
          <a:p>
            <a:pPr marL="0" indent="0" fontAlgn="auto">
              <a:spcAft>
                <a:spcPts val="0"/>
              </a:spcAft>
              <a:buFont typeface="Arial" panose="020B0604020202020204" pitchFamily="34" charset="0"/>
              <a:buNone/>
              <a:defRPr/>
            </a:pPr>
            <a:r>
              <a:rPr lang="uk-UA" sz="1900" dirty="0" smtClean="0">
                <a:solidFill>
                  <a:schemeClr val="accent2">
                    <a:lumMod val="75000"/>
                  </a:schemeClr>
                </a:solidFill>
              </a:rPr>
              <a:t>	-</a:t>
            </a:r>
            <a:r>
              <a:rPr lang="uk-UA" sz="1900" dirty="0">
                <a:solidFill>
                  <a:schemeClr val="accent2">
                    <a:lumMod val="75000"/>
                  </a:schemeClr>
                </a:solidFill>
              </a:rPr>
              <a:t>         </a:t>
            </a:r>
            <a:r>
              <a:rPr lang="uk-UA" sz="1900" b="1" dirty="0">
                <a:solidFill>
                  <a:schemeClr val="accent2">
                    <a:lumMod val="75000"/>
                  </a:schemeClr>
                </a:solidFill>
              </a:rPr>
              <a:t>функція відтворення</a:t>
            </a:r>
            <a:r>
              <a:rPr lang="uk-UA" sz="1900" dirty="0">
                <a:solidFill>
                  <a:schemeClr val="accent2">
                    <a:lumMod val="75000"/>
                  </a:schemeClr>
                </a:solidFill>
              </a:rPr>
              <a:t>, безперервності суспільних </a:t>
            </a:r>
            <a:r>
              <a:rPr lang="uk-UA" sz="1900" dirty="0" smtClean="0">
                <a:solidFill>
                  <a:schemeClr val="accent2">
                    <a:lumMod val="75000"/>
                  </a:schemeClr>
                </a:solidFill>
              </a:rPr>
              <a:t>	відносин </a:t>
            </a:r>
            <a:r>
              <a:rPr lang="uk-UA" sz="1900" dirty="0">
                <a:solidFill>
                  <a:schemeClr val="accent2">
                    <a:lumMod val="75000"/>
                  </a:schemeClr>
                </a:solidFill>
              </a:rPr>
              <a:t>– завдяки їй соціальний інститут транслює досвід, </a:t>
            </a:r>
            <a:r>
              <a:rPr lang="uk-UA" sz="1900" dirty="0" smtClean="0">
                <a:solidFill>
                  <a:schemeClr val="accent2">
                    <a:lumMod val="75000"/>
                  </a:schemeClr>
                </a:solidFill>
              </a:rPr>
              <a:t>	цінності</a:t>
            </a:r>
            <a:r>
              <a:rPr lang="uk-UA" sz="1900" dirty="0">
                <a:solidFill>
                  <a:schemeClr val="accent2">
                    <a:lumMod val="75000"/>
                  </a:schemeClr>
                </a:solidFill>
              </a:rPr>
              <a:t>, норми культури з покоління в покоління;</a:t>
            </a:r>
          </a:p>
          <a:p>
            <a:pPr marL="0" indent="0" fontAlgn="auto">
              <a:spcAft>
                <a:spcPts val="0"/>
              </a:spcAft>
              <a:buFont typeface="Arial" panose="020B0604020202020204" pitchFamily="34" charset="0"/>
              <a:buNone/>
              <a:defRPr/>
            </a:pPr>
            <a:r>
              <a:rPr lang="uk-UA" sz="1900" dirty="0" smtClean="0">
                <a:solidFill>
                  <a:schemeClr val="accent2">
                    <a:lumMod val="75000"/>
                  </a:schemeClr>
                </a:solidFill>
              </a:rPr>
              <a:t>	-</a:t>
            </a:r>
            <a:r>
              <a:rPr lang="uk-UA" sz="1900" dirty="0">
                <a:solidFill>
                  <a:schemeClr val="accent2">
                    <a:lumMod val="75000"/>
                  </a:schemeClr>
                </a:solidFill>
              </a:rPr>
              <a:t>        </a:t>
            </a:r>
            <a:r>
              <a:rPr lang="uk-UA" sz="1900" b="1" dirty="0">
                <a:solidFill>
                  <a:schemeClr val="accent2">
                    <a:lumMod val="75000"/>
                  </a:schemeClr>
                </a:solidFill>
              </a:rPr>
              <a:t> інтегративна функція </a:t>
            </a:r>
            <a:r>
              <a:rPr lang="uk-UA" sz="1900" dirty="0">
                <a:solidFill>
                  <a:schemeClr val="accent2">
                    <a:lumMod val="75000"/>
                  </a:schemeClr>
                </a:solidFill>
              </a:rPr>
              <a:t>– полягає у згуртуванні </a:t>
            </a:r>
            <a:r>
              <a:rPr lang="uk-UA" sz="1900" dirty="0" smtClean="0">
                <a:solidFill>
                  <a:schemeClr val="accent2">
                    <a:lumMod val="75000"/>
                  </a:schemeClr>
                </a:solidFill>
              </a:rPr>
              <a:t>	прагнень</a:t>
            </a:r>
            <a:r>
              <a:rPr lang="uk-UA" sz="1900" dirty="0">
                <a:solidFill>
                  <a:schemeClr val="accent2">
                    <a:lumMod val="75000"/>
                  </a:schemeClr>
                </a:solidFill>
              </a:rPr>
              <a:t>, дій, відносин індивідів</a:t>
            </a:r>
            <a:r>
              <a:rPr lang="uk-UA" sz="1900" dirty="0" smtClean="0">
                <a:solidFill>
                  <a:schemeClr val="accent2">
                    <a:lumMod val="75000"/>
                  </a:schemeClr>
                </a:solidFill>
              </a:rPr>
              <a:t>, що </a:t>
            </a:r>
            <a:r>
              <a:rPr lang="uk-UA" sz="1900" dirty="0">
                <a:solidFill>
                  <a:schemeClr val="accent2">
                    <a:lumMod val="75000"/>
                  </a:schemeClr>
                </a:solidFill>
              </a:rPr>
              <a:t>в цілому забезпечує </a:t>
            </a:r>
            <a:r>
              <a:rPr lang="uk-UA" sz="1900" dirty="0" smtClean="0">
                <a:solidFill>
                  <a:schemeClr val="accent2">
                    <a:lumMod val="75000"/>
                  </a:schemeClr>
                </a:solidFill>
              </a:rPr>
              <a:t>	соціальну </a:t>
            </a:r>
            <a:r>
              <a:rPr lang="uk-UA" sz="1900" dirty="0">
                <a:solidFill>
                  <a:schemeClr val="accent2">
                    <a:lumMod val="75000"/>
                  </a:schemeClr>
                </a:solidFill>
              </a:rPr>
              <a:t>стабільність суспільства;</a:t>
            </a:r>
          </a:p>
          <a:p>
            <a:pPr marL="0" indent="0" fontAlgn="auto">
              <a:spcAft>
                <a:spcPts val="0"/>
              </a:spcAft>
              <a:buFont typeface="Arial" panose="020B0604020202020204" pitchFamily="34" charset="0"/>
              <a:buNone/>
              <a:defRPr/>
            </a:pPr>
            <a:r>
              <a:rPr lang="uk-UA" sz="1900" dirty="0" smtClean="0">
                <a:solidFill>
                  <a:schemeClr val="accent2">
                    <a:lumMod val="75000"/>
                  </a:schemeClr>
                </a:solidFill>
              </a:rPr>
              <a:t>	-</a:t>
            </a:r>
            <a:r>
              <a:rPr lang="uk-UA" sz="1900" dirty="0">
                <a:solidFill>
                  <a:schemeClr val="accent2">
                    <a:lumMod val="75000"/>
                  </a:schemeClr>
                </a:solidFill>
              </a:rPr>
              <a:t>        </a:t>
            </a:r>
            <a:r>
              <a:rPr lang="uk-UA" sz="1900" b="1" dirty="0">
                <a:solidFill>
                  <a:schemeClr val="accent2">
                    <a:lumMod val="75000"/>
                  </a:schemeClr>
                </a:solidFill>
              </a:rPr>
              <a:t> комунікативна функція </a:t>
            </a:r>
            <a:r>
              <a:rPr lang="uk-UA" sz="1900" dirty="0">
                <a:solidFill>
                  <a:schemeClr val="accent2">
                    <a:lumMod val="75000"/>
                  </a:schemeClr>
                </a:solidFill>
              </a:rPr>
              <a:t>– спрямована на </a:t>
            </a:r>
            <a:r>
              <a:rPr lang="uk-UA" sz="1900" dirty="0" smtClean="0">
                <a:solidFill>
                  <a:schemeClr val="accent2">
                    <a:lumMod val="75000"/>
                  </a:schemeClr>
                </a:solidFill>
              </a:rPr>
              <a:t>	забезпечення </a:t>
            </a:r>
            <a:r>
              <a:rPr lang="uk-UA" sz="1900" dirty="0">
                <a:solidFill>
                  <a:schemeClr val="accent2">
                    <a:lumMod val="75000"/>
                  </a:schemeClr>
                </a:solidFill>
              </a:rPr>
              <a:t>зв’язків, спілкування, взаємодії між людьми </a:t>
            </a:r>
            <a:r>
              <a:rPr lang="uk-UA" sz="1900" dirty="0" smtClean="0">
                <a:solidFill>
                  <a:schemeClr val="accent2">
                    <a:lumMod val="75000"/>
                  </a:schemeClr>
                </a:solidFill>
              </a:rPr>
              <a:t>	за </a:t>
            </a:r>
            <a:r>
              <a:rPr lang="uk-UA" sz="1900" dirty="0">
                <a:solidFill>
                  <a:schemeClr val="accent2">
                    <a:lumMod val="75000"/>
                  </a:schemeClr>
                </a:solidFill>
              </a:rPr>
              <a:t>рахунок певної організації їх спільної життєдіяльності.</a:t>
            </a:r>
          </a:p>
        </p:txBody>
      </p:sp>
      <p:pic>
        <p:nvPicPr>
          <p:cNvPr id="25603" name="Picture 2" descr="Неформальні групи: чому вони виникають та що з цим робити HR-фахівцю | HURMA"/>
          <p:cNvPicPr>
            <a:picLocks noChangeAspect="1" noChangeArrowheads="1"/>
          </p:cNvPicPr>
          <p:nvPr/>
        </p:nvPicPr>
        <p:blipFill>
          <a:blip r:embed="rId3"/>
          <a:srcRect/>
          <a:stretch>
            <a:fillRect/>
          </a:stretch>
        </p:blipFill>
        <p:spPr bwMode="auto">
          <a:xfrm>
            <a:off x="611188" y="4764088"/>
            <a:ext cx="4895850" cy="19605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eb6759f83b5878f90dee8f792aa1351d9fd64c3"/>
</p:tagLst>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2578</TotalTime>
  <Words>683</Words>
  <Application>Microsoft Office PowerPoint</Application>
  <PresentationFormat>Экран (4:3)</PresentationFormat>
  <Paragraphs>53</Paragraphs>
  <Slides>11</Slides>
  <Notes>3</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11</vt:i4>
      </vt:variant>
      <vt:variant>
        <vt:lpstr>Заголовки слайдов</vt:lpstr>
      </vt:variant>
      <vt:variant>
        <vt:i4>11</vt:i4>
      </vt:variant>
    </vt:vector>
  </HeadingPairs>
  <TitlesOfParts>
    <vt:vector size="25" baseType="lpstr">
      <vt:lpstr>Calibri</vt:lpstr>
      <vt:lpstr>Arial</vt:lpstr>
      <vt:lpstr>Wingdings</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«Соціальні інститути»</vt:lpstr>
      <vt:lpstr>Слайд 2</vt:lpstr>
      <vt:lpstr>Слайд 3</vt:lpstr>
      <vt:lpstr>Слайд 4</vt:lpstr>
      <vt:lpstr>Слайд 5</vt:lpstr>
      <vt:lpstr>Слайд 6</vt:lpstr>
      <vt:lpstr>Слайд 7</vt:lpstr>
      <vt:lpstr>Слайд 8</vt:lpstr>
      <vt:lpstr>Слайд 9</vt:lpstr>
      <vt:lpstr>Слайд 10</vt:lpstr>
      <vt:lpstr>Дякую за увагу!</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Фигуры в оттенках красного</dc:title>
  <dc:creator>obstinate</dc:creator>
  <dc:description>Шаблон презентации с сайта https://presentation-creation.ru/</dc:description>
  <cp:lastModifiedBy>Admin</cp:lastModifiedBy>
  <cp:revision>1273</cp:revision>
  <dcterms:created xsi:type="dcterms:W3CDTF">2018-02-25T09:09:03Z</dcterms:created>
  <dcterms:modified xsi:type="dcterms:W3CDTF">2022-10-14T18:00:03Z</dcterms:modified>
</cp:coreProperties>
</file>