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56" r:id="rId2"/>
    <p:sldId id="258" r:id="rId3"/>
    <p:sldId id="259" r:id="rId4"/>
    <p:sldId id="260" r:id="rId5"/>
    <p:sldId id="263" r:id="rId6"/>
    <p:sldId id="264" r:id="rId7"/>
    <p:sldId id="273" r:id="rId8"/>
    <p:sldId id="274" r:id="rId9"/>
    <p:sldId id="275" r:id="rId10"/>
    <p:sldId id="276" r:id="rId11"/>
    <p:sldId id="277" r:id="rId12"/>
    <p:sldId id="278" r:id="rId13"/>
    <p:sldId id="279" r:id="rId14"/>
    <p:sldId id="282" r:id="rId15"/>
    <p:sldId id="266" r:id="rId16"/>
    <p:sldId id="281"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76" y="-102"/>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AB3A824-1A51-4B26-AD58-A6D8E14F6C04}" type="datetimeFigureOut">
              <a:rPr lang="en-US" smtClean="0"/>
              <a:pPr/>
              <a:t>3/16/2021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57E33E-8B18-4087-B112-809917729534}" type="datetimeFigureOut">
              <a:rPr lang="en-US" smtClean="0"/>
              <a:pPr/>
              <a:t>3/16/2021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FFE419-2371-464F-8239-3959401C3561}" type="datetimeFigureOut">
              <a:rPr lang="en-US" smtClean="0"/>
              <a:pPr/>
              <a:t>3/16/2021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162C4-EDD9-4389-A98B-B87ECEA2A816}" type="datetimeFigureOut">
              <a:rPr lang="en-US" smtClean="0"/>
              <a:pPr/>
              <a:t>3/16/2021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5059C3-6A89-4494-99FF-5A4D6FFD50EB}" type="datetimeFigureOut">
              <a:rPr lang="en-US" smtClean="0"/>
              <a:pPr/>
              <a:t>3/16/2021</a:t>
            </a:fld>
            <a:endParaRPr lang="en-US" dirty="0"/>
          </a:p>
        </p:txBody>
      </p:sp>
      <p:sp>
        <p:nvSpPr>
          <p:cNvPr id="5" name="Нижний колонтитул 4"/>
          <p:cNvSpPr>
            <a:spLocks noGrp="1"/>
          </p:cNvSpPr>
          <p:nvPr>
            <p:ph type="ftr" sz="quarter" idx="11"/>
          </p:nvPr>
        </p:nvSpPr>
        <p:spPr/>
        <p:txBody>
          <a:bodyPr/>
          <a:lstStyle/>
          <a:p>
            <a:r>
              <a:rPr lang="en-US" dirty="0"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954B2F-12DE-47F5-8894-472B206D2E1E}" type="datetimeFigureOut">
              <a:rPr lang="en-US" smtClean="0"/>
              <a:pPr/>
              <a:t>3/16/2021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F30E46F-7819-4ACF-B48B-48222C2ACC88}" type="datetimeFigureOut">
              <a:rPr lang="en-US" smtClean="0"/>
              <a:pPr/>
              <a:t>3/16/2021</a:t>
            </a:fld>
            <a:endParaRPr lang="en-US" dirty="0"/>
          </a:p>
        </p:txBody>
      </p:sp>
      <p:sp>
        <p:nvSpPr>
          <p:cNvPr id="8" name="Нижний колонтитул 7"/>
          <p:cNvSpPr>
            <a:spLocks noGrp="1"/>
          </p:cNvSpPr>
          <p:nvPr>
            <p:ph type="ftr" sz="quarter" idx="11"/>
          </p:nvPr>
        </p:nvSpPr>
        <p:spPr/>
        <p:txBody>
          <a:bodyPr/>
          <a:lstStyle/>
          <a:p>
            <a:r>
              <a:rPr lang="en-US" dirty="0"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AF3416-4057-4DAA-829D-4CA07428D088}" type="datetimeFigureOut">
              <a:rPr lang="en-US" smtClean="0"/>
              <a:pPr/>
              <a:t>3/16/2021</a:t>
            </a:fld>
            <a:endParaRPr lang="en-US" dirty="0"/>
          </a:p>
        </p:txBody>
      </p:sp>
      <p:sp>
        <p:nvSpPr>
          <p:cNvPr id="4" name="Нижний колонтитул 3"/>
          <p:cNvSpPr>
            <a:spLocks noGrp="1"/>
          </p:cNvSpPr>
          <p:nvPr>
            <p:ph type="ftr" sz="quarter" idx="11"/>
          </p:nvPr>
        </p:nvSpPr>
        <p:spPr/>
        <p:txBody>
          <a:bodyPr/>
          <a:lstStyle/>
          <a:p>
            <a:r>
              <a:rPr lang="en-US" dirty="0"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1D9284-D300-4297-87F7-E791DCC15DB1}" type="datetimeFigureOut">
              <a:rPr lang="en-US" smtClean="0"/>
              <a:pPr/>
              <a:t>3/16/2021</a:t>
            </a:fld>
            <a:endParaRPr lang="en-US" dirty="0"/>
          </a:p>
        </p:txBody>
      </p:sp>
      <p:sp>
        <p:nvSpPr>
          <p:cNvPr id="3" name="Нижний колонтитул 2"/>
          <p:cNvSpPr>
            <a:spLocks noGrp="1"/>
          </p:cNvSpPr>
          <p:nvPr>
            <p:ph type="ftr" sz="quarter" idx="11"/>
          </p:nvPr>
        </p:nvSpPr>
        <p:spPr/>
        <p:txBody>
          <a:bodyPr/>
          <a:lstStyle/>
          <a:p>
            <a:r>
              <a:rPr lang="en-US" dirty="0"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D525BB-DA17-4BA0-B3C8-3AC3ABC827E6}" type="datetimeFigureOut">
              <a:rPr lang="en-US" smtClean="0"/>
              <a:pPr/>
              <a:t>3/16/2021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6C4C9A-3960-41CF-A4E9-2A8FB932454B}" type="datetimeFigureOut">
              <a:rPr lang="en-US" smtClean="0"/>
              <a:pPr/>
              <a:t>3/16/2021</a:t>
            </a:fld>
            <a:endParaRPr lang="en-US" dirty="0"/>
          </a:p>
        </p:txBody>
      </p:sp>
      <p:sp>
        <p:nvSpPr>
          <p:cNvPr id="6" name="Нижний колонтитул 5"/>
          <p:cNvSpPr>
            <a:spLocks noGrp="1"/>
          </p:cNvSpPr>
          <p:nvPr>
            <p:ph type="ftr" sz="quarter" idx="11"/>
          </p:nvPr>
        </p:nvSpPr>
        <p:spPr/>
        <p:txBody>
          <a:bodyPr/>
          <a:lstStyle/>
          <a:p>
            <a:r>
              <a:rPr lang="en-US" dirty="0"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C1C18-307B-4F68-A007-B5B542270E8D}" type="datetimeFigureOut">
              <a:rPr lang="en-US" smtClean="0"/>
              <a:pPr/>
              <a:t>3/16/2021</a:t>
            </a:fld>
            <a:endParaRPr lang="en-US" dirty="0"/>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1143000"/>
            <a:ext cx="10363200" cy="2457453"/>
          </a:xfrm>
        </p:spPr>
        <p:txBody>
          <a:bodyPr>
            <a:normAutofit fontScale="90000"/>
          </a:bodyPr>
          <a:lstStyle/>
          <a:p>
            <a:r>
              <a:rPr lang="uk-UA" b="1" dirty="0"/>
              <a:t>Тема: </a:t>
            </a:r>
            <a:r>
              <a:rPr lang="ru-RU" dirty="0" smtClean="0"/>
              <a:t/>
            </a:r>
            <a:br>
              <a:rPr lang="ru-RU" dirty="0" smtClean="0"/>
            </a:br>
            <a:r>
              <a:rPr lang="ru-RU" dirty="0" smtClean="0"/>
              <a:t> </a:t>
            </a:r>
            <a:r>
              <a:rPr lang="uk-UA" b="1" dirty="0" smtClean="0"/>
              <a:t>Програма соціологічного дослідження (частина 2)</a:t>
            </a:r>
            <a:r>
              <a:rPr lang="ru-RU" dirty="0"/>
              <a:t/>
            </a:r>
            <a:br>
              <a:rPr lang="ru-RU" dirty="0"/>
            </a:br>
            <a:endParaRPr lang="ru-RU" dirty="0"/>
          </a:p>
        </p:txBody>
      </p:sp>
      <p:sp>
        <p:nvSpPr>
          <p:cNvPr id="3" name="Подзаголовок 2"/>
          <p:cNvSpPr>
            <a:spLocks noGrp="1"/>
          </p:cNvSpPr>
          <p:nvPr>
            <p:ph type="subTitle" idx="1"/>
          </p:nvPr>
        </p:nvSpPr>
        <p:spPr>
          <a:xfrm>
            <a:off x="1143000" y="3200400"/>
            <a:ext cx="10058400" cy="2514600"/>
          </a:xfrm>
        </p:spPr>
        <p:txBody>
          <a:bodyPr>
            <a:normAutofit fontScale="92500" lnSpcReduction="10000"/>
          </a:bodyPr>
          <a:lstStyle/>
          <a:p>
            <a:endParaRPr lang="ru-RU" dirty="0" smtClean="0">
              <a:solidFill>
                <a:schemeClr val="tx1"/>
              </a:solidFill>
            </a:endParaRPr>
          </a:p>
          <a:p>
            <a:r>
              <a:rPr lang="uk-UA" b="1" dirty="0" smtClean="0">
                <a:solidFill>
                  <a:schemeClr val="tx1"/>
                </a:solidFill>
                <a:effectLst>
                  <a:outerShdw blurRad="38100" dist="38100" dir="2700000" algn="tl">
                    <a:srgbClr val="000000">
                      <a:alpha val="43137"/>
                    </a:srgbClr>
                  </a:outerShdw>
                </a:effectLst>
              </a:rPr>
              <a:t>1. Логічний аналіз основних понять.</a:t>
            </a:r>
            <a:endParaRPr lang="ru-RU" b="1" dirty="0" smtClean="0">
              <a:solidFill>
                <a:schemeClr val="tx1"/>
              </a:solidFill>
              <a:effectLst>
                <a:outerShdw blurRad="38100" dist="38100" dir="2700000" algn="tl">
                  <a:srgbClr val="000000">
                    <a:alpha val="43137"/>
                  </a:srgbClr>
                </a:outerShdw>
              </a:effectLst>
            </a:endParaRPr>
          </a:p>
          <a:p>
            <a:r>
              <a:rPr lang="uk-UA" b="1" dirty="0" smtClean="0">
                <a:solidFill>
                  <a:schemeClr val="tx1"/>
                </a:solidFill>
                <a:effectLst>
                  <a:outerShdw blurRad="38100" dist="38100" dir="2700000" algn="tl">
                    <a:srgbClr val="000000">
                      <a:alpha val="43137"/>
                    </a:srgbClr>
                  </a:outerShdw>
                </a:effectLst>
              </a:rPr>
              <a:t>1.1. Інтерпретація.</a:t>
            </a:r>
            <a:endParaRPr lang="ru-RU" b="1" dirty="0" smtClean="0">
              <a:solidFill>
                <a:schemeClr val="tx1"/>
              </a:solidFill>
              <a:effectLst>
                <a:outerShdw blurRad="38100" dist="38100" dir="2700000" algn="tl">
                  <a:srgbClr val="000000">
                    <a:alpha val="43137"/>
                  </a:srgbClr>
                </a:outerShdw>
              </a:effectLst>
            </a:endParaRPr>
          </a:p>
          <a:p>
            <a:r>
              <a:rPr lang="uk-UA" b="1" dirty="0" smtClean="0">
                <a:solidFill>
                  <a:schemeClr val="tx1"/>
                </a:solidFill>
                <a:effectLst>
                  <a:outerShdw blurRad="38100" dist="38100" dir="2700000" algn="tl">
                    <a:srgbClr val="000000">
                      <a:alpha val="43137"/>
                    </a:srgbClr>
                  </a:outerShdw>
                </a:effectLst>
              </a:rPr>
              <a:t>1.2. Операціоналізація.</a:t>
            </a:r>
            <a:endParaRPr lang="ru-RU" b="1" dirty="0" smtClean="0">
              <a:solidFill>
                <a:schemeClr val="tx1"/>
              </a:solidFill>
              <a:effectLst>
                <a:outerShdw blurRad="38100" dist="38100" dir="2700000" algn="tl">
                  <a:srgbClr val="000000">
                    <a:alpha val="43137"/>
                  </a:srgbClr>
                </a:outerShdw>
              </a:effectLst>
            </a:endParaRPr>
          </a:p>
          <a:p>
            <a:r>
              <a:rPr lang="uk-UA" b="1" dirty="0" smtClean="0">
                <a:solidFill>
                  <a:schemeClr val="tx1"/>
                </a:solidFill>
                <a:effectLst>
                  <a:outerShdw blurRad="38100" dist="38100" dir="2700000" algn="tl">
                    <a:srgbClr val="000000">
                      <a:alpha val="43137"/>
                    </a:srgbClr>
                  </a:outerShdw>
                </a:effectLst>
              </a:rPr>
              <a:t>2. Висування гіпотез.</a:t>
            </a:r>
            <a:endParaRPr lang="ru-RU"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6" name="TextBox 5"/>
          <p:cNvSpPr txBox="1"/>
          <p:nvPr/>
        </p:nvSpPr>
        <p:spPr>
          <a:xfrm>
            <a:off x="6096000" y="1295400"/>
            <a:ext cx="5375767" cy="5324535"/>
          </a:xfrm>
          <a:prstGeom prst="rect">
            <a:avLst/>
          </a:prstGeom>
          <a:noFill/>
        </p:spPr>
        <p:txBody>
          <a:bodyPr wrap="square" rtlCol="0">
            <a:spAutoFit/>
          </a:bodyPr>
          <a:lstStyle/>
          <a:p>
            <a:r>
              <a:rPr lang="uk-UA" sz="2000" b="1" dirty="0" smtClean="0"/>
              <a:t>Які ознаки і індикатори поняття “ПРИНЦЕСА”?</a:t>
            </a:r>
          </a:p>
          <a:p>
            <a:endParaRPr lang="uk-UA" sz="2000" b="1" dirty="0" smtClean="0"/>
          </a:p>
          <a:p>
            <a:r>
              <a:rPr lang="uk-UA" sz="2000" b="1" dirty="0" smtClean="0"/>
              <a:t>Варіант 1</a:t>
            </a:r>
          </a:p>
          <a:p>
            <a:endParaRPr lang="uk-UA" sz="2000" b="1" dirty="0" smtClean="0"/>
          </a:p>
          <a:p>
            <a:pPr marL="457200" indent="-457200">
              <a:buAutoNum type="arabicPeriod"/>
            </a:pPr>
            <a:r>
              <a:rPr lang="uk-UA" sz="2000" b="1" dirty="0" smtClean="0"/>
              <a:t>Виросла в замку в комфортних умовах (ознака)</a:t>
            </a:r>
          </a:p>
          <a:p>
            <a:pPr marL="457200" indent="-457200"/>
            <a:r>
              <a:rPr lang="uk-UA" sz="2000" b="1" dirty="0" smtClean="0"/>
              <a:t>1.1  Ніжна і зможе відчути дискомфорт від горошини (індикатор)</a:t>
            </a:r>
          </a:p>
          <a:p>
            <a:pPr marL="457200" indent="-457200"/>
            <a:endParaRPr lang="uk-UA" sz="2000" b="1" dirty="0" smtClean="0"/>
          </a:p>
          <a:p>
            <a:pPr marL="457200" indent="-457200">
              <a:buAutoNum type="arabicPeriod" startAt="2"/>
            </a:pPr>
            <a:r>
              <a:rPr lang="uk-UA" sz="2000" b="1" dirty="0" smtClean="0"/>
              <a:t>Оточена надмірною турботою, тому звикла висловлювати своє невдоволення, якщо її щось не влаштовує (ознака)</a:t>
            </a:r>
          </a:p>
          <a:p>
            <a:pPr marL="457200" indent="-457200"/>
            <a:r>
              <a:rPr lang="uk-UA" sz="2000" b="1" dirty="0" smtClean="0"/>
              <a:t>2.1  Якщо її запитати як вона відпочила, скаже, що відчувала дискомфорт (індикатор)</a:t>
            </a:r>
          </a:p>
          <a:p>
            <a:pPr marL="457200" indent="-457200"/>
            <a:endParaRPr lang="uk-UA" sz="2000" b="1" dirty="0" smtClean="0"/>
          </a:p>
          <a:p>
            <a:pPr marL="457200" indent="-457200"/>
            <a:r>
              <a:rPr lang="uk-UA" sz="2000" b="1" dirty="0" smtClean="0"/>
              <a:t>Метод збору інформації?</a:t>
            </a:r>
          </a:p>
          <a:p>
            <a:endParaRPr lang="uk-UA" sz="2000" b="1" dirty="0" smtClean="0"/>
          </a:p>
        </p:txBody>
      </p:sp>
      <p:pic>
        <p:nvPicPr>
          <p:cNvPr id="3074" name="Picture 2" descr="E:\КАФЕДРА\НМКД\НМКЛ 2015-16\ПСД\Лекції укр\Лекція 5\2.jpg"/>
          <p:cNvPicPr>
            <a:picLocks noGrp="1" noChangeAspect="1" noChangeArrowheads="1"/>
          </p:cNvPicPr>
          <p:nvPr>
            <p:ph idx="1"/>
          </p:nvPr>
        </p:nvPicPr>
        <p:blipFill>
          <a:blip r:embed="rId2"/>
          <a:srcRect/>
          <a:stretch>
            <a:fillRect/>
          </a:stretch>
        </p:blipFill>
        <p:spPr bwMode="auto">
          <a:xfrm>
            <a:off x="912283" y="1371600"/>
            <a:ext cx="4119033" cy="48545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6" name="TextBox 5"/>
          <p:cNvSpPr txBox="1"/>
          <p:nvPr/>
        </p:nvSpPr>
        <p:spPr>
          <a:xfrm>
            <a:off x="6096000" y="1295400"/>
            <a:ext cx="5375767" cy="5632311"/>
          </a:xfrm>
          <a:prstGeom prst="rect">
            <a:avLst/>
          </a:prstGeom>
          <a:noFill/>
        </p:spPr>
        <p:txBody>
          <a:bodyPr wrap="square" rtlCol="0">
            <a:spAutoFit/>
          </a:bodyPr>
          <a:lstStyle/>
          <a:p>
            <a:r>
              <a:rPr lang="uk-UA" sz="2000" b="1" dirty="0" smtClean="0"/>
              <a:t>Які ознаки і індикатори поняття “ПРИНЦЕСА”?</a:t>
            </a:r>
          </a:p>
          <a:p>
            <a:endParaRPr lang="uk-UA" sz="2000" b="1" dirty="0" smtClean="0"/>
          </a:p>
          <a:p>
            <a:r>
              <a:rPr lang="uk-UA" sz="2000" b="1" dirty="0" smtClean="0"/>
              <a:t>Варіант 1</a:t>
            </a:r>
          </a:p>
          <a:p>
            <a:endParaRPr lang="uk-UA" sz="2000" b="1" dirty="0" smtClean="0"/>
          </a:p>
          <a:p>
            <a:pPr marL="457200" indent="-457200">
              <a:buAutoNum type="arabicPeriod"/>
            </a:pPr>
            <a:r>
              <a:rPr lang="uk-UA" sz="2000" b="1" dirty="0" smtClean="0"/>
              <a:t>Виросла в замку в комфортних умовах (ознака)</a:t>
            </a:r>
          </a:p>
          <a:p>
            <a:pPr marL="457200" indent="-457200"/>
            <a:r>
              <a:rPr lang="uk-UA" sz="2000" b="1" dirty="0" smtClean="0"/>
              <a:t>1.1  Ніжна і зможе відчути дискомфорт від горошини (індикатор)</a:t>
            </a:r>
          </a:p>
          <a:p>
            <a:pPr marL="457200" indent="-457200"/>
            <a:endParaRPr lang="uk-UA" sz="2000" b="1" dirty="0" smtClean="0"/>
          </a:p>
          <a:p>
            <a:pPr marL="457200" indent="-457200">
              <a:buAutoNum type="arabicPeriod" startAt="2"/>
            </a:pPr>
            <a:r>
              <a:rPr lang="uk-UA" sz="2000" b="1" dirty="0" smtClean="0"/>
              <a:t>Оточена надмірною турботою, тому звикла висловлювати своє невдоволення, якщо її щось не влаштовує (ознака)</a:t>
            </a:r>
          </a:p>
          <a:p>
            <a:pPr marL="457200" indent="-457200"/>
            <a:r>
              <a:rPr lang="uk-UA" sz="2000" b="1" dirty="0" smtClean="0"/>
              <a:t>2.1  Якщо її запитати як вона відпочила, скаже, що відчувала дискомфорт (індикатор)</a:t>
            </a:r>
          </a:p>
          <a:p>
            <a:pPr marL="457200" indent="-457200"/>
            <a:endParaRPr lang="uk-UA" sz="2000" b="1" dirty="0" smtClean="0"/>
          </a:p>
          <a:p>
            <a:pPr marL="457200" indent="-457200"/>
            <a:r>
              <a:rPr lang="uk-UA" sz="2000" b="1" dirty="0" smtClean="0"/>
              <a:t>Метод збору інформації:</a:t>
            </a:r>
          </a:p>
          <a:p>
            <a:pPr marL="457200" indent="-457200"/>
            <a:r>
              <a:rPr lang="uk-UA" sz="2000" b="1" dirty="0" smtClean="0"/>
              <a:t>Опитування</a:t>
            </a:r>
          </a:p>
          <a:p>
            <a:endParaRPr lang="uk-UA" sz="2000" b="1" dirty="0" smtClean="0"/>
          </a:p>
        </p:txBody>
      </p:sp>
      <p:pic>
        <p:nvPicPr>
          <p:cNvPr id="3074" name="Picture 2" descr="E:\КАФЕДРА\НМКД\НМКЛ 2015-16\ПСД\Лекції укр\Лекція 5\2.jpg"/>
          <p:cNvPicPr>
            <a:picLocks noGrp="1" noChangeAspect="1" noChangeArrowheads="1"/>
          </p:cNvPicPr>
          <p:nvPr>
            <p:ph idx="1"/>
          </p:nvPr>
        </p:nvPicPr>
        <p:blipFill>
          <a:blip r:embed="rId2"/>
          <a:srcRect/>
          <a:stretch>
            <a:fillRect/>
          </a:stretch>
        </p:blipFill>
        <p:spPr bwMode="auto">
          <a:xfrm>
            <a:off x="912283" y="1371600"/>
            <a:ext cx="4119033" cy="48545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6" name="TextBox 5"/>
          <p:cNvSpPr txBox="1"/>
          <p:nvPr/>
        </p:nvSpPr>
        <p:spPr>
          <a:xfrm>
            <a:off x="6096000" y="1295400"/>
            <a:ext cx="5375767" cy="5324535"/>
          </a:xfrm>
          <a:prstGeom prst="rect">
            <a:avLst/>
          </a:prstGeom>
          <a:noFill/>
        </p:spPr>
        <p:txBody>
          <a:bodyPr wrap="square" rtlCol="0">
            <a:spAutoFit/>
          </a:bodyPr>
          <a:lstStyle/>
          <a:p>
            <a:r>
              <a:rPr lang="uk-UA" sz="2000" b="1" dirty="0" smtClean="0"/>
              <a:t>Які ознаки і індикатори поняття “ПРИНЦЕСА”?</a:t>
            </a:r>
          </a:p>
          <a:p>
            <a:endParaRPr lang="uk-UA" sz="2000" b="1" dirty="0" smtClean="0"/>
          </a:p>
          <a:p>
            <a:r>
              <a:rPr lang="uk-UA" sz="2000" b="1" dirty="0" smtClean="0"/>
              <a:t>Варіант 2</a:t>
            </a:r>
          </a:p>
          <a:p>
            <a:endParaRPr lang="uk-UA" sz="2000" b="1" dirty="0" smtClean="0"/>
          </a:p>
          <a:p>
            <a:pPr marL="457200" indent="-457200">
              <a:buAutoNum type="arabicPeriod"/>
            </a:pPr>
            <a:r>
              <a:rPr lang="uk-UA" sz="2000" b="1" dirty="0" smtClean="0"/>
              <a:t>Виросла в замку в комфортних умовах (ознака)</a:t>
            </a:r>
          </a:p>
          <a:p>
            <a:pPr marL="457200" indent="-457200"/>
            <a:r>
              <a:rPr lang="uk-UA" sz="2000" b="1" dirty="0" smtClean="0"/>
              <a:t>1.1  Ніжна і зможе відчути дискомфорт від горошини (індикатор)</a:t>
            </a:r>
          </a:p>
          <a:p>
            <a:pPr marL="457200" indent="-457200"/>
            <a:endParaRPr lang="uk-UA" sz="2000" b="1" dirty="0" smtClean="0"/>
          </a:p>
          <a:p>
            <a:pPr marL="457200" indent="-457200">
              <a:buAutoNum type="arabicPeriod" startAt="2"/>
            </a:pPr>
            <a:r>
              <a:rPr lang="uk-UA" sz="2000" b="1" dirty="0" smtClean="0"/>
              <a:t>Знає основи етикету і гарних манер (ознака)</a:t>
            </a:r>
          </a:p>
          <a:p>
            <a:pPr marL="457200" indent="-457200"/>
            <a:r>
              <a:rPr lang="uk-UA" sz="2000" b="1" dirty="0" smtClean="0"/>
              <a:t>2.1  Якщо її запитати як вона відпочила, не скаже, що відчувала дискомфорт (індикатор)</a:t>
            </a:r>
          </a:p>
          <a:p>
            <a:pPr marL="457200" indent="-457200"/>
            <a:endParaRPr lang="uk-UA" sz="2000" b="1" dirty="0" smtClean="0"/>
          </a:p>
          <a:p>
            <a:pPr marL="457200" indent="-457200"/>
            <a:r>
              <a:rPr lang="uk-UA" sz="2000" b="1" dirty="0" smtClean="0"/>
              <a:t>Метод збору інформації?</a:t>
            </a:r>
          </a:p>
          <a:p>
            <a:endParaRPr lang="uk-UA" sz="2000" b="1" dirty="0" smtClean="0"/>
          </a:p>
        </p:txBody>
      </p:sp>
      <p:pic>
        <p:nvPicPr>
          <p:cNvPr id="3074" name="Picture 2" descr="E:\КАФЕДРА\НМКД\НМКЛ 2015-16\ПСД\Лекції укр\Лекція 5\2.jpg"/>
          <p:cNvPicPr>
            <a:picLocks noGrp="1" noChangeAspect="1" noChangeArrowheads="1"/>
          </p:cNvPicPr>
          <p:nvPr>
            <p:ph idx="1"/>
          </p:nvPr>
        </p:nvPicPr>
        <p:blipFill>
          <a:blip r:embed="rId2"/>
          <a:srcRect/>
          <a:stretch>
            <a:fillRect/>
          </a:stretch>
        </p:blipFill>
        <p:spPr bwMode="auto">
          <a:xfrm>
            <a:off x="912283" y="1371600"/>
            <a:ext cx="4119033" cy="48545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6" name="TextBox 5"/>
          <p:cNvSpPr txBox="1"/>
          <p:nvPr/>
        </p:nvSpPr>
        <p:spPr>
          <a:xfrm>
            <a:off x="6096000" y="1143001"/>
            <a:ext cx="5375767" cy="5632311"/>
          </a:xfrm>
          <a:prstGeom prst="rect">
            <a:avLst/>
          </a:prstGeom>
          <a:noFill/>
        </p:spPr>
        <p:txBody>
          <a:bodyPr wrap="square" rtlCol="0">
            <a:spAutoFit/>
          </a:bodyPr>
          <a:lstStyle/>
          <a:p>
            <a:r>
              <a:rPr lang="uk-UA" sz="2000" b="1" dirty="0" smtClean="0"/>
              <a:t>Які ознаки і індикатори поняття “ПРИНЦЕСА”?</a:t>
            </a:r>
          </a:p>
          <a:p>
            <a:endParaRPr lang="uk-UA" sz="2000" b="1" dirty="0" smtClean="0"/>
          </a:p>
          <a:p>
            <a:r>
              <a:rPr lang="uk-UA" sz="2000" b="1" dirty="0" smtClean="0"/>
              <a:t>Варіант 2</a:t>
            </a:r>
          </a:p>
          <a:p>
            <a:endParaRPr lang="uk-UA" sz="2000" b="1" dirty="0" smtClean="0"/>
          </a:p>
          <a:p>
            <a:pPr marL="457200" indent="-457200">
              <a:buAutoNum type="arabicPeriod"/>
            </a:pPr>
            <a:r>
              <a:rPr lang="uk-UA" sz="2000" b="1" dirty="0" smtClean="0"/>
              <a:t>Виросла в замку в комфортних умовах (ознака)</a:t>
            </a:r>
          </a:p>
          <a:p>
            <a:pPr marL="457200" indent="-457200"/>
            <a:r>
              <a:rPr lang="uk-UA" sz="2000" b="1" dirty="0" smtClean="0"/>
              <a:t>1.1  Ніжна і зможе відчути дискомфорт від горошини (індикатор)</a:t>
            </a:r>
          </a:p>
          <a:p>
            <a:pPr marL="457200" indent="-457200"/>
            <a:endParaRPr lang="uk-UA" sz="2000" b="1" dirty="0" smtClean="0"/>
          </a:p>
          <a:p>
            <a:pPr marL="457200" indent="-457200">
              <a:buAutoNum type="arabicPeriod" startAt="2"/>
            </a:pPr>
            <a:r>
              <a:rPr lang="uk-UA" sz="2000" b="1" dirty="0" smtClean="0"/>
              <a:t>Знає основи етикету і гарних манер (ознака)</a:t>
            </a:r>
          </a:p>
          <a:p>
            <a:pPr marL="457200" indent="-457200"/>
            <a:r>
              <a:rPr lang="uk-UA" sz="2000" b="1" dirty="0" smtClean="0"/>
              <a:t>2.1  Якщо її запитати як вона відпочила, не скаже, що відчувала дискомфорт (індикатор)</a:t>
            </a:r>
          </a:p>
          <a:p>
            <a:pPr marL="457200" indent="-457200"/>
            <a:endParaRPr lang="uk-UA" sz="2000" b="1" dirty="0" smtClean="0"/>
          </a:p>
          <a:p>
            <a:pPr marL="457200" indent="-457200"/>
            <a:r>
              <a:rPr lang="uk-UA" sz="2000" b="1" dirty="0" smtClean="0"/>
              <a:t>Метод збору інформації: </a:t>
            </a:r>
          </a:p>
          <a:p>
            <a:pPr marL="457200" indent="-457200"/>
            <a:r>
              <a:rPr lang="uk-UA" sz="2000" b="1" dirty="0" smtClean="0"/>
              <a:t>спостереження</a:t>
            </a:r>
          </a:p>
          <a:p>
            <a:endParaRPr lang="uk-UA" sz="2000" b="1" dirty="0" smtClean="0"/>
          </a:p>
        </p:txBody>
      </p:sp>
      <p:pic>
        <p:nvPicPr>
          <p:cNvPr id="4098" name="Picture 2" descr="E:\КАФЕДРА\НМКД\НМКЛ 2015-16\ПСД\Лекції укр\Лекція 5\загружено.jpg"/>
          <p:cNvPicPr>
            <a:picLocks noGrp="1" noChangeAspect="1" noChangeArrowheads="1"/>
          </p:cNvPicPr>
          <p:nvPr>
            <p:ph idx="1"/>
          </p:nvPr>
        </p:nvPicPr>
        <p:blipFill>
          <a:blip r:embed="rId2"/>
          <a:srcRect/>
          <a:stretch>
            <a:fillRect/>
          </a:stretch>
        </p:blipFill>
        <p:spPr bwMode="auto">
          <a:xfrm>
            <a:off x="838200" y="1447800"/>
            <a:ext cx="4267200"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pic>
        <p:nvPicPr>
          <p:cNvPr id="1026" name="Picture 2" descr="E:\КАФЕДРА\НМКД\НМКЛ 2015-16\ПСД\Лекції укр\Лекція 5\maxresdefault-r1r1h500w711zc3q100.jpg"/>
          <p:cNvPicPr>
            <a:picLocks noGrp="1" noChangeAspect="1" noChangeArrowheads="1"/>
          </p:cNvPicPr>
          <p:nvPr>
            <p:ph idx="1"/>
          </p:nvPr>
        </p:nvPicPr>
        <p:blipFill>
          <a:blip r:embed="rId2"/>
          <a:srcRect/>
          <a:stretch>
            <a:fillRect/>
          </a:stretch>
        </p:blipFill>
        <p:spPr bwMode="auto">
          <a:xfrm>
            <a:off x="1371600" y="1143000"/>
            <a:ext cx="9753600" cy="51816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81000" y="990600"/>
            <a:ext cx="11506200" cy="5562600"/>
          </a:xfrm>
        </p:spPr>
        <p:txBody>
          <a:bodyPr>
            <a:noAutofit/>
          </a:bodyPr>
          <a:lstStyle/>
          <a:p>
            <a:pPr algn="just"/>
            <a:r>
              <a:rPr lang="uk-UA" sz="2400" dirty="0" smtClean="0"/>
              <a:t>Зміст поняття-індикатора повинен бути забезпечений конкретним джерелом інформації і методом її отримання. </a:t>
            </a:r>
            <a:r>
              <a:rPr lang="uk-UA" sz="2400" b="1" dirty="0" smtClean="0"/>
              <a:t>Схематично процес пошуку індикаторів виглядає як «дерево цілей», яке застосовується в прогнозуванні, плануванні та обґрунтуванні управлінських рішень.</a:t>
            </a:r>
            <a:r>
              <a:rPr lang="uk-UA" sz="2400" dirty="0" smtClean="0"/>
              <a:t> Тільки тут соціолог обґрунтовує рух до пізнавальної мети, а саме до отримання емпіричних фактів, на яких він буде в подальшому засновувати свої практичні висновки і рекомендації. </a:t>
            </a:r>
            <a:endParaRPr lang="ru-RU" sz="24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a:t>
            </a:r>
            <a:endParaRPr lang="ru-RU" dirty="0">
              <a:effectLst>
                <a:outerShdw blurRad="38100" dist="38100" dir="2700000" algn="tl">
                  <a:srgbClr val="000000">
                    <a:alpha val="43137"/>
                  </a:srgbClr>
                </a:outerShdw>
              </a:effectLst>
            </a:endParaRPr>
          </a:p>
        </p:txBody>
      </p:sp>
      <p:pic>
        <p:nvPicPr>
          <p:cNvPr id="5122" name="Picture 2" descr="E:\КАФЕДРА\НМКД\НМКЛ 2015-16\ПСД\6.0549 соц, смк\Приклади операціоналізації\Операціоналізація Завдання 1.jpg"/>
          <p:cNvPicPr>
            <a:picLocks noGrp="1" noChangeAspect="1" noChangeArrowheads="1"/>
          </p:cNvPicPr>
          <p:nvPr>
            <p:ph idx="1"/>
          </p:nvPr>
        </p:nvPicPr>
        <p:blipFill>
          <a:blip r:embed="rId2"/>
          <a:srcRect/>
          <a:stretch>
            <a:fillRect/>
          </a:stretch>
        </p:blipFill>
        <p:spPr bwMode="auto">
          <a:xfrm>
            <a:off x="571500" y="990600"/>
            <a:ext cx="11125200" cy="5562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Висування гіпотез</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81000" y="990600"/>
            <a:ext cx="11506200" cy="5638800"/>
          </a:xfrm>
        </p:spPr>
        <p:txBody>
          <a:bodyPr>
            <a:noAutofit/>
          </a:bodyPr>
          <a:lstStyle/>
          <a:p>
            <a:pPr algn="just"/>
            <a:r>
              <a:rPr lang="uk-UA" sz="2400" dirty="0" smtClean="0"/>
              <a:t>Гіпотеза дослідження - це науково обґрунтоване припущення про структуру досліджуваного соціального явища або про характер зв'язків між його компонентами. </a:t>
            </a:r>
          </a:p>
          <a:p>
            <a:pPr algn="just"/>
            <a:r>
              <a:rPr lang="uk-UA" sz="2400" dirty="0" smtClean="0"/>
              <a:t>Ясно, що для формування гіпотези соціолог повинен мати у своєму розпорядженні деяку попередню інформацію, засновану на результатах попередніх досліджень або на даних суміжних наук: економіки, статистики, психології та ін. </a:t>
            </a:r>
          </a:p>
          <a:p>
            <a:pPr algn="just"/>
            <a:r>
              <a:rPr lang="uk-UA" sz="2400" dirty="0" smtClean="0"/>
              <a:t>Розвідувальні, пошукові дослідження можуть не мати гіпотез. Навпаки, описові та аналітичні дослідження, що відповідають на питання про причинні зв'язки або функціональні залежності між досліджуваними характеристиками, як правило, ґрунтуються на деяких попередніх припущеннях про те, які характеристики пов'язані між собою залежностями, які характері і спрямованість і сила останніх. </a:t>
            </a:r>
          </a:p>
          <a:p>
            <a:pPr algn="just"/>
            <a:r>
              <a:rPr lang="uk-UA" sz="2400" dirty="0" smtClean="0"/>
              <a:t>Приклад робочої гіпотези: «рівень відвідування занять студентами більше залежить від організаційного впливу деканату, ніж від особистого бажання вивчення дисципліни».</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Висування гіпотез</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81000" y="990600"/>
            <a:ext cx="11506200" cy="5638800"/>
          </a:xfrm>
        </p:spPr>
        <p:txBody>
          <a:bodyPr>
            <a:noAutofit/>
          </a:bodyPr>
          <a:lstStyle/>
          <a:p>
            <a:pPr algn="just"/>
            <a:r>
              <a:rPr lang="uk-UA" sz="2400" dirty="0" smtClean="0"/>
              <a:t>Формування гіпотез - це розробка логічних опор для збору і аналізу емпіричних даних. Якщо авторами дослідження були сформульовані гіпотези, то емпіричні дані служать для їх перевірки: підтвердження або спростування. Якщо гіпотез не було на «вході» дослідження, то на «виході» соціолог, як правило, безпорадно описує в звіті процентні розподіли відповідей на питання анкети і пропонує тривіальні практичні рекомендації, очевидні на рівні здорового глузду.</a:t>
            </a:r>
            <a:endParaRPr lang="ru-RU" sz="2400" dirty="0" smtClean="0"/>
          </a:p>
          <a:p>
            <a:pPr algn="just"/>
            <a:r>
              <a:rPr lang="uk-UA" sz="2400" dirty="0" smtClean="0"/>
              <a:t>Основна вимога до формулювання гіпотези полягає в тому, щоб вона була такою, що емпірично перевіряється. Це означає, що поняття, що входять до складу гіпотези, повинні бути пов'язані з явищами, доступними спостереженню, вимірюванню, реєстрації та аналізу. Такий зв'язок і забезпечується логічним аналізом понять.</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990600"/>
            <a:ext cx="11506200" cy="5638800"/>
          </a:xfrm>
        </p:spPr>
        <p:txBody>
          <a:bodyPr>
            <a:noAutofit/>
          </a:bodyPr>
          <a:lstStyle/>
          <a:p>
            <a:pPr algn="just"/>
            <a:r>
              <a:rPr lang="uk-UA" sz="2400" b="1" dirty="0" smtClean="0"/>
              <a:t>Методологічний розділ програми</a:t>
            </a:r>
            <a:r>
              <a:rPr lang="uk-UA" sz="2400" dirty="0" smtClean="0"/>
              <a:t> - це початкова стадія дослідницької роботи соціолога, яка багато в чому визначає успішність кінцевого результату дослідження. Її пізнавальні цілі полягають в наступному.</a:t>
            </a:r>
            <a:endParaRPr lang="ru-RU" sz="2400" dirty="0" smtClean="0"/>
          </a:p>
          <a:p>
            <a:pPr algn="just"/>
            <a:r>
              <a:rPr lang="uk-UA" sz="2400" dirty="0" smtClean="0"/>
              <a:t>1. Розглянути практичну проблемну ситуацію в контексті наявного наукового знання (вичленувати проблему, предмет і об'єкт, визначити цілі і завдання дослідження, дати гіпотетичний аналіз структури і чинників, що становлять зміст проблеми, механізм її функціонування і розвитку).</a:t>
            </a:r>
            <a:endParaRPr lang="ru-RU" sz="2400" dirty="0" smtClean="0"/>
          </a:p>
          <a:p>
            <a:pPr algn="just"/>
            <a:r>
              <a:rPr lang="uk-UA" sz="2400" dirty="0" smtClean="0"/>
              <a:t>2. Описати проблему в системі емпіричних індикаторів, тобто забезпечити перехід від теоретичного опису </a:t>
            </a:r>
            <a:r>
              <a:rPr lang="uk-UA" sz="2400" smtClean="0"/>
              <a:t>проблеми і </a:t>
            </a:r>
            <a:r>
              <a:rPr lang="uk-UA" sz="2400" dirty="0" smtClean="0"/>
              <a:t>предмета до емпірично спостережуваних і вимірюваних фактів, подій, вчинків, продуктів діяльності, думок і оцінок.</a:t>
            </a:r>
            <a:endParaRPr lang="ru-RU"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Інтерпретація</a:t>
            </a:r>
            <a:endParaRPr lang="ru-RU" dirty="0"/>
          </a:p>
        </p:txBody>
      </p:sp>
      <p:sp>
        <p:nvSpPr>
          <p:cNvPr id="3" name="Содержимое 2"/>
          <p:cNvSpPr>
            <a:spLocks noGrp="1"/>
          </p:cNvSpPr>
          <p:nvPr>
            <p:ph idx="1"/>
          </p:nvPr>
        </p:nvSpPr>
        <p:spPr>
          <a:xfrm>
            <a:off x="381000" y="1219200"/>
            <a:ext cx="11506200" cy="5334000"/>
          </a:xfrm>
        </p:spPr>
        <p:txBody>
          <a:bodyPr>
            <a:noAutofit/>
          </a:bodyPr>
          <a:lstStyle/>
          <a:p>
            <a:pPr algn="just"/>
            <a:r>
              <a:rPr lang="uk-UA" sz="2400" dirty="0" smtClean="0"/>
              <a:t>Логічний аналіз основних понять включає в себе </a:t>
            </a:r>
            <a:r>
              <a:rPr lang="uk-UA" sz="2400" b="1" i="1" u="sng" dirty="0" smtClean="0"/>
              <a:t>інтерпретацію</a:t>
            </a:r>
            <a:r>
              <a:rPr lang="uk-UA" sz="2400" dirty="0" smtClean="0"/>
              <a:t> (логіко-пізнавальне трактування понять з посиланням на словники, генезис, підручники і т.д.).</a:t>
            </a:r>
            <a:endParaRPr lang="ru-RU" sz="2400" dirty="0" smtClean="0"/>
          </a:p>
          <a:p>
            <a:pPr algn="just"/>
            <a:r>
              <a:rPr lang="uk-UA" sz="2400" dirty="0" smtClean="0"/>
              <a:t>Інтерпретація дає можливість уточнити співвідношення тих елементів і якостей досліджуваного явища, аналіз яких може дати цілісне уявлення про його фактичний стан, правильно з'ясувати причини його виникнення і результати.</a:t>
            </a:r>
            <a:endParaRPr lang="ru-RU" sz="2400" dirty="0" smtClean="0"/>
          </a:p>
          <a:p>
            <a:pPr algn="just"/>
            <a:r>
              <a:rPr lang="uk-UA" sz="2400" b="1" i="1" dirty="0" smtClean="0"/>
              <a:t>Сама процедура інтерпретації - це певна послідовність організаційних дій, спрямованих на уточнення змісту тих феноменів, що досліджуються, розробка операцій їх вимірювання. Вона забезпечує вимір явищ за допомогою кількісних показників та індикаторів.</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Інтерпретація</a:t>
            </a:r>
            <a:endParaRPr lang="ru-RU" dirty="0"/>
          </a:p>
        </p:txBody>
      </p:sp>
      <p:sp>
        <p:nvSpPr>
          <p:cNvPr id="3" name="Содержимое 2"/>
          <p:cNvSpPr>
            <a:spLocks noGrp="1"/>
          </p:cNvSpPr>
          <p:nvPr>
            <p:ph idx="1"/>
          </p:nvPr>
        </p:nvSpPr>
        <p:spPr>
          <a:xfrm>
            <a:off x="381000" y="990600"/>
            <a:ext cx="11506200" cy="5562600"/>
          </a:xfrm>
        </p:spPr>
        <p:txBody>
          <a:bodyPr>
            <a:noAutofit/>
          </a:bodyPr>
          <a:lstStyle/>
          <a:p>
            <a:r>
              <a:rPr lang="uk-UA" sz="2400" b="1" u="sng" dirty="0" smtClean="0"/>
              <a:t>Теоретична інтерпретація понять.</a:t>
            </a:r>
            <a:endParaRPr lang="ru-RU" sz="2400" dirty="0" smtClean="0"/>
          </a:p>
          <a:p>
            <a:pPr algn="just"/>
            <a:r>
              <a:rPr lang="uk-UA" sz="2400" dirty="0" smtClean="0"/>
              <a:t>Перш ніж почати дослідження, соціолог повинен правильно вибрати його методологічну процедуру. Для цього треба вирішити три основні завдання, які забезпечують отримання надійної і адекватної соціологічної інформації.</a:t>
            </a:r>
            <a:endParaRPr lang="ru-RU" sz="2400" dirty="0" smtClean="0"/>
          </a:p>
          <a:p>
            <a:pPr algn="just"/>
            <a:r>
              <a:rPr lang="uk-UA" sz="2400" dirty="0" smtClean="0"/>
              <a:t>По-перше, з'ясувати ті аспекти теоретичних понять, що використовуються в даному дослідженні.</a:t>
            </a:r>
            <a:endParaRPr lang="ru-RU" sz="2400" dirty="0" smtClean="0"/>
          </a:p>
          <a:p>
            <a:pPr algn="just"/>
            <a:r>
              <a:rPr lang="uk-UA" sz="2400" dirty="0" smtClean="0"/>
              <a:t>По-друге, забезпечити вимір і реєстрацію досліджуваних явищ за допомогою певних показників.</a:t>
            </a:r>
            <a:endParaRPr lang="ru-RU"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Інтерпретація</a:t>
            </a:r>
            <a:endParaRPr lang="ru-RU" dirty="0"/>
          </a:p>
        </p:txBody>
      </p:sp>
      <p:sp>
        <p:nvSpPr>
          <p:cNvPr id="3" name="Содержимое 2"/>
          <p:cNvSpPr>
            <a:spLocks noGrp="1"/>
          </p:cNvSpPr>
          <p:nvPr>
            <p:ph idx="1"/>
          </p:nvPr>
        </p:nvSpPr>
        <p:spPr>
          <a:xfrm>
            <a:off x="381000" y="990600"/>
            <a:ext cx="11506200" cy="5562600"/>
          </a:xfrm>
        </p:spPr>
        <p:txBody>
          <a:bodyPr>
            <a:noAutofit/>
          </a:bodyPr>
          <a:lstStyle/>
          <a:p>
            <a:pPr algn="just"/>
            <a:r>
              <a:rPr lang="uk-UA" sz="2400" dirty="0" smtClean="0"/>
              <a:t>Важливо співвідношення інформації, яка є у соціолога до початку дослідження і яку йому належить отримати, а також поєднання умов і факторів, що впливають на формування проблемної ситуації. </a:t>
            </a:r>
            <a:r>
              <a:rPr lang="uk-UA" sz="2400" b="1" dirty="0" smtClean="0"/>
              <a:t>Дослідницька культура вимагає, щоб соціолог в теоретичній частині програми визначив ключові поняття стосовно змісту саме даної ситуації. Визначення понять як би включає проблемну ситуацію в контекст теоретичних уявлень.</a:t>
            </a:r>
            <a:r>
              <a:rPr lang="uk-UA" sz="2400" dirty="0" smtClean="0"/>
              <a:t> </a:t>
            </a:r>
            <a:endParaRPr lang="ru-RU" sz="2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Інтерпретація</a:t>
            </a:r>
            <a:endParaRPr lang="ru-RU" dirty="0"/>
          </a:p>
        </p:txBody>
      </p:sp>
      <p:sp>
        <p:nvSpPr>
          <p:cNvPr id="3" name="Содержимое 2"/>
          <p:cNvSpPr>
            <a:spLocks noGrp="1"/>
          </p:cNvSpPr>
          <p:nvPr>
            <p:ph idx="1"/>
          </p:nvPr>
        </p:nvSpPr>
        <p:spPr>
          <a:xfrm>
            <a:off x="381000" y="990600"/>
            <a:ext cx="11506200" cy="5562600"/>
          </a:xfrm>
        </p:spPr>
        <p:txBody>
          <a:bodyPr>
            <a:noAutofit/>
          </a:bodyPr>
          <a:lstStyle/>
          <a:p>
            <a:pPr algn="just"/>
            <a:r>
              <a:rPr lang="uk-UA" sz="2400" dirty="0" smtClean="0"/>
              <a:t>Структурна і факторна інтерпретація вихідних понять (або попередній системний аналіз) відображають апріорні (до початку дослідження) уявлення соціолога про предмет дослідження. Ці уявлення мають передбачуваний характер і утворюють гіпотетичну модель предмета дослідження, яка є однією з основ для формування робочих гіпотез.</a:t>
            </a:r>
            <a:endParaRPr lang="ru-RU" sz="2400" dirty="0" smtClean="0"/>
          </a:p>
          <a:p>
            <a:pPr algn="just"/>
            <a:r>
              <a:rPr lang="uk-UA" sz="2400" b="1" dirty="0" smtClean="0"/>
              <a:t>(Простіше кажучи проблему, об’єкт та предмет дослідження необхідно розкласти на складові поняття і кожне з них проінтерпретувати, використовуючи словники, підручники, посібники та інші довідкові матеріали. Ця процедура потрібна для того, щоб сам дослідник і всі, хто буде використовувати результати дослідження однаково розуміли феномен.)</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a:t>
            </a:r>
            <a:endParaRPr lang="ru-RU"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81000" y="990600"/>
            <a:ext cx="11506200" cy="5562600"/>
          </a:xfrm>
        </p:spPr>
        <p:txBody>
          <a:bodyPr>
            <a:noAutofit/>
          </a:bodyPr>
          <a:lstStyle/>
          <a:p>
            <a:pPr algn="just"/>
            <a:r>
              <a:rPr lang="uk-UA" sz="2300" dirty="0" smtClean="0"/>
              <a:t>Необхідність </a:t>
            </a:r>
            <a:r>
              <a:rPr lang="uk-UA" sz="2300" dirty="0" err="1" smtClean="0"/>
              <a:t>операціоналізації</a:t>
            </a:r>
            <a:r>
              <a:rPr lang="uk-UA" sz="2300" dirty="0" smtClean="0"/>
              <a:t> викликана тим, що багато явищ і тенденції соціального розвитку недоступні безпосередньому сприйняттю, але виявляються в непрямих, опосередкованих проявах. </a:t>
            </a:r>
            <a:endParaRPr lang="ru-RU" sz="2300" dirty="0" smtClean="0"/>
          </a:p>
          <a:p>
            <a:pPr algn="just"/>
            <a:r>
              <a:rPr lang="uk-UA" sz="2300" dirty="0" smtClean="0"/>
              <a:t>Тому, приступаючи до </a:t>
            </a:r>
            <a:r>
              <a:rPr lang="uk-UA" sz="2300" dirty="0" err="1" smtClean="0"/>
              <a:t>операціоналізації</a:t>
            </a:r>
            <a:r>
              <a:rPr lang="uk-UA" sz="2300" dirty="0" smtClean="0"/>
              <a:t>, соціолог шукає такі елементи і фрагменти соціальної реальності, які доступні обліку та реєстрації. </a:t>
            </a:r>
            <a:r>
              <a:rPr lang="uk-UA" sz="2300" b="1" u="sng" dirty="0" smtClean="0"/>
              <a:t>Поняття, що позначають такі елементарні фрагменти соціальної реальності, називаються поняттями-індикаторами.</a:t>
            </a:r>
            <a:r>
              <a:rPr lang="uk-UA" sz="2300" dirty="0" smtClean="0"/>
              <a:t> Перехід до поняття-індикатору може бути багатоступеневим або безпосереднім залежно від теоретичного змісту поняття, що інтерпретується, від цілей і рівня дослідження і від передбачуваного методу збору даних.</a:t>
            </a:r>
            <a:endParaRPr lang="ru-RU"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5" name="Содержимое 4"/>
          <p:cNvSpPr>
            <a:spLocks noGrp="1"/>
          </p:cNvSpPr>
          <p:nvPr>
            <p:ph idx="1"/>
          </p:nvPr>
        </p:nvSpPr>
        <p:spPr>
          <a:xfrm>
            <a:off x="609600" y="990600"/>
            <a:ext cx="10972800" cy="5486399"/>
          </a:xfrm>
        </p:spPr>
        <p:txBody>
          <a:bodyPr>
            <a:noAutofit/>
          </a:bodyPr>
          <a:lstStyle/>
          <a:p>
            <a:pPr algn="just" fontAlgn="t"/>
            <a:r>
              <a:rPr lang="uk-UA" sz="1600" dirty="0" smtClean="0"/>
              <a:t>Жив колись один принц. Захотілося йому одружитися з принцесою, та тільки зі справжньою. Об’їздив принц увесь світ, щоб знайти таку, яку хотів для себе наречену, та так і не знайшов. Принцес на світі було багато, та чи були вони справжніми, він ніяк не міг зрозуміти.</a:t>
            </a:r>
          </a:p>
          <a:p>
            <a:pPr algn="just" fontAlgn="t"/>
            <a:r>
              <a:rPr lang="uk-UA" sz="1600" dirty="0" smtClean="0"/>
              <a:t>От повернувся він додому, сумний. «Нема, видно, на світі тої одної, моєї обраниці», — думав принц.</a:t>
            </a:r>
          </a:p>
          <a:p>
            <a:pPr algn="just" fontAlgn="t"/>
            <a:r>
              <a:rPr lang="uk-UA" sz="1600" dirty="0" smtClean="0"/>
              <a:t>Якось одного вечора розгулялася страшенна негода, гуркотів грім, блискавка щораз розривала небо, а дощ лляв, як із відра. Страх та й годі! Раптом хтось постукав у замкову браму. Сторожа поспішала до воріт, щоб дізнатися, хто то в таку негоду подорожує.</a:t>
            </a:r>
          </a:p>
          <a:p>
            <a:pPr algn="just" fontAlgn="t"/>
            <a:r>
              <a:rPr lang="uk-UA" sz="1600" dirty="0" smtClean="0"/>
              <a:t>За брамою стояла дівчина, яка сказала, що вона принцеса. Але який же в неї був вигляд! Вода збігала по її косах, по платтю, на кінчики туфельок, які так уже забруднилися, що й не видно було, якого вони кольору. Коли дівчина переступила поріг палацу, то повідомила короля та королеву, що вона принцеса.</a:t>
            </a:r>
          </a:p>
          <a:p>
            <a:pPr algn="just" fontAlgn="t"/>
            <a:r>
              <a:rPr lang="uk-UA" sz="1600" dirty="0" smtClean="0"/>
              <a:t>— Про це ми вже самі дізнаємося, — сказала дівчині королева і вийшла із зали.</a:t>
            </a:r>
          </a:p>
          <a:p>
            <a:pPr algn="just" fontAlgn="t"/>
            <a:r>
              <a:rPr lang="uk-UA" sz="1600" dirty="0" smtClean="0"/>
              <a:t>Королева поспішила до спальні, в якій мала спочивати незнайомка і наказала служниці принести горошину. Королева власноруч поклала маленьку горошину на дошку ліжка і з допомогою служниці намостила на ліжку ще двадцять матраців. У цій кімнаті дівчина мусила провести ніч. </a:t>
            </a:r>
          </a:p>
          <a:p>
            <a:pPr algn="just" fontAlgn="t"/>
            <a:r>
              <a:rPr lang="uk-UA" sz="1600" dirty="0" smtClean="0"/>
              <a:t>Вранці її спитали, як вона спала. — Ой, дуже погано! — відповіла вона. — Цілісіньку ніч я не стулила очей. Щось тверде було у моєму ліжку, тепер все тіло болить!</a:t>
            </a:r>
          </a:p>
          <a:p>
            <a:pPr algn="just" fontAlgn="t"/>
            <a:r>
              <a:rPr lang="uk-UA" sz="1600" dirty="0" smtClean="0"/>
              <a:t>Тоді всі зрозуміли, що ця дівчина виявилася справжньою принцесою. Вона відчула малесеньку горошину через таку кількість матраців! </a:t>
            </a:r>
          </a:p>
          <a:p>
            <a:pPr algn="just" fontAlgn="t"/>
            <a:r>
              <a:rPr lang="uk-UA" sz="1600" dirty="0" smtClean="0"/>
              <a:t>У королівстві відсвяткували пишне весілля.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pic>
        <p:nvPicPr>
          <p:cNvPr id="2050" name="Picture 2" descr="E:\КАФЕДРА\НМКД\НМКЛ 2015-16\ПСД\Лекції укр\Лекція 5\1.jpg"/>
          <p:cNvPicPr>
            <a:picLocks noGrp="1" noChangeAspect="1" noChangeArrowheads="1"/>
          </p:cNvPicPr>
          <p:nvPr>
            <p:ph idx="1"/>
          </p:nvPr>
        </p:nvPicPr>
        <p:blipFill>
          <a:blip r:embed="rId2"/>
          <a:srcRect/>
          <a:stretch>
            <a:fillRect/>
          </a:stretch>
        </p:blipFill>
        <p:spPr bwMode="auto">
          <a:xfrm>
            <a:off x="685800" y="1371600"/>
            <a:ext cx="4572000" cy="4853940"/>
          </a:xfrm>
          <a:prstGeom prst="rect">
            <a:avLst/>
          </a:prstGeom>
          <a:noFill/>
        </p:spPr>
      </p:pic>
      <p:sp>
        <p:nvSpPr>
          <p:cNvPr id="6" name="TextBox 5"/>
          <p:cNvSpPr txBox="1"/>
          <p:nvPr/>
        </p:nvSpPr>
        <p:spPr>
          <a:xfrm>
            <a:off x="6172200" y="1676400"/>
            <a:ext cx="4857548" cy="400110"/>
          </a:xfrm>
          <a:prstGeom prst="rect">
            <a:avLst/>
          </a:prstGeom>
          <a:noFill/>
        </p:spPr>
        <p:txBody>
          <a:bodyPr wrap="none" rtlCol="0">
            <a:spAutoFit/>
          </a:bodyPr>
          <a:lstStyle/>
          <a:p>
            <a:r>
              <a:rPr lang="uk-UA" sz="2000" b="1" dirty="0" smtClean="0"/>
              <a:t>Як  інтерпретується поняття “ПРИНЦЕСА”?</a:t>
            </a:r>
            <a:endParaRPr lang="uk-UA"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10972800" cy="685800"/>
          </a:xfrm>
        </p:spPr>
        <p:txBody>
          <a:bodyPr>
            <a:normAutofit fontScale="90000"/>
          </a:bodyPr>
          <a:lstStyle/>
          <a:p>
            <a:pPr lvl="0"/>
            <a:r>
              <a:rPr lang="uk-UA" b="1" dirty="0" smtClean="0">
                <a:effectLst>
                  <a:outerShdw blurRad="38100" dist="38100" dir="2700000" algn="tl">
                    <a:srgbClr val="000000">
                      <a:alpha val="43137"/>
                    </a:srgbClr>
                  </a:outerShdw>
                </a:effectLst>
              </a:rPr>
              <a:t>Операціоналізація (Принцеса на горошині)</a:t>
            </a:r>
            <a:endParaRPr lang="ru-RU" dirty="0">
              <a:effectLst>
                <a:outerShdw blurRad="38100" dist="38100" dir="2700000" algn="tl">
                  <a:srgbClr val="000000">
                    <a:alpha val="43137"/>
                  </a:srgbClr>
                </a:outerShdw>
              </a:effectLst>
            </a:endParaRPr>
          </a:p>
        </p:txBody>
      </p:sp>
      <p:sp>
        <p:nvSpPr>
          <p:cNvPr id="6" name="TextBox 5"/>
          <p:cNvSpPr txBox="1"/>
          <p:nvPr/>
        </p:nvSpPr>
        <p:spPr>
          <a:xfrm>
            <a:off x="6172200" y="1676400"/>
            <a:ext cx="5375767" cy="707886"/>
          </a:xfrm>
          <a:prstGeom prst="rect">
            <a:avLst/>
          </a:prstGeom>
          <a:noFill/>
        </p:spPr>
        <p:txBody>
          <a:bodyPr wrap="square" rtlCol="0">
            <a:spAutoFit/>
          </a:bodyPr>
          <a:lstStyle/>
          <a:p>
            <a:r>
              <a:rPr lang="uk-UA" sz="2000" b="1" dirty="0" smtClean="0"/>
              <a:t>Які ознаки і індикатори поняття “ПРИНЦЕСА”?</a:t>
            </a:r>
          </a:p>
          <a:p>
            <a:endParaRPr lang="uk-UA" sz="2000" b="1" dirty="0" smtClean="0"/>
          </a:p>
        </p:txBody>
      </p:sp>
      <p:pic>
        <p:nvPicPr>
          <p:cNvPr id="3074" name="Picture 2" descr="E:\КАФЕДРА\НМКД\НМКЛ 2015-16\ПСД\Лекції укр\Лекція 5\2.jpg"/>
          <p:cNvPicPr>
            <a:picLocks noGrp="1" noChangeAspect="1" noChangeArrowheads="1"/>
          </p:cNvPicPr>
          <p:nvPr>
            <p:ph idx="1"/>
          </p:nvPr>
        </p:nvPicPr>
        <p:blipFill>
          <a:blip r:embed="rId2"/>
          <a:srcRect/>
          <a:stretch>
            <a:fillRect/>
          </a:stretch>
        </p:blipFill>
        <p:spPr bwMode="auto">
          <a:xfrm>
            <a:off x="912283" y="1371600"/>
            <a:ext cx="4119033" cy="4854575"/>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1501</Words>
  <Application>Microsoft Office PowerPoint</Application>
  <PresentationFormat>Произвольный</PresentationFormat>
  <Paragraphs>102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Тема:   Програма соціологічного дослідження (частина 2) </vt:lpstr>
      <vt:lpstr>Інтерпретація</vt:lpstr>
      <vt:lpstr>Інтерпретація</vt:lpstr>
      <vt:lpstr>Інтерпретація</vt:lpstr>
      <vt:lpstr>Інтерпретація</vt:lpstr>
      <vt:lpstr>Операціоналізація</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 (Принцеса на горошині)</vt:lpstr>
      <vt:lpstr>Операціоналізація</vt:lpstr>
      <vt:lpstr>Операціоналізація</vt:lpstr>
      <vt:lpstr>Висування гіпотез</vt:lpstr>
      <vt:lpstr>Висування гіпотез</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методів в кількісній і якісній стратегїї дослідження»</dc:title>
  <dc:creator>Гойда Анна</dc:creator>
  <cp:lastModifiedBy> </cp:lastModifiedBy>
  <cp:revision>14</cp:revision>
  <dcterms:created xsi:type="dcterms:W3CDTF">2020-10-05T19:12:53Z</dcterms:created>
  <dcterms:modified xsi:type="dcterms:W3CDTF">2021-03-16T07:07:36Z</dcterms:modified>
</cp:coreProperties>
</file>