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67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422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23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819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320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319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1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0123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517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623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47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62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5774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702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569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573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13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244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1988840"/>
            <a:ext cx="5472608" cy="697192"/>
          </a:xfrm>
        </p:spPr>
        <p:txBody>
          <a:bodyPr/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Проблеми </a:t>
            </a:r>
            <a:r>
              <a:rPr lang="uk-UA" sz="4000" dirty="0" smtClean="0"/>
              <a:t>державотворення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3573017"/>
            <a:ext cx="5256584" cy="936104"/>
          </a:xfrm>
        </p:spPr>
        <p:txBody>
          <a:bodyPr>
            <a:normAutofit/>
          </a:bodyPr>
          <a:lstStyle/>
          <a:p>
            <a:pPr algn="r"/>
            <a:r>
              <a:rPr lang="ru-RU" dirty="0" err="1" smtClean="0"/>
              <a:t>Презентація</a:t>
            </a:r>
            <a:r>
              <a:rPr lang="ru-RU" dirty="0" smtClean="0"/>
              <a:t> до теми 5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052736"/>
            <a:ext cx="6724600" cy="432048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ru-RU" dirty="0" err="1" smtClean="0"/>
              <a:t>Державне</a:t>
            </a:r>
            <a:r>
              <a:rPr lang="ru-RU" dirty="0" smtClean="0"/>
              <a:t> </a:t>
            </a:r>
            <a:r>
              <a:rPr lang="ru-RU" dirty="0" err="1" smtClean="0"/>
              <a:t>будівництво</a:t>
            </a:r>
            <a:r>
              <a:rPr lang="ru-RU" dirty="0" smtClean="0"/>
              <a:t> </a:t>
            </a:r>
            <a:r>
              <a:rPr lang="ru-RU" dirty="0" err="1" smtClean="0"/>
              <a:t>незалежної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ускладнювалося</a:t>
            </a:r>
            <a:r>
              <a:rPr lang="ru-RU" dirty="0" smtClean="0"/>
              <a:t> </a:t>
            </a:r>
            <a:r>
              <a:rPr lang="ru-RU" dirty="0" err="1" smtClean="0"/>
              <a:t>відсутністю</a:t>
            </a:r>
            <a:r>
              <a:rPr lang="ru-RU" dirty="0" smtClean="0"/>
              <a:t> </a:t>
            </a:r>
            <a:r>
              <a:rPr lang="ru-RU" dirty="0" err="1" smtClean="0"/>
              <a:t>відповідної</a:t>
            </a:r>
            <a:r>
              <a:rPr lang="ru-RU" dirty="0" smtClean="0"/>
              <a:t> </a:t>
            </a:r>
            <a:r>
              <a:rPr lang="ru-RU" dirty="0" err="1" smtClean="0"/>
              <a:t>законодавчої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, перш за все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Конституції</a:t>
            </a:r>
            <a:r>
              <a:rPr lang="ru-RU" dirty="0" smtClean="0"/>
              <a:t>,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розробляти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приймати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нормативно-правові</a:t>
            </a:r>
            <a:r>
              <a:rPr lang="ru-RU" dirty="0" smtClean="0"/>
              <a:t> </a:t>
            </a:r>
            <a:r>
              <a:rPr lang="ru-RU" dirty="0" err="1" smtClean="0"/>
              <a:t>акти</a:t>
            </a:r>
            <a:r>
              <a:rPr lang="ru-RU" dirty="0" smtClean="0"/>
              <a:t>. </a:t>
            </a:r>
            <a:r>
              <a:rPr lang="ru-RU" dirty="0" err="1" smtClean="0"/>
              <a:t>Конституція</a:t>
            </a:r>
            <a:r>
              <a:rPr lang="ru-RU" dirty="0" smtClean="0"/>
              <a:t> УРСР 1978 р. </a:t>
            </a:r>
            <a:r>
              <a:rPr lang="ru-RU" dirty="0" err="1" smtClean="0"/>
              <a:t>залишалася</a:t>
            </a:r>
            <a:r>
              <a:rPr lang="ru-RU" dirty="0" smtClean="0"/>
              <a:t> </a:t>
            </a:r>
            <a:r>
              <a:rPr lang="ru-RU" dirty="0" err="1" smtClean="0"/>
              <a:t>діючою</a:t>
            </a:r>
            <a:r>
              <a:rPr lang="ru-RU" dirty="0" smtClean="0"/>
              <a:t> до 1996 </a:t>
            </a:r>
            <a:r>
              <a:rPr lang="ru-RU" dirty="0" err="1" smtClean="0"/>
              <a:t>р</a:t>
            </a:r>
            <a:r>
              <a:rPr lang="ru-RU" dirty="0" smtClean="0"/>
              <a:t>,, до </a:t>
            </a:r>
            <a:r>
              <a:rPr lang="ru-RU" dirty="0" err="1" smtClean="0"/>
              <a:t>неї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розбудови</a:t>
            </a:r>
            <a:r>
              <a:rPr lang="ru-RU" dirty="0" smtClean="0"/>
              <a:t> </a:t>
            </a:r>
            <a:r>
              <a:rPr lang="ru-RU" dirty="0" err="1" smtClean="0"/>
              <a:t>самостійної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внесено </a:t>
            </a:r>
            <a:r>
              <a:rPr lang="ru-RU" dirty="0" err="1" smtClean="0"/>
              <a:t>понад</a:t>
            </a:r>
            <a:r>
              <a:rPr lang="ru-RU" dirty="0" smtClean="0"/>
              <a:t> 200 поправок. </a:t>
            </a:r>
            <a:r>
              <a:rPr lang="ru-RU" dirty="0" err="1" smtClean="0"/>
              <a:t>Закони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приймалися</a:t>
            </a:r>
            <a:r>
              <a:rPr lang="ru-RU" dirty="0" smtClean="0"/>
              <a:t>, </a:t>
            </a:r>
            <a:r>
              <a:rPr lang="ru-RU" dirty="0" err="1" smtClean="0"/>
              <a:t>нерідко</a:t>
            </a:r>
            <a:r>
              <a:rPr lang="ru-RU" dirty="0" smtClean="0"/>
              <a:t> </a:t>
            </a:r>
            <a:r>
              <a:rPr lang="ru-RU" dirty="0" err="1" smtClean="0"/>
              <a:t>суперечили</a:t>
            </a:r>
            <a:r>
              <a:rPr lang="ru-RU" dirty="0" smtClean="0"/>
              <a:t> </a:t>
            </a:r>
            <a:r>
              <a:rPr lang="ru-RU" dirty="0" err="1" smtClean="0"/>
              <a:t>чинній</a:t>
            </a:r>
            <a:r>
              <a:rPr lang="ru-RU" dirty="0" smtClean="0"/>
              <a:t> </a:t>
            </a:r>
            <a:r>
              <a:rPr lang="ru-RU" dirty="0" err="1" smtClean="0"/>
              <a:t>Конституції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підривало</a:t>
            </a:r>
            <a:r>
              <a:rPr lang="ru-RU" dirty="0" smtClean="0"/>
              <a:t> </a:t>
            </a:r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законності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196752"/>
            <a:ext cx="7416824" cy="37856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rgbClr val="000000"/>
                </a:solidFill>
              </a:rPr>
              <a:t>Проблеми, без вирішення яких Україна не стане сильною державою:</a:t>
            </a:r>
          </a:p>
          <a:p>
            <a:pPr marL="342900" indent="-342900">
              <a:buFontTx/>
              <a:buChar char="-"/>
            </a:pPr>
            <a:r>
              <a:rPr lang="uk-UA" sz="2400" dirty="0" smtClean="0">
                <a:solidFill>
                  <a:srgbClr val="000000"/>
                </a:solidFill>
              </a:rPr>
              <a:t>корупції </a:t>
            </a:r>
            <a:r>
              <a:rPr lang="uk-UA" sz="2400" dirty="0">
                <a:solidFill>
                  <a:srgbClr val="000000"/>
                </a:solidFill>
              </a:rPr>
              <a:t>в </a:t>
            </a:r>
            <a:r>
              <a:rPr lang="uk-UA" sz="2400" dirty="0" smtClean="0">
                <a:solidFill>
                  <a:srgbClr val="000000"/>
                </a:solidFill>
              </a:rPr>
              <a:t>Україні;</a:t>
            </a:r>
          </a:p>
          <a:p>
            <a:pPr marL="342900" indent="-342900">
              <a:buFontTx/>
              <a:buChar char="-"/>
            </a:pPr>
            <a:r>
              <a:rPr lang="uk-UA" sz="2400" dirty="0" smtClean="0">
                <a:solidFill>
                  <a:srgbClr val="000000"/>
                </a:solidFill>
              </a:rPr>
              <a:t>незавершеність реформи правоохоронної систем;</a:t>
            </a:r>
          </a:p>
          <a:p>
            <a:pPr marL="342900" indent="-342900">
              <a:buFontTx/>
              <a:buChar char="-"/>
            </a:pPr>
            <a:r>
              <a:rPr lang="uk-UA" sz="2400" dirty="0" smtClean="0">
                <a:solidFill>
                  <a:srgbClr val="000000"/>
                </a:solidFill>
              </a:rPr>
              <a:t>Недосконалість інформаційної політики;</a:t>
            </a:r>
          </a:p>
          <a:p>
            <a:pPr marL="342900" indent="-342900">
              <a:buFontTx/>
              <a:buChar char="-"/>
            </a:pPr>
            <a:r>
              <a:rPr lang="uk-UA" sz="2400" dirty="0" smtClean="0">
                <a:solidFill>
                  <a:srgbClr val="000000"/>
                </a:solidFill>
              </a:rPr>
              <a:t>проблеми в сфері освіти;</a:t>
            </a:r>
          </a:p>
          <a:p>
            <a:pPr marL="342900" indent="-342900">
              <a:buFontTx/>
              <a:buChar char="-"/>
            </a:pPr>
            <a:r>
              <a:rPr lang="uk-UA" sz="2400" dirty="0" smtClean="0">
                <a:solidFill>
                  <a:srgbClr val="000000"/>
                </a:solidFill>
              </a:rPr>
              <a:t>втрата </a:t>
            </a:r>
            <a:r>
              <a:rPr lang="uk-UA" sz="2400" dirty="0">
                <a:solidFill>
                  <a:srgbClr val="000000"/>
                </a:solidFill>
              </a:rPr>
              <a:t>цілісності країни, її вразливості до зовнішньої </a:t>
            </a:r>
            <a:r>
              <a:rPr lang="uk-UA" sz="2400" dirty="0" smtClean="0">
                <a:solidFill>
                  <a:srgbClr val="000000"/>
                </a:solidFill>
              </a:rPr>
              <a:t>інтервенції.</a:t>
            </a:r>
            <a:r>
              <a:rPr lang="uk-UA" sz="2400" dirty="0">
                <a:solidFill>
                  <a:srgbClr val="000000"/>
                </a:solidFill>
              </a:rPr>
              <a:t/>
            </a:r>
            <a:br>
              <a:rPr lang="uk-UA" sz="2400" dirty="0">
                <a:solidFill>
                  <a:srgbClr val="000000"/>
                </a:solidFill>
              </a:rPr>
            </a:br>
            <a:r>
              <a:rPr lang="uk-UA" sz="2400" dirty="0">
                <a:solidFill>
                  <a:srgbClr val="000000"/>
                </a:solidFill>
              </a:rPr>
              <a:t/>
            </a:r>
            <a:br>
              <a:rPr lang="uk-UA" sz="2400" dirty="0">
                <a:solidFill>
                  <a:srgbClr val="000000"/>
                </a:solidFill>
              </a:rPr>
            </a:b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950610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28604"/>
            <a:ext cx="7920880" cy="602713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На </a:t>
            </a:r>
            <a:r>
              <a:rPr lang="ru-RU" dirty="0" err="1" smtClean="0"/>
              <a:t>даному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 </a:t>
            </a:r>
            <a:r>
              <a:rPr lang="ru-RU" dirty="0" err="1" smtClean="0"/>
              <a:t>державотворення</a:t>
            </a:r>
            <a:r>
              <a:rPr lang="ru-RU" dirty="0" smtClean="0"/>
              <a:t> </a:t>
            </a:r>
            <a:r>
              <a:rPr lang="ru-RU" dirty="0" err="1" smtClean="0"/>
              <a:t>нагальними</a:t>
            </a:r>
            <a:r>
              <a:rPr lang="ru-RU" dirty="0" smtClean="0"/>
              <a:t> </a:t>
            </a:r>
            <a:r>
              <a:rPr lang="ru-RU" dirty="0" err="1" smtClean="0"/>
              <a:t>постають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59428"/>
              </p:ext>
            </p:extLst>
          </p:nvPr>
        </p:nvGraphicFramePr>
        <p:xfrm>
          <a:off x="611560" y="1643050"/>
          <a:ext cx="7920880" cy="3786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81611"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r>
                        <a:rPr lang="ru-RU" dirty="0" err="1" smtClean="0"/>
                        <a:t>формування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сучасної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державницької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ідеології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українського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державотворення</a:t>
                      </a:r>
                      <a:r>
                        <a:rPr lang="ru-RU" dirty="0" smtClean="0"/>
                        <a:t>;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2301"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r>
                        <a:rPr lang="ru-RU" dirty="0" err="1" smtClean="0"/>
                        <a:t>створення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інтелектуально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розвиненого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середовища</a:t>
                      </a:r>
                      <a:r>
                        <a:rPr lang="ru-RU" dirty="0" smtClean="0"/>
                        <a:t> для </a:t>
                      </a:r>
                      <a:r>
                        <a:rPr lang="ru-RU" dirty="0" err="1" smtClean="0"/>
                        <a:t>здійснення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модернізації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й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розвитку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українського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суспільств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2301">
                <a:tc>
                  <a:txBody>
                    <a:bodyPr/>
                    <a:lstStyle/>
                    <a:p>
                      <a:r>
                        <a:rPr lang="ru-RU" dirty="0" smtClean="0"/>
                        <a:t> -</a:t>
                      </a:r>
                      <a:r>
                        <a:rPr lang="ru-RU" dirty="0" err="1" smtClean="0"/>
                        <a:t>планування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майбутнього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держави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України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згідно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</a:t>
                      </a:r>
                      <a:r>
                        <a:rPr lang="ru-RU" dirty="0" smtClean="0"/>
                        <a:t> такими постулатами, як </a:t>
                      </a:r>
                      <a:r>
                        <a:rPr lang="ru-RU" dirty="0" err="1" smtClean="0"/>
                        <a:t>соборність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суверенність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справедливість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46</TotalTime>
  <Words>157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Garamond</vt:lpstr>
      <vt:lpstr>Натуральные материалы</vt:lpstr>
      <vt:lpstr>  Проблеми державотворення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Державотворення: суть та особливості.</dc:title>
  <dc:creator>Koshka)</dc:creator>
  <cp:lastModifiedBy>user</cp:lastModifiedBy>
  <cp:revision>39</cp:revision>
  <dcterms:created xsi:type="dcterms:W3CDTF">2018-11-20T21:13:17Z</dcterms:created>
  <dcterms:modified xsi:type="dcterms:W3CDTF">2020-09-11T07:06:13Z</dcterms:modified>
</cp:coreProperties>
</file>