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161"/>
    <a:srgbClr val="9D81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08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96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6011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40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7829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73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73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81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26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98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71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69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08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42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417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6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bg2">
                <a:tint val="90000"/>
                <a:satMod val="92000"/>
                <a:lumMod val="120000"/>
              </a:schemeClr>
            </a:gs>
            <a:gs pos="84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4770B-4D3A-456E-B238-EC3C328E5A7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16F1EA-C29A-413E-A312-32B3B525E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01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5942" y="821725"/>
            <a:ext cx="8915399" cy="226278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7373" y="4777379"/>
            <a:ext cx="3323968" cy="1126283"/>
          </a:xfrm>
        </p:spPr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171" y="0"/>
            <a:ext cx="8447314" cy="620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154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2171" y="1886857"/>
            <a:ext cx="10822441" cy="4024365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 err="1" smtClean="0">
                <a:latin typeface="Century Gothic" pitchFamily="34" charset="0"/>
              </a:rPr>
              <a:t>Туристичний</a:t>
            </a:r>
            <a:r>
              <a:rPr lang="ru-RU" sz="2600" b="1" dirty="0" smtClean="0">
                <a:latin typeface="Century Gothic" pitchFamily="34" charset="0"/>
              </a:rPr>
              <a:t> маркетинг</a:t>
            </a:r>
            <a:r>
              <a:rPr lang="ru-RU" sz="2600" dirty="0" smtClean="0">
                <a:latin typeface="Century Gothic" pitchFamily="34" charset="0"/>
              </a:rPr>
              <a:t> - </a:t>
            </a:r>
            <a:r>
              <a:rPr lang="ru-RU" sz="2600" dirty="0" err="1" smtClean="0">
                <a:latin typeface="Century Gothic" pitchFamily="34" charset="0"/>
              </a:rPr>
              <a:t>це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серія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основних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методів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прийомів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вироблених</a:t>
            </a:r>
            <a:r>
              <a:rPr lang="ru-RU" sz="2600" dirty="0" smtClean="0">
                <a:latin typeface="Century Gothic" pitchFamily="34" charset="0"/>
              </a:rPr>
              <a:t> для </a:t>
            </a:r>
            <a:r>
              <a:rPr lang="ru-RU" sz="2600" dirty="0" err="1" smtClean="0">
                <a:latin typeface="Century Gothic" pitchFamily="34" charset="0"/>
              </a:rPr>
              <a:t>дослідження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аналізу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вирішення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поставлених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завдань</a:t>
            </a:r>
            <a:r>
              <a:rPr lang="ru-RU" sz="2600" dirty="0" smtClean="0">
                <a:latin typeface="Century Gothic" pitchFamily="34" charset="0"/>
              </a:rPr>
              <a:t>. Головне, на </a:t>
            </a:r>
            <a:r>
              <a:rPr lang="ru-RU" sz="2600" dirty="0" err="1" smtClean="0">
                <a:latin typeface="Century Gothic" pitchFamily="34" charset="0"/>
              </a:rPr>
              <a:t>що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мають</a:t>
            </a:r>
            <a:r>
              <a:rPr lang="ru-RU" sz="2600" dirty="0" smtClean="0">
                <a:latin typeface="Century Gothic" pitchFamily="34" charset="0"/>
              </a:rPr>
              <a:t> бути </a:t>
            </a:r>
            <a:r>
              <a:rPr lang="ru-RU" sz="2600" dirty="0" err="1" smtClean="0">
                <a:latin typeface="Century Gothic" pitchFamily="34" charset="0"/>
              </a:rPr>
              <a:t>направлені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ці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методи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прийоми</a:t>
            </a:r>
            <a:r>
              <a:rPr lang="ru-RU" sz="2600" dirty="0" smtClean="0">
                <a:latin typeface="Century Gothic" pitchFamily="34" charset="0"/>
              </a:rPr>
              <a:t>, - </a:t>
            </a:r>
            <a:r>
              <a:rPr lang="ru-RU" sz="2600" dirty="0" err="1" smtClean="0">
                <a:latin typeface="Century Gothic" pitchFamily="34" charset="0"/>
              </a:rPr>
              <a:t>виявлення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можливостей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найбільш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повного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задоволення</a:t>
            </a:r>
            <a:r>
              <a:rPr lang="ru-RU" sz="2600" dirty="0" smtClean="0">
                <a:latin typeface="Century Gothic" pitchFamily="34" charset="0"/>
              </a:rPr>
              <a:t> потреб людей, </a:t>
            </a:r>
            <a:r>
              <a:rPr lang="ru-RU" sz="2600" dirty="0" err="1" smtClean="0">
                <a:latin typeface="Century Gothic" pitchFamily="34" charset="0"/>
              </a:rPr>
              <a:t>з</a:t>
            </a:r>
            <a:r>
              <a:rPr lang="ru-RU" sz="2600" dirty="0" smtClean="0">
                <a:latin typeface="Century Gothic" pitchFamily="34" charset="0"/>
              </a:rPr>
              <a:t> точки </a:t>
            </a:r>
            <a:r>
              <a:rPr lang="ru-RU" sz="2600" dirty="0" err="1" smtClean="0">
                <a:latin typeface="Century Gothic" pitchFamily="34" charset="0"/>
              </a:rPr>
              <a:t>зору</a:t>
            </a:r>
            <a:r>
              <a:rPr lang="ru-RU" sz="2600" dirty="0" smtClean="0">
                <a:latin typeface="Century Gothic" pitchFamily="34" charset="0"/>
              </a:rPr>
              <a:t> </a:t>
            </a:r>
            <a:br>
              <a:rPr lang="ru-RU" sz="2600" dirty="0" smtClean="0">
                <a:latin typeface="Century Gothic" pitchFamily="34" charset="0"/>
              </a:rPr>
            </a:br>
            <a:r>
              <a:rPr lang="ru-RU" sz="2600" dirty="0" smtClean="0">
                <a:latin typeface="Century Gothic" pitchFamily="34" charset="0"/>
              </a:rPr>
              <a:t/>
            </a:r>
            <a:br>
              <a:rPr lang="ru-RU" sz="2600" dirty="0" smtClean="0">
                <a:latin typeface="Century Gothic" pitchFamily="34" charset="0"/>
              </a:rPr>
            </a:br>
            <a:r>
              <a:rPr lang="ru-RU" sz="2600" dirty="0" smtClean="0">
                <a:latin typeface="Century Gothic" pitchFamily="34" charset="0"/>
              </a:rPr>
              <a:t/>
            </a:r>
            <a:br>
              <a:rPr lang="ru-RU" sz="2600" dirty="0" smtClean="0">
                <a:latin typeface="Century Gothic" pitchFamily="34" charset="0"/>
              </a:rPr>
            </a:br>
            <a:r>
              <a:rPr lang="ru-RU" sz="2600" dirty="0" smtClean="0">
                <a:latin typeface="Century Gothic" pitchFamily="34" charset="0"/>
              </a:rPr>
              <a:t/>
            </a:r>
            <a:br>
              <a:rPr lang="ru-RU" sz="2600" dirty="0" smtClean="0">
                <a:latin typeface="Century Gothic" pitchFamily="34" charset="0"/>
              </a:rPr>
            </a:br>
            <a:r>
              <a:rPr lang="ru-RU" sz="2600" dirty="0" smtClean="0">
                <a:latin typeface="Century Gothic" pitchFamily="34" charset="0"/>
              </a:rPr>
              <a:t/>
            </a:r>
            <a:br>
              <a:rPr lang="ru-RU" sz="2600" dirty="0" smtClean="0">
                <a:latin typeface="Century Gothic" pitchFamily="34" charset="0"/>
              </a:rPr>
            </a:br>
            <a:r>
              <a:rPr lang="ru-RU" sz="2600" dirty="0" smtClean="0">
                <a:latin typeface="Century Gothic" pitchFamily="34" charset="0"/>
              </a:rPr>
              <a:t/>
            </a:r>
            <a:br>
              <a:rPr lang="ru-RU" sz="2600" dirty="0" smtClean="0">
                <a:latin typeface="Century Gothic" pitchFamily="34" charset="0"/>
              </a:rPr>
            </a:br>
            <a:r>
              <a:rPr lang="ru-RU" sz="2600" dirty="0" err="1" smtClean="0">
                <a:latin typeface="Century Gothic" pitchFamily="34" charset="0"/>
              </a:rPr>
              <a:t>психологічних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соціальних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факторів</a:t>
            </a:r>
            <a:r>
              <a:rPr lang="ru-RU" sz="2600" dirty="0" smtClean="0">
                <a:latin typeface="Century Gothic" pitchFamily="34" charset="0"/>
              </a:rPr>
              <a:t>, а </a:t>
            </a:r>
            <a:r>
              <a:rPr lang="ru-RU" sz="2600" dirty="0" err="1" smtClean="0">
                <a:latin typeface="Century Gothic" pitchFamily="34" charset="0"/>
              </a:rPr>
              <a:t>також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визначення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способів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найбільш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раціонального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з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фінансової</a:t>
            </a:r>
            <a:r>
              <a:rPr lang="ru-RU" sz="2600" dirty="0" smtClean="0">
                <a:latin typeface="Century Gothic" pitchFamily="34" charset="0"/>
              </a:rPr>
              <a:t> точки </a:t>
            </a:r>
            <a:r>
              <a:rPr lang="ru-RU" sz="2600" dirty="0" err="1" smtClean="0">
                <a:latin typeface="Century Gothic" pitchFamily="34" charset="0"/>
              </a:rPr>
              <a:t>зору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ведення</a:t>
            </a:r>
            <a:r>
              <a:rPr lang="ru-RU" sz="2600" dirty="0" smtClean="0">
                <a:latin typeface="Century Gothic" pitchFamily="34" charset="0"/>
              </a:rPr>
              <a:t> справ </a:t>
            </a:r>
            <a:r>
              <a:rPr lang="ru-RU" sz="2600" dirty="0" err="1" smtClean="0">
                <a:latin typeface="Century Gothic" pitchFamily="34" charset="0"/>
              </a:rPr>
              <a:t>туристичними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підприємствами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які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дозволяють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враховувати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виявлені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або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приховані</a:t>
            </a:r>
            <a:r>
              <a:rPr lang="ru-RU" sz="2600" dirty="0" smtClean="0">
                <a:latin typeface="Century Gothic" pitchFamily="34" charset="0"/>
              </a:rPr>
              <a:t> потреби в </a:t>
            </a:r>
            <a:r>
              <a:rPr lang="ru-RU" sz="2600" dirty="0" err="1" smtClean="0">
                <a:latin typeface="Century Gothic" pitchFamily="34" charset="0"/>
              </a:rPr>
              <a:t>туристичних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послугах</a:t>
            </a:r>
            <a:r>
              <a:rPr lang="ru-RU" sz="2600" dirty="0" smtClean="0">
                <a:latin typeface="Century Gothic" pitchFamily="34" charset="0"/>
              </a:rPr>
              <a:t>.</a:t>
            </a: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212367" y="395042"/>
            <a:ext cx="9499176" cy="5904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uk-UA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Всесвітня туристична організація виокремлює три головних функції маркетингу в туризмі:</a:t>
            </a:r>
            <a:br>
              <a:rPr kumimoji="0" lang="uk-UA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uk-UA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налагодження контактів зі споживачами;</a:t>
            </a:r>
            <a:br>
              <a:rPr kumimoji="0" lang="uk-UA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розвиток;</a:t>
            </a:r>
            <a:br>
              <a:rPr kumimoji="0" lang="uk-UA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контроль.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uk-UA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uk-UA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uk-UA" sz="1800" i="0" u="none" strike="noStrike" kern="1200" cap="none" spc="0" normalizeH="0" baseline="0" noProof="0" dirty="0" smtClean="0">
              <a:ln>
                <a:noFill/>
              </a:ln>
              <a:solidFill>
                <a:srgbClr val="36216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uk-UA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uk-UA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1800" i="1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Налагодження контактів ставить перед собою мету переконати потенційних клієнтів у тому, що запропоноване місце відпочинку і існуючі там служби сервісу, пам'ятки і очікувані вигоди повністю відповідають тому, чого бажають отримати самі клієнти.</a:t>
            </a:r>
            <a:br>
              <a:rPr kumimoji="0" lang="uk-UA" sz="1800" i="1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1800" i="1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uk-UA" sz="1800" i="1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1800" i="1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Розвиток припускає проектування нововведень, які зможуть забезпечити нові можливості для збуту туристичного продукту.</a:t>
            </a:r>
            <a:br>
              <a:rPr kumimoji="0" lang="uk-UA" sz="1800" i="1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1800" i="1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uk-UA" sz="1800" i="1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1800" i="1" u="none" strike="noStrike" kern="1200" cap="none" spc="0" normalizeH="0" baseline="0" noProof="0" dirty="0" smtClean="0">
                <a:ln>
                  <a:noFill/>
                </a:ln>
                <a:solidFill>
                  <a:srgbClr val="3621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Контроль передбачає аналіз результатів діяльності по просуванню послуг на ринок і перевірку того, наскільки ці результати відображають повне і успішне використання можливостей сфери туризму.</a:t>
            </a:r>
            <a:endParaRPr kumimoji="0" lang="uk-UA" sz="1800" i="1" u="none" strike="noStrike" kern="1200" cap="none" spc="0" normalizeH="0" baseline="0" noProof="0" dirty="0">
              <a:ln>
                <a:noFill/>
              </a:ln>
              <a:solidFill>
                <a:srgbClr val="36216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565745_2013011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410" y="693259"/>
            <a:ext cx="2469817" cy="2469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992" y="242207"/>
            <a:ext cx="10565494" cy="626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028" y="566057"/>
            <a:ext cx="9696743" cy="498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228600"/>
            <a:ext cx="92678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157163"/>
            <a:ext cx="92583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493155"/>
            <a:ext cx="8911687" cy="1280890"/>
          </a:xfrm>
        </p:spPr>
        <p:txBody>
          <a:bodyPr/>
          <a:lstStyle/>
          <a:p>
            <a:pPr algn="ctr"/>
            <a:r>
              <a:rPr lang="ru-RU" b="1" dirty="0" err="1" smtClean="0"/>
              <a:t>Дякую</a:t>
            </a:r>
            <a:r>
              <a:rPr lang="ru-RU" b="1" dirty="0" smtClean="0"/>
              <a:t> за </a:t>
            </a:r>
            <a:r>
              <a:rPr lang="ru-RU" b="1" dirty="0" err="1" smtClean="0"/>
              <a:t>увагу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587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4598" y="1728469"/>
            <a:ext cx="5173362" cy="564703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Погляди, потреби і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бажання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туристів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постійно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змінюються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Розглядаючи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туристичну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індустрію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треба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зазначити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уявлення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населення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про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найкращі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види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відпочинку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змінюються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як і мода на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престижні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місця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відпочинку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У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минулому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столітті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вельми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популярними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престижними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курортами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були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Ніцца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Баден-Баден, де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було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зустріти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весь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цвіт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європейського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суспільства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А в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наші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дні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вони </a:t>
            </a:r>
            <a:r>
              <a:rPr lang="ru-RU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відом</a:t>
            </a:r>
            <a:r>
              <a:rPr lang="uk-UA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основному як </a:t>
            </a:r>
            <a:r>
              <a:rPr lang="ru-RU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оздоровчі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курорти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 не є 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такими </a:t>
            </a:r>
            <a:r>
              <a:rPr lang="ru-RU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престижними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місцями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відпочинку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яким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були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раніше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378" y="1728469"/>
            <a:ext cx="5980220" cy="3844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7160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329" y="1845276"/>
            <a:ext cx="4873152" cy="471204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Якісний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туристичний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продукт і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успішні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маркетингові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програми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починаються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визначення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потреб і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запитів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споживачів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Якщо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туристична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фірма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хоче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доставляти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вищу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споживчу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цінність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задоволення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своїм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клієнтам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їй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необхідна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достовірна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 актуальна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інформація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Необхідні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також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відомості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про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конкурентів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посередників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інших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дійових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осіб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сили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маркетингового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середовища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541" y="1905000"/>
            <a:ext cx="5666788" cy="2988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4166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8276" y="488185"/>
            <a:ext cx="7032989" cy="1710700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Маркетингове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дослідження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комплексне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планування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збирання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аналіз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опис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даних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необхідних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тій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специфічній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маркетинговій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ситуації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в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якій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перебуває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туристична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фірма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276" y="2198885"/>
            <a:ext cx="6526362" cy="441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1058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1287" y="1083276"/>
            <a:ext cx="9391607" cy="42424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Процес</a:t>
            </a:r>
            <a:r>
              <a:rPr lang="ru-RU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маркетингових</a:t>
            </a:r>
            <a:r>
              <a:rPr lang="ru-RU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досліджень</a:t>
            </a:r>
            <a:r>
              <a:rPr lang="ru-RU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складається</a:t>
            </a:r>
            <a:r>
              <a:rPr lang="ru-RU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із</a:t>
            </a:r>
            <a:r>
              <a:rPr lang="ru-RU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шести </a:t>
            </a:r>
            <a:r>
              <a:rPr lang="ru-RU" sz="2800" b="1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етапів</a:t>
            </a:r>
            <a:r>
              <a:rPr lang="ru-RU" sz="28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Етап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1.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Визначення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проблеми</a:t>
            </a:r>
            <a:endParaRPr lang="ru-RU" sz="28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Етап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2.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Розробка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плану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щодо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розв'язання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проблеми</a:t>
            </a:r>
            <a:endParaRPr lang="ru-RU" sz="28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Етап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3.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Збирання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даних</a:t>
            </a:r>
            <a:endParaRPr lang="ru-RU" sz="28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Етап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5.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Підготовка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даних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їхній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аналіз</a:t>
            </a:r>
            <a:endParaRPr lang="ru-RU" sz="28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Етап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6.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Підготовка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звіту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його</a:t>
            </a:r>
            <a:r>
              <a:rPr lang="ru-RU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презентація</a:t>
            </a:r>
            <a:endParaRPr lang="ru-RU" sz="28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962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141" y="278121"/>
            <a:ext cx="9378778" cy="261336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Багато</a:t>
            </a:r>
            <a:r>
              <a:rPr lang="ru-RU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туристичних</a:t>
            </a:r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компаній</a:t>
            </a:r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проводять</a:t>
            </a:r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дослідження</a:t>
            </a:r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розв'язання</a:t>
            </a:r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тих </a:t>
            </a:r>
            <a:r>
              <a:rPr lang="ru-RU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інших</a:t>
            </a:r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проблем, для </a:t>
            </a:r>
            <a:r>
              <a:rPr lang="ru-RU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розв'язання</a:t>
            </a:r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яких</a:t>
            </a:r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здійснюються</a:t>
            </a:r>
            <a:r>
              <a:rPr lang="ru-RU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дослідження</a:t>
            </a:r>
            <a:r>
              <a:rPr lang="ru-RU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 </a:t>
            </a:r>
            <a:r>
              <a:rPr lang="ru-RU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сегментації</a:t>
            </a:r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ціни</a:t>
            </a:r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просування</a:t>
            </a:r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 продажу </a:t>
            </a:r>
            <a:r>
              <a:rPr lang="ru-RU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туристичного</a:t>
            </a:r>
            <a:r>
              <a:rPr lang="ru-RU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продукту.</a:t>
            </a:r>
            <a:endParaRPr lang="ru-RU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1830" y="2582562"/>
            <a:ext cx="8915400" cy="3841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6086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2352" y="459403"/>
            <a:ext cx="8911687" cy="128089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Приклад.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Маркетингові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дослідження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корпорації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"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Marriott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8788" y="1190322"/>
            <a:ext cx="2998572" cy="1499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0682" y="1608437"/>
            <a:ext cx="4031330" cy="509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934" y="2983971"/>
            <a:ext cx="6527708" cy="3506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7278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3288" y="218303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Вивчення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пропозицій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щодо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нового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туристичного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продукту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ru-RU" sz="20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Зазвичай</a:t>
            </a:r>
            <a:r>
              <a:rPr lang="ru-RU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категорії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нових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відносяться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поліпшені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диференційовані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туристичні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продукти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Крім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того, до них належать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існуючі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туристичні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продукти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запропоновані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реалізації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нових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ринках.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Особливо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важливою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є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пропозиція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нового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туристичного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продукту в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умовах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ринку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із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сильними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конкурентами, в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якому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досягти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переваги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іншим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шляхом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дуже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важко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9632" y="2861747"/>
            <a:ext cx="8933936" cy="3588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2335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9569" y="222422"/>
            <a:ext cx="9378778" cy="103169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Будь-яка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туристична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фірма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повинна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постійно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стежити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всіма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змінами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відбуваються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на ринку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туристичних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продуктів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встигати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реагувати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кожне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 них: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відставання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більш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передбачливих</a:t>
            </a:r>
            <a:r>
              <a:rPr lang="ru-RU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загрожує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недовірою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споживача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туристичної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компанії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може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привести не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тільки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втрати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клієнтів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але й до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падіння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загального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іміджу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туристичної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компанії</a:t>
            </a:r>
            <a:r>
              <a:rPr lang="ru-RU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4453" y="2879125"/>
            <a:ext cx="6409039" cy="364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4112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232</Words>
  <Application>Microsoft Office PowerPoint</Application>
  <PresentationFormat>Произвольный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Слайд 1</vt:lpstr>
      <vt:lpstr>Слайд 2</vt:lpstr>
      <vt:lpstr>Слайд 3</vt:lpstr>
      <vt:lpstr>Маркетингове дослідження - це комплексне планування, збирання, аналіз та опис даних, необхідних у тій специфічній маркетинговій ситуації, в якій перебуває туристична фірма.</vt:lpstr>
      <vt:lpstr>Слайд 5</vt:lpstr>
      <vt:lpstr> Багато туристичних компаній проводять дослідження для розв'язання тих чи інших проблем, для розв'язання яких здійснюються дослідження з сегментації, ціни, просування і продажу туристичного продукту.</vt:lpstr>
      <vt:lpstr>Приклад. Маркетингові дослідження в корпорації "Marriott"</vt:lpstr>
      <vt:lpstr>Слайд 8</vt:lpstr>
      <vt:lpstr> Будь-яка туристична фірма повинна постійно стежити за всіма змінами, що відбуваються на ринку туристичних продуктів, встигати реагувати на кожне з них: відставання від більш передбачливих загрожує недовірою споживача до туристичної компанії, що може привести не тільки до втрати клієнтів, але й до падіння загального іміджу туристичної компанії.</vt:lpstr>
      <vt:lpstr>Слайд 10</vt:lpstr>
      <vt:lpstr>Слайд 11</vt:lpstr>
      <vt:lpstr>Слайд 12</vt:lpstr>
      <vt:lpstr>Слайд 13</vt:lpstr>
      <vt:lpstr>Слайд 14</vt:lpstr>
      <vt:lpstr>Слайд 15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User-PC</dc:creator>
  <cp:lastModifiedBy>admin</cp:lastModifiedBy>
  <cp:revision>7</cp:revision>
  <dcterms:created xsi:type="dcterms:W3CDTF">2017-11-22T19:38:15Z</dcterms:created>
  <dcterms:modified xsi:type="dcterms:W3CDTF">2020-04-10T10:02:28Z</dcterms:modified>
</cp:coreProperties>
</file>