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4" r:id="rId3"/>
    <p:sldId id="257" r:id="rId4"/>
    <p:sldId id="258" r:id="rId5"/>
    <p:sldId id="265" r:id="rId6"/>
    <p:sldId id="263" r:id="rId7"/>
    <p:sldId id="266" r:id="rId8"/>
    <p:sldId id="267" r:id="rId9"/>
    <p:sldId id="259" r:id="rId10"/>
    <p:sldId id="260" r:id="rId11"/>
    <p:sldId id="261" r:id="rId12"/>
    <p:sldId id="262" r:id="rId13"/>
    <p:sldId id="268"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4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ru-RU"/>
              <a:t>Образец заголовка</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67472280-E7DA-4867-9A70-5FBAA5955869}" type="datetimeFigureOut">
              <a:rPr lang="uk-UA" smtClean="0"/>
              <a:t>08.04.2020</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96252773-5407-4AD5-8F62-0E5C43A7A1FE}" type="slidenum">
              <a:rPr lang="uk-UA" smtClean="0"/>
              <a:t>‹#›</a:t>
            </a:fld>
            <a:endParaRPr lang="uk-U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300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7472280-E7DA-4867-9A70-5FBAA5955869}" type="datetimeFigureOut">
              <a:rPr lang="uk-UA" smtClean="0"/>
              <a:t>08.04.2020</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96252773-5407-4AD5-8F62-0E5C43A7A1FE}" type="slidenum">
              <a:rPr lang="uk-UA" smtClean="0"/>
              <a:t>‹#›</a:t>
            </a:fld>
            <a:endParaRPr lang="uk-UA"/>
          </a:p>
        </p:txBody>
      </p:sp>
    </p:spTree>
    <p:extLst>
      <p:ext uri="{BB962C8B-B14F-4D97-AF65-F5344CB8AC3E}">
        <p14:creationId xmlns:p14="http://schemas.microsoft.com/office/powerpoint/2010/main" val="711317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7472280-E7DA-4867-9A70-5FBAA5955869}" type="datetimeFigureOut">
              <a:rPr lang="uk-UA" smtClean="0"/>
              <a:t>08.04.2020</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96252773-5407-4AD5-8F62-0E5C43A7A1FE}" type="slidenum">
              <a:rPr lang="uk-UA" smtClean="0"/>
              <a:t>‹#›</a:t>
            </a:fld>
            <a:endParaRPr lang="uk-UA"/>
          </a:p>
        </p:txBody>
      </p:sp>
    </p:spTree>
    <p:extLst>
      <p:ext uri="{BB962C8B-B14F-4D97-AF65-F5344CB8AC3E}">
        <p14:creationId xmlns:p14="http://schemas.microsoft.com/office/powerpoint/2010/main" val="2779689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7472280-E7DA-4867-9A70-5FBAA5955869}" type="datetimeFigureOut">
              <a:rPr lang="uk-UA" smtClean="0"/>
              <a:t>08.04.2020</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96252773-5407-4AD5-8F62-0E5C43A7A1FE}" type="slidenum">
              <a:rPr lang="uk-UA" smtClean="0"/>
              <a:t>‹#›</a:t>
            </a:fld>
            <a:endParaRPr lang="uk-UA"/>
          </a:p>
        </p:txBody>
      </p:sp>
    </p:spTree>
    <p:extLst>
      <p:ext uri="{BB962C8B-B14F-4D97-AF65-F5344CB8AC3E}">
        <p14:creationId xmlns:p14="http://schemas.microsoft.com/office/powerpoint/2010/main" val="4352541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ru-RU"/>
              <a:t>Образец заголовка</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7472280-E7DA-4867-9A70-5FBAA5955869}" type="datetimeFigureOut">
              <a:rPr lang="uk-UA" smtClean="0"/>
              <a:t>08.04.2020</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96252773-5407-4AD5-8F62-0E5C43A7A1FE}" type="slidenum">
              <a:rPr lang="uk-UA" smtClean="0"/>
              <a:t>‹#›</a:t>
            </a:fld>
            <a:endParaRPr lang="uk-U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8426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ru-RU"/>
              <a:t>Образец заголовка</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67472280-E7DA-4867-9A70-5FBAA5955869}" type="datetimeFigureOut">
              <a:rPr lang="uk-UA" smtClean="0"/>
              <a:t>08.04.2020</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96252773-5407-4AD5-8F62-0E5C43A7A1FE}" type="slidenum">
              <a:rPr lang="uk-UA" smtClean="0"/>
              <a:t>‹#›</a:t>
            </a:fld>
            <a:endParaRPr lang="uk-UA"/>
          </a:p>
        </p:txBody>
      </p:sp>
    </p:spTree>
    <p:extLst>
      <p:ext uri="{BB962C8B-B14F-4D97-AF65-F5344CB8AC3E}">
        <p14:creationId xmlns:p14="http://schemas.microsoft.com/office/powerpoint/2010/main" val="3412521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ru-RU"/>
              <a:t>Образец заголовка</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097280" y="2582334"/>
            <a:ext cx="4937760" cy="33782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217920" y="2582334"/>
            <a:ext cx="4937760" cy="33782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67472280-E7DA-4867-9A70-5FBAA5955869}" type="datetimeFigureOut">
              <a:rPr lang="uk-UA" smtClean="0"/>
              <a:t>08.04.2020</a:t>
            </a:fld>
            <a:endParaRPr lang="uk-UA"/>
          </a:p>
        </p:txBody>
      </p:sp>
      <p:sp>
        <p:nvSpPr>
          <p:cNvPr id="8" name="Footer Placeholder 7"/>
          <p:cNvSpPr>
            <a:spLocks noGrp="1"/>
          </p:cNvSpPr>
          <p:nvPr>
            <p:ph type="ftr" sz="quarter" idx="11"/>
          </p:nvPr>
        </p:nvSpPr>
        <p:spPr/>
        <p:txBody>
          <a:bodyPr/>
          <a:lstStyle/>
          <a:p>
            <a:endParaRPr lang="uk-UA"/>
          </a:p>
        </p:txBody>
      </p:sp>
      <p:sp>
        <p:nvSpPr>
          <p:cNvPr id="9" name="Slide Number Placeholder 8"/>
          <p:cNvSpPr>
            <a:spLocks noGrp="1"/>
          </p:cNvSpPr>
          <p:nvPr>
            <p:ph type="sldNum" sz="quarter" idx="12"/>
          </p:nvPr>
        </p:nvSpPr>
        <p:spPr/>
        <p:txBody>
          <a:bodyPr/>
          <a:lstStyle/>
          <a:p>
            <a:fld id="{96252773-5407-4AD5-8F62-0E5C43A7A1FE}" type="slidenum">
              <a:rPr lang="uk-UA" smtClean="0"/>
              <a:t>‹#›</a:t>
            </a:fld>
            <a:endParaRPr lang="uk-UA"/>
          </a:p>
        </p:txBody>
      </p:sp>
    </p:spTree>
    <p:extLst>
      <p:ext uri="{BB962C8B-B14F-4D97-AF65-F5344CB8AC3E}">
        <p14:creationId xmlns:p14="http://schemas.microsoft.com/office/powerpoint/2010/main" val="380487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67472280-E7DA-4867-9A70-5FBAA5955869}" type="datetimeFigureOut">
              <a:rPr lang="uk-UA" smtClean="0"/>
              <a:t>08.04.2020</a:t>
            </a:fld>
            <a:endParaRPr lang="uk-UA"/>
          </a:p>
        </p:txBody>
      </p:sp>
      <p:sp>
        <p:nvSpPr>
          <p:cNvPr id="4" name="Footer Placeholder 3"/>
          <p:cNvSpPr>
            <a:spLocks noGrp="1"/>
          </p:cNvSpPr>
          <p:nvPr>
            <p:ph type="ftr" sz="quarter" idx="11"/>
          </p:nvPr>
        </p:nvSpPr>
        <p:spPr/>
        <p:txBody>
          <a:bodyPr/>
          <a:lstStyle/>
          <a:p>
            <a:endParaRPr lang="uk-UA"/>
          </a:p>
        </p:txBody>
      </p:sp>
      <p:sp>
        <p:nvSpPr>
          <p:cNvPr id="5" name="Slide Number Placeholder 4"/>
          <p:cNvSpPr>
            <a:spLocks noGrp="1"/>
          </p:cNvSpPr>
          <p:nvPr>
            <p:ph type="sldNum" sz="quarter" idx="12"/>
          </p:nvPr>
        </p:nvSpPr>
        <p:spPr/>
        <p:txBody>
          <a:bodyPr/>
          <a:lstStyle/>
          <a:p>
            <a:fld id="{96252773-5407-4AD5-8F62-0E5C43A7A1FE}" type="slidenum">
              <a:rPr lang="uk-UA" smtClean="0"/>
              <a:t>‹#›</a:t>
            </a:fld>
            <a:endParaRPr lang="uk-UA"/>
          </a:p>
        </p:txBody>
      </p:sp>
    </p:spTree>
    <p:extLst>
      <p:ext uri="{BB962C8B-B14F-4D97-AF65-F5344CB8AC3E}">
        <p14:creationId xmlns:p14="http://schemas.microsoft.com/office/powerpoint/2010/main" val="31558591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67472280-E7DA-4867-9A70-5FBAA5955869}" type="datetimeFigureOut">
              <a:rPr lang="uk-UA" smtClean="0"/>
              <a:t>08.04.2020</a:t>
            </a:fld>
            <a:endParaRPr lang="uk-UA"/>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uk-UA"/>
          </a:p>
        </p:txBody>
      </p:sp>
      <p:sp>
        <p:nvSpPr>
          <p:cNvPr id="9" name="Slide Number Placeholder 8"/>
          <p:cNvSpPr>
            <a:spLocks noGrp="1"/>
          </p:cNvSpPr>
          <p:nvPr>
            <p:ph type="sldNum" sz="quarter" idx="12"/>
          </p:nvPr>
        </p:nvSpPr>
        <p:spPr/>
        <p:txBody>
          <a:bodyPr/>
          <a:lstStyle/>
          <a:p>
            <a:fld id="{96252773-5407-4AD5-8F62-0E5C43A7A1FE}" type="slidenum">
              <a:rPr lang="uk-UA" smtClean="0"/>
              <a:t>‹#›</a:t>
            </a:fld>
            <a:endParaRPr lang="uk-UA"/>
          </a:p>
        </p:txBody>
      </p:sp>
    </p:spTree>
    <p:extLst>
      <p:ext uri="{BB962C8B-B14F-4D97-AF65-F5344CB8AC3E}">
        <p14:creationId xmlns:p14="http://schemas.microsoft.com/office/powerpoint/2010/main" val="3995955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ru-RU"/>
              <a:t>Образец заголовка</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67472280-E7DA-4867-9A70-5FBAA5955869}" type="datetimeFigureOut">
              <a:rPr lang="uk-UA" smtClean="0"/>
              <a:t>08.04.2020</a:t>
            </a:fld>
            <a:endParaRPr lang="uk-UA"/>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uk-UA"/>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6252773-5407-4AD5-8F62-0E5C43A7A1FE}" type="slidenum">
              <a:rPr lang="uk-UA" smtClean="0"/>
              <a:t>‹#›</a:t>
            </a:fld>
            <a:endParaRPr lang="uk-UA"/>
          </a:p>
        </p:txBody>
      </p:sp>
    </p:spTree>
    <p:extLst>
      <p:ext uri="{BB962C8B-B14F-4D97-AF65-F5344CB8AC3E}">
        <p14:creationId xmlns:p14="http://schemas.microsoft.com/office/powerpoint/2010/main" val="775709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ru-RU"/>
              <a:t>Образец заголовка</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67472280-E7DA-4867-9A70-5FBAA5955869}" type="datetimeFigureOut">
              <a:rPr lang="uk-UA" smtClean="0"/>
              <a:t>08.04.2020</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96252773-5407-4AD5-8F62-0E5C43A7A1FE}" type="slidenum">
              <a:rPr lang="uk-UA" smtClean="0"/>
              <a:t>‹#›</a:t>
            </a:fld>
            <a:endParaRPr lang="uk-UA"/>
          </a:p>
        </p:txBody>
      </p:sp>
    </p:spTree>
    <p:extLst>
      <p:ext uri="{BB962C8B-B14F-4D97-AF65-F5344CB8AC3E}">
        <p14:creationId xmlns:p14="http://schemas.microsoft.com/office/powerpoint/2010/main" val="24635147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ru-RU"/>
              <a:t>Образец заголовка</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67472280-E7DA-4867-9A70-5FBAA5955869}" type="datetimeFigureOut">
              <a:rPr lang="uk-UA" smtClean="0"/>
              <a:t>08.04.2020</a:t>
            </a:fld>
            <a:endParaRPr lang="uk-UA"/>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uk-UA"/>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6252773-5407-4AD5-8F62-0E5C43A7A1FE}" type="slidenum">
              <a:rPr lang="uk-UA" smtClean="0"/>
              <a:t>‹#›</a:t>
            </a:fld>
            <a:endParaRPr lang="uk-UA"/>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19749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1FA2727-4C8F-430B-91DA-5F806E3AB947}"/>
              </a:ext>
            </a:extLst>
          </p:cNvPr>
          <p:cNvSpPr>
            <a:spLocks noGrp="1"/>
          </p:cNvSpPr>
          <p:nvPr>
            <p:ph type="ctrTitle"/>
          </p:nvPr>
        </p:nvSpPr>
        <p:spPr/>
        <p:txBody>
          <a:bodyPr>
            <a:normAutofit fontScale="90000"/>
          </a:bodyPr>
          <a:lstStyle/>
          <a:p>
            <a:pPr algn="ctr"/>
            <a:r>
              <a:rPr lang="uk-UA" dirty="0"/>
              <a:t>Механізм запровадження сталого розвитку Тернопільського регіону:</a:t>
            </a:r>
            <a:br>
              <a:rPr lang="uk-UA" dirty="0"/>
            </a:br>
            <a:endParaRPr lang="uk-UA" dirty="0"/>
          </a:p>
        </p:txBody>
      </p:sp>
      <p:sp>
        <p:nvSpPr>
          <p:cNvPr id="3" name="Подзаголовок 2">
            <a:extLst>
              <a:ext uri="{FF2B5EF4-FFF2-40B4-BE49-F238E27FC236}">
                <a16:creationId xmlns:a16="http://schemas.microsoft.com/office/drawing/2014/main" id="{DF7DAC24-54DC-4F51-9EA7-A1140B6822AB}"/>
              </a:ext>
            </a:extLst>
          </p:cNvPr>
          <p:cNvSpPr>
            <a:spLocks noGrp="1"/>
          </p:cNvSpPr>
          <p:nvPr>
            <p:ph type="subTitle" idx="1"/>
          </p:nvPr>
        </p:nvSpPr>
        <p:spPr>
          <a:xfrm>
            <a:off x="1100051" y="4455620"/>
            <a:ext cx="10058400" cy="1782620"/>
          </a:xfrm>
        </p:spPr>
        <p:txBody>
          <a:bodyPr>
            <a:normAutofit/>
          </a:bodyPr>
          <a:lstStyle/>
          <a:p>
            <a:pPr algn="r"/>
            <a:r>
              <a:rPr lang="uk-UA" sz="1400" b="1" dirty="0">
                <a:solidFill>
                  <a:schemeClr val="tx1"/>
                </a:solidFill>
              </a:rPr>
              <a:t>Виконав:</a:t>
            </a:r>
          </a:p>
          <a:p>
            <a:pPr algn="r"/>
            <a:r>
              <a:rPr lang="uk-UA" sz="1400" b="1" dirty="0">
                <a:solidFill>
                  <a:schemeClr val="tx1"/>
                </a:solidFill>
              </a:rPr>
              <a:t>Студент 2 курсу</a:t>
            </a:r>
          </a:p>
          <a:p>
            <a:pPr algn="r"/>
            <a:r>
              <a:rPr lang="uk-UA" sz="1400" b="1" dirty="0">
                <a:solidFill>
                  <a:schemeClr val="tx1"/>
                </a:solidFill>
              </a:rPr>
              <a:t>Менеджменту </a:t>
            </a:r>
            <a:r>
              <a:rPr lang="uk-UA" sz="1400" b="1" dirty="0" err="1">
                <a:solidFill>
                  <a:schemeClr val="tx1"/>
                </a:solidFill>
              </a:rPr>
              <a:t>зед</a:t>
            </a:r>
            <a:endParaRPr lang="uk-UA" sz="1400" b="1" dirty="0">
              <a:solidFill>
                <a:schemeClr val="tx1"/>
              </a:solidFill>
            </a:endParaRPr>
          </a:p>
          <a:p>
            <a:pPr algn="r"/>
            <a:r>
              <a:rPr lang="uk-UA" sz="1400" b="1" dirty="0">
                <a:solidFill>
                  <a:schemeClr val="tx1"/>
                </a:solidFill>
              </a:rPr>
              <a:t>Резниченко г. в.</a:t>
            </a:r>
          </a:p>
        </p:txBody>
      </p:sp>
    </p:spTree>
    <p:extLst>
      <p:ext uri="{BB962C8B-B14F-4D97-AF65-F5344CB8AC3E}">
        <p14:creationId xmlns:p14="http://schemas.microsoft.com/office/powerpoint/2010/main" val="2817232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4F02594-82A0-4BB7-BBA6-D3AC6B0907F7}"/>
              </a:ext>
            </a:extLst>
          </p:cNvPr>
          <p:cNvSpPr>
            <a:spLocks noGrp="1"/>
          </p:cNvSpPr>
          <p:nvPr>
            <p:ph type="title"/>
          </p:nvPr>
        </p:nvSpPr>
        <p:spPr/>
        <p:txBody>
          <a:bodyPr/>
          <a:lstStyle/>
          <a:p>
            <a:r>
              <a:rPr lang="uk-UA" dirty="0"/>
              <a:t>Інформаційний механізм</a:t>
            </a:r>
          </a:p>
        </p:txBody>
      </p:sp>
      <p:sp>
        <p:nvSpPr>
          <p:cNvPr id="3" name="Объект 2">
            <a:extLst>
              <a:ext uri="{FF2B5EF4-FFF2-40B4-BE49-F238E27FC236}">
                <a16:creationId xmlns:a16="http://schemas.microsoft.com/office/drawing/2014/main" id="{8E075B13-96D5-4541-A77D-3636B44D2F40}"/>
              </a:ext>
            </a:extLst>
          </p:cNvPr>
          <p:cNvSpPr>
            <a:spLocks noGrp="1"/>
          </p:cNvSpPr>
          <p:nvPr>
            <p:ph idx="1"/>
          </p:nvPr>
        </p:nvSpPr>
        <p:spPr/>
        <p:txBody>
          <a:bodyPr>
            <a:normAutofit/>
          </a:bodyPr>
          <a:lstStyle/>
          <a:p>
            <a:pPr marL="0" indent="0" algn="ctr">
              <a:buNone/>
            </a:pPr>
            <a:r>
              <a:rPr lang="uk-UA" sz="3600" dirty="0"/>
              <a:t>повідомлення громадськості про виконувані роботи, побудова механізму громадських обговорень щодо впровадження регіональної стратегії</a:t>
            </a:r>
          </a:p>
        </p:txBody>
      </p:sp>
    </p:spTree>
    <p:extLst>
      <p:ext uri="{BB962C8B-B14F-4D97-AF65-F5344CB8AC3E}">
        <p14:creationId xmlns:p14="http://schemas.microsoft.com/office/powerpoint/2010/main" val="12847235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E3229BC-094B-47ED-97BD-969E81C4F647}"/>
              </a:ext>
            </a:extLst>
          </p:cNvPr>
          <p:cNvSpPr>
            <a:spLocks noGrp="1"/>
          </p:cNvSpPr>
          <p:nvPr>
            <p:ph type="title"/>
          </p:nvPr>
        </p:nvSpPr>
        <p:spPr/>
        <p:txBody>
          <a:bodyPr/>
          <a:lstStyle/>
          <a:p>
            <a:r>
              <a:rPr lang="uk-UA" dirty="0"/>
              <a:t>Фінансовий механізм</a:t>
            </a:r>
          </a:p>
        </p:txBody>
      </p:sp>
      <p:sp>
        <p:nvSpPr>
          <p:cNvPr id="3" name="Объект 2">
            <a:extLst>
              <a:ext uri="{FF2B5EF4-FFF2-40B4-BE49-F238E27FC236}">
                <a16:creationId xmlns:a16="http://schemas.microsoft.com/office/drawing/2014/main" id="{4ABEC6EA-6684-4DBA-BD8E-2F4F3FDA0A61}"/>
              </a:ext>
            </a:extLst>
          </p:cNvPr>
          <p:cNvSpPr>
            <a:spLocks noGrp="1"/>
          </p:cNvSpPr>
          <p:nvPr>
            <p:ph idx="1"/>
          </p:nvPr>
        </p:nvSpPr>
        <p:spPr/>
        <p:txBody>
          <a:bodyPr>
            <a:normAutofit/>
          </a:bodyPr>
          <a:lstStyle/>
          <a:p>
            <a:pPr marL="0" indent="0" algn="ctr">
              <a:buNone/>
            </a:pPr>
            <a:r>
              <a:rPr lang="uk-UA" sz="3200" dirty="0"/>
              <a:t>завдяки державній реформі про створення територіальних громад, частка їх інвестицій у економіку зросла до 10-11% у порівнянні з 2-3%, які були раніше. За участі ефективного впровадження даної реформи слід очікувати збільшення частки фінансування підприємств за кошти місцевого бюджету. </a:t>
            </a:r>
          </a:p>
        </p:txBody>
      </p:sp>
    </p:spTree>
    <p:extLst>
      <p:ext uri="{BB962C8B-B14F-4D97-AF65-F5344CB8AC3E}">
        <p14:creationId xmlns:p14="http://schemas.microsoft.com/office/powerpoint/2010/main" val="3954906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FB42270-4CD9-46C4-B4A5-47DFF4950FCE}"/>
              </a:ext>
            </a:extLst>
          </p:cNvPr>
          <p:cNvSpPr>
            <a:spLocks noGrp="1"/>
          </p:cNvSpPr>
          <p:nvPr>
            <p:ph type="title"/>
          </p:nvPr>
        </p:nvSpPr>
        <p:spPr/>
        <p:txBody>
          <a:bodyPr/>
          <a:lstStyle/>
          <a:p>
            <a:r>
              <a:rPr lang="uk-UA" dirty="0"/>
              <a:t>Соціальний механізм</a:t>
            </a:r>
          </a:p>
        </p:txBody>
      </p:sp>
      <p:sp>
        <p:nvSpPr>
          <p:cNvPr id="3" name="Объект 2">
            <a:extLst>
              <a:ext uri="{FF2B5EF4-FFF2-40B4-BE49-F238E27FC236}">
                <a16:creationId xmlns:a16="http://schemas.microsoft.com/office/drawing/2014/main" id="{941A5B41-FB6E-4B2D-8A33-F778241A65A4}"/>
              </a:ext>
            </a:extLst>
          </p:cNvPr>
          <p:cNvSpPr>
            <a:spLocks noGrp="1"/>
          </p:cNvSpPr>
          <p:nvPr>
            <p:ph idx="1"/>
          </p:nvPr>
        </p:nvSpPr>
        <p:spPr/>
        <p:txBody>
          <a:bodyPr>
            <a:normAutofit/>
          </a:bodyPr>
          <a:lstStyle/>
          <a:p>
            <a:pPr marL="0" indent="0" algn="ctr">
              <a:buNone/>
            </a:pPr>
            <a:r>
              <a:rPr lang="uk-UA" sz="3200" dirty="0"/>
              <a:t>забезпечення якісної питної води для кожного мешканця регіону, впровадження соціального захисту населення; сприяння розвитку закладів освіти, науки, культури. </a:t>
            </a:r>
          </a:p>
        </p:txBody>
      </p:sp>
    </p:spTree>
    <p:extLst>
      <p:ext uri="{BB962C8B-B14F-4D97-AF65-F5344CB8AC3E}">
        <p14:creationId xmlns:p14="http://schemas.microsoft.com/office/powerpoint/2010/main" val="26089894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E529063-EA75-4289-A8FC-AE85C3061655}"/>
              </a:ext>
            </a:extLst>
          </p:cNvPr>
          <p:cNvSpPr>
            <a:spLocks noGrp="1"/>
          </p:cNvSpPr>
          <p:nvPr>
            <p:ph type="title"/>
          </p:nvPr>
        </p:nvSpPr>
        <p:spPr>
          <a:xfrm>
            <a:off x="1066800" y="1763711"/>
            <a:ext cx="10058400" cy="1450757"/>
          </a:xfrm>
        </p:spPr>
        <p:txBody>
          <a:bodyPr>
            <a:normAutofit/>
          </a:bodyPr>
          <a:lstStyle/>
          <a:p>
            <a:pPr algn="ctr"/>
            <a:r>
              <a:rPr lang="uk-UA" sz="4000" dirty="0"/>
              <a:t>Створити програму повернення українців, що емігрували.</a:t>
            </a:r>
          </a:p>
        </p:txBody>
      </p:sp>
    </p:spTree>
    <p:extLst>
      <p:ext uri="{BB962C8B-B14F-4D97-AF65-F5344CB8AC3E}">
        <p14:creationId xmlns:p14="http://schemas.microsoft.com/office/powerpoint/2010/main" val="351355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F3B410C-63C9-4195-BBA5-87D1C5FF1C11}"/>
              </a:ext>
            </a:extLst>
          </p:cNvPr>
          <p:cNvSpPr>
            <a:spLocks noGrp="1"/>
          </p:cNvSpPr>
          <p:nvPr>
            <p:ph type="title"/>
          </p:nvPr>
        </p:nvSpPr>
        <p:spPr/>
        <p:txBody>
          <a:bodyPr/>
          <a:lstStyle/>
          <a:p>
            <a:endParaRPr lang="uk-UA"/>
          </a:p>
        </p:txBody>
      </p:sp>
      <p:sp>
        <p:nvSpPr>
          <p:cNvPr id="3" name="Объект 2">
            <a:extLst>
              <a:ext uri="{FF2B5EF4-FFF2-40B4-BE49-F238E27FC236}">
                <a16:creationId xmlns:a16="http://schemas.microsoft.com/office/drawing/2014/main" id="{32BE96F1-F7A9-4547-A320-DA45370862CF}"/>
              </a:ext>
            </a:extLst>
          </p:cNvPr>
          <p:cNvSpPr>
            <a:spLocks noGrp="1"/>
          </p:cNvSpPr>
          <p:nvPr>
            <p:ph idx="1"/>
          </p:nvPr>
        </p:nvSpPr>
        <p:spPr/>
        <p:txBody>
          <a:bodyPr/>
          <a:lstStyle/>
          <a:p>
            <a:endParaRPr lang="uk-UA"/>
          </a:p>
        </p:txBody>
      </p:sp>
      <p:pic>
        <p:nvPicPr>
          <p:cNvPr id="4" name="Рисунок 3">
            <a:extLst>
              <a:ext uri="{FF2B5EF4-FFF2-40B4-BE49-F238E27FC236}">
                <a16:creationId xmlns:a16="http://schemas.microsoft.com/office/drawing/2014/main" id="{3856657B-B436-481A-802F-6D93B39BCFBE}"/>
              </a:ext>
            </a:extLst>
          </p:cNvPr>
          <p:cNvPicPr/>
          <p:nvPr/>
        </p:nvPicPr>
        <p:blipFill>
          <a:blip r:embed="rId2">
            <a:extLst>
              <a:ext uri="{28A0092B-C50C-407E-A947-70E740481C1C}">
                <a14:useLocalDpi xmlns:a14="http://schemas.microsoft.com/office/drawing/2010/main" val="0"/>
              </a:ext>
            </a:extLst>
          </a:blip>
          <a:stretch>
            <a:fillRect/>
          </a:stretch>
        </p:blipFill>
        <p:spPr>
          <a:xfrm>
            <a:off x="811199" y="286603"/>
            <a:ext cx="10951437" cy="6052976"/>
          </a:xfrm>
          <a:prstGeom prst="rect">
            <a:avLst/>
          </a:prstGeom>
        </p:spPr>
      </p:pic>
    </p:spTree>
    <p:extLst>
      <p:ext uri="{BB962C8B-B14F-4D97-AF65-F5344CB8AC3E}">
        <p14:creationId xmlns:p14="http://schemas.microsoft.com/office/powerpoint/2010/main" val="475566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F94CE6A-C245-41EE-A076-9786751D3377}"/>
              </a:ext>
            </a:extLst>
          </p:cNvPr>
          <p:cNvSpPr>
            <a:spLocks noGrp="1"/>
          </p:cNvSpPr>
          <p:nvPr>
            <p:ph type="title"/>
          </p:nvPr>
        </p:nvSpPr>
        <p:spPr/>
        <p:txBody>
          <a:bodyPr/>
          <a:lstStyle/>
          <a:p>
            <a:r>
              <a:rPr lang="uk-UA" dirty="0"/>
              <a:t>Екологічний механізм</a:t>
            </a:r>
          </a:p>
        </p:txBody>
      </p:sp>
      <p:sp>
        <p:nvSpPr>
          <p:cNvPr id="3" name="Объект 2">
            <a:extLst>
              <a:ext uri="{FF2B5EF4-FFF2-40B4-BE49-F238E27FC236}">
                <a16:creationId xmlns:a16="http://schemas.microsoft.com/office/drawing/2014/main" id="{0360298B-5021-4B46-B060-416376FEC4F9}"/>
              </a:ext>
            </a:extLst>
          </p:cNvPr>
          <p:cNvSpPr>
            <a:spLocks noGrp="1"/>
          </p:cNvSpPr>
          <p:nvPr>
            <p:ph idx="1"/>
          </p:nvPr>
        </p:nvSpPr>
        <p:spPr/>
        <p:txBody>
          <a:bodyPr>
            <a:normAutofit lnSpcReduction="10000"/>
          </a:bodyPr>
          <a:lstStyle/>
          <a:p>
            <a:pPr marL="0" indent="0" algn="ctr">
              <a:buNone/>
            </a:pPr>
            <a:r>
              <a:rPr lang="uk-UA" sz="3200" dirty="0"/>
              <a:t>покращення рекреаційного потенціалу регіону, догляд та охорона культурних, природних, історичних пам’яток, сприяння та заохочення підприємців до впровадження безвідходних виробництв, посилення нагляду за порушеннями екологічних та санітарних норм, сприяння охороні лісів від незаконних вирубок, підвищення цін за вирубку деревини, створення нових лісових насаджень (до 22% від загальної території області, що є безпечним показником).</a:t>
            </a:r>
          </a:p>
          <a:p>
            <a:pPr marL="0" indent="0" algn="ctr">
              <a:buNone/>
            </a:pPr>
            <a:endParaRPr lang="uk-UA" sz="3200" dirty="0"/>
          </a:p>
        </p:txBody>
      </p:sp>
    </p:spTree>
    <p:extLst>
      <p:ext uri="{BB962C8B-B14F-4D97-AF65-F5344CB8AC3E}">
        <p14:creationId xmlns:p14="http://schemas.microsoft.com/office/powerpoint/2010/main" val="20072632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267475E-1A0E-48FE-AE70-308C1768012A}"/>
              </a:ext>
            </a:extLst>
          </p:cNvPr>
          <p:cNvSpPr>
            <a:spLocks noGrp="1"/>
          </p:cNvSpPr>
          <p:nvPr>
            <p:ph type="title"/>
          </p:nvPr>
        </p:nvSpPr>
        <p:spPr/>
        <p:txBody>
          <a:bodyPr/>
          <a:lstStyle/>
          <a:p>
            <a:pPr algn="ctr"/>
            <a:r>
              <a:rPr lang="uk-UA" dirty="0"/>
              <a:t>Економічний механізм</a:t>
            </a:r>
          </a:p>
        </p:txBody>
      </p:sp>
      <p:pic>
        <p:nvPicPr>
          <p:cNvPr id="1026" name="Picture 2">
            <a:extLst>
              <a:ext uri="{FF2B5EF4-FFF2-40B4-BE49-F238E27FC236}">
                <a16:creationId xmlns:a16="http://schemas.microsoft.com/office/drawing/2014/main" id="{9D4E7EE6-73CC-43B9-9CA9-08BD007CFF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0" y="1859280"/>
            <a:ext cx="8953500" cy="4098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8315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E3F04EB-5767-4384-AB3F-675281875596}"/>
              </a:ext>
            </a:extLst>
          </p:cNvPr>
          <p:cNvSpPr>
            <a:spLocks noGrp="1"/>
          </p:cNvSpPr>
          <p:nvPr>
            <p:ph type="title"/>
          </p:nvPr>
        </p:nvSpPr>
        <p:spPr>
          <a:xfrm>
            <a:off x="0" y="0"/>
            <a:ext cx="12192000" cy="4220308"/>
          </a:xfrm>
        </p:spPr>
        <p:txBody>
          <a:bodyPr>
            <a:normAutofit/>
          </a:bodyPr>
          <a:lstStyle/>
          <a:p>
            <a:pPr algn="ctr"/>
            <a:r>
              <a:rPr lang="uk-UA" dirty="0"/>
              <a:t>створення умов для інвестицій, найбільш привабливими є галузі сільського господарства та переробної промисловості</a:t>
            </a:r>
          </a:p>
        </p:txBody>
      </p:sp>
      <p:sp>
        <p:nvSpPr>
          <p:cNvPr id="3" name="Объект 2">
            <a:extLst>
              <a:ext uri="{FF2B5EF4-FFF2-40B4-BE49-F238E27FC236}">
                <a16:creationId xmlns:a16="http://schemas.microsoft.com/office/drawing/2014/main" id="{B58DDF2E-BFC6-4217-897E-5FA4E1DB09D7}"/>
              </a:ext>
            </a:extLst>
          </p:cNvPr>
          <p:cNvSpPr>
            <a:spLocks noGrp="1"/>
          </p:cNvSpPr>
          <p:nvPr>
            <p:ph idx="1"/>
          </p:nvPr>
        </p:nvSpPr>
        <p:spPr/>
        <p:txBody>
          <a:bodyPr/>
          <a:lstStyle/>
          <a:p>
            <a:endParaRPr lang="uk-UA" dirty="0"/>
          </a:p>
        </p:txBody>
      </p:sp>
    </p:spTree>
    <p:extLst>
      <p:ext uri="{BB962C8B-B14F-4D97-AF65-F5344CB8AC3E}">
        <p14:creationId xmlns:p14="http://schemas.microsoft.com/office/powerpoint/2010/main" val="39617952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C4C23C6-9724-42B1-B3FB-2A012C2834B3}"/>
              </a:ext>
            </a:extLst>
          </p:cNvPr>
          <p:cNvSpPr>
            <a:spLocks noGrp="1"/>
          </p:cNvSpPr>
          <p:nvPr>
            <p:ph type="title"/>
          </p:nvPr>
        </p:nvSpPr>
        <p:spPr/>
        <p:txBody>
          <a:bodyPr>
            <a:normAutofit/>
          </a:bodyPr>
          <a:lstStyle/>
          <a:p>
            <a:pPr algn="ctr"/>
            <a:r>
              <a:rPr lang="uk-UA" sz="3600" dirty="0"/>
              <a:t>Проект «Тернопільського комбайнового заводу»</a:t>
            </a:r>
          </a:p>
        </p:txBody>
      </p:sp>
      <p:sp>
        <p:nvSpPr>
          <p:cNvPr id="3" name="Объект 2">
            <a:extLst>
              <a:ext uri="{FF2B5EF4-FFF2-40B4-BE49-F238E27FC236}">
                <a16:creationId xmlns:a16="http://schemas.microsoft.com/office/drawing/2014/main" id="{14FAC90C-A8F8-42B2-8CF6-D8318B6041F7}"/>
              </a:ext>
            </a:extLst>
          </p:cNvPr>
          <p:cNvSpPr>
            <a:spLocks noGrp="1"/>
          </p:cNvSpPr>
          <p:nvPr>
            <p:ph idx="1"/>
          </p:nvPr>
        </p:nvSpPr>
        <p:spPr/>
        <p:txBody>
          <a:bodyPr/>
          <a:lstStyle/>
          <a:p>
            <a:endParaRPr lang="uk-UA"/>
          </a:p>
        </p:txBody>
      </p:sp>
      <p:pic>
        <p:nvPicPr>
          <p:cNvPr id="4" name="Picture 2" descr="Результат пошуку зображень за запитом ВАТ &quot;Тернопільський комбайновий завод">
            <a:extLst>
              <a:ext uri="{FF2B5EF4-FFF2-40B4-BE49-F238E27FC236}">
                <a16:creationId xmlns:a16="http://schemas.microsoft.com/office/drawing/2014/main" id="{2AF5A4AE-6480-406A-87D4-33001FB52E06}"/>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872094" y="2055413"/>
            <a:ext cx="8508771" cy="3604001"/>
          </a:xfrm>
          <a:prstGeom prst="rect">
            <a:avLst/>
          </a:prstGeom>
          <a:noFill/>
        </p:spPr>
      </p:pic>
    </p:spTree>
    <p:extLst>
      <p:ext uri="{BB962C8B-B14F-4D97-AF65-F5344CB8AC3E}">
        <p14:creationId xmlns:p14="http://schemas.microsoft.com/office/powerpoint/2010/main" val="23861883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6F60692-0CDF-4A56-A80E-A38610C935F0}"/>
              </a:ext>
            </a:extLst>
          </p:cNvPr>
          <p:cNvSpPr>
            <a:spLocks noGrp="1"/>
          </p:cNvSpPr>
          <p:nvPr>
            <p:ph type="title"/>
          </p:nvPr>
        </p:nvSpPr>
        <p:spPr>
          <a:xfrm>
            <a:off x="0" y="0"/>
            <a:ext cx="12192000" cy="4461468"/>
          </a:xfrm>
        </p:spPr>
        <p:txBody>
          <a:bodyPr>
            <a:normAutofit/>
          </a:bodyPr>
          <a:lstStyle/>
          <a:p>
            <a:pPr algn="ctr"/>
            <a:r>
              <a:rPr lang="uk-UA" sz="4000" dirty="0"/>
              <a:t>Створення кластеру на основі «Тернопільського комбайнового заводу»; Мета кластеру – згуртування успішних та працьовитих людей, які бажають змінити інфраструктуру міста та життя тернополян</a:t>
            </a:r>
          </a:p>
        </p:txBody>
      </p:sp>
    </p:spTree>
    <p:extLst>
      <p:ext uri="{BB962C8B-B14F-4D97-AF65-F5344CB8AC3E}">
        <p14:creationId xmlns:p14="http://schemas.microsoft.com/office/powerpoint/2010/main" val="26177712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CE8E80C-9896-4D8C-BF39-79069F41B606}"/>
              </a:ext>
            </a:extLst>
          </p:cNvPr>
          <p:cNvSpPr>
            <a:spLocks noGrp="1"/>
          </p:cNvSpPr>
          <p:nvPr>
            <p:ph type="title"/>
          </p:nvPr>
        </p:nvSpPr>
        <p:spPr>
          <a:xfrm>
            <a:off x="0" y="0"/>
            <a:ext cx="12192000" cy="3949002"/>
          </a:xfrm>
        </p:spPr>
        <p:txBody>
          <a:bodyPr>
            <a:normAutofit/>
          </a:bodyPr>
          <a:lstStyle/>
          <a:p>
            <a:pPr algn="ctr"/>
            <a:r>
              <a:rPr lang="uk-UA" sz="4000" dirty="0"/>
              <a:t>Сприяння регіональної влади щодо підвищення конкурентоспроможності підприємства «Оріон», його розвиток та амортизація основних фондів. </a:t>
            </a:r>
          </a:p>
        </p:txBody>
      </p:sp>
      <p:sp>
        <p:nvSpPr>
          <p:cNvPr id="3" name="Объект 2">
            <a:extLst>
              <a:ext uri="{FF2B5EF4-FFF2-40B4-BE49-F238E27FC236}">
                <a16:creationId xmlns:a16="http://schemas.microsoft.com/office/drawing/2014/main" id="{9EE1FAF6-E1F2-474A-ACBB-3F6DCC9833EA}"/>
              </a:ext>
            </a:extLst>
          </p:cNvPr>
          <p:cNvSpPr>
            <a:spLocks noGrp="1"/>
          </p:cNvSpPr>
          <p:nvPr>
            <p:ph idx="1"/>
          </p:nvPr>
        </p:nvSpPr>
        <p:spPr/>
        <p:txBody>
          <a:bodyPr/>
          <a:lstStyle/>
          <a:p>
            <a:endParaRPr lang="uk-UA"/>
          </a:p>
        </p:txBody>
      </p:sp>
    </p:spTree>
    <p:extLst>
      <p:ext uri="{BB962C8B-B14F-4D97-AF65-F5344CB8AC3E}">
        <p14:creationId xmlns:p14="http://schemas.microsoft.com/office/powerpoint/2010/main" val="15049273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E15B8B1-2759-4C73-AF16-05E3A7A8BEB5}"/>
              </a:ext>
            </a:extLst>
          </p:cNvPr>
          <p:cNvSpPr>
            <a:spLocks noGrp="1"/>
          </p:cNvSpPr>
          <p:nvPr>
            <p:ph type="title"/>
          </p:nvPr>
        </p:nvSpPr>
        <p:spPr/>
        <p:txBody>
          <a:bodyPr/>
          <a:lstStyle/>
          <a:p>
            <a:r>
              <a:rPr lang="uk-UA" dirty="0"/>
              <a:t>Правовий механізм</a:t>
            </a:r>
          </a:p>
        </p:txBody>
      </p:sp>
      <p:sp>
        <p:nvSpPr>
          <p:cNvPr id="3" name="Объект 2">
            <a:extLst>
              <a:ext uri="{FF2B5EF4-FFF2-40B4-BE49-F238E27FC236}">
                <a16:creationId xmlns:a16="http://schemas.microsoft.com/office/drawing/2014/main" id="{1D0FF8E2-AA2A-4746-8BD6-819019818FB0}"/>
              </a:ext>
            </a:extLst>
          </p:cNvPr>
          <p:cNvSpPr>
            <a:spLocks noGrp="1"/>
          </p:cNvSpPr>
          <p:nvPr>
            <p:ph idx="1"/>
          </p:nvPr>
        </p:nvSpPr>
        <p:spPr/>
        <p:txBody>
          <a:bodyPr>
            <a:normAutofit/>
          </a:bodyPr>
          <a:lstStyle/>
          <a:p>
            <a:pPr marL="0" indent="0" algn="ctr">
              <a:buNone/>
            </a:pPr>
            <a:r>
              <a:rPr lang="uk-UA" sz="3200" dirty="0"/>
              <a:t>перегляд законодавство та постанов щодо рентної плати за використання природних ресурсів, збільшення частки фінансування екологічного захисту з місцевого та регіонального бюджету. Посилення захисту природоохоронних територій та створення нових.</a:t>
            </a:r>
          </a:p>
        </p:txBody>
      </p:sp>
    </p:spTree>
    <p:extLst>
      <p:ext uri="{BB962C8B-B14F-4D97-AF65-F5344CB8AC3E}">
        <p14:creationId xmlns:p14="http://schemas.microsoft.com/office/powerpoint/2010/main" val="1747637005"/>
      </p:ext>
    </p:extLst>
  </p:cSld>
  <p:clrMapOvr>
    <a:masterClrMapping/>
  </p:clrMapOvr>
</p:sld>
</file>

<file path=ppt/theme/theme1.xml><?xml version="1.0" encoding="utf-8"?>
<a:theme xmlns:a="http://schemas.openxmlformats.org/drawingml/2006/main" name="Ретро">
  <a:themeElements>
    <a:clrScheme name="Ретро">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Ретр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Ретр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12</TotalTime>
  <Words>278</Words>
  <Application>Microsoft Office PowerPoint</Application>
  <PresentationFormat>Широкоэкранный</PresentationFormat>
  <Paragraphs>21</Paragraphs>
  <Slides>13</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13</vt:i4>
      </vt:variant>
    </vt:vector>
  </HeadingPairs>
  <TitlesOfParts>
    <vt:vector size="17" baseType="lpstr">
      <vt:lpstr>Arial</vt:lpstr>
      <vt:lpstr>Calibri</vt:lpstr>
      <vt:lpstr>Calibri Light</vt:lpstr>
      <vt:lpstr>Ретро</vt:lpstr>
      <vt:lpstr>Механізм запровадження сталого розвитку Тернопільського регіону: </vt:lpstr>
      <vt:lpstr>Презентация PowerPoint</vt:lpstr>
      <vt:lpstr>Екологічний механізм</vt:lpstr>
      <vt:lpstr>Економічний механізм</vt:lpstr>
      <vt:lpstr>створення умов для інвестицій, найбільш привабливими є галузі сільського господарства та переробної промисловості</vt:lpstr>
      <vt:lpstr>Проект «Тернопільського комбайнового заводу»</vt:lpstr>
      <vt:lpstr>Створення кластеру на основі «Тернопільського комбайнового заводу»; Мета кластеру – згуртування успішних та працьовитих людей, які бажають змінити інфраструктуру міста та життя тернополян</vt:lpstr>
      <vt:lpstr>Сприяння регіональної влади щодо підвищення конкурентоспроможності підприємства «Оріон», його розвиток та амортизація основних фондів. </vt:lpstr>
      <vt:lpstr>Правовий механізм</vt:lpstr>
      <vt:lpstr>Інформаційний механізм</vt:lpstr>
      <vt:lpstr>Фінансовий механізм</vt:lpstr>
      <vt:lpstr>Соціальний механізм</vt:lpstr>
      <vt:lpstr>Створити програму повернення українців, що емігрували.</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Механізм запровадження сталого розвитку Тернопільського регіону: </dc:title>
  <dc:creator>Георгій Резниченко</dc:creator>
  <cp:lastModifiedBy>Георгій Резниченко</cp:lastModifiedBy>
  <cp:revision>2</cp:revision>
  <dcterms:created xsi:type="dcterms:W3CDTF">2020-04-08T17:51:07Z</dcterms:created>
  <dcterms:modified xsi:type="dcterms:W3CDTF">2020-04-08T18:03:09Z</dcterms:modified>
</cp:coreProperties>
</file>