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sldIdLst>
    <p:sldId id="279" r:id="rId2"/>
    <p:sldId id="280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57" r:id="rId12"/>
    <p:sldId id="258" r:id="rId13"/>
    <p:sldId id="259" r:id="rId14"/>
    <p:sldId id="273" r:id="rId15"/>
    <p:sldId id="260" r:id="rId16"/>
    <p:sldId id="261" r:id="rId17"/>
    <p:sldId id="274" r:id="rId18"/>
    <p:sldId id="262" r:id="rId19"/>
    <p:sldId id="263" r:id="rId20"/>
    <p:sldId id="275" r:id="rId21"/>
    <p:sldId id="264" r:id="rId22"/>
    <p:sldId id="265" r:id="rId23"/>
    <p:sldId id="276" r:id="rId24"/>
    <p:sldId id="266" r:id="rId25"/>
    <p:sldId id="267" r:id="rId26"/>
    <p:sldId id="278" r:id="rId27"/>
    <p:sldId id="268" r:id="rId28"/>
    <p:sldId id="269" r:id="rId29"/>
    <p:sldId id="270" r:id="rId30"/>
    <p:sldId id="271" r:id="rId31"/>
    <p:sldId id="272" r:id="rId32"/>
    <p:sldId id="27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89" d="100"/>
          <a:sy n="89" d="100"/>
        </p:scale>
        <p:origin x="-612" y="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7A15B1-C71F-4A7D-8E6F-5E768DEF9B71}" type="doc">
      <dgm:prSet loTypeId="urn:microsoft.com/office/officeart/2008/layout/VerticalCircle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D838BC01-AFB2-4EAF-A8C1-110FBEEBE8A6}">
      <dgm:prSet/>
      <dgm:spPr/>
      <dgm:t>
        <a:bodyPr/>
        <a:lstStyle/>
        <a:p>
          <a:r>
            <a:rPr lang="ru-RU"/>
            <a:t>Контракт - це документ, який свідчить про те, що одна </a:t>
          </a:r>
          <a:r>
            <a:rPr lang="ru-RU" smtClean="0"/>
            <a:t>сторона угоди (продавець) зобов'язується доставити товар у власність іншій стороні (покупцю) яка, в свою чергу, зобов'язується прийняти його і заплатити ціну за товар. </a:t>
          </a:r>
          <a:endParaRPr lang="ru-RU"/>
        </a:p>
      </dgm:t>
    </dgm:pt>
    <dgm:pt modelId="{CF4305F5-A2F9-49D4-8A0A-410FB2064829}" type="parTrans" cxnId="{D9BB7D1F-9719-4439-9C66-2EF761A7A877}">
      <dgm:prSet/>
      <dgm:spPr/>
      <dgm:t>
        <a:bodyPr/>
        <a:lstStyle/>
        <a:p>
          <a:endParaRPr lang="ru-RU"/>
        </a:p>
      </dgm:t>
    </dgm:pt>
    <dgm:pt modelId="{D1FAC4A9-C29E-46DA-ADEB-F137B880A485}" type="sibTrans" cxnId="{D9BB7D1F-9719-4439-9C66-2EF761A7A877}">
      <dgm:prSet/>
      <dgm:spPr/>
      <dgm:t>
        <a:bodyPr/>
        <a:lstStyle/>
        <a:p>
          <a:endParaRPr lang="ru-RU"/>
        </a:p>
      </dgm:t>
    </dgm:pt>
    <dgm:pt modelId="{01264CCD-724B-4B2B-83D3-DB1A1074E9A3}">
      <dgm:prSet/>
      <dgm:spPr/>
      <dgm:t>
        <a:bodyPr/>
        <a:lstStyle/>
        <a:p>
          <a:r>
            <a:rPr lang="ru-RU" smtClean="0"/>
            <a:t>Контракт – основний комерційний документ, що визначає права й обов'язки сторін. По суті в ньому викладений комплекс дій по здійснення зовнішньоторгового обміну</a:t>
          </a:r>
          <a:endParaRPr lang="ru-RU"/>
        </a:p>
      </dgm:t>
    </dgm:pt>
    <dgm:pt modelId="{ACCD97CC-1A84-4975-8B87-FB0CC7B8575E}" type="parTrans" cxnId="{BB37D6E8-8993-4355-A89C-00DF366F3368}">
      <dgm:prSet/>
      <dgm:spPr/>
      <dgm:t>
        <a:bodyPr/>
        <a:lstStyle/>
        <a:p>
          <a:endParaRPr lang="ru-RU"/>
        </a:p>
      </dgm:t>
    </dgm:pt>
    <dgm:pt modelId="{650F2DA0-5E99-48F9-8744-7AE9B95B4446}" type="sibTrans" cxnId="{BB37D6E8-8993-4355-A89C-00DF366F3368}">
      <dgm:prSet/>
      <dgm:spPr/>
      <dgm:t>
        <a:bodyPr/>
        <a:lstStyle/>
        <a:p>
          <a:endParaRPr lang="ru-RU"/>
        </a:p>
      </dgm:t>
    </dgm:pt>
    <dgm:pt modelId="{1FBD2DBF-EEE4-4DC8-BD53-48ACBC1447E1}" type="pres">
      <dgm:prSet presAssocID="{5C7A15B1-C71F-4A7D-8E6F-5E768DEF9B71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210DD3E2-5F54-49AA-A75F-18F7438F066F}" type="pres">
      <dgm:prSet presAssocID="{D838BC01-AFB2-4EAF-A8C1-110FBEEBE8A6}" presName="noChildren" presStyleCnt="0"/>
      <dgm:spPr/>
    </dgm:pt>
    <dgm:pt modelId="{6B01C0CC-4EA4-4B7B-AC50-4DA624573CB1}" type="pres">
      <dgm:prSet presAssocID="{D838BC01-AFB2-4EAF-A8C1-110FBEEBE8A6}" presName="gap" presStyleCnt="0"/>
      <dgm:spPr/>
    </dgm:pt>
    <dgm:pt modelId="{B6DF5AD8-A158-48FA-82EF-671139D6E287}" type="pres">
      <dgm:prSet presAssocID="{D838BC01-AFB2-4EAF-A8C1-110FBEEBE8A6}" presName="medCircle2" presStyleLbl="vennNode1" presStyleIdx="0" presStyleCnt="2"/>
      <dgm:spPr/>
    </dgm:pt>
    <dgm:pt modelId="{4B5D1774-0227-41AE-B7E3-366BC3F0A5B0}" type="pres">
      <dgm:prSet presAssocID="{D838BC01-AFB2-4EAF-A8C1-110FBEEBE8A6}" presName="txLvlOnly1" presStyleLbl="revTx" presStyleIdx="0" presStyleCnt="2"/>
      <dgm:spPr/>
      <dgm:t>
        <a:bodyPr/>
        <a:lstStyle/>
        <a:p>
          <a:endParaRPr lang="uk-UA"/>
        </a:p>
      </dgm:t>
    </dgm:pt>
    <dgm:pt modelId="{1AEB5E42-787C-455D-A82D-FA19CCAB360D}" type="pres">
      <dgm:prSet presAssocID="{01264CCD-724B-4B2B-83D3-DB1A1074E9A3}" presName="noChildren" presStyleCnt="0"/>
      <dgm:spPr/>
    </dgm:pt>
    <dgm:pt modelId="{012FE665-0860-4C28-8615-211D6AB6E9F1}" type="pres">
      <dgm:prSet presAssocID="{01264CCD-724B-4B2B-83D3-DB1A1074E9A3}" presName="gap" presStyleCnt="0"/>
      <dgm:spPr/>
    </dgm:pt>
    <dgm:pt modelId="{5F8064E7-861D-4CC8-AC93-FA62E5A9D977}" type="pres">
      <dgm:prSet presAssocID="{01264CCD-724B-4B2B-83D3-DB1A1074E9A3}" presName="medCircle2" presStyleLbl="vennNode1" presStyleIdx="1" presStyleCnt="2"/>
      <dgm:spPr/>
    </dgm:pt>
    <dgm:pt modelId="{7132D1C6-0C63-4054-8A8C-0472728870C4}" type="pres">
      <dgm:prSet presAssocID="{01264CCD-724B-4B2B-83D3-DB1A1074E9A3}" presName="txLvlOnly1" presStyleLbl="revTx" presStyleIdx="1" presStyleCnt="2"/>
      <dgm:spPr/>
      <dgm:t>
        <a:bodyPr/>
        <a:lstStyle/>
        <a:p>
          <a:endParaRPr lang="uk-UA"/>
        </a:p>
      </dgm:t>
    </dgm:pt>
  </dgm:ptLst>
  <dgm:cxnLst>
    <dgm:cxn modelId="{F24AD932-8F58-46EA-9236-44308CB9412C}" type="presOf" srcId="{01264CCD-724B-4B2B-83D3-DB1A1074E9A3}" destId="{7132D1C6-0C63-4054-8A8C-0472728870C4}" srcOrd="0" destOrd="0" presId="urn:microsoft.com/office/officeart/2008/layout/VerticalCircleList"/>
    <dgm:cxn modelId="{D9BB7D1F-9719-4439-9C66-2EF761A7A877}" srcId="{5C7A15B1-C71F-4A7D-8E6F-5E768DEF9B71}" destId="{D838BC01-AFB2-4EAF-A8C1-110FBEEBE8A6}" srcOrd="0" destOrd="0" parTransId="{CF4305F5-A2F9-49D4-8A0A-410FB2064829}" sibTransId="{D1FAC4A9-C29E-46DA-ADEB-F137B880A485}"/>
    <dgm:cxn modelId="{BB37D6E8-8993-4355-A89C-00DF366F3368}" srcId="{5C7A15B1-C71F-4A7D-8E6F-5E768DEF9B71}" destId="{01264CCD-724B-4B2B-83D3-DB1A1074E9A3}" srcOrd="1" destOrd="0" parTransId="{ACCD97CC-1A84-4975-8B87-FB0CC7B8575E}" sibTransId="{650F2DA0-5E99-48F9-8744-7AE9B95B4446}"/>
    <dgm:cxn modelId="{905B2C62-8F30-4FE5-9777-8C50EE2ADE3C}" type="presOf" srcId="{D838BC01-AFB2-4EAF-A8C1-110FBEEBE8A6}" destId="{4B5D1774-0227-41AE-B7E3-366BC3F0A5B0}" srcOrd="0" destOrd="0" presId="urn:microsoft.com/office/officeart/2008/layout/VerticalCircleList"/>
    <dgm:cxn modelId="{A9DB117E-2282-40BF-B0D7-760F20D1EAE3}" type="presOf" srcId="{5C7A15B1-C71F-4A7D-8E6F-5E768DEF9B71}" destId="{1FBD2DBF-EEE4-4DC8-BD53-48ACBC1447E1}" srcOrd="0" destOrd="0" presId="urn:microsoft.com/office/officeart/2008/layout/VerticalCircleList"/>
    <dgm:cxn modelId="{883045E3-A8C4-4361-8031-4478AE53D18A}" type="presParOf" srcId="{1FBD2DBF-EEE4-4DC8-BD53-48ACBC1447E1}" destId="{210DD3E2-5F54-49AA-A75F-18F7438F066F}" srcOrd="0" destOrd="0" presId="urn:microsoft.com/office/officeart/2008/layout/VerticalCircleList"/>
    <dgm:cxn modelId="{DF71CC68-7354-484C-9FE9-D6C3FFBCD710}" type="presParOf" srcId="{210DD3E2-5F54-49AA-A75F-18F7438F066F}" destId="{6B01C0CC-4EA4-4B7B-AC50-4DA624573CB1}" srcOrd="0" destOrd="0" presId="urn:microsoft.com/office/officeart/2008/layout/VerticalCircleList"/>
    <dgm:cxn modelId="{1EA39D63-2E53-48DB-933C-2ECFAB206B41}" type="presParOf" srcId="{210DD3E2-5F54-49AA-A75F-18F7438F066F}" destId="{B6DF5AD8-A158-48FA-82EF-671139D6E287}" srcOrd="1" destOrd="0" presId="urn:microsoft.com/office/officeart/2008/layout/VerticalCircleList"/>
    <dgm:cxn modelId="{76409A21-4B8F-4800-A725-3AC2727E79F1}" type="presParOf" srcId="{210DD3E2-5F54-49AA-A75F-18F7438F066F}" destId="{4B5D1774-0227-41AE-B7E3-366BC3F0A5B0}" srcOrd="2" destOrd="0" presId="urn:microsoft.com/office/officeart/2008/layout/VerticalCircleList"/>
    <dgm:cxn modelId="{C3EA55E3-1870-4947-8898-20870C319F69}" type="presParOf" srcId="{1FBD2DBF-EEE4-4DC8-BD53-48ACBC1447E1}" destId="{1AEB5E42-787C-455D-A82D-FA19CCAB360D}" srcOrd="1" destOrd="0" presId="urn:microsoft.com/office/officeart/2008/layout/VerticalCircleList"/>
    <dgm:cxn modelId="{3ED181D4-7FB7-45CE-BFCF-BD5E88B7120A}" type="presParOf" srcId="{1AEB5E42-787C-455D-A82D-FA19CCAB360D}" destId="{012FE665-0860-4C28-8615-211D6AB6E9F1}" srcOrd="0" destOrd="0" presId="urn:microsoft.com/office/officeart/2008/layout/VerticalCircleList"/>
    <dgm:cxn modelId="{5440087B-6504-41D2-9C7D-DE07DC56CFD1}" type="presParOf" srcId="{1AEB5E42-787C-455D-A82D-FA19CCAB360D}" destId="{5F8064E7-861D-4CC8-AC93-FA62E5A9D977}" srcOrd="1" destOrd="0" presId="urn:microsoft.com/office/officeart/2008/layout/VerticalCircleList"/>
    <dgm:cxn modelId="{0074C618-FD7E-4217-9AC2-2CB601C11697}" type="presParOf" srcId="{1AEB5E42-787C-455D-A82D-FA19CCAB360D}" destId="{7132D1C6-0C63-4054-8A8C-0472728870C4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3ACC93-E3C9-4973-BC93-5F78D933A264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4334EA-B20C-44CA-BB1E-021839EA455B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/>
            <a:t>міжнародні</a:t>
          </a:r>
          <a:br>
            <a:rPr lang="ru-RU"/>
          </a:br>
          <a:r>
            <a:rPr lang="ru-RU" smtClean="0"/>
            <a:t>договори</a:t>
          </a:r>
          <a:endParaRPr lang="ru-RU"/>
        </a:p>
      </dgm:t>
    </dgm:pt>
    <dgm:pt modelId="{3F87CC9E-E989-4415-B0EB-788D08E248CE}" type="parTrans" cxnId="{5230F3B6-0F2D-4C80-85DE-058C92AEDCC9}">
      <dgm:prSet/>
      <dgm:spPr/>
      <dgm:t>
        <a:bodyPr/>
        <a:lstStyle/>
        <a:p>
          <a:endParaRPr lang="ru-RU"/>
        </a:p>
      </dgm:t>
    </dgm:pt>
    <dgm:pt modelId="{1AF40382-201B-448D-B3BD-81D973C485C1}" type="sibTrans" cxnId="{5230F3B6-0F2D-4C80-85DE-058C92AEDCC9}">
      <dgm:prSet/>
      <dgm:spPr/>
      <dgm:t>
        <a:bodyPr/>
        <a:lstStyle/>
        <a:p>
          <a:endParaRPr lang="ru-RU"/>
        </a:p>
      </dgm:t>
    </dgm:pt>
    <dgm:pt modelId="{88816323-9F37-480D-B7B7-F30B0D999A8B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mtClean="0"/>
            <a:t>національне законодавство</a:t>
          </a:r>
          <a:endParaRPr lang="ru-RU"/>
        </a:p>
      </dgm:t>
    </dgm:pt>
    <dgm:pt modelId="{C70BE11A-2429-4300-9AA5-B7F119D60EDD}" type="parTrans" cxnId="{913C3D96-E7C2-43DD-923D-5834493DE161}">
      <dgm:prSet/>
      <dgm:spPr/>
    </dgm:pt>
    <dgm:pt modelId="{288E0F8C-9B1E-47F5-ACF2-5EF8B49285AD}" type="sibTrans" cxnId="{913C3D96-E7C2-43DD-923D-5834493DE161}">
      <dgm:prSet/>
      <dgm:spPr/>
    </dgm:pt>
    <dgm:pt modelId="{680AAB20-0241-48E6-917E-91E5C7A39773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mtClean="0"/>
            <a:t>звичаї</a:t>
          </a:r>
          <a:endParaRPr lang="ru-RU"/>
        </a:p>
      </dgm:t>
    </dgm:pt>
    <dgm:pt modelId="{BEB42239-422A-4E5B-AD60-65F0A5B1C845}" type="parTrans" cxnId="{4DE39C76-5C23-4566-A7CC-35F920FC36AE}">
      <dgm:prSet/>
      <dgm:spPr/>
    </dgm:pt>
    <dgm:pt modelId="{CDB5E99F-D6BB-4D31-86BE-EA8D4D7B25E8}" type="sibTrans" cxnId="{4DE39C76-5C23-4566-A7CC-35F920FC36AE}">
      <dgm:prSet/>
      <dgm:spPr/>
    </dgm:pt>
    <dgm:pt modelId="{C9694399-F3FB-49F2-910A-D11838F60FBF}" type="pres">
      <dgm:prSet presAssocID="{CB3ACC93-E3C9-4973-BC93-5F78D933A26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93220A-5CC9-46D5-A49A-9FF3DC7B6176}" type="pres">
      <dgm:prSet presAssocID="{4B4334EA-B20C-44CA-BB1E-021839EA455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4FB2FA-FFA8-4C1B-8C68-83B6071850AA}" type="pres">
      <dgm:prSet presAssocID="{1AF40382-201B-448D-B3BD-81D973C485C1}" presName="sibTrans" presStyleCnt="0"/>
      <dgm:spPr/>
    </dgm:pt>
    <dgm:pt modelId="{1D540D5B-CC52-4A18-AB74-4AE6171B044C}" type="pres">
      <dgm:prSet presAssocID="{88816323-9F37-480D-B7B7-F30B0D999A8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F328B3-A34A-4921-86D6-956F5F335ECE}" type="pres">
      <dgm:prSet presAssocID="{288E0F8C-9B1E-47F5-ACF2-5EF8B49285AD}" presName="sibTrans" presStyleCnt="0"/>
      <dgm:spPr/>
    </dgm:pt>
    <dgm:pt modelId="{52075A74-A331-4FE9-B5AA-2A88894F647F}" type="pres">
      <dgm:prSet presAssocID="{680AAB20-0241-48E6-917E-91E5C7A3977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30F3B6-0F2D-4C80-85DE-058C92AEDCC9}" srcId="{CB3ACC93-E3C9-4973-BC93-5F78D933A264}" destId="{4B4334EA-B20C-44CA-BB1E-021839EA455B}" srcOrd="0" destOrd="0" parTransId="{3F87CC9E-E989-4415-B0EB-788D08E248CE}" sibTransId="{1AF40382-201B-448D-B3BD-81D973C485C1}"/>
    <dgm:cxn modelId="{913C3D96-E7C2-43DD-923D-5834493DE161}" srcId="{CB3ACC93-E3C9-4973-BC93-5F78D933A264}" destId="{88816323-9F37-480D-B7B7-F30B0D999A8B}" srcOrd="1" destOrd="0" parTransId="{C70BE11A-2429-4300-9AA5-B7F119D60EDD}" sibTransId="{288E0F8C-9B1E-47F5-ACF2-5EF8B49285AD}"/>
    <dgm:cxn modelId="{BB1FB799-03CC-4B0D-A768-46544DF106C0}" type="presOf" srcId="{4B4334EA-B20C-44CA-BB1E-021839EA455B}" destId="{2593220A-5CC9-46D5-A49A-9FF3DC7B6176}" srcOrd="0" destOrd="0" presId="urn:microsoft.com/office/officeart/2005/8/layout/hList6"/>
    <dgm:cxn modelId="{F1CEE111-5BEA-4476-A1E1-82E78A54CCA8}" type="presOf" srcId="{680AAB20-0241-48E6-917E-91E5C7A39773}" destId="{52075A74-A331-4FE9-B5AA-2A88894F647F}" srcOrd="0" destOrd="0" presId="urn:microsoft.com/office/officeart/2005/8/layout/hList6"/>
    <dgm:cxn modelId="{3CAB3142-908B-4EBB-88DB-59EB6ED14E51}" type="presOf" srcId="{CB3ACC93-E3C9-4973-BC93-5F78D933A264}" destId="{C9694399-F3FB-49F2-910A-D11838F60FBF}" srcOrd="0" destOrd="0" presId="urn:microsoft.com/office/officeart/2005/8/layout/hList6"/>
    <dgm:cxn modelId="{E0B5D17C-3AEC-4E1C-B898-7E0D22B560C5}" type="presOf" srcId="{88816323-9F37-480D-B7B7-F30B0D999A8B}" destId="{1D540D5B-CC52-4A18-AB74-4AE6171B044C}" srcOrd="0" destOrd="0" presId="urn:microsoft.com/office/officeart/2005/8/layout/hList6"/>
    <dgm:cxn modelId="{4DE39C76-5C23-4566-A7CC-35F920FC36AE}" srcId="{CB3ACC93-E3C9-4973-BC93-5F78D933A264}" destId="{680AAB20-0241-48E6-917E-91E5C7A39773}" srcOrd="2" destOrd="0" parTransId="{BEB42239-422A-4E5B-AD60-65F0A5B1C845}" sibTransId="{CDB5E99F-D6BB-4D31-86BE-EA8D4D7B25E8}"/>
    <dgm:cxn modelId="{F3D897B8-38C8-4939-8823-F366712B0D3B}" type="presParOf" srcId="{C9694399-F3FB-49F2-910A-D11838F60FBF}" destId="{2593220A-5CC9-46D5-A49A-9FF3DC7B6176}" srcOrd="0" destOrd="0" presId="urn:microsoft.com/office/officeart/2005/8/layout/hList6"/>
    <dgm:cxn modelId="{75E5CB9B-E7EC-4AE4-A488-BB1D5334895F}" type="presParOf" srcId="{C9694399-F3FB-49F2-910A-D11838F60FBF}" destId="{764FB2FA-FFA8-4C1B-8C68-83B6071850AA}" srcOrd="1" destOrd="0" presId="urn:microsoft.com/office/officeart/2005/8/layout/hList6"/>
    <dgm:cxn modelId="{8FDB1DCF-4E96-4A54-A6BA-E9F1DD0CC119}" type="presParOf" srcId="{C9694399-F3FB-49F2-910A-D11838F60FBF}" destId="{1D540D5B-CC52-4A18-AB74-4AE6171B044C}" srcOrd="2" destOrd="0" presId="urn:microsoft.com/office/officeart/2005/8/layout/hList6"/>
    <dgm:cxn modelId="{6C41D7CC-E3B6-4365-AB1C-3FCCF1CE1A86}" type="presParOf" srcId="{C9694399-F3FB-49F2-910A-D11838F60FBF}" destId="{D5F328B3-A34A-4921-86D6-956F5F335ECE}" srcOrd="3" destOrd="0" presId="urn:microsoft.com/office/officeart/2005/8/layout/hList6"/>
    <dgm:cxn modelId="{007FF497-C4CC-4C76-BD64-9FF0D0C750B4}" type="presParOf" srcId="{C9694399-F3FB-49F2-910A-D11838F60FBF}" destId="{52075A74-A331-4FE9-B5AA-2A88894F647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1BE491-2B3A-4D96-868B-28C42DC7B97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43DC0C-BBF4-4943-B46B-C32B7AD3684D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/>
            <a:t>- Конвенція ООН про договори міжнародної купівлі-продажу товарів (1980 р.);</a:t>
          </a:r>
        </a:p>
      </dgm:t>
    </dgm:pt>
    <dgm:pt modelId="{FE56713C-D1B0-4514-B0A4-3F56AAD3D156}" type="parTrans" cxnId="{F075B500-3C30-47C5-9830-43BA021262F6}">
      <dgm:prSet/>
      <dgm:spPr/>
      <dgm:t>
        <a:bodyPr/>
        <a:lstStyle/>
        <a:p>
          <a:endParaRPr lang="ru-RU"/>
        </a:p>
      </dgm:t>
    </dgm:pt>
    <dgm:pt modelId="{A840EBD8-F4CE-4054-89F1-093808FE4872}" type="sibTrans" cxnId="{F075B500-3C30-47C5-9830-43BA021262F6}">
      <dgm:prSet/>
      <dgm:spPr/>
      <dgm:t>
        <a:bodyPr/>
        <a:lstStyle/>
        <a:p>
          <a:endParaRPr lang="ru-RU"/>
        </a:p>
      </dgm:t>
    </dgm:pt>
    <dgm:pt modelId="{0187F1CB-B6CD-41F0-B5C1-84BE971907B7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/>
            <a:t>- Конвенція ООН про давність позову в міжнародній купівлі-продажу товарів (</a:t>
          </a:r>
          <a:r>
            <a:rPr lang="ru-RU" sz="1600" smtClean="0"/>
            <a:t>1974 р.);</a:t>
          </a:r>
          <a:endParaRPr lang="ru-RU" sz="1600"/>
        </a:p>
      </dgm:t>
    </dgm:pt>
    <dgm:pt modelId="{E190B8E6-136E-4010-8858-CFB5476912B3}" type="parTrans" cxnId="{BA8A7DC4-C688-4D7F-AF51-AE1E4FADA50F}">
      <dgm:prSet/>
      <dgm:spPr/>
      <dgm:t>
        <a:bodyPr/>
        <a:lstStyle/>
        <a:p>
          <a:endParaRPr lang="ru-RU"/>
        </a:p>
      </dgm:t>
    </dgm:pt>
    <dgm:pt modelId="{CDB68FD2-C433-45A5-AD3F-AA1A31D3946C}" type="sibTrans" cxnId="{BA8A7DC4-C688-4D7F-AF51-AE1E4FADA50F}">
      <dgm:prSet/>
      <dgm:spPr/>
      <dgm:t>
        <a:bodyPr/>
        <a:lstStyle/>
        <a:p>
          <a:endParaRPr lang="ru-RU"/>
        </a:p>
      </dgm:t>
    </dgm:pt>
    <dgm:pt modelId="{8670D485-654E-44DD-B692-C6188C0F895A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/>
            <a:t>- Конвенція про право, що використовується до договорів міжнародної купівліпродажу товарів (1985 р.), та ін.</a:t>
          </a:r>
        </a:p>
      </dgm:t>
    </dgm:pt>
    <dgm:pt modelId="{A3A30E52-DC6B-426D-93FA-AA3C4DB9F480}" type="parTrans" cxnId="{7EF19D18-7690-4BEA-B43D-06A9621D2561}">
      <dgm:prSet/>
      <dgm:spPr/>
      <dgm:t>
        <a:bodyPr/>
        <a:lstStyle/>
        <a:p>
          <a:endParaRPr lang="ru-RU"/>
        </a:p>
      </dgm:t>
    </dgm:pt>
    <dgm:pt modelId="{A15D4F35-BEB3-4588-BF46-61D1CBA43B2C}" type="sibTrans" cxnId="{7EF19D18-7690-4BEA-B43D-06A9621D2561}">
      <dgm:prSet/>
      <dgm:spPr/>
      <dgm:t>
        <a:bodyPr/>
        <a:lstStyle/>
        <a:p>
          <a:endParaRPr lang="ru-RU"/>
        </a:p>
      </dgm:t>
    </dgm:pt>
    <dgm:pt modelId="{E7537501-E11B-469E-BC06-D4A3CE36B590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smtClean="0"/>
            <a:t>- Віденська конвенція ООН про договори міжнародної купівлі-продажу, прийнята у Відні в 1980 р.</a:t>
          </a:r>
          <a:endParaRPr lang="ru-RU" sz="1600"/>
        </a:p>
      </dgm:t>
    </dgm:pt>
    <dgm:pt modelId="{1025DA26-ADCC-4324-A7EB-E1813D0EB470}" type="parTrans" cxnId="{43151428-91FC-449E-91C3-9748798AD1B5}">
      <dgm:prSet/>
      <dgm:spPr/>
      <dgm:t>
        <a:bodyPr/>
        <a:lstStyle/>
        <a:p>
          <a:endParaRPr lang="ru-RU"/>
        </a:p>
      </dgm:t>
    </dgm:pt>
    <dgm:pt modelId="{FB011477-F6FA-43B5-9A5A-CCCC005FC117}" type="sibTrans" cxnId="{43151428-91FC-449E-91C3-9748798AD1B5}">
      <dgm:prSet/>
      <dgm:spPr/>
      <dgm:t>
        <a:bodyPr/>
        <a:lstStyle/>
        <a:p>
          <a:endParaRPr lang="ru-RU"/>
        </a:p>
      </dgm:t>
    </dgm:pt>
    <dgm:pt modelId="{2B13D876-3632-40F5-AA88-9538E4082858}" type="pres">
      <dgm:prSet presAssocID="{841BE491-2B3A-4D96-868B-28C42DC7B97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EC0B0F-7DC4-4A54-8FEE-793F9FE47770}" type="pres">
      <dgm:prSet presAssocID="{D643DC0C-BBF4-4943-B46B-C32B7AD3684D}" presName="parentLin" presStyleCnt="0"/>
      <dgm:spPr/>
    </dgm:pt>
    <dgm:pt modelId="{4AF3777E-3562-4FB0-A247-1D85B06A4058}" type="pres">
      <dgm:prSet presAssocID="{D643DC0C-BBF4-4943-B46B-C32B7AD3684D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F27ED593-3837-4D66-AE96-7A579B1313D3}" type="pres">
      <dgm:prSet presAssocID="{D643DC0C-BBF4-4943-B46B-C32B7AD3684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6FEC9D-6D63-49EC-B8EE-DC6F928413BC}" type="pres">
      <dgm:prSet presAssocID="{D643DC0C-BBF4-4943-B46B-C32B7AD3684D}" presName="negativeSpace" presStyleCnt="0"/>
      <dgm:spPr/>
    </dgm:pt>
    <dgm:pt modelId="{535DB834-6217-4A09-982D-CC3E7405341B}" type="pres">
      <dgm:prSet presAssocID="{D643DC0C-BBF4-4943-B46B-C32B7AD3684D}" presName="childText" presStyleLbl="conFgAcc1" presStyleIdx="0" presStyleCnt="4">
        <dgm:presLayoutVars>
          <dgm:bulletEnabled val="1"/>
        </dgm:presLayoutVars>
      </dgm:prSet>
      <dgm:spPr/>
    </dgm:pt>
    <dgm:pt modelId="{9126932D-3728-46F4-BBA3-9787F979260F}" type="pres">
      <dgm:prSet presAssocID="{A840EBD8-F4CE-4054-89F1-093808FE4872}" presName="spaceBetweenRectangles" presStyleCnt="0"/>
      <dgm:spPr/>
    </dgm:pt>
    <dgm:pt modelId="{718A7410-6868-460F-8E7A-67C7A640B16B}" type="pres">
      <dgm:prSet presAssocID="{0187F1CB-B6CD-41F0-B5C1-84BE971907B7}" presName="parentLin" presStyleCnt="0"/>
      <dgm:spPr/>
    </dgm:pt>
    <dgm:pt modelId="{7DC3E3D0-AD79-4D3D-A7DF-3DDFFD0F49A2}" type="pres">
      <dgm:prSet presAssocID="{0187F1CB-B6CD-41F0-B5C1-84BE971907B7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28991D03-3A74-4DDF-A48F-94259BEEA801}" type="pres">
      <dgm:prSet presAssocID="{0187F1CB-B6CD-41F0-B5C1-84BE971907B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0C7DE-7F23-41F4-9802-CCBF6E0026F6}" type="pres">
      <dgm:prSet presAssocID="{0187F1CB-B6CD-41F0-B5C1-84BE971907B7}" presName="negativeSpace" presStyleCnt="0"/>
      <dgm:spPr/>
    </dgm:pt>
    <dgm:pt modelId="{24861789-CC45-495B-B0DB-A9D12EC61CC1}" type="pres">
      <dgm:prSet presAssocID="{0187F1CB-B6CD-41F0-B5C1-84BE971907B7}" presName="childText" presStyleLbl="conFgAcc1" presStyleIdx="1" presStyleCnt="4">
        <dgm:presLayoutVars>
          <dgm:bulletEnabled val="1"/>
        </dgm:presLayoutVars>
      </dgm:prSet>
      <dgm:spPr/>
    </dgm:pt>
    <dgm:pt modelId="{3092147B-29E1-464D-8DFC-E88BAC7519DD}" type="pres">
      <dgm:prSet presAssocID="{CDB68FD2-C433-45A5-AD3F-AA1A31D3946C}" presName="spaceBetweenRectangles" presStyleCnt="0"/>
      <dgm:spPr/>
    </dgm:pt>
    <dgm:pt modelId="{27E3FD7C-34C4-494E-B76C-2B6F4C3300A5}" type="pres">
      <dgm:prSet presAssocID="{8670D485-654E-44DD-B692-C6188C0F895A}" presName="parentLin" presStyleCnt="0"/>
      <dgm:spPr/>
    </dgm:pt>
    <dgm:pt modelId="{27E60E50-A516-4E32-8ACF-478595BF26F7}" type="pres">
      <dgm:prSet presAssocID="{8670D485-654E-44DD-B692-C6188C0F895A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BB8E29E0-8E31-4A37-A36F-3DB17AAFA038}" type="pres">
      <dgm:prSet presAssocID="{8670D485-654E-44DD-B692-C6188C0F895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EB9B89-5453-4D51-BB7B-9CDD1C8650BD}" type="pres">
      <dgm:prSet presAssocID="{8670D485-654E-44DD-B692-C6188C0F895A}" presName="negativeSpace" presStyleCnt="0"/>
      <dgm:spPr/>
    </dgm:pt>
    <dgm:pt modelId="{BE4EE9DB-C0E5-48B1-AC35-9C6701793B20}" type="pres">
      <dgm:prSet presAssocID="{8670D485-654E-44DD-B692-C6188C0F895A}" presName="childText" presStyleLbl="conFgAcc1" presStyleIdx="2" presStyleCnt="4">
        <dgm:presLayoutVars>
          <dgm:bulletEnabled val="1"/>
        </dgm:presLayoutVars>
      </dgm:prSet>
      <dgm:spPr/>
    </dgm:pt>
    <dgm:pt modelId="{5A96CA5C-7EE5-4277-ABEB-96D5B76B6D1E}" type="pres">
      <dgm:prSet presAssocID="{A15D4F35-BEB3-4588-BF46-61D1CBA43B2C}" presName="spaceBetweenRectangles" presStyleCnt="0"/>
      <dgm:spPr/>
    </dgm:pt>
    <dgm:pt modelId="{B24DF2C1-1E4B-452C-A27D-B34D6A0C53AC}" type="pres">
      <dgm:prSet presAssocID="{E7537501-E11B-469E-BC06-D4A3CE36B590}" presName="parentLin" presStyleCnt="0"/>
      <dgm:spPr/>
    </dgm:pt>
    <dgm:pt modelId="{6E80D039-B904-43EB-8E94-2A20E0167E0E}" type="pres">
      <dgm:prSet presAssocID="{E7537501-E11B-469E-BC06-D4A3CE36B590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1DA7663B-E954-48B1-AB2B-486FDC323000}" type="pres">
      <dgm:prSet presAssocID="{E7537501-E11B-469E-BC06-D4A3CE36B59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269F8A-4366-4728-B975-045C9B2BCC23}" type="pres">
      <dgm:prSet presAssocID="{E7537501-E11B-469E-BC06-D4A3CE36B590}" presName="negativeSpace" presStyleCnt="0"/>
      <dgm:spPr/>
    </dgm:pt>
    <dgm:pt modelId="{C3CBD58A-A1CF-4774-8C3A-5C86EBCBB261}" type="pres">
      <dgm:prSet presAssocID="{E7537501-E11B-469E-BC06-D4A3CE36B59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EF19D18-7690-4BEA-B43D-06A9621D2561}" srcId="{841BE491-2B3A-4D96-868B-28C42DC7B974}" destId="{8670D485-654E-44DD-B692-C6188C0F895A}" srcOrd="2" destOrd="0" parTransId="{A3A30E52-DC6B-426D-93FA-AA3C4DB9F480}" sibTransId="{A15D4F35-BEB3-4588-BF46-61D1CBA43B2C}"/>
    <dgm:cxn modelId="{86314C8F-5212-4BBD-AA71-26EDB3CDD810}" type="presOf" srcId="{D643DC0C-BBF4-4943-B46B-C32B7AD3684D}" destId="{4AF3777E-3562-4FB0-A247-1D85B06A4058}" srcOrd="0" destOrd="0" presId="urn:microsoft.com/office/officeart/2005/8/layout/list1"/>
    <dgm:cxn modelId="{68608456-87ED-4E07-8925-5A46CFC28547}" type="presOf" srcId="{0187F1CB-B6CD-41F0-B5C1-84BE971907B7}" destId="{28991D03-3A74-4DDF-A48F-94259BEEA801}" srcOrd="1" destOrd="0" presId="urn:microsoft.com/office/officeart/2005/8/layout/list1"/>
    <dgm:cxn modelId="{43151428-91FC-449E-91C3-9748798AD1B5}" srcId="{841BE491-2B3A-4D96-868B-28C42DC7B974}" destId="{E7537501-E11B-469E-BC06-D4A3CE36B590}" srcOrd="3" destOrd="0" parTransId="{1025DA26-ADCC-4324-A7EB-E1813D0EB470}" sibTransId="{FB011477-F6FA-43B5-9A5A-CCCC005FC117}"/>
    <dgm:cxn modelId="{AC6D0316-9A06-49C4-8A34-06B23CAC48F1}" type="presOf" srcId="{8670D485-654E-44DD-B692-C6188C0F895A}" destId="{BB8E29E0-8E31-4A37-A36F-3DB17AAFA038}" srcOrd="1" destOrd="0" presId="urn:microsoft.com/office/officeart/2005/8/layout/list1"/>
    <dgm:cxn modelId="{4DFFE44B-8B41-4724-9902-6C43CF93C1AE}" type="presOf" srcId="{0187F1CB-B6CD-41F0-B5C1-84BE971907B7}" destId="{7DC3E3D0-AD79-4D3D-A7DF-3DDFFD0F49A2}" srcOrd="0" destOrd="0" presId="urn:microsoft.com/office/officeart/2005/8/layout/list1"/>
    <dgm:cxn modelId="{BC6374A5-C0F7-4D50-8A91-7C184F9C4BA4}" type="presOf" srcId="{E7537501-E11B-469E-BC06-D4A3CE36B590}" destId="{6E80D039-B904-43EB-8E94-2A20E0167E0E}" srcOrd="0" destOrd="0" presId="urn:microsoft.com/office/officeart/2005/8/layout/list1"/>
    <dgm:cxn modelId="{1081765D-3A2E-4480-A154-3FB0C614A312}" type="presOf" srcId="{E7537501-E11B-469E-BC06-D4A3CE36B590}" destId="{1DA7663B-E954-48B1-AB2B-486FDC323000}" srcOrd="1" destOrd="0" presId="urn:microsoft.com/office/officeart/2005/8/layout/list1"/>
    <dgm:cxn modelId="{4A187573-BA0B-4FA2-97E2-2BAC5DE64166}" type="presOf" srcId="{8670D485-654E-44DD-B692-C6188C0F895A}" destId="{27E60E50-A516-4E32-8ACF-478595BF26F7}" srcOrd="0" destOrd="0" presId="urn:microsoft.com/office/officeart/2005/8/layout/list1"/>
    <dgm:cxn modelId="{F075B500-3C30-47C5-9830-43BA021262F6}" srcId="{841BE491-2B3A-4D96-868B-28C42DC7B974}" destId="{D643DC0C-BBF4-4943-B46B-C32B7AD3684D}" srcOrd="0" destOrd="0" parTransId="{FE56713C-D1B0-4514-B0A4-3F56AAD3D156}" sibTransId="{A840EBD8-F4CE-4054-89F1-093808FE4872}"/>
    <dgm:cxn modelId="{BA796B8A-B8C9-4DFF-840D-532C37018238}" type="presOf" srcId="{841BE491-2B3A-4D96-868B-28C42DC7B974}" destId="{2B13D876-3632-40F5-AA88-9538E4082858}" srcOrd="0" destOrd="0" presId="urn:microsoft.com/office/officeart/2005/8/layout/list1"/>
    <dgm:cxn modelId="{BA8A7DC4-C688-4D7F-AF51-AE1E4FADA50F}" srcId="{841BE491-2B3A-4D96-868B-28C42DC7B974}" destId="{0187F1CB-B6CD-41F0-B5C1-84BE971907B7}" srcOrd="1" destOrd="0" parTransId="{E190B8E6-136E-4010-8858-CFB5476912B3}" sibTransId="{CDB68FD2-C433-45A5-AD3F-AA1A31D3946C}"/>
    <dgm:cxn modelId="{C404ADB1-8F9F-48A0-8CC4-3E4C83A5430C}" type="presOf" srcId="{D643DC0C-BBF4-4943-B46B-C32B7AD3684D}" destId="{F27ED593-3837-4D66-AE96-7A579B1313D3}" srcOrd="1" destOrd="0" presId="urn:microsoft.com/office/officeart/2005/8/layout/list1"/>
    <dgm:cxn modelId="{91978E07-D642-476C-B4A7-B6E3B33C8793}" type="presParOf" srcId="{2B13D876-3632-40F5-AA88-9538E4082858}" destId="{DAEC0B0F-7DC4-4A54-8FEE-793F9FE47770}" srcOrd="0" destOrd="0" presId="urn:microsoft.com/office/officeart/2005/8/layout/list1"/>
    <dgm:cxn modelId="{B7C7AB4C-4729-417B-85B0-459DEC8F2C45}" type="presParOf" srcId="{DAEC0B0F-7DC4-4A54-8FEE-793F9FE47770}" destId="{4AF3777E-3562-4FB0-A247-1D85B06A4058}" srcOrd="0" destOrd="0" presId="urn:microsoft.com/office/officeart/2005/8/layout/list1"/>
    <dgm:cxn modelId="{E48F0A78-D771-4F0A-A2D4-E71F2FDF7908}" type="presParOf" srcId="{DAEC0B0F-7DC4-4A54-8FEE-793F9FE47770}" destId="{F27ED593-3837-4D66-AE96-7A579B1313D3}" srcOrd="1" destOrd="0" presId="urn:microsoft.com/office/officeart/2005/8/layout/list1"/>
    <dgm:cxn modelId="{0F63C8D9-2056-45DC-953C-967A62E9C0EE}" type="presParOf" srcId="{2B13D876-3632-40F5-AA88-9538E4082858}" destId="{0C6FEC9D-6D63-49EC-B8EE-DC6F928413BC}" srcOrd="1" destOrd="0" presId="urn:microsoft.com/office/officeart/2005/8/layout/list1"/>
    <dgm:cxn modelId="{6D8F6FEF-58D4-4281-B33D-35F0468626C8}" type="presParOf" srcId="{2B13D876-3632-40F5-AA88-9538E4082858}" destId="{535DB834-6217-4A09-982D-CC3E7405341B}" srcOrd="2" destOrd="0" presId="urn:microsoft.com/office/officeart/2005/8/layout/list1"/>
    <dgm:cxn modelId="{CC4A8738-B6A8-4E7D-A174-C7CD015B9B41}" type="presParOf" srcId="{2B13D876-3632-40F5-AA88-9538E4082858}" destId="{9126932D-3728-46F4-BBA3-9787F979260F}" srcOrd="3" destOrd="0" presId="urn:microsoft.com/office/officeart/2005/8/layout/list1"/>
    <dgm:cxn modelId="{E10F7112-E945-4734-BBFB-F05FD382027C}" type="presParOf" srcId="{2B13D876-3632-40F5-AA88-9538E4082858}" destId="{718A7410-6868-460F-8E7A-67C7A640B16B}" srcOrd="4" destOrd="0" presId="urn:microsoft.com/office/officeart/2005/8/layout/list1"/>
    <dgm:cxn modelId="{8A4864A4-59B7-462F-BFCD-1B6AB305E482}" type="presParOf" srcId="{718A7410-6868-460F-8E7A-67C7A640B16B}" destId="{7DC3E3D0-AD79-4D3D-A7DF-3DDFFD0F49A2}" srcOrd="0" destOrd="0" presId="urn:microsoft.com/office/officeart/2005/8/layout/list1"/>
    <dgm:cxn modelId="{7C648E3C-F833-4609-9A6C-89522F7C2D99}" type="presParOf" srcId="{718A7410-6868-460F-8E7A-67C7A640B16B}" destId="{28991D03-3A74-4DDF-A48F-94259BEEA801}" srcOrd="1" destOrd="0" presId="urn:microsoft.com/office/officeart/2005/8/layout/list1"/>
    <dgm:cxn modelId="{C3945583-3791-4181-BF2E-EAE032B0E0A1}" type="presParOf" srcId="{2B13D876-3632-40F5-AA88-9538E4082858}" destId="{DEF0C7DE-7F23-41F4-9802-CCBF6E0026F6}" srcOrd="5" destOrd="0" presId="urn:microsoft.com/office/officeart/2005/8/layout/list1"/>
    <dgm:cxn modelId="{028B1F99-F637-41C4-BE0C-1ED3851485ED}" type="presParOf" srcId="{2B13D876-3632-40F5-AA88-9538E4082858}" destId="{24861789-CC45-495B-B0DB-A9D12EC61CC1}" srcOrd="6" destOrd="0" presId="urn:microsoft.com/office/officeart/2005/8/layout/list1"/>
    <dgm:cxn modelId="{D27ADF4D-85E8-4200-9501-785DBD76BFE9}" type="presParOf" srcId="{2B13D876-3632-40F5-AA88-9538E4082858}" destId="{3092147B-29E1-464D-8DFC-E88BAC7519DD}" srcOrd="7" destOrd="0" presId="urn:microsoft.com/office/officeart/2005/8/layout/list1"/>
    <dgm:cxn modelId="{DD37DEA9-5343-4213-B4E9-4FA150090A55}" type="presParOf" srcId="{2B13D876-3632-40F5-AA88-9538E4082858}" destId="{27E3FD7C-34C4-494E-B76C-2B6F4C3300A5}" srcOrd="8" destOrd="0" presId="urn:microsoft.com/office/officeart/2005/8/layout/list1"/>
    <dgm:cxn modelId="{B09761CD-B3D8-437B-BF3F-3AC1BF6DAC92}" type="presParOf" srcId="{27E3FD7C-34C4-494E-B76C-2B6F4C3300A5}" destId="{27E60E50-A516-4E32-8ACF-478595BF26F7}" srcOrd="0" destOrd="0" presId="urn:microsoft.com/office/officeart/2005/8/layout/list1"/>
    <dgm:cxn modelId="{183B8E99-72E4-4286-9B68-723AD6136F47}" type="presParOf" srcId="{27E3FD7C-34C4-494E-B76C-2B6F4C3300A5}" destId="{BB8E29E0-8E31-4A37-A36F-3DB17AAFA038}" srcOrd="1" destOrd="0" presId="urn:microsoft.com/office/officeart/2005/8/layout/list1"/>
    <dgm:cxn modelId="{043E17F5-6905-4E7D-AD8E-44CBA48523A3}" type="presParOf" srcId="{2B13D876-3632-40F5-AA88-9538E4082858}" destId="{5CEB9B89-5453-4D51-BB7B-9CDD1C8650BD}" srcOrd="9" destOrd="0" presId="urn:microsoft.com/office/officeart/2005/8/layout/list1"/>
    <dgm:cxn modelId="{C332EF72-8552-4EAB-B79F-ACFF9ED75A4B}" type="presParOf" srcId="{2B13D876-3632-40F5-AA88-9538E4082858}" destId="{BE4EE9DB-C0E5-48B1-AC35-9C6701793B20}" srcOrd="10" destOrd="0" presId="urn:microsoft.com/office/officeart/2005/8/layout/list1"/>
    <dgm:cxn modelId="{DD45C934-10F8-45CE-A962-ADFAE546D068}" type="presParOf" srcId="{2B13D876-3632-40F5-AA88-9538E4082858}" destId="{5A96CA5C-7EE5-4277-ABEB-96D5B76B6D1E}" srcOrd="11" destOrd="0" presId="urn:microsoft.com/office/officeart/2005/8/layout/list1"/>
    <dgm:cxn modelId="{2024944A-BF1E-4D25-9A8D-FCA08AD70A92}" type="presParOf" srcId="{2B13D876-3632-40F5-AA88-9538E4082858}" destId="{B24DF2C1-1E4B-452C-A27D-B34D6A0C53AC}" srcOrd="12" destOrd="0" presId="urn:microsoft.com/office/officeart/2005/8/layout/list1"/>
    <dgm:cxn modelId="{5651AD87-0C17-4AF1-B63C-84C13F90F7AD}" type="presParOf" srcId="{B24DF2C1-1E4B-452C-A27D-B34D6A0C53AC}" destId="{6E80D039-B904-43EB-8E94-2A20E0167E0E}" srcOrd="0" destOrd="0" presId="urn:microsoft.com/office/officeart/2005/8/layout/list1"/>
    <dgm:cxn modelId="{584C61B2-B9B7-497D-8D88-A186C259773D}" type="presParOf" srcId="{B24DF2C1-1E4B-452C-A27D-B34D6A0C53AC}" destId="{1DA7663B-E954-48B1-AB2B-486FDC323000}" srcOrd="1" destOrd="0" presId="urn:microsoft.com/office/officeart/2005/8/layout/list1"/>
    <dgm:cxn modelId="{13474ADD-74A2-4350-8C9E-50C3710DF648}" type="presParOf" srcId="{2B13D876-3632-40F5-AA88-9538E4082858}" destId="{0C269F8A-4366-4728-B975-045C9B2BCC23}" srcOrd="13" destOrd="0" presId="urn:microsoft.com/office/officeart/2005/8/layout/list1"/>
    <dgm:cxn modelId="{470DFEFC-14F0-4C19-A9DA-055676D9E79E}" type="presParOf" srcId="{2B13D876-3632-40F5-AA88-9538E4082858}" destId="{C3CBD58A-A1CF-4774-8C3A-5C86EBCBB26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602DD98-98D0-4FD0-BA6F-10EFF773D9BC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77BCDA-A137-43CB-B466-583B1331C5B6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mtClean="0"/>
            <a:t>Закон України "Про зовнішньоекономічну діяльність"</a:t>
          </a:r>
          <a:endParaRPr lang="ru-RU" dirty="0"/>
        </a:p>
      </dgm:t>
    </dgm:pt>
    <dgm:pt modelId="{FB3D4981-ADE4-47DD-A6D5-DE5ED24B31E8}" type="parTrans" cxnId="{A9E13B02-8D36-4118-BF65-BE7F544C7CD5}">
      <dgm:prSet/>
      <dgm:spPr/>
      <dgm:t>
        <a:bodyPr/>
        <a:lstStyle/>
        <a:p>
          <a:endParaRPr lang="ru-RU"/>
        </a:p>
      </dgm:t>
    </dgm:pt>
    <dgm:pt modelId="{349AB9E0-3D8F-4127-A59C-D6C9EAD96BDB}" type="sibTrans" cxnId="{A9E13B02-8D36-4118-BF65-BE7F544C7CD5}">
      <dgm:prSet/>
      <dgm:spPr/>
      <dgm:t>
        <a:bodyPr/>
        <a:lstStyle/>
        <a:p>
          <a:endParaRPr lang="ru-RU"/>
        </a:p>
      </dgm:t>
    </dgm:pt>
    <dgm:pt modelId="{E25DA4B2-F44C-4CE0-847D-8FE3CF2F1633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mtClean="0"/>
            <a:t> Декрет Кабінету Міністрів України "Про систему валютного регулювання і валютного контролю"</a:t>
          </a:r>
          <a:endParaRPr lang="ru-RU" dirty="0"/>
        </a:p>
      </dgm:t>
    </dgm:pt>
    <dgm:pt modelId="{CC047D72-E3E8-442D-9734-E05D722F5DCB}" type="parTrans" cxnId="{B1C24B55-07BA-480A-8C4F-D7BB6B04D4D4}">
      <dgm:prSet/>
      <dgm:spPr/>
      <dgm:t>
        <a:bodyPr/>
        <a:lstStyle/>
        <a:p>
          <a:endParaRPr lang="ru-RU"/>
        </a:p>
      </dgm:t>
    </dgm:pt>
    <dgm:pt modelId="{76F76DB0-3826-4925-8FDB-A6A3F4117841}" type="sibTrans" cxnId="{B1C24B55-07BA-480A-8C4F-D7BB6B04D4D4}">
      <dgm:prSet/>
      <dgm:spPr/>
      <dgm:t>
        <a:bodyPr/>
        <a:lstStyle/>
        <a:p>
          <a:endParaRPr lang="ru-RU"/>
        </a:p>
      </dgm:t>
    </dgm:pt>
    <dgm:pt modelId="{7DB528F2-044B-402E-931D-6E486EB38D95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mtClean="0"/>
            <a:t> Закон України "Про порядок здійснення розрахунків в іноземній валюті"</a:t>
          </a:r>
          <a:endParaRPr lang="ru-RU" dirty="0"/>
        </a:p>
      </dgm:t>
    </dgm:pt>
    <dgm:pt modelId="{2E46D2FF-53B0-43E4-9F38-7933214D9CAB}" type="parTrans" cxnId="{872A1463-3398-4315-ABD9-34FDAA25F9F8}">
      <dgm:prSet/>
      <dgm:spPr/>
      <dgm:t>
        <a:bodyPr/>
        <a:lstStyle/>
        <a:p>
          <a:endParaRPr lang="ru-RU"/>
        </a:p>
      </dgm:t>
    </dgm:pt>
    <dgm:pt modelId="{71683224-6949-4E8F-816D-A4CE85BE5356}" type="sibTrans" cxnId="{872A1463-3398-4315-ABD9-34FDAA25F9F8}">
      <dgm:prSet/>
      <dgm:spPr/>
      <dgm:t>
        <a:bodyPr/>
        <a:lstStyle/>
        <a:p>
          <a:endParaRPr lang="ru-RU"/>
        </a:p>
      </dgm:t>
    </dgm:pt>
    <dgm:pt modelId="{B8E999AB-A855-4058-95BF-1F3673D1BDA1}" type="pres">
      <dgm:prSet presAssocID="{D602DD98-98D0-4FD0-BA6F-10EFF773D9B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06A134-AA31-4679-AB40-090B869306E3}" type="pres">
      <dgm:prSet presAssocID="{4377BCDA-A137-43CB-B466-583B1331C5B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186288-4274-40A6-92F6-6608A26BC69A}" type="pres">
      <dgm:prSet presAssocID="{349AB9E0-3D8F-4127-A59C-D6C9EAD96BDB}" presName="sibTrans" presStyleCnt="0"/>
      <dgm:spPr/>
    </dgm:pt>
    <dgm:pt modelId="{26A79D28-0F96-473A-91D2-B30AEA81859C}" type="pres">
      <dgm:prSet presAssocID="{E25DA4B2-F44C-4CE0-847D-8FE3CF2F163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27562C-FA9E-45B8-9497-5A7E336AC62E}" type="pres">
      <dgm:prSet presAssocID="{76F76DB0-3826-4925-8FDB-A6A3F4117841}" presName="sibTrans" presStyleCnt="0"/>
      <dgm:spPr/>
    </dgm:pt>
    <dgm:pt modelId="{5E37094D-5C32-47E9-9D7C-98CFA0BBF0C8}" type="pres">
      <dgm:prSet presAssocID="{7DB528F2-044B-402E-931D-6E486EB38D9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E79F64-4C27-4257-B00A-AD8FB5ACC1AA}" type="presOf" srcId="{4377BCDA-A137-43CB-B466-583B1331C5B6}" destId="{4306A134-AA31-4679-AB40-090B869306E3}" srcOrd="0" destOrd="0" presId="urn:microsoft.com/office/officeart/2005/8/layout/default#1"/>
    <dgm:cxn modelId="{872A1463-3398-4315-ABD9-34FDAA25F9F8}" srcId="{D602DD98-98D0-4FD0-BA6F-10EFF773D9BC}" destId="{7DB528F2-044B-402E-931D-6E486EB38D95}" srcOrd="2" destOrd="0" parTransId="{2E46D2FF-53B0-43E4-9F38-7933214D9CAB}" sibTransId="{71683224-6949-4E8F-816D-A4CE85BE5356}"/>
    <dgm:cxn modelId="{B1C24B55-07BA-480A-8C4F-D7BB6B04D4D4}" srcId="{D602DD98-98D0-4FD0-BA6F-10EFF773D9BC}" destId="{E25DA4B2-F44C-4CE0-847D-8FE3CF2F1633}" srcOrd="1" destOrd="0" parTransId="{CC047D72-E3E8-442D-9734-E05D722F5DCB}" sibTransId="{76F76DB0-3826-4925-8FDB-A6A3F4117841}"/>
    <dgm:cxn modelId="{A9E13B02-8D36-4118-BF65-BE7F544C7CD5}" srcId="{D602DD98-98D0-4FD0-BA6F-10EFF773D9BC}" destId="{4377BCDA-A137-43CB-B466-583B1331C5B6}" srcOrd="0" destOrd="0" parTransId="{FB3D4981-ADE4-47DD-A6D5-DE5ED24B31E8}" sibTransId="{349AB9E0-3D8F-4127-A59C-D6C9EAD96BDB}"/>
    <dgm:cxn modelId="{8CAF06EA-EBF7-4146-B8E1-780C014B7217}" type="presOf" srcId="{E25DA4B2-F44C-4CE0-847D-8FE3CF2F1633}" destId="{26A79D28-0F96-473A-91D2-B30AEA81859C}" srcOrd="0" destOrd="0" presId="urn:microsoft.com/office/officeart/2005/8/layout/default#1"/>
    <dgm:cxn modelId="{DF91C222-3168-4934-AA4D-2D684D62CDFE}" type="presOf" srcId="{7DB528F2-044B-402E-931D-6E486EB38D95}" destId="{5E37094D-5C32-47E9-9D7C-98CFA0BBF0C8}" srcOrd="0" destOrd="0" presId="urn:microsoft.com/office/officeart/2005/8/layout/default#1"/>
    <dgm:cxn modelId="{E32F8635-D92A-4594-B12B-9ECF300FFCE1}" type="presOf" srcId="{D602DD98-98D0-4FD0-BA6F-10EFF773D9BC}" destId="{B8E999AB-A855-4058-95BF-1F3673D1BDA1}" srcOrd="0" destOrd="0" presId="urn:microsoft.com/office/officeart/2005/8/layout/default#1"/>
    <dgm:cxn modelId="{374CC892-9EC7-48E9-9201-0C4DD301B2FE}" type="presParOf" srcId="{B8E999AB-A855-4058-95BF-1F3673D1BDA1}" destId="{4306A134-AA31-4679-AB40-090B869306E3}" srcOrd="0" destOrd="0" presId="urn:microsoft.com/office/officeart/2005/8/layout/default#1"/>
    <dgm:cxn modelId="{99BCF40B-79DC-464E-A145-F407E20028C7}" type="presParOf" srcId="{B8E999AB-A855-4058-95BF-1F3673D1BDA1}" destId="{2E186288-4274-40A6-92F6-6608A26BC69A}" srcOrd="1" destOrd="0" presId="urn:microsoft.com/office/officeart/2005/8/layout/default#1"/>
    <dgm:cxn modelId="{84C8A4F8-9ED6-47CA-BD3D-289B36AD7486}" type="presParOf" srcId="{B8E999AB-A855-4058-95BF-1F3673D1BDA1}" destId="{26A79D28-0F96-473A-91D2-B30AEA81859C}" srcOrd="2" destOrd="0" presId="urn:microsoft.com/office/officeart/2005/8/layout/default#1"/>
    <dgm:cxn modelId="{9EFB3C4D-B84C-430B-97D8-BCED9D364B9F}" type="presParOf" srcId="{B8E999AB-A855-4058-95BF-1F3673D1BDA1}" destId="{B427562C-FA9E-45B8-9497-5A7E336AC62E}" srcOrd="3" destOrd="0" presId="urn:microsoft.com/office/officeart/2005/8/layout/default#1"/>
    <dgm:cxn modelId="{A590DC0C-20B5-4AB7-84EA-08A2950E5458}" type="presParOf" srcId="{B8E999AB-A855-4058-95BF-1F3673D1BDA1}" destId="{5E37094D-5C32-47E9-9D7C-98CFA0BBF0C8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10CCEE-7A0C-417E-890D-5C42D8F1460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E092ED-AA27-4F69-8464-BF3D5E71F81D}">
      <dgm:prSet phldrT="[Текст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smtClean="0"/>
            <a:t>Типовий контракт - це розроблений у відповідності до встановлених правил документ, що містить ряд уніфікованих умов, прийнятих у практиці міжнародної торгівлі, тобто ніби наперед узгоджених, типових умов. Другу частину типового контракту складають статті, умови яких вимагають узгодження. </a:t>
          </a:r>
          <a:endParaRPr lang="ru-RU" sz="2800" b="1" dirty="0"/>
        </a:p>
      </dgm:t>
    </dgm:pt>
    <dgm:pt modelId="{9627D948-3E8D-4C03-83DF-380A09CD0284}" type="parTrans" cxnId="{79C46D06-2F98-4B2D-A6B7-B4626D2B7FEF}">
      <dgm:prSet/>
      <dgm:spPr/>
      <dgm:t>
        <a:bodyPr/>
        <a:lstStyle/>
        <a:p>
          <a:endParaRPr lang="ru-RU"/>
        </a:p>
      </dgm:t>
    </dgm:pt>
    <dgm:pt modelId="{9B4D3405-DC12-4809-A52B-2B0AA10F9E32}" type="sibTrans" cxnId="{79C46D06-2F98-4B2D-A6B7-B4626D2B7FEF}">
      <dgm:prSet/>
      <dgm:spPr/>
      <dgm:t>
        <a:bodyPr/>
        <a:lstStyle/>
        <a:p>
          <a:endParaRPr lang="ru-RU"/>
        </a:p>
      </dgm:t>
    </dgm:pt>
    <dgm:pt modelId="{76C449CA-9699-431F-9CA5-503F83557ACF}">
      <dgm:prSet phldrT="[Текст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800" b="1" smtClean="0"/>
            <a:t>Типові контракти на світовому ринку можуть використовуватися в різних формах. Як правило, їх складають на бланках, виготовлених у типографії.</a:t>
          </a:r>
          <a:endParaRPr lang="ru-RU" sz="2800" b="1" dirty="0"/>
        </a:p>
      </dgm:t>
    </dgm:pt>
    <dgm:pt modelId="{820BEB98-67C1-40E3-87EB-0F270446AA80}" type="parTrans" cxnId="{74E0E847-30FD-4518-979A-342E69BA0F97}">
      <dgm:prSet/>
      <dgm:spPr/>
      <dgm:t>
        <a:bodyPr/>
        <a:lstStyle/>
        <a:p>
          <a:endParaRPr lang="ru-RU"/>
        </a:p>
      </dgm:t>
    </dgm:pt>
    <dgm:pt modelId="{CB07240C-B3E8-40BA-8566-434CBDBC9A48}" type="sibTrans" cxnId="{74E0E847-30FD-4518-979A-342E69BA0F97}">
      <dgm:prSet/>
      <dgm:spPr/>
      <dgm:t>
        <a:bodyPr/>
        <a:lstStyle/>
        <a:p>
          <a:endParaRPr lang="ru-RU"/>
        </a:p>
      </dgm:t>
    </dgm:pt>
    <dgm:pt modelId="{53F501F2-4665-4268-87C8-87661FA3729B}" type="pres">
      <dgm:prSet presAssocID="{5910CCEE-7A0C-417E-890D-5C42D8F146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F462AE-4473-4F47-8589-8CC61174597D}" type="pres">
      <dgm:prSet presAssocID="{E2E092ED-AA27-4F69-8464-BF3D5E71F81D}" presName="parentText" presStyleLbl="node1" presStyleIdx="0" presStyleCnt="2" custScaleY="11203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03F56C-8C2E-4F5F-80D4-6A9D2759070F}" type="pres">
      <dgm:prSet presAssocID="{9B4D3405-DC12-4809-A52B-2B0AA10F9E32}" presName="spacer" presStyleCnt="0"/>
      <dgm:spPr/>
    </dgm:pt>
    <dgm:pt modelId="{79A39599-8C41-4990-A206-99DF8EE39E63}" type="pres">
      <dgm:prSet presAssocID="{76C449CA-9699-431F-9CA5-503F83557AC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2122F0-951C-42DC-A94F-D8FA7A565D65}" type="presOf" srcId="{76C449CA-9699-431F-9CA5-503F83557ACF}" destId="{79A39599-8C41-4990-A206-99DF8EE39E63}" srcOrd="0" destOrd="0" presId="urn:microsoft.com/office/officeart/2005/8/layout/vList2"/>
    <dgm:cxn modelId="{74E0E847-30FD-4518-979A-342E69BA0F97}" srcId="{5910CCEE-7A0C-417E-890D-5C42D8F1460A}" destId="{76C449CA-9699-431F-9CA5-503F83557ACF}" srcOrd="1" destOrd="0" parTransId="{820BEB98-67C1-40E3-87EB-0F270446AA80}" sibTransId="{CB07240C-B3E8-40BA-8566-434CBDBC9A48}"/>
    <dgm:cxn modelId="{79C46D06-2F98-4B2D-A6B7-B4626D2B7FEF}" srcId="{5910CCEE-7A0C-417E-890D-5C42D8F1460A}" destId="{E2E092ED-AA27-4F69-8464-BF3D5E71F81D}" srcOrd="0" destOrd="0" parTransId="{9627D948-3E8D-4C03-83DF-380A09CD0284}" sibTransId="{9B4D3405-DC12-4809-A52B-2B0AA10F9E32}"/>
    <dgm:cxn modelId="{2B9C680A-B00B-4462-B45C-4CDDF9086BEF}" type="presOf" srcId="{E2E092ED-AA27-4F69-8464-BF3D5E71F81D}" destId="{39F462AE-4473-4F47-8589-8CC61174597D}" srcOrd="0" destOrd="0" presId="urn:microsoft.com/office/officeart/2005/8/layout/vList2"/>
    <dgm:cxn modelId="{6FE292FC-EE6C-4384-807D-58B90BC2EC42}" type="presOf" srcId="{5910CCEE-7A0C-417E-890D-5C42D8F1460A}" destId="{53F501F2-4665-4268-87C8-87661FA3729B}" srcOrd="0" destOrd="0" presId="urn:microsoft.com/office/officeart/2005/8/layout/vList2"/>
    <dgm:cxn modelId="{12E2725B-530A-4E68-B623-6563335A590F}" type="presParOf" srcId="{53F501F2-4665-4268-87C8-87661FA3729B}" destId="{39F462AE-4473-4F47-8589-8CC61174597D}" srcOrd="0" destOrd="0" presId="urn:microsoft.com/office/officeart/2005/8/layout/vList2"/>
    <dgm:cxn modelId="{C50E83E5-91AA-43C0-ABA0-56CD2A258FAB}" type="presParOf" srcId="{53F501F2-4665-4268-87C8-87661FA3729B}" destId="{E803F56C-8C2E-4F5F-80D4-6A9D2759070F}" srcOrd="1" destOrd="0" presId="urn:microsoft.com/office/officeart/2005/8/layout/vList2"/>
    <dgm:cxn modelId="{0CD667AB-0940-453D-AD59-606100D7743B}" type="presParOf" srcId="{53F501F2-4665-4268-87C8-87661FA3729B}" destId="{79A39599-8C41-4990-A206-99DF8EE39E6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DF5AD8-A158-48FA-82EF-671139D6E287}">
      <dsp:nvSpPr>
        <dsp:cNvPr id="0" name=""/>
        <dsp:cNvSpPr/>
      </dsp:nvSpPr>
      <dsp:spPr>
        <a:xfrm>
          <a:off x="353872" y="913327"/>
          <a:ext cx="1349654" cy="134965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60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B5D1774-0227-41AE-B7E3-366BC3F0A5B0}">
      <dsp:nvSpPr>
        <dsp:cNvPr id="0" name=""/>
        <dsp:cNvSpPr/>
      </dsp:nvSpPr>
      <dsp:spPr>
        <a:xfrm>
          <a:off x="1028700" y="913327"/>
          <a:ext cx="7200899" cy="1349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" rIns="0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/>
            <a:t>Контракт - це документ, який свідчить про те, що одна </a:t>
          </a:r>
          <a:r>
            <a:rPr lang="ru-RU" sz="2100" kern="1200" smtClean="0"/>
            <a:t>сторона угоди (продавець) зобов'язується доставити товар у власність іншій стороні (покупцю) яка, в свою чергу, зобов'язується прийняти його і заплатити ціну за товар. </a:t>
          </a:r>
          <a:endParaRPr lang="ru-RU" sz="2100" kern="1200"/>
        </a:p>
      </dsp:txBody>
      <dsp:txXfrm>
        <a:off x="1028700" y="913327"/>
        <a:ext cx="7200899" cy="1349654"/>
      </dsp:txXfrm>
    </dsp:sp>
    <dsp:sp modelId="{5F8064E7-861D-4CC8-AC93-FA62E5A9D977}">
      <dsp:nvSpPr>
        <dsp:cNvPr id="0" name=""/>
        <dsp:cNvSpPr/>
      </dsp:nvSpPr>
      <dsp:spPr>
        <a:xfrm>
          <a:off x="353872" y="2262981"/>
          <a:ext cx="1349654" cy="134965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60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132D1C6-0C63-4054-8A8C-0472728870C4}">
      <dsp:nvSpPr>
        <dsp:cNvPr id="0" name=""/>
        <dsp:cNvSpPr/>
      </dsp:nvSpPr>
      <dsp:spPr>
        <a:xfrm>
          <a:off x="1028700" y="2262981"/>
          <a:ext cx="7200899" cy="1349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" rIns="0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Контракт – основний комерційний документ, що визначає права й обов'язки сторін. По суті в ньому викладений комплекс дій по здійснення зовнішньоторгового обміну</a:t>
          </a:r>
          <a:endParaRPr lang="ru-RU" sz="2100" kern="1200"/>
        </a:p>
      </dsp:txBody>
      <dsp:txXfrm>
        <a:off x="1028700" y="2262981"/>
        <a:ext cx="7200899" cy="1349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93220A-5CC9-46D5-A49A-9FF3DC7B6176}">
      <dsp:nvSpPr>
        <dsp:cNvPr id="0" name=""/>
        <dsp:cNvSpPr/>
      </dsp:nvSpPr>
      <dsp:spPr>
        <a:xfrm rot="16200000">
          <a:off x="-1193738" y="1194742"/>
          <a:ext cx="5001419" cy="2611933"/>
        </a:xfrm>
        <a:prstGeom prst="flowChartManualOperation">
          <a:avLst/>
        </a:prstGeom>
        <a:gradFill rotWithShape="1">
          <a:gsLst>
            <a:gs pos="0">
              <a:schemeClr val="accent5">
                <a:tint val="80000"/>
                <a:satMod val="110000"/>
              </a:schemeClr>
            </a:gs>
            <a:gs pos="47500">
              <a:schemeClr val="accent5">
                <a:tint val="35000"/>
                <a:satMod val="110000"/>
              </a:schemeClr>
            </a:gs>
            <a:gs pos="58500">
              <a:schemeClr val="accent5">
                <a:tint val="35000"/>
                <a:satMod val="110000"/>
              </a:schemeClr>
            </a:gs>
            <a:gs pos="100000">
              <a:schemeClr val="accent5">
                <a:tint val="80000"/>
                <a:satMod val="110000"/>
              </a:schemeClr>
            </a:gs>
          </a:gsLst>
          <a:lin ang="3600000" scaled="1"/>
        </a:gradFill>
        <a:ln w="10000" cap="flat" cmpd="sng" algn="ctr">
          <a:solidFill>
            <a:schemeClr val="accent5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71450" tIns="0" rIns="172021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/>
            <a:t>міжнародні</a:t>
          </a:r>
          <a:br>
            <a:rPr lang="ru-RU" sz="2700" kern="1200"/>
          </a:br>
          <a:r>
            <a:rPr lang="ru-RU" sz="2700" kern="1200" smtClean="0"/>
            <a:t>договори</a:t>
          </a:r>
          <a:endParaRPr lang="ru-RU" sz="2700" kern="1200"/>
        </a:p>
      </dsp:txBody>
      <dsp:txXfrm rot="5400000">
        <a:off x="1005" y="1000283"/>
        <a:ext cx="2611933" cy="3000851"/>
      </dsp:txXfrm>
    </dsp:sp>
    <dsp:sp modelId="{1D540D5B-CC52-4A18-AB74-4AE6171B044C}">
      <dsp:nvSpPr>
        <dsp:cNvPr id="0" name=""/>
        <dsp:cNvSpPr/>
      </dsp:nvSpPr>
      <dsp:spPr>
        <a:xfrm rot="16200000">
          <a:off x="1614090" y="1194742"/>
          <a:ext cx="5001419" cy="2611933"/>
        </a:xfrm>
        <a:prstGeom prst="flowChartManualOperation">
          <a:avLst/>
        </a:prstGeom>
        <a:gradFill rotWithShape="1">
          <a:gsLst>
            <a:gs pos="0">
              <a:schemeClr val="accent3">
                <a:tint val="80000"/>
                <a:satMod val="110000"/>
              </a:schemeClr>
            </a:gs>
            <a:gs pos="47500">
              <a:schemeClr val="accent3">
                <a:tint val="35000"/>
                <a:satMod val="110000"/>
              </a:schemeClr>
            </a:gs>
            <a:gs pos="58500">
              <a:schemeClr val="accent3">
                <a:tint val="35000"/>
                <a:satMod val="110000"/>
              </a:schemeClr>
            </a:gs>
            <a:gs pos="100000">
              <a:schemeClr val="accent3">
                <a:tint val="80000"/>
                <a:satMod val="110000"/>
              </a:schemeClr>
            </a:gs>
          </a:gsLst>
          <a:lin ang="3600000" scaled="1"/>
        </a:gradFill>
        <a:ln w="10000" cap="flat" cmpd="sng" algn="ctr">
          <a:solidFill>
            <a:schemeClr val="accent3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1450" tIns="0" rIns="172021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національне законодавство</a:t>
          </a:r>
          <a:endParaRPr lang="ru-RU" sz="2700" kern="1200"/>
        </a:p>
      </dsp:txBody>
      <dsp:txXfrm rot="5400000">
        <a:off x="2808833" y="1000283"/>
        <a:ext cx="2611933" cy="3000851"/>
      </dsp:txXfrm>
    </dsp:sp>
    <dsp:sp modelId="{52075A74-A331-4FE9-B5AA-2A88894F647F}">
      <dsp:nvSpPr>
        <dsp:cNvPr id="0" name=""/>
        <dsp:cNvSpPr/>
      </dsp:nvSpPr>
      <dsp:spPr>
        <a:xfrm rot="16200000">
          <a:off x="4421919" y="1194742"/>
          <a:ext cx="5001419" cy="2611933"/>
        </a:xfrm>
        <a:prstGeom prst="flowChartManualOperation">
          <a:avLst/>
        </a:prstGeom>
        <a:gradFill rotWithShape="1">
          <a:gsLst>
            <a:gs pos="0">
              <a:schemeClr val="accent2">
                <a:tint val="80000"/>
                <a:satMod val="110000"/>
              </a:schemeClr>
            </a:gs>
            <a:gs pos="47500">
              <a:schemeClr val="accent2">
                <a:tint val="35000"/>
                <a:satMod val="110000"/>
              </a:schemeClr>
            </a:gs>
            <a:gs pos="58500">
              <a:schemeClr val="accent2">
                <a:tint val="35000"/>
                <a:satMod val="110000"/>
              </a:schemeClr>
            </a:gs>
            <a:gs pos="100000">
              <a:schemeClr val="accent2">
                <a:tint val="80000"/>
                <a:satMod val="110000"/>
              </a:schemeClr>
            </a:gs>
          </a:gsLst>
          <a:lin ang="3600000" scaled="1"/>
        </a:gradFill>
        <a:ln w="10000" cap="flat" cmpd="sng" algn="ctr">
          <a:solidFill>
            <a:schemeClr val="accent2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1450" tIns="0" rIns="172021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звичаї</a:t>
          </a:r>
          <a:endParaRPr lang="ru-RU" sz="2700" kern="1200"/>
        </a:p>
      </dsp:txBody>
      <dsp:txXfrm rot="5400000">
        <a:off x="5616662" y="1000283"/>
        <a:ext cx="2611933" cy="30008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DB834-6217-4A09-982D-CC3E7405341B}">
      <dsp:nvSpPr>
        <dsp:cNvPr id="0" name=""/>
        <dsp:cNvSpPr/>
      </dsp:nvSpPr>
      <dsp:spPr>
        <a:xfrm>
          <a:off x="0" y="431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0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7ED593-3837-4D66-AE96-7A579B1313D3}">
      <dsp:nvSpPr>
        <dsp:cNvPr id="0" name=""/>
        <dsp:cNvSpPr/>
      </dsp:nvSpPr>
      <dsp:spPr>
        <a:xfrm>
          <a:off x="411480" y="62481"/>
          <a:ext cx="5760720" cy="738000"/>
        </a:xfrm>
        <a:prstGeom prst="roundRect">
          <a:avLst/>
        </a:prstGeom>
        <a:gradFill rotWithShape="1">
          <a:gsLst>
            <a:gs pos="0">
              <a:schemeClr val="accent6">
                <a:tint val="80000"/>
                <a:satMod val="110000"/>
              </a:schemeClr>
            </a:gs>
            <a:gs pos="47500">
              <a:schemeClr val="accent6">
                <a:tint val="35000"/>
                <a:satMod val="110000"/>
              </a:schemeClr>
            </a:gs>
            <a:gs pos="58500">
              <a:schemeClr val="accent6">
                <a:tint val="35000"/>
                <a:satMod val="110000"/>
              </a:schemeClr>
            </a:gs>
            <a:gs pos="100000">
              <a:schemeClr val="accent6">
                <a:tint val="80000"/>
                <a:satMod val="110000"/>
              </a:schemeClr>
            </a:gs>
          </a:gsLst>
          <a:lin ang="3600000" scaled="1"/>
        </a:gradFill>
        <a:ln w="10000" cap="flat" cmpd="sng" algn="ctr">
          <a:solidFill>
            <a:schemeClr val="accent6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/>
            <a:t>- Конвенція ООН про договори міжнародної купівлі-продажу товарів (1980 р.);</a:t>
          </a:r>
        </a:p>
      </dsp:txBody>
      <dsp:txXfrm>
        <a:off x="447506" y="98507"/>
        <a:ext cx="5688668" cy="665948"/>
      </dsp:txXfrm>
    </dsp:sp>
    <dsp:sp modelId="{24861789-CC45-495B-B0DB-A9D12EC61CC1}">
      <dsp:nvSpPr>
        <dsp:cNvPr id="0" name=""/>
        <dsp:cNvSpPr/>
      </dsp:nvSpPr>
      <dsp:spPr>
        <a:xfrm>
          <a:off x="0" y="1565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0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91D03-3A74-4DDF-A48F-94259BEEA801}">
      <dsp:nvSpPr>
        <dsp:cNvPr id="0" name=""/>
        <dsp:cNvSpPr/>
      </dsp:nvSpPr>
      <dsp:spPr>
        <a:xfrm>
          <a:off x="411480" y="1196481"/>
          <a:ext cx="5760720" cy="738000"/>
        </a:xfrm>
        <a:prstGeom prst="roundRect">
          <a:avLst/>
        </a:prstGeom>
        <a:gradFill rotWithShape="1">
          <a:gsLst>
            <a:gs pos="0">
              <a:schemeClr val="accent3">
                <a:tint val="80000"/>
                <a:satMod val="110000"/>
              </a:schemeClr>
            </a:gs>
            <a:gs pos="47500">
              <a:schemeClr val="accent3">
                <a:tint val="35000"/>
                <a:satMod val="110000"/>
              </a:schemeClr>
            </a:gs>
            <a:gs pos="58500">
              <a:schemeClr val="accent3">
                <a:tint val="35000"/>
                <a:satMod val="110000"/>
              </a:schemeClr>
            </a:gs>
            <a:gs pos="100000">
              <a:schemeClr val="accent3">
                <a:tint val="80000"/>
                <a:satMod val="110000"/>
              </a:schemeClr>
            </a:gs>
          </a:gsLst>
          <a:lin ang="3600000" scaled="1"/>
        </a:gradFill>
        <a:ln w="10000" cap="flat" cmpd="sng" algn="ctr">
          <a:solidFill>
            <a:schemeClr val="accent3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/>
            <a:t>- Конвенція ООН про давність позову в міжнародній купівлі-продажу товарів (</a:t>
          </a:r>
          <a:r>
            <a:rPr lang="ru-RU" sz="1600" kern="1200" smtClean="0"/>
            <a:t>1974 р.);</a:t>
          </a:r>
          <a:endParaRPr lang="ru-RU" sz="1600" kern="1200"/>
        </a:p>
      </dsp:txBody>
      <dsp:txXfrm>
        <a:off x="447506" y="1232507"/>
        <a:ext cx="5688668" cy="665948"/>
      </dsp:txXfrm>
    </dsp:sp>
    <dsp:sp modelId="{BE4EE9DB-C0E5-48B1-AC35-9C6701793B20}">
      <dsp:nvSpPr>
        <dsp:cNvPr id="0" name=""/>
        <dsp:cNvSpPr/>
      </dsp:nvSpPr>
      <dsp:spPr>
        <a:xfrm>
          <a:off x="0" y="2699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0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8E29E0-8E31-4A37-A36F-3DB17AAFA038}">
      <dsp:nvSpPr>
        <dsp:cNvPr id="0" name=""/>
        <dsp:cNvSpPr/>
      </dsp:nvSpPr>
      <dsp:spPr>
        <a:xfrm>
          <a:off x="411480" y="2330481"/>
          <a:ext cx="5760720" cy="738000"/>
        </a:xfrm>
        <a:prstGeom prst="roundRect">
          <a:avLst/>
        </a:prstGeom>
        <a:gradFill rotWithShape="1">
          <a:gsLst>
            <a:gs pos="0">
              <a:schemeClr val="accent5">
                <a:tint val="80000"/>
                <a:satMod val="110000"/>
              </a:schemeClr>
            </a:gs>
            <a:gs pos="47500">
              <a:schemeClr val="accent5">
                <a:tint val="35000"/>
                <a:satMod val="110000"/>
              </a:schemeClr>
            </a:gs>
            <a:gs pos="58500">
              <a:schemeClr val="accent5">
                <a:tint val="35000"/>
                <a:satMod val="110000"/>
              </a:schemeClr>
            </a:gs>
            <a:gs pos="100000">
              <a:schemeClr val="accent5">
                <a:tint val="80000"/>
                <a:satMod val="110000"/>
              </a:schemeClr>
            </a:gs>
          </a:gsLst>
          <a:lin ang="3600000" scaled="1"/>
        </a:gradFill>
        <a:ln w="10000" cap="flat" cmpd="sng" algn="ctr">
          <a:solidFill>
            <a:schemeClr val="accent5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/>
            <a:t>- Конвенція про право, що використовується до договорів міжнародної купівліпродажу товарів (1985 р.), та ін.</a:t>
          </a:r>
        </a:p>
      </dsp:txBody>
      <dsp:txXfrm>
        <a:off x="447506" y="2366507"/>
        <a:ext cx="5688668" cy="665948"/>
      </dsp:txXfrm>
    </dsp:sp>
    <dsp:sp modelId="{C3CBD58A-A1CF-4774-8C3A-5C86EBCBB261}">
      <dsp:nvSpPr>
        <dsp:cNvPr id="0" name=""/>
        <dsp:cNvSpPr/>
      </dsp:nvSpPr>
      <dsp:spPr>
        <a:xfrm>
          <a:off x="0" y="3833481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0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A7663B-E954-48B1-AB2B-486FDC323000}">
      <dsp:nvSpPr>
        <dsp:cNvPr id="0" name=""/>
        <dsp:cNvSpPr/>
      </dsp:nvSpPr>
      <dsp:spPr>
        <a:xfrm>
          <a:off x="411480" y="3464481"/>
          <a:ext cx="5760720" cy="738000"/>
        </a:xfrm>
        <a:prstGeom prst="roundRect">
          <a:avLst/>
        </a:prstGeom>
        <a:gradFill rotWithShape="1">
          <a:gsLst>
            <a:gs pos="0">
              <a:schemeClr val="accent2">
                <a:tint val="80000"/>
                <a:satMod val="110000"/>
              </a:schemeClr>
            </a:gs>
            <a:gs pos="47500">
              <a:schemeClr val="accent2">
                <a:tint val="35000"/>
                <a:satMod val="110000"/>
              </a:schemeClr>
            </a:gs>
            <a:gs pos="58500">
              <a:schemeClr val="accent2">
                <a:tint val="35000"/>
                <a:satMod val="110000"/>
              </a:schemeClr>
            </a:gs>
            <a:gs pos="100000">
              <a:schemeClr val="accent2">
                <a:tint val="80000"/>
                <a:satMod val="110000"/>
              </a:schemeClr>
            </a:gs>
          </a:gsLst>
          <a:lin ang="3600000" scaled="1"/>
        </a:gradFill>
        <a:ln w="10000" cap="flat" cmpd="sng" algn="ctr">
          <a:solidFill>
            <a:schemeClr val="accent2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- Віденська конвенція ООН про договори міжнародної купівлі-продажу, прийнята у Відні в 1980 р.</a:t>
          </a:r>
          <a:endParaRPr lang="ru-RU" sz="1600" kern="1200"/>
        </a:p>
      </dsp:txBody>
      <dsp:txXfrm>
        <a:off x="447506" y="3500507"/>
        <a:ext cx="5688668" cy="6659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06A134-AA31-4679-AB40-090B869306E3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1">
          <a:gsLst>
            <a:gs pos="0">
              <a:schemeClr val="accent1">
                <a:tint val="80000"/>
                <a:satMod val="110000"/>
              </a:schemeClr>
            </a:gs>
            <a:gs pos="47500">
              <a:schemeClr val="accent1">
                <a:tint val="35000"/>
                <a:satMod val="110000"/>
              </a:schemeClr>
            </a:gs>
            <a:gs pos="58500">
              <a:schemeClr val="accent1">
                <a:tint val="35000"/>
                <a:satMod val="110000"/>
              </a:schemeClr>
            </a:gs>
            <a:gs pos="100000">
              <a:schemeClr val="accent1">
                <a:tint val="80000"/>
                <a:satMod val="110000"/>
              </a:schemeClr>
            </a:gs>
          </a:gsLst>
          <a:lin ang="3600000" scaled="1"/>
        </a:gradFill>
        <a:ln w="10000" cap="flat" cmpd="sng" algn="ctr">
          <a:solidFill>
            <a:schemeClr val="accent1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Закон України "Про зовнішньоекономічну діяльність"</a:t>
          </a:r>
          <a:endParaRPr lang="ru-RU" sz="2400" kern="1200" dirty="0"/>
        </a:p>
      </dsp:txBody>
      <dsp:txXfrm>
        <a:off x="460905" y="1047"/>
        <a:ext cx="3479899" cy="2087939"/>
      </dsp:txXfrm>
    </dsp:sp>
    <dsp:sp modelId="{26A79D28-0F96-473A-91D2-B30AEA81859C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1">
          <a:gsLst>
            <a:gs pos="0">
              <a:schemeClr val="accent1">
                <a:tint val="80000"/>
                <a:satMod val="110000"/>
              </a:schemeClr>
            </a:gs>
            <a:gs pos="47500">
              <a:schemeClr val="accent1">
                <a:tint val="35000"/>
                <a:satMod val="110000"/>
              </a:schemeClr>
            </a:gs>
            <a:gs pos="58500">
              <a:schemeClr val="accent1">
                <a:tint val="35000"/>
                <a:satMod val="110000"/>
              </a:schemeClr>
            </a:gs>
            <a:gs pos="100000">
              <a:schemeClr val="accent1">
                <a:tint val="80000"/>
                <a:satMod val="110000"/>
              </a:schemeClr>
            </a:gs>
          </a:gsLst>
          <a:lin ang="3600000" scaled="1"/>
        </a:gradFill>
        <a:ln w="10000" cap="flat" cmpd="sng" algn="ctr">
          <a:solidFill>
            <a:schemeClr val="accent1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 Декрет Кабінету Міністрів України "Про систему валютного регулювання і валютного контролю"</a:t>
          </a:r>
          <a:endParaRPr lang="ru-RU" sz="2400" kern="1200" dirty="0"/>
        </a:p>
      </dsp:txBody>
      <dsp:txXfrm>
        <a:off x="4288794" y="1047"/>
        <a:ext cx="3479899" cy="2087939"/>
      </dsp:txXfrm>
    </dsp:sp>
    <dsp:sp modelId="{5E37094D-5C32-47E9-9D7C-98CFA0BBF0C8}">
      <dsp:nvSpPr>
        <dsp:cNvPr id="0" name=""/>
        <dsp:cNvSpPr/>
      </dsp:nvSpPr>
      <dsp:spPr>
        <a:xfrm>
          <a:off x="2374850" y="2436976"/>
          <a:ext cx="3479899" cy="2087939"/>
        </a:xfrm>
        <a:prstGeom prst="rect">
          <a:avLst/>
        </a:prstGeom>
        <a:gradFill rotWithShape="1">
          <a:gsLst>
            <a:gs pos="0">
              <a:schemeClr val="accent1">
                <a:tint val="80000"/>
                <a:satMod val="110000"/>
              </a:schemeClr>
            </a:gs>
            <a:gs pos="47500">
              <a:schemeClr val="accent1">
                <a:tint val="35000"/>
                <a:satMod val="110000"/>
              </a:schemeClr>
            </a:gs>
            <a:gs pos="58500">
              <a:schemeClr val="accent1">
                <a:tint val="35000"/>
                <a:satMod val="110000"/>
              </a:schemeClr>
            </a:gs>
            <a:gs pos="100000">
              <a:schemeClr val="accent1">
                <a:tint val="80000"/>
                <a:satMod val="110000"/>
              </a:schemeClr>
            </a:gs>
          </a:gsLst>
          <a:lin ang="3600000" scaled="1"/>
        </a:gradFill>
        <a:ln w="10000" cap="flat" cmpd="sng" algn="ctr">
          <a:solidFill>
            <a:schemeClr val="accent1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 Закон України "Про порядок здійснення розрахунків в іноземній валюті"</a:t>
          </a:r>
          <a:endParaRPr lang="ru-RU" sz="2400" kern="1200" dirty="0"/>
        </a:p>
      </dsp:txBody>
      <dsp:txXfrm>
        <a:off x="2374850" y="2436976"/>
        <a:ext cx="3479899" cy="20879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F462AE-4473-4F47-8589-8CC61174597D}">
      <dsp:nvSpPr>
        <dsp:cNvPr id="0" name=""/>
        <dsp:cNvSpPr/>
      </dsp:nvSpPr>
      <dsp:spPr>
        <a:xfrm>
          <a:off x="0" y="32"/>
          <a:ext cx="8229600" cy="2658461"/>
        </a:xfrm>
        <a:prstGeom prst="roundRect">
          <a:avLst/>
        </a:prstGeom>
        <a:gradFill rotWithShape="1">
          <a:gsLst>
            <a:gs pos="0">
              <a:schemeClr val="accent3">
                <a:shade val="52000"/>
                <a:satMod val="105000"/>
              </a:schemeClr>
            </a:gs>
            <a:gs pos="47500">
              <a:schemeClr val="accent3">
                <a:shade val="89000"/>
                <a:satMod val="105000"/>
              </a:schemeClr>
            </a:gs>
            <a:gs pos="58500">
              <a:schemeClr val="accent3">
                <a:shade val="89000"/>
                <a:satMod val="105000"/>
              </a:schemeClr>
            </a:gs>
            <a:gs pos="100000">
              <a:schemeClr val="accent3">
                <a:shade val="52000"/>
                <a:satMod val="105000"/>
              </a:schemeClr>
            </a:gs>
          </a:gsLst>
          <a:lin ang="3600000" scaled="1"/>
        </a:gradFill>
        <a:ln w="10000" cap="flat" cmpd="sng" algn="ctr">
          <a:solidFill>
            <a:schemeClr val="accent3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isometricLeftDown" fov="0">
            <a:rot lat="0" lon="0" rev="0"/>
          </a:camera>
          <a:lightRig rig="harsh" dir="tl">
            <a:rot lat="0" lon="0" rev="8400000"/>
          </a:lightRig>
        </a:scene3d>
        <a:sp3d prstMaterial="flat">
          <a:bevelT w="38100" h="50800" prst="softRound"/>
        </a:sp3d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smtClean="0"/>
            <a:t>Типовий контракт - це розроблений у відповідності до встановлених правил документ, що містить ряд уніфікованих умов, прийнятих у практиці міжнародної торгівлі, тобто ніби наперед узгоджених, типових умов. Другу частину типового контракту складають статті, умови яких вимагають узгодження. </a:t>
          </a:r>
          <a:endParaRPr lang="ru-RU" sz="2800" b="1" kern="1200" dirty="0"/>
        </a:p>
      </dsp:txBody>
      <dsp:txXfrm>
        <a:off x="129775" y="129807"/>
        <a:ext cx="7970050" cy="2398911"/>
      </dsp:txXfrm>
    </dsp:sp>
    <dsp:sp modelId="{79A39599-8C41-4990-A206-99DF8EE39E63}">
      <dsp:nvSpPr>
        <dsp:cNvPr id="0" name=""/>
        <dsp:cNvSpPr/>
      </dsp:nvSpPr>
      <dsp:spPr>
        <a:xfrm>
          <a:off x="0" y="2667621"/>
          <a:ext cx="8229600" cy="2372906"/>
        </a:xfrm>
        <a:prstGeom prst="roundRect">
          <a:avLst/>
        </a:prstGeom>
        <a:gradFill rotWithShape="1">
          <a:gsLst>
            <a:gs pos="0">
              <a:schemeClr val="accent3">
                <a:shade val="52000"/>
                <a:satMod val="105000"/>
              </a:schemeClr>
            </a:gs>
            <a:gs pos="47500">
              <a:schemeClr val="accent3">
                <a:shade val="89000"/>
                <a:satMod val="105000"/>
              </a:schemeClr>
            </a:gs>
            <a:gs pos="58500">
              <a:schemeClr val="accent3">
                <a:shade val="89000"/>
                <a:satMod val="105000"/>
              </a:schemeClr>
            </a:gs>
            <a:gs pos="100000">
              <a:schemeClr val="accent3">
                <a:shade val="52000"/>
                <a:satMod val="105000"/>
              </a:schemeClr>
            </a:gs>
          </a:gsLst>
          <a:lin ang="3600000" scaled="1"/>
        </a:gradFill>
        <a:ln w="10000" cap="flat" cmpd="sng" algn="ctr">
          <a:solidFill>
            <a:schemeClr val="accent3"/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isometricLeftDown" fov="0">
            <a:rot lat="0" lon="0" rev="0"/>
          </a:camera>
          <a:lightRig rig="harsh" dir="tl">
            <a:rot lat="0" lon="0" rev="8400000"/>
          </a:lightRig>
        </a:scene3d>
        <a:sp3d prstMaterial="flat">
          <a:bevelT w="38100" h="50800" prst="softRound"/>
        </a:sp3d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smtClean="0"/>
            <a:t>Типові контракти на світовому ринку можуть використовуватися в різних формах. Як правило, їх складають на бланках, виготовлених у типографії.</a:t>
          </a:r>
          <a:endParaRPr lang="ru-RU" sz="2800" b="1" kern="1200" dirty="0"/>
        </a:p>
      </dsp:txBody>
      <dsp:txXfrm>
        <a:off x="115836" y="2783457"/>
        <a:ext cx="7997928" cy="21412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C8F57-1B06-4F33-9E57-E4D9CB954653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94533-7693-4DB6-A3BF-837EFA5AC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239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94533-7693-4DB6-A3BF-837EFA5ACCDE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367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305800" cy="1295400"/>
          </a:xfrm>
        </p:spPr>
        <p:txBody>
          <a:bodyPr anchor="ctr" anchorCtr="0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457200" y="2220558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20558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7160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7144"/>
            <a:ext cx="34290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1752" y="1600200"/>
            <a:ext cx="2057400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357144"/>
            <a:ext cx="2974848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F116A03C-77E6-4600-B306-E2AA5322BF38}" type="datetimeFigureOut">
              <a:rPr lang="ru-RU" smtClean="0"/>
              <a:pPr/>
              <a:t>22.01.2022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357144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5448" y="6315075"/>
            <a:ext cx="1188720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fld id="{FEDAFE74-44E9-469A-998C-B0B6F94724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sz="3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700"/>
        </a:spcBef>
        <a:buClr>
          <a:schemeClr val="accent2"/>
        </a:buClr>
        <a:buSzPct val="85000"/>
        <a:buFont typeface="Wingdings 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600"/>
        </a:spcBef>
        <a:buClr>
          <a:schemeClr val="accent1"/>
        </a:buClr>
        <a:buSzPct val="85000"/>
        <a:buFont typeface="Wingdings 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500"/>
        </a:spcBef>
        <a:buClr>
          <a:schemeClr val="accent3"/>
        </a:buClr>
        <a:buSzPct val="85000"/>
        <a:buFont typeface="Wingdings 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400"/>
        </a:spcBef>
        <a:buClr>
          <a:schemeClr val="accent4"/>
        </a:buClr>
        <a:buFont typeface="Wingdings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6%D0%B5%D0%BB%D0%B5%D0%B7%D0%BD%D0%BE%D0%B4%D0%BE%D1%80%D0%BE%D0%B6%D0%BD%D1%8B%D0%B9_%D1%82%D1%80%D0%B0%D0%BD%D1%81%D0%BF%D0%BE%D1%80%D1%82" TargetMode="External"/><Relationship Id="rId3" Type="http://schemas.openxmlformats.org/officeDocument/2006/relationships/hyperlink" Target="http://ru.wikipedia.org/wiki/%D0%90%D0%BD%D0%B3%D0%BB%D0%B8%D0%B9%D1%81%D0%BA%D0%B8%D0%B9_%D1%8F%D0%B7%D1%8B%D0%BA" TargetMode="External"/><Relationship Id="rId7" Type="http://schemas.openxmlformats.org/officeDocument/2006/relationships/hyperlink" Target="http://ru.wikipedia.org/wiki/%D0%9F%D0%BE%D0%B3%D1%80%D1%83%D0%B7%D0%BE%D1%87%D0%BD%D0%BE-%D1%80%D0%B0%D0%B7%D0%B3%D1%80%D1%83%D0%B7%D0%BE%D1%87%D0%BD%D1%8B%D0%B5_%D1%80%D0%B0%D0%B1%D0%BE%D1%82%D1%8B" TargetMode="External"/><Relationship Id="rId2" Type="http://schemas.openxmlformats.org/officeDocument/2006/relationships/hyperlink" Target="http://ru.wikipedia.org/wiki/F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F%D0%B5%D1%80%D0%B5%D0%B2%D0%BE%D0%B7%D1%87%D0%B8%D0%BA" TargetMode="External"/><Relationship Id="rId11" Type="http://schemas.openxmlformats.org/officeDocument/2006/relationships/hyperlink" Target="http://ru.wikipedia.org/wiki/%D0%92%D0%B8%D0%B4%D1%8B_%D1%82%D1%80%D0%B0%D0%BD%D1%81%D0%BF%D0%BE%D1%80%D1%82%D0%B0" TargetMode="External"/><Relationship Id="rId5" Type="http://schemas.openxmlformats.org/officeDocument/2006/relationships/hyperlink" Target="http://ru.wikipedia.org/wiki/%D0%AD%D0%BA%D1%81%D0%BF%D0%BE%D1%80%D1%82" TargetMode="External"/><Relationship Id="rId10" Type="http://schemas.openxmlformats.org/officeDocument/2006/relationships/hyperlink" Target="http://ru.wikipedia.org/wiki/%D0%92%D0%BE%D0%B4%D0%BD%D1%8B%D0%B9_%D1%82%D1%80%D0%B0%D0%BD%D1%81%D0%BF%D0%BE%D1%80%D1%82" TargetMode="External"/><Relationship Id="rId4" Type="http://schemas.openxmlformats.org/officeDocument/2006/relationships/hyperlink" Target="http://ru.wikipedia.org/wiki/%D0%A2%D0%B0%D0%BC%D0%BE%D0%B6%D0%B5%D0%BD%D0%BD%D1%8B%D0%B5_%D0%BF%D0%BE%D1%88%D0%BB%D0%B8%D0%BD%D1%8B" TargetMode="External"/><Relationship Id="rId9" Type="http://schemas.openxmlformats.org/officeDocument/2006/relationships/hyperlink" Target="http://ru.wikipedia.org/wiki/%D0%92%D0%BE%D0%B7%D0%B4%D1%83%D1%88%D0%BD%D1%8B%D0%B9_%D1%82%D1%80%D0%B0%D0%BD%D1%81%D0%BF%D0%BE%D1%80%D1%82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FA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Fob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CFR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Cost,_Insurance_and_Freight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CPT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CIP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DD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ТЕМА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/>
              <a:t>Структура та зміст зовнішньоторговельного контракту (ЗТК</a:t>
            </a:r>
            <a:r>
              <a:rPr lang="uk-UA" sz="3600" dirty="0" smtClean="0"/>
              <a:t>). Базисні </a:t>
            </a:r>
            <a:r>
              <a:rPr lang="uk-UA" sz="3600" dirty="0"/>
              <a:t>умови поставки (БУП).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91252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9766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/>
              <a:t>8. </a:t>
            </a:r>
            <a:r>
              <a:rPr lang="ru-RU" sz="1800" b="1"/>
              <a:t>Умови платежу </a:t>
            </a:r>
            <a:r>
              <a:rPr lang="ru-RU" sz="1800"/>
              <a:t>- визначення терміну, способу, засобів та форми здійснення</a:t>
            </a:r>
          </a:p>
          <a:p>
            <a:pPr marL="0" indent="0" algn="just">
              <a:buNone/>
            </a:pPr>
            <a:r>
              <a:rPr lang="ru-RU" sz="1800" smtClean="0"/>
              <a:t>платежу</a:t>
            </a:r>
            <a:r>
              <a:rPr lang="ru-RU" sz="1800"/>
              <a:t>.</a:t>
            </a:r>
          </a:p>
          <a:p>
            <a:pPr marL="0" indent="0" algn="just">
              <a:buNone/>
            </a:pPr>
            <a:r>
              <a:rPr lang="ru-RU" sz="1800"/>
              <a:t>9. </a:t>
            </a:r>
            <a:r>
              <a:rPr lang="ru-RU" sz="1800" b="1"/>
              <a:t>Пакування</a:t>
            </a:r>
            <a:r>
              <a:rPr lang="ru-RU" sz="1800"/>
              <a:t> - визначення характеру тари та упаковки, як внутрішньої, що не </a:t>
            </a:r>
            <a:r>
              <a:rPr lang="ru-RU" sz="1800" smtClean="0"/>
              <a:t>може бути </a:t>
            </a:r>
            <a:r>
              <a:rPr lang="ru-RU" sz="1800"/>
              <a:t>відділеною від товару, так і зовнішньої.</a:t>
            </a:r>
          </a:p>
          <a:p>
            <a:pPr marL="0" indent="0" algn="just">
              <a:buNone/>
            </a:pPr>
            <a:r>
              <a:rPr lang="ru-RU" sz="1800"/>
              <a:t>10. </a:t>
            </a:r>
            <a:r>
              <a:rPr lang="ru-RU" sz="1800" b="1"/>
              <a:t>Здавання і приймання товару </a:t>
            </a:r>
            <a:r>
              <a:rPr lang="ru-RU" sz="1800"/>
              <a:t>- процедура фізичного передання товару, яке</a:t>
            </a:r>
          </a:p>
          <a:p>
            <a:pPr marL="0" indent="0" algn="just">
              <a:buNone/>
            </a:pPr>
            <a:r>
              <a:rPr lang="ru-RU" sz="1800"/>
              <a:t>супроводжується відповідними формальними діями та документальним оформленням.</a:t>
            </a:r>
          </a:p>
          <a:p>
            <a:pPr marL="0" indent="0" algn="just">
              <a:buNone/>
            </a:pPr>
            <a:r>
              <a:rPr lang="ru-RU" sz="1800"/>
              <a:t>11. </a:t>
            </a:r>
            <a:r>
              <a:rPr lang="ru-RU" sz="1800" b="1"/>
              <a:t>Гарантії виконання контракту та обслуговування </a:t>
            </a:r>
            <a:r>
              <a:rPr lang="ru-RU" sz="1800"/>
              <a:t>- умови, згідно з якими</a:t>
            </a:r>
          </a:p>
          <a:p>
            <a:pPr marL="0" indent="0" algn="just">
              <a:buNone/>
            </a:pPr>
            <a:r>
              <a:rPr lang="ru-RU" sz="1800"/>
              <a:t>продавець може брати зобов’язання як щодо якості поставленого товару, так і </a:t>
            </a:r>
            <a:r>
              <a:rPr lang="ru-RU" sz="1800" smtClean="0"/>
              <a:t>щодо підтримки </a:t>
            </a:r>
            <a:r>
              <a:rPr lang="ru-RU" sz="1800"/>
              <a:t>його функціональних якостей протягом певного часу.</a:t>
            </a:r>
          </a:p>
          <a:p>
            <a:pPr marL="0" indent="0" algn="just">
              <a:buNone/>
            </a:pPr>
            <a:r>
              <a:rPr lang="ru-RU" sz="1800"/>
              <a:t>12. </a:t>
            </a:r>
            <a:r>
              <a:rPr lang="ru-RU" sz="1800" b="1"/>
              <a:t>Обставини нездоланної сили (форс-мажорні) </a:t>
            </a:r>
            <a:r>
              <a:rPr lang="ru-RU" sz="1800"/>
              <a:t>- констатація умов, за яких</a:t>
            </a:r>
          </a:p>
          <a:p>
            <a:pPr marL="0" indent="0" algn="just">
              <a:buNone/>
            </a:pPr>
            <a:r>
              <a:rPr lang="ru-RU" sz="1800"/>
              <a:t>можливими є перенесення термінів виконання контракту або часткове чи повне </a:t>
            </a:r>
            <a:r>
              <a:rPr lang="ru-RU" sz="1800" smtClean="0"/>
              <a:t>звільнення сторін </a:t>
            </a:r>
            <a:r>
              <a:rPr lang="ru-RU" sz="1800"/>
              <a:t>від контрактних зобов’язань.</a:t>
            </a:r>
          </a:p>
          <a:p>
            <a:pPr marL="0" indent="0" algn="just">
              <a:buNone/>
            </a:pPr>
            <a:r>
              <a:rPr lang="ru-RU" sz="1800"/>
              <a:t>13. </a:t>
            </a:r>
            <a:r>
              <a:rPr lang="ru-RU" sz="1800" b="1"/>
              <a:t>Санкції за порушення умов контракту </a:t>
            </a:r>
            <a:r>
              <a:rPr lang="ru-RU" sz="1800"/>
              <a:t>- положення про характер і розміри</a:t>
            </a:r>
          </a:p>
          <a:p>
            <a:pPr marL="0" indent="0" algn="just">
              <a:buNone/>
            </a:pPr>
            <a:r>
              <a:rPr lang="ru-RU" sz="1800"/>
              <a:t>компенсацій, штрафів за порушення термінів, поставку неякісної продукції, некомплектну </a:t>
            </a:r>
            <a:r>
              <a:rPr lang="ru-RU" sz="1800" smtClean="0"/>
              <a:t>та кількісно </a:t>
            </a:r>
            <a:r>
              <a:rPr lang="ru-RU" sz="1800"/>
              <a:t>неповну поставку, а також порушення інших положень контрактів.</a:t>
            </a:r>
          </a:p>
          <a:p>
            <a:pPr marL="0" indent="0" algn="just">
              <a:buNone/>
            </a:pPr>
            <a:r>
              <a:rPr lang="ru-RU" sz="1800"/>
              <a:t>14. </a:t>
            </a:r>
            <a:r>
              <a:rPr lang="ru-RU" sz="1800" b="1"/>
              <a:t>Арбітраж</a:t>
            </a:r>
            <a:r>
              <a:rPr lang="ru-RU" sz="1800"/>
              <a:t> - вказівка на арбітражну інстанцію, котра розглядатиме спори між</a:t>
            </a:r>
          </a:p>
          <a:p>
            <a:pPr marL="0" indent="0" algn="just">
              <a:buNone/>
            </a:pPr>
            <a:r>
              <a:rPr lang="ru-RU" sz="1800"/>
              <a:t>сторонами, які сторонам не вдасться врегулювати договірним способом.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22783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І</a:t>
            </a:r>
            <a:r>
              <a:rPr lang="ru-RU" dirty="0" smtClean="0"/>
              <a:t>НКОТЕРМС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b="1" dirty="0" err="1"/>
              <a:t>Інкотермс</a:t>
            </a:r>
            <a:r>
              <a:rPr lang="ru-RU" sz="2000" b="1" dirty="0"/>
              <a:t> 2010 (</a:t>
            </a:r>
            <a:r>
              <a:rPr lang="en-US" sz="2000" b="1" dirty="0"/>
              <a:t>Incoterms 2010) - </a:t>
            </a:r>
            <a:r>
              <a:rPr lang="ru-RU" sz="2000" b="1" dirty="0" err="1"/>
              <a:t>це</a:t>
            </a:r>
            <a:r>
              <a:rPr lang="ru-RU" sz="2000" b="1" dirty="0"/>
              <a:t> </a:t>
            </a:r>
            <a:r>
              <a:rPr lang="ru-RU" sz="2000" b="1" dirty="0" err="1"/>
              <a:t>міжнародні</a:t>
            </a:r>
            <a:r>
              <a:rPr lang="ru-RU" sz="2000" b="1" dirty="0"/>
              <a:t> правила, </a:t>
            </a:r>
            <a:r>
              <a:rPr lang="ru-RU" sz="2000" b="1" dirty="0" err="1"/>
              <a:t>визнані</a:t>
            </a:r>
            <a:r>
              <a:rPr lang="ru-RU" sz="2000" b="1" dirty="0"/>
              <a:t> </a:t>
            </a:r>
            <a:r>
              <a:rPr lang="ru-RU" sz="2000" b="1" dirty="0" err="1"/>
              <a:t>урядовими</a:t>
            </a:r>
            <a:r>
              <a:rPr lang="ru-RU" sz="2000" b="1" dirty="0"/>
              <a:t> органами, </a:t>
            </a:r>
            <a:r>
              <a:rPr lang="ru-RU" sz="2000" b="1" dirty="0" err="1"/>
              <a:t>юридичними</a:t>
            </a:r>
            <a:r>
              <a:rPr lang="ru-RU" sz="2000" b="1" dirty="0"/>
              <a:t> </a:t>
            </a:r>
            <a:r>
              <a:rPr lang="ru-RU" sz="2000" b="1" dirty="0" err="1"/>
              <a:t>компаніями</a:t>
            </a:r>
            <a:r>
              <a:rPr lang="ru-RU" sz="2000" b="1" dirty="0"/>
              <a:t> та </a:t>
            </a:r>
            <a:r>
              <a:rPr lang="ru-RU" sz="2000" b="1" dirty="0" err="1"/>
              <a:t>комерсантами</a:t>
            </a:r>
            <a:r>
              <a:rPr lang="ru-RU" sz="2000" b="1" dirty="0"/>
              <a:t> по </a:t>
            </a:r>
            <a:r>
              <a:rPr lang="ru-RU" sz="2000" b="1" dirty="0" err="1"/>
              <a:t>всьому</a:t>
            </a:r>
            <a:r>
              <a:rPr lang="ru-RU" sz="2000" b="1" dirty="0"/>
              <a:t> </a:t>
            </a:r>
            <a:r>
              <a:rPr lang="ru-RU" sz="2000" b="1" dirty="0" err="1"/>
              <a:t>світу</a:t>
            </a:r>
            <a:r>
              <a:rPr lang="ru-RU" sz="2000" b="1" dirty="0"/>
              <a:t> як </a:t>
            </a:r>
            <a:r>
              <a:rPr lang="ru-RU" sz="2000" b="1" dirty="0" err="1"/>
              <a:t>тлумачення</a:t>
            </a:r>
            <a:r>
              <a:rPr lang="ru-RU" sz="2000" b="1" dirty="0"/>
              <a:t> </a:t>
            </a:r>
            <a:r>
              <a:rPr lang="ru-RU" sz="2000" b="1" dirty="0" err="1"/>
              <a:t>найбільш</a:t>
            </a:r>
            <a:r>
              <a:rPr lang="ru-RU" sz="2000" b="1" dirty="0"/>
              <a:t> </a:t>
            </a:r>
            <a:r>
              <a:rPr lang="ru-RU" sz="2000" b="1" dirty="0" err="1"/>
              <a:t>застосовних</a:t>
            </a:r>
            <a:r>
              <a:rPr lang="ru-RU" sz="2000" b="1" dirty="0"/>
              <a:t> в </a:t>
            </a:r>
            <a:r>
              <a:rPr lang="ru-RU" sz="2000" b="1" dirty="0" err="1"/>
              <a:t>міжнародній</a:t>
            </a:r>
            <a:r>
              <a:rPr lang="ru-RU" sz="2000" b="1" dirty="0"/>
              <a:t> </a:t>
            </a:r>
            <a:r>
              <a:rPr lang="ru-RU" sz="2000" b="1" dirty="0" err="1"/>
              <a:t>торгівлі</a:t>
            </a:r>
            <a:r>
              <a:rPr lang="ru-RU" sz="2000" b="1" dirty="0"/>
              <a:t> </a:t>
            </a:r>
            <a:r>
              <a:rPr lang="ru-RU" sz="2000" b="1" dirty="0" err="1"/>
              <a:t>термінів</a:t>
            </a:r>
            <a:r>
              <a:rPr lang="ru-RU" sz="2000" b="1" dirty="0"/>
              <a:t>.</a:t>
            </a:r>
          </a:p>
          <a:p>
            <a:pPr algn="just"/>
            <a:r>
              <a:rPr lang="ru-RU" sz="2000" b="1" dirty="0"/>
              <a:t>Сфера </a:t>
            </a:r>
            <a:r>
              <a:rPr lang="ru-RU" sz="2000" b="1" dirty="0" err="1"/>
              <a:t>дії</a:t>
            </a:r>
            <a:r>
              <a:rPr lang="ru-RU" sz="2000" b="1" dirty="0"/>
              <a:t> </a:t>
            </a:r>
            <a:r>
              <a:rPr lang="ru-RU" sz="2000" b="1" dirty="0" err="1"/>
              <a:t>Інкотермс</a:t>
            </a:r>
            <a:r>
              <a:rPr lang="ru-RU" sz="2000" b="1" dirty="0"/>
              <a:t> 2010 (</a:t>
            </a:r>
            <a:r>
              <a:rPr lang="en-US" sz="2000" b="1" dirty="0"/>
              <a:t>Incoterms 2010) </a:t>
            </a:r>
            <a:r>
              <a:rPr lang="ru-RU" sz="2000" b="1" dirty="0" err="1"/>
              <a:t>поширюється</a:t>
            </a:r>
            <a:r>
              <a:rPr lang="ru-RU" sz="2000" b="1" dirty="0"/>
              <a:t> на права і </a:t>
            </a:r>
            <a:r>
              <a:rPr lang="ru-RU" sz="2000" b="1" dirty="0" err="1"/>
              <a:t>обов'язки</a:t>
            </a:r>
            <a:r>
              <a:rPr lang="ru-RU" sz="2000" b="1" dirty="0"/>
              <a:t> </a:t>
            </a:r>
            <a:r>
              <a:rPr lang="ru-RU" sz="2000" b="1" dirty="0" err="1"/>
              <a:t>сторін</a:t>
            </a:r>
            <a:r>
              <a:rPr lang="ru-RU" sz="2000" b="1" dirty="0"/>
              <a:t> за договором </a:t>
            </a:r>
            <a:r>
              <a:rPr lang="ru-RU" sz="2000" b="1" dirty="0" err="1"/>
              <a:t>купівлі</a:t>
            </a:r>
            <a:r>
              <a:rPr lang="ru-RU" sz="2000" b="1" dirty="0"/>
              <a:t>-продажу в </a:t>
            </a:r>
            <a:r>
              <a:rPr lang="ru-RU" sz="2000" b="1" dirty="0" err="1"/>
              <a:t>частині</a:t>
            </a:r>
            <a:r>
              <a:rPr lang="ru-RU" sz="2000" b="1" dirty="0"/>
              <a:t> поставки </a:t>
            </a:r>
            <a:r>
              <a:rPr lang="ru-RU" sz="2000" b="1" dirty="0" err="1"/>
              <a:t>товарів</a:t>
            </a:r>
            <a:r>
              <a:rPr lang="ru-RU" sz="2000" b="1" dirty="0"/>
              <a:t> (</a:t>
            </a:r>
            <a:r>
              <a:rPr lang="ru-RU" sz="2000" b="1" dirty="0" err="1"/>
              <a:t>умови</a:t>
            </a:r>
            <a:r>
              <a:rPr lang="ru-RU" sz="2000" b="1" dirty="0"/>
              <a:t> поставки </a:t>
            </a:r>
            <a:r>
              <a:rPr lang="ru-RU" sz="2000" b="1" dirty="0" err="1"/>
              <a:t>товарів</a:t>
            </a:r>
            <a:r>
              <a:rPr lang="ru-RU" sz="2000" b="1" dirty="0"/>
              <a:t>).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b="1" dirty="0" err="1"/>
              <a:t>Кожен</a:t>
            </a:r>
            <a:r>
              <a:rPr lang="ru-RU" sz="2000" b="1" dirty="0"/>
              <a:t> </a:t>
            </a:r>
            <a:r>
              <a:rPr lang="ru-RU" sz="2000" b="1" dirty="0" err="1"/>
              <a:t>термін</a:t>
            </a:r>
            <a:r>
              <a:rPr lang="ru-RU" sz="2000" b="1" dirty="0"/>
              <a:t> </a:t>
            </a:r>
            <a:r>
              <a:rPr lang="ru-RU" sz="2000" b="1" dirty="0" err="1"/>
              <a:t>Інкотермс</a:t>
            </a:r>
            <a:r>
              <a:rPr lang="ru-RU" sz="2000" b="1" dirty="0"/>
              <a:t> 2010 (</a:t>
            </a:r>
            <a:r>
              <a:rPr lang="en-US" sz="2000" b="1" dirty="0"/>
              <a:t>Incoterms 2010) </a:t>
            </a:r>
            <a:r>
              <a:rPr lang="ru-RU" sz="2000" b="1" dirty="0" err="1"/>
              <a:t>являє</a:t>
            </a:r>
            <a:r>
              <a:rPr lang="ru-RU" sz="2000" b="1" dirty="0"/>
              <a:t> собою </a:t>
            </a:r>
            <a:r>
              <a:rPr lang="ru-RU" sz="2000" b="1" dirty="0" err="1"/>
              <a:t>абревіатуру</a:t>
            </a:r>
            <a:r>
              <a:rPr lang="ru-RU" sz="2000" b="1" dirty="0"/>
              <a:t> з </a:t>
            </a:r>
            <a:r>
              <a:rPr lang="ru-RU" sz="2000" b="1" dirty="0" err="1"/>
              <a:t>трьох</a:t>
            </a:r>
            <a:r>
              <a:rPr lang="ru-RU" sz="2000" b="1" dirty="0"/>
              <a:t> букв.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55486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Терміни</a:t>
            </a:r>
            <a:r>
              <a:rPr lang="ru-RU" sz="2800" dirty="0"/>
              <a:t>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розділити</a:t>
            </a:r>
            <a:r>
              <a:rPr lang="ru-RU" sz="2800" dirty="0"/>
              <a:t> на 4 </a:t>
            </a:r>
            <a:r>
              <a:rPr lang="ru-RU" sz="2800" dirty="0" err="1"/>
              <a:t>групи</a:t>
            </a:r>
            <a:r>
              <a:rPr lang="ru-RU" sz="28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en-US" dirty="0"/>
              <a:t>E -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відправлення</a:t>
            </a:r>
            <a:r>
              <a:rPr lang="ru-RU" dirty="0"/>
              <a:t> (</a:t>
            </a:r>
            <a:r>
              <a:rPr lang="en-US" dirty="0"/>
              <a:t>Departure):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EXW. Ex Works (</a:t>
            </a:r>
            <a:r>
              <a:rPr lang="ru-RU" dirty="0" err="1"/>
              <a:t>вказане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): товар </a:t>
            </a:r>
            <a:r>
              <a:rPr lang="ru-RU" dirty="0" err="1"/>
              <a:t>зі</a:t>
            </a:r>
            <a:r>
              <a:rPr lang="ru-RU" dirty="0"/>
              <a:t> складу </a:t>
            </a:r>
            <a:r>
              <a:rPr lang="ru-RU" dirty="0" err="1"/>
              <a:t>продавця</a:t>
            </a:r>
            <a:r>
              <a:rPr lang="ru-RU" dirty="0"/>
              <a:t>.</a:t>
            </a:r>
          </a:p>
          <a:p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en-US" dirty="0"/>
              <a:t>F - </a:t>
            </a: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перевезення</a:t>
            </a:r>
            <a:r>
              <a:rPr lang="ru-RU" dirty="0"/>
              <a:t> не оплачено (</a:t>
            </a:r>
            <a:r>
              <a:rPr lang="en-US" dirty="0"/>
              <a:t>Main Carriage Unpaid):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FCA. Free Carrier (</a:t>
            </a:r>
            <a:r>
              <a:rPr lang="ru-RU" dirty="0" err="1"/>
              <a:t>вказане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): товар </a:t>
            </a:r>
            <a:r>
              <a:rPr lang="ru-RU" dirty="0" err="1"/>
              <a:t>доставляється</a:t>
            </a:r>
            <a:r>
              <a:rPr lang="ru-RU" dirty="0"/>
              <a:t> </a:t>
            </a:r>
            <a:r>
              <a:rPr lang="ru-RU" dirty="0" err="1"/>
              <a:t>перевізнику</a:t>
            </a:r>
            <a:r>
              <a:rPr lang="ru-RU" dirty="0"/>
              <a:t> </a:t>
            </a:r>
            <a:r>
              <a:rPr lang="ru-RU" dirty="0" err="1"/>
              <a:t>замовника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FAS. Free Alongside Ship (</a:t>
            </a:r>
            <a:r>
              <a:rPr lang="ru-RU" dirty="0" err="1"/>
              <a:t>вказано</a:t>
            </a:r>
            <a:r>
              <a:rPr lang="ru-RU" dirty="0"/>
              <a:t> порт </a:t>
            </a:r>
            <a:r>
              <a:rPr lang="ru-RU" dirty="0" err="1"/>
              <a:t>завантаження</a:t>
            </a:r>
            <a:r>
              <a:rPr lang="ru-RU" dirty="0"/>
              <a:t>): товар </a:t>
            </a:r>
            <a:r>
              <a:rPr lang="ru-RU" dirty="0" err="1"/>
              <a:t>доставляється</a:t>
            </a:r>
            <a:r>
              <a:rPr lang="ru-RU" dirty="0"/>
              <a:t> до корабля </a:t>
            </a:r>
            <a:r>
              <a:rPr lang="ru-RU" dirty="0" err="1"/>
              <a:t>замовника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FOB. Free On Board (</a:t>
            </a:r>
            <a:r>
              <a:rPr lang="ru-RU" dirty="0" err="1"/>
              <a:t>вказано</a:t>
            </a:r>
            <a:r>
              <a:rPr lang="ru-RU" dirty="0"/>
              <a:t> порт </a:t>
            </a:r>
            <a:r>
              <a:rPr lang="ru-RU" dirty="0" err="1"/>
              <a:t>завантаження</a:t>
            </a:r>
            <a:r>
              <a:rPr lang="ru-RU" dirty="0"/>
              <a:t>): товар </a:t>
            </a:r>
            <a:r>
              <a:rPr lang="ru-RU" dirty="0" err="1"/>
              <a:t>занурюється</a:t>
            </a:r>
            <a:r>
              <a:rPr lang="ru-RU" dirty="0"/>
              <a:t> на </a:t>
            </a:r>
            <a:r>
              <a:rPr lang="ru-RU" dirty="0" err="1"/>
              <a:t>корабель</a:t>
            </a:r>
            <a:r>
              <a:rPr lang="ru-RU" dirty="0"/>
              <a:t> </a:t>
            </a:r>
            <a:r>
              <a:rPr lang="ru-RU" dirty="0" err="1"/>
              <a:t>замовника</a:t>
            </a:r>
            <a:r>
              <a:rPr lang="ru-RU" dirty="0"/>
              <a:t>.</a:t>
            </a:r>
          </a:p>
          <a:p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en-US" dirty="0"/>
              <a:t>C - </a:t>
            </a: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перевезення</a:t>
            </a:r>
            <a:r>
              <a:rPr lang="ru-RU" dirty="0"/>
              <a:t> оплачено (</a:t>
            </a:r>
            <a:r>
              <a:rPr lang="en-US" dirty="0"/>
              <a:t>Main Carriage Paid):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CFR. Cost and Freight (</a:t>
            </a:r>
            <a:r>
              <a:rPr lang="ru-RU" dirty="0" err="1"/>
              <a:t>вказано</a:t>
            </a:r>
            <a:r>
              <a:rPr lang="ru-RU" dirty="0"/>
              <a:t> порт </a:t>
            </a:r>
            <a:r>
              <a:rPr lang="ru-RU" dirty="0" err="1"/>
              <a:t>призначення</a:t>
            </a:r>
            <a:r>
              <a:rPr lang="ru-RU" dirty="0"/>
              <a:t>): товар </a:t>
            </a:r>
            <a:r>
              <a:rPr lang="ru-RU" dirty="0" err="1"/>
              <a:t>доставляється</a:t>
            </a:r>
            <a:r>
              <a:rPr lang="ru-RU" dirty="0"/>
              <a:t> до порту </a:t>
            </a:r>
            <a:r>
              <a:rPr lang="ru-RU" dirty="0" err="1"/>
              <a:t>замовника</a:t>
            </a:r>
            <a:r>
              <a:rPr lang="ru-RU" dirty="0"/>
              <a:t> (без </a:t>
            </a:r>
            <a:r>
              <a:rPr lang="ru-RU" dirty="0" err="1"/>
              <a:t>вивантаження</a:t>
            </a:r>
            <a:r>
              <a:rPr lang="ru-RU" dirty="0"/>
              <a:t>).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CIF. Cost, Insurance and Freight (</a:t>
            </a:r>
            <a:r>
              <a:rPr lang="ru-RU" dirty="0" err="1"/>
              <a:t>вказано</a:t>
            </a:r>
            <a:r>
              <a:rPr lang="ru-RU" dirty="0"/>
              <a:t> порт </a:t>
            </a:r>
            <a:r>
              <a:rPr lang="ru-RU" dirty="0" err="1"/>
              <a:t>призначення</a:t>
            </a:r>
            <a:r>
              <a:rPr lang="ru-RU" dirty="0"/>
              <a:t>): товар </a:t>
            </a:r>
            <a:r>
              <a:rPr lang="ru-RU" dirty="0" err="1"/>
              <a:t>страхується</a:t>
            </a:r>
            <a:r>
              <a:rPr lang="ru-RU" dirty="0"/>
              <a:t> й </a:t>
            </a:r>
            <a:r>
              <a:rPr lang="ru-RU" dirty="0" err="1"/>
              <a:t>доставляється</a:t>
            </a:r>
            <a:r>
              <a:rPr lang="ru-RU" dirty="0"/>
              <a:t> до порту </a:t>
            </a:r>
            <a:r>
              <a:rPr lang="ru-RU" dirty="0" err="1"/>
              <a:t>замовника</a:t>
            </a:r>
            <a:r>
              <a:rPr lang="ru-RU" dirty="0"/>
              <a:t> (без </a:t>
            </a:r>
            <a:r>
              <a:rPr lang="ru-RU" dirty="0" err="1"/>
              <a:t>вивантаження</a:t>
            </a:r>
            <a:r>
              <a:rPr lang="ru-RU" dirty="0"/>
              <a:t>).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CPT. Carriage Paid To (</a:t>
            </a:r>
            <a:r>
              <a:rPr lang="ru-RU" dirty="0" err="1"/>
              <a:t>вказано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): товар </a:t>
            </a:r>
            <a:r>
              <a:rPr lang="ru-RU" dirty="0" err="1"/>
              <a:t>доставляється</a:t>
            </a:r>
            <a:r>
              <a:rPr lang="ru-RU" dirty="0"/>
              <a:t> </a:t>
            </a:r>
            <a:r>
              <a:rPr lang="ru-RU" dirty="0" err="1"/>
              <a:t>перевізнику</a:t>
            </a:r>
            <a:r>
              <a:rPr lang="ru-RU" dirty="0"/>
              <a:t> </a:t>
            </a:r>
            <a:r>
              <a:rPr lang="ru-RU" dirty="0" err="1"/>
              <a:t>замовника</a:t>
            </a:r>
            <a:r>
              <a:rPr lang="ru-RU" dirty="0"/>
              <a:t> у </a:t>
            </a:r>
            <a:r>
              <a:rPr lang="ru-RU" dirty="0" err="1"/>
              <a:t>зазначеному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endParaRPr lang="ru-RU" dirty="0"/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CIP. Carriage and Insurance Paid to (</a:t>
            </a:r>
            <a:r>
              <a:rPr lang="ru-RU" dirty="0" err="1"/>
              <a:t>вказано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): товар </a:t>
            </a:r>
            <a:r>
              <a:rPr lang="ru-RU" dirty="0" err="1"/>
              <a:t>страхується</a:t>
            </a:r>
            <a:r>
              <a:rPr lang="ru-RU" dirty="0"/>
              <a:t> й </a:t>
            </a:r>
            <a:r>
              <a:rPr lang="ru-RU" dirty="0" err="1"/>
              <a:t>доставляється</a:t>
            </a:r>
            <a:r>
              <a:rPr lang="ru-RU" dirty="0"/>
              <a:t> </a:t>
            </a:r>
            <a:r>
              <a:rPr lang="ru-RU" dirty="0" err="1"/>
              <a:t>перевізнику</a:t>
            </a:r>
            <a:r>
              <a:rPr lang="ru-RU" dirty="0"/>
              <a:t> </a:t>
            </a:r>
            <a:r>
              <a:rPr lang="ru-RU" dirty="0" err="1"/>
              <a:t>замовника</a:t>
            </a:r>
            <a:r>
              <a:rPr lang="ru-RU" dirty="0"/>
              <a:t> у </a:t>
            </a:r>
            <a:r>
              <a:rPr lang="ru-RU" dirty="0" err="1"/>
              <a:t>зазначеному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endParaRPr lang="ru-RU" dirty="0"/>
          </a:p>
          <a:p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en-US" dirty="0"/>
              <a:t>D - </a:t>
            </a:r>
            <a:r>
              <a:rPr lang="ru-RU" dirty="0"/>
              <a:t>Доставка (</a:t>
            </a:r>
            <a:r>
              <a:rPr lang="en-US" dirty="0"/>
              <a:t>Arrival):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DAP (Delivered at Place) - </a:t>
            </a:r>
            <a:r>
              <a:rPr lang="ru-RU" dirty="0"/>
              <a:t>Поставка в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endParaRPr lang="ru-RU" dirty="0"/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DAT (Delivered at Terminal) - </a:t>
            </a:r>
            <a:r>
              <a:rPr lang="ru-RU" dirty="0"/>
              <a:t>Поставка на </a:t>
            </a:r>
            <a:r>
              <a:rPr lang="ru-RU" dirty="0" err="1"/>
              <a:t>терміналі</a:t>
            </a:r>
            <a:endParaRPr lang="ru-RU" dirty="0"/>
          </a:p>
          <a:p>
            <a:pPr marL="514350" indent="-514350">
              <a:buFont typeface="+mj-lt"/>
              <a:buAutoNum type="alphaLcParenR"/>
            </a:pPr>
            <a:r>
              <a:rPr lang="en-US" dirty="0"/>
              <a:t>DDP. Delivered Duty Paid (</a:t>
            </a:r>
            <a:r>
              <a:rPr lang="ru-RU" dirty="0" err="1"/>
              <a:t>вказано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) - товар </a:t>
            </a:r>
            <a:r>
              <a:rPr lang="ru-RU" dirty="0" err="1"/>
              <a:t>доставляється</a:t>
            </a:r>
            <a:r>
              <a:rPr lang="ru-RU" dirty="0"/>
              <a:t> </a:t>
            </a:r>
            <a:r>
              <a:rPr lang="ru-RU" dirty="0" err="1"/>
              <a:t>замовнику</a:t>
            </a:r>
            <a:r>
              <a:rPr lang="ru-RU" dirty="0"/>
              <a:t>, очищений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мит</a:t>
            </a:r>
            <a:r>
              <a:rPr lang="ru-RU" dirty="0"/>
              <a:t> ​​та </a:t>
            </a:r>
            <a:r>
              <a:rPr lang="ru-RU" dirty="0" err="1"/>
              <a:t>ризиків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621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err="1" smtClean="0"/>
              <a:t>Група</a:t>
            </a:r>
            <a:r>
              <a:rPr lang="ru-RU" sz="2800" dirty="0" smtClean="0"/>
              <a:t> E — </a:t>
            </a:r>
            <a:r>
              <a:rPr lang="ru-RU" sz="2800" dirty="0" err="1" smtClean="0"/>
              <a:t>Місто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відправлення</a:t>
            </a:r>
            <a:r>
              <a:rPr lang="ru-RU" sz="2800" dirty="0" smtClean="0"/>
              <a:t> (</a:t>
            </a:r>
            <a:r>
              <a:rPr lang="ru-RU" sz="2800" dirty="0" err="1" smtClean="0"/>
              <a:t>Departure</a:t>
            </a:r>
            <a:r>
              <a:rPr lang="ru-RU" sz="2800" dirty="0" smtClean="0"/>
              <a:t>):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b="1" dirty="0"/>
              <a:t>EXW (</a:t>
            </a:r>
            <a:r>
              <a:rPr lang="ru-RU" sz="2400" b="1" dirty="0"/>
              <a:t>скор. </a:t>
            </a:r>
            <a:r>
              <a:rPr lang="ru-RU" sz="2400" b="1" dirty="0" err="1"/>
              <a:t>Від</a:t>
            </a:r>
            <a:r>
              <a:rPr lang="ru-RU" sz="2400" b="1" dirty="0"/>
              <a:t> англ. </a:t>
            </a:r>
            <a:r>
              <a:rPr lang="en-US" sz="2400" b="1" dirty="0"/>
              <a:t>Ex Works </a:t>
            </a:r>
            <a:r>
              <a:rPr lang="ru-RU" sz="2400" b="1" dirty="0"/>
              <a:t>букв. З </a:t>
            </a:r>
            <a:r>
              <a:rPr lang="ru-RU" sz="2400" b="1" dirty="0" err="1"/>
              <a:t>місця</a:t>
            </a:r>
            <a:r>
              <a:rPr lang="ru-RU" sz="2400" b="1" dirty="0"/>
              <a:t> </a:t>
            </a:r>
            <a:r>
              <a:rPr lang="ru-RU" sz="2400" b="1" dirty="0" err="1"/>
              <a:t>роботи</a:t>
            </a:r>
            <a:r>
              <a:rPr lang="ru-RU" sz="2400" b="1" dirty="0"/>
              <a:t>; </a:t>
            </a:r>
            <a:r>
              <a:rPr lang="ru-RU" sz="2400" b="1" dirty="0" err="1"/>
              <a:t>ньому</a:t>
            </a:r>
            <a:r>
              <a:rPr lang="ru-RU" sz="2400" b="1" dirty="0"/>
              <a:t>. - </a:t>
            </a:r>
            <a:r>
              <a:rPr lang="en-US" sz="2400" b="1" dirty="0" err="1"/>
              <a:t>ab</a:t>
            </a:r>
            <a:r>
              <a:rPr lang="en-US" sz="2400" b="1" dirty="0"/>
              <a:t> </a:t>
            </a:r>
            <a:r>
              <a:rPr lang="en-US" sz="2400" b="1" dirty="0" err="1"/>
              <a:t>Werk</a:t>
            </a:r>
            <a:r>
              <a:rPr lang="en-US" sz="2400" b="1" dirty="0"/>
              <a:t>) - </a:t>
            </a:r>
            <a:r>
              <a:rPr lang="ru-RU" sz="2400" b="1" dirty="0" err="1"/>
              <a:t>термін</a:t>
            </a:r>
            <a:r>
              <a:rPr lang="ru-RU" sz="2400" b="1" dirty="0"/>
              <a:t> </a:t>
            </a:r>
            <a:r>
              <a:rPr lang="ru-RU" sz="2400" b="1" dirty="0" err="1"/>
              <a:t>Інкотермс</a:t>
            </a:r>
            <a:r>
              <a:rPr lang="ru-RU" sz="2400" b="1" dirty="0"/>
              <a:t>. </a:t>
            </a:r>
            <a:r>
              <a:rPr lang="ru-RU" sz="2400" b="1" dirty="0" err="1"/>
              <a:t>Також</a:t>
            </a:r>
            <a:r>
              <a:rPr lang="ru-RU" sz="2400" b="1" dirty="0"/>
              <a:t> </a:t>
            </a:r>
            <a:r>
              <a:rPr lang="ru-RU" sz="2400" b="1" dirty="0" err="1"/>
              <a:t>застосовується</a:t>
            </a:r>
            <a:r>
              <a:rPr lang="ru-RU" sz="2400" b="1" dirty="0"/>
              <a:t> </a:t>
            </a:r>
            <a:r>
              <a:rPr lang="ru-RU" sz="2400" b="1" dirty="0" err="1"/>
              <a:t>російське</a:t>
            </a:r>
            <a:r>
              <a:rPr lang="ru-RU" sz="2400" b="1" dirty="0"/>
              <a:t> «</a:t>
            </a:r>
            <a:r>
              <a:rPr lang="ru-RU" sz="2400" b="1" dirty="0" err="1"/>
              <a:t>самовивезення</a:t>
            </a:r>
            <a:r>
              <a:rPr lang="ru-RU" sz="2400" b="1" dirty="0"/>
              <a:t>».</a:t>
            </a:r>
          </a:p>
          <a:p>
            <a:pPr algn="just"/>
            <a:r>
              <a:rPr lang="en-US" sz="2400" b="1" dirty="0"/>
              <a:t>EXW - </a:t>
            </a:r>
            <a:r>
              <a:rPr lang="ru-RU" sz="2400" b="1" dirty="0" err="1"/>
              <a:t>відповідальність</a:t>
            </a:r>
            <a:r>
              <a:rPr lang="ru-RU" sz="2400" b="1" dirty="0"/>
              <a:t> </a:t>
            </a:r>
            <a:r>
              <a:rPr lang="ru-RU" sz="2400" b="1" dirty="0" err="1"/>
              <a:t>продавця</a:t>
            </a:r>
            <a:r>
              <a:rPr lang="ru-RU" sz="2400" b="1" dirty="0"/>
              <a:t> </a:t>
            </a:r>
            <a:r>
              <a:rPr lang="ru-RU" sz="2400" b="1" dirty="0" err="1"/>
              <a:t>закінчується</a:t>
            </a:r>
            <a:r>
              <a:rPr lang="ru-RU" sz="2400" b="1" dirty="0"/>
              <a:t> при </a:t>
            </a:r>
            <a:r>
              <a:rPr lang="ru-RU" sz="2400" b="1" dirty="0" err="1"/>
              <a:t>передачі</a:t>
            </a:r>
            <a:r>
              <a:rPr lang="ru-RU" sz="2400" b="1" dirty="0"/>
              <a:t> товару </a:t>
            </a:r>
            <a:r>
              <a:rPr lang="ru-RU" sz="2400" b="1" dirty="0" err="1"/>
              <a:t>покупцеві</a:t>
            </a:r>
            <a:r>
              <a:rPr lang="ru-RU" sz="2400" b="1" dirty="0"/>
              <a:t> </a:t>
            </a:r>
            <a:r>
              <a:rPr lang="ru-RU" sz="2400" b="1" dirty="0" err="1"/>
              <a:t>або</a:t>
            </a:r>
            <a:r>
              <a:rPr lang="ru-RU" sz="2400" b="1" dirty="0"/>
              <a:t> </a:t>
            </a:r>
            <a:r>
              <a:rPr lang="ru-RU" sz="2400" b="1" dirty="0" err="1"/>
              <a:t>найнятому</a:t>
            </a:r>
            <a:r>
              <a:rPr lang="ru-RU" sz="2400" b="1" dirty="0"/>
              <a:t> ним </a:t>
            </a:r>
            <a:r>
              <a:rPr lang="ru-RU" sz="2400" b="1" dirty="0" err="1"/>
              <a:t>перевізнику</a:t>
            </a:r>
            <a:r>
              <a:rPr lang="ru-RU" sz="2400" b="1" dirty="0"/>
              <a:t> в </a:t>
            </a:r>
            <a:r>
              <a:rPr lang="ru-RU" sz="2400" b="1" dirty="0" err="1"/>
              <a:t>приміщенні</a:t>
            </a:r>
            <a:r>
              <a:rPr lang="ru-RU" sz="2400" b="1" dirty="0"/>
              <a:t> </a:t>
            </a:r>
            <a:r>
              <a:rPr lang="ru-RU" sz="2400" b="1" dirty="0" err="1"/>
              <a:t>продавця</a:t>
            </a:r>
            <a:r>
              <a:rPr lang="ru-RU" sz="2400" b="1" dirty="0"/>
              <a:t> (</a:t>
            </a:r>
            <a:r>
              <a:rPr lang="ru-RU" sz="2400" b="1" dirty="0" err="1"/>
              <a:t>складі</a:t>
            </a:r>
            <a:r>
              <a:rPr lang="ru-RU" sz="2400" b="1" dirty="0"/>
              <a:t>, </a:t>
            </a:r>
            <a:r>
              <a:rPr lang="ru-RU" sz="2400" b="1" dirty="0" err="1"/>
              <a:t>магазині</a:t>
            </a:r>
            <a:r>
              <a:rPr lang="ru-RU" sz="2400" b="1" dirty="0"/>
              <a:t> </a:t>
            </a:r>
            <a:r>
              <a:rPr lang="ru-RU" sz="2400" b="1" dirty="0" err="1"/>
              <a:t>тощо</a:t>
            </a:r>
            <a:r>
              <a:rPr lang="ru-RU" sz="2400" b="1" dirty="0"/>
              <a:t>.); </a:t>
            </a:r>
            <a:r>
              <a:rPr lang="ru-RU" sz="2400" b="1" dirty="0" err="1"/>
              <a:t>продавець</a:t>
            </a:r>
            <a:r>
              <a:rPr lang="ru-RU" sz="2400" b="1" dirty="0"/>
              <a:t> не </a:t>
            </a:r>
            <a:r>
              <a:rPr lang="ru-RU" sz="2400" b="1" dirty="0" err="1"/>
              <a:t>відповідає</a:t>
            </a:r>
            <a:r>
              <a:rPr lang="ru-RU" sz="2400" b="1" dirty="0"/>
              <a:t> за </a:t>
            </a:r>
            <a:r>
              <a:rPr lang="ru-RU" sz="2400" b="1" dirty="0" err="1"/>
              <a:t>вантаження</a:t>
            </a:r>
            <a:r>
              <a:rPr lang="ru-RU" sz="2400" b="1" dirty="0"/>
              <a:t> товару на транспорт; </a:t>
            </a:r>
            <a:r>
              <a:rPr lang="ru-RU" sz="2400" b="1" dirty="0" err="1"/>
              <a:t>покупець</a:t>
            </a:r>
            <a:r>
              <a:rPr lang="ru-RU" sz="2400" b="1" dirty="0"/>
              <a:t> </a:t>
            </a:r>
            <a:r>
              <a:rPr lang="ru-RU" sz="2400" b="1" dirty="0" err="1"/>
              <a:t>несе</a:t>
            </a:r>
            <a:r>
              <a:rPr lang="ru-RU" sz="2400" b="1" dirty="0"/>
              <a:t> </a:t>
            </a:r>
            <a:r>
              <a:rPr lang="ru-RU" sz="2400" b="1" dirty="0" err="1"/>
              <a:t>всі</a:t>
            </a:r>
            <a:r>
              <a:rPr lang="ru-RU" sz="2400" b="1" dirty="0"/>
              <a:t> </a:t>
            </a:r>
            <a:r>
              <a:rPr lang="ru-RU" sz="2400" b="1" dirty="0" err="1"/>
              <a:t>витрати</a:t>
            </a:r>
            <a:r>
              <a:rPr lang="ru-RU" sz="2400" b="1" dirty="0"/>
              <a:t> з </a:t>
            </a:r>
            <a:r>
              <a:rPr lang="ru-RU" sz="2400" b="1" dirty="0" err="1"/>
              <a:t>вивезення</a:t>
            </a:r>
            <a:r>
              <a:rPr lang="ru-RU" sz="2400" b="1" dirty="0"/>
              <a:t> товару </a:t>
            </a:r>
            <a:r>
              <a:rPr lang="ru-RU" sz="2400" b="1" dirty="0" err="1"/>
              <a:t>зі</a:t>
            </a:r>
            <a:r>
              <a:rPr lang="ru-RU" sz="2400" b="1" dirty="0"/>
              <a:t> складу, </a:t>
            </a:r>
            <a:r>
              <a:rPr lang="ru-RU" sz="2400" b="1" dirty="0" err="1"/>
              <a:t>перевезення</a:t>
            </a:r>
            <a:r>
              <a:rPr lang="ru-RU" sz="2400" b="1" dirty="0"/>
              <a:t>, </a:t>
            </a:r>
            <a:r>
              <a:rPr lang="ru-RU" sz="2400" b="1" dirty="0" err="1"/>
              <a:t>митного</a:t>
            </a:r>
            <a:r>
              <a:rPr lang="ru-RU" sz="2400" b="1" dirty="0"/>
              <a:t> </a:t>
            </a:r>
            <a:r>
              <a:rPr lang="ru-RU" sz="2400" b="1" dirty="0" err="1"/>
              <a:t>оформлення</a:t>
            </a:r>
            <a:r>
              <a:rPr lang="ru-RU" sz="2400" b="1" dirty="0"/>
              <a:t> і т. д. </a:t>
            </a:r>
            <a:r>
              <a:rPr lang="ru-RU" sz="2400" b="1" dirty="0" err="1"/>
              <a:t>Завжди</a:t>
            </a:r>
            <a:r>
              <a:rPr lang="ru-RU" sz="2400" b="1" dirty="0"/>
              <a:t> </a:t>
            </a:r>
            <a:r>
              <a:rPr lang="ru-RU" sz="2400" b="1" dirty="0" err="1"/>
              <a:t>вживається</a:t>
            </a:r>
            <a:r>
              <a:rPr lang="ru-RU" sz="2400" b="1" dirty="0"/>
              <a:t> </a:t>
            </a:r>
            <a:r>
              <a:rPr lang="ru-RU" sz="2400" b="1" dirty="0" err="1"/>
              <a:t>із</a:t>
            </a:r>
            <a:r>
              <a:rPr lang="ru-RU" sz="2400" b="1" dirty="0"/>
              <a:t> </a:t>
            </a:r>
            <a:r>
              <a:rPr lang="ru-RU" sz="2400" b="1" dirty="0" err="1"/>
              <a:t>зазначенням</a:t>
            </a:r>
            <a:r>
              <a:rPr lang="ru-RU" sz="2400" b="1" dirty="0"/>
              <a:t> </a:t>
            </a:r>
            <a:r>
              <a:rPr lang="ru-RU" sz="2400" b="1" dirty="0" err="1"/>
              <a:t>місця</a:t>
            </a:r>
            <a:r>
              <a:rPr lang="ru-RU" sz="2400" b="1" dirty="0"/>
              <a:t> </a:t>
            </a:r>
            <a:r>
              <a:rPr lang="ru-RU" sz="2400" b="1" dirty="0" err="1"/>
              <a:t>розташування</a:t>
            </a:r>
            <a:r>
              <a:rPr lang="ru-RU" sz="2400" b="1" dirty="0"/>
              <a:t> </a:t>
            </a:r>
            <a:r>
              <a:rPr lang="ru-RU" sz="2400" b="1" dirty="0" err="1"/>
              <a:t>продавця</a:t>
            </a:r>
            <a:r>
              <a:rPr lang="ru-RU" sz="2400" b="1" dirty="0"/>
              <a:t>, </a:t>
            </a:r>
            <a:r>
              <a:rPr lang="ru-RU" sz="2400" b="1" dirty="0" err="1"/>
              <a:t>наприклад</a:t>
            </a:r>
            <a:r>
              <a:rPr lang="ru-RU" sz="2400" b="1" dirty="0"/>
              <a:t>, «</a:t>
            </a:r>
            <a:r>
              <a:rPr lang="ru-RU" sz="2400" b="1" dirty="0" err="1"/>
              <a:t>самовивезення</a:t>
            </a:r>
            <a:r>
              <a:rPr lang="ru-RU" sz="2400" b="1" dirty="0"/>
              <a:t> з </a:t>
            </a:r>
            <a:r>
              <a:rPr lang="ru-RU" sz="2400" b="1" dirty="0" err="1"/>
              <a:t>Москви</a:t>
            </a:r>
            <a:r>
              <a:rPr lang="ru-RU" sz="2400" b="1" dirty="0"/>
              <a:t>».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211741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 </a:t>
            </a:r>
            <a:r>
              <a:rPr lang="ru-RU" dirty="0" smtClean="0"/>
              <a:t>Склад </a:t>
            </a:r>
            <a:r>
              <a:rPr lang="ru-RU" dirty="0" err="1" smtClean="0"/>
              <a:t>продавця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772816"/>
            <a:ext cx="7200800" cy="4680520"/>
          </a:xfrm>
        </p:spPr>
      </p:pic>
    </p:spTree>
    <p:extLst>
      <p:ext uri="{BB962C8B-B14F-4D97-AF65-F5344CB8AC3E}">
        <p14:creationId xmlns:p14="http://schemas.microsoft.com/office/powerpoint/2010/main" val="1261047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err="1" smtClean="0"/>
              <a:t>Група</a:t>
            </a:r>
            <a:r>
              <a:rPr lang="ru-RU" sz="2800" dirty="0" smtClean="0"/>
              <a:t> F — </a:t>
            </a:r>
            <a:r>
              <a:rPr lang="ru-RU" sz="2800" dirty="0" err="1"/>
              <a:t>Основне</a:t>
            </a:r>
            <a:r>
              <a:rPr lang="ru-RU" sz="2800" dirty="0"/>
              <a:t> </a:t>
            </a:r>
            <a:r>
              <a:rPr lang="ru-RU" sz="2800" dirty="0" err="1"/>
              <a:t>перевезення</a:t>
            </a:r>
            <a:r>
              <a:rPr lang="ru-RU" sz="2800" dirty="0"/>
              <a:t> не </a:t>
            </a:r>
            <a:r>
              <a:rPr lang="ru-RU" sz="2800" dirty="0" smtClean="0"/>
              <a:t>оплачено (</a:t>
            </a:r>
            <a:r>
              <a:rPr lang="ru-RU" sz="2800" dirty="0" err="1"/>
              <a:t>Main</a:t>
            </a:r>
            <a:r>
              <a:rPr lang="ru-RU" sz="2800" dirty="0"/>
              <a:t> </a:t>
            </a:r>
            <a:r>
              <a:rPr lang="ru-RU" sz="2800" dirty="0" err="1" smtClean="0"/>
              <a:t>Carriage</a:t>
            </a:r>
            <a:r>
              <a:rPr lang="ru-RU" sz="2800" dirty="0" smtClean="0"/>
              <a:t> </a:t>
            </a:r>
            <a:r>
              <a:rPr lang="ru-RU" sz="2800" dirty="0" err="1" smtClean="0"/>
              <a:t>Unpaid</a:t>
            </a:r>
            <a:r>
              <a:rPr lang="ru-RU" sz="2800" dirty="0" smtClean="0"/>
              <a:t>):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ru-RU" sz="3200" dirty="0" smtClean="0"/>
              <a:t>- </a:t>
            </a:r>
            <a:r>
              <a:rPr lang="en-US" sz="3200" dirty="0" smtClean="0"/>
              <a:t>FCA</a:t>
            </a:r>
            <a:r>
              <a:rPr lang="en-US" sz="3200" dirty="0"/>
              <a:t>. Free Carrier (</a:t>
            </a:r>
            <a:r>
              <a:rPr lang="ru-RU" sz="3200" dirty="0" err="1"/>
              <a:t>вказане</a:t>
            </a:r>
            <a:r>
              <a:rPr lang="ru-RU" sz="3200" dirty="0"/>
              <a:t> </a:t>
            </a:r>
            <a:r>
              <a:rPr lang="ru-RU" sz="3200" dirty="0" err="1"/>
              <a:t>місце</a:t>
            </a:r>
            <a:r>
              <a:rPr lang="ru-RU" sz="3200" dirty="0"/>
              <a:t>): товар </a:t>
            </a:r>
            <a:r>
              <a:rPr lang="ru-RU" sz="3200" dirty="0" err="1"/>
              <a:t>доставляється</a:t>
            </a:r>
            <a:r>
              <a:rPr lang="ru-RU" sz="3200" dirty="0"/>
              <a:t> </a:t>
            </a:r>
            <a:r>
              <a:rPr lang="ru-RU" sz="3200" dirty="0" err="1"/>
              <a:t>перевізнику</a:t>
            </a:r>
            <a:r>
              <a:rPr lang="ru-RU" sz="3200" dirty="0"/>
              <a:t> </a:t>
            </a:r>
            <a:r>
              <a:rPr lang="ru-RU" sz="3200" dirty="0" err="1"/>
              <a:t>замовника</a:t>
            </a:r>
            <a:r>
              <a:rPr lang="ru-RU" sz="3200" dirty="0"/>
              <a:t>.</a:t>
            </a:r>
          </a:p>
          <a:p>
            <a:pPr marL="457200" lvl="1" indent="0">
              <a:buNone/>
            </a:pPr>
            <a:r>
              <a:rPr lang="ru-RU" sz="3200" dirty="0"/>
              <a:t>- </a:t>
            </a:r>
            <a:r>
              <a:rPr lang="en-US" sz="3200" dirty="0"/>
              <a:t>FAS. Free Alongside Ship (</a:t>
            </a:r>
            <a:r>
              <a:rPr lang="ru-RU" sz="3200" dirty="0" err="1"/>
              <a:t>вказано</a:t>
            </a:r>
            <a:r>
              <a:rPr lang="ru-RU" sz="3200" dirty="0"/>
              <a:t> порт </a:t>
            </a:r>
            <a:r>
              <a:rPr lang="ru-RU" sz="3200" dirty="0" err="1"/>
              <a:t>завантаження</a:t>
            </a:r>
            <a:r>
              <a:rPr lang="ru-RU" sz="3200" dirty="0"/>
              <a:t>): товар </a:t>
            </a:r>
            <a:r>
              <a:rPr lang="ru-RU" sz="3200" dirty="0" err="1"/>
              <a:t>доставляється</a:t>
            </a:r>
            <a:r>
              <a:rPr lang="ru-RU" sz="3200" dirty="0"/>
              <a:t> до корабля </a:t>
            </a:r>
            <a:r>
              <a:rPr lang="ru-RU" sz="3200" dirty="0" err="1"/>
              <a:t>замовника</a:t>
            </a:r>
            <a:r>
              <a:rPr lang="ru-RU" sz="3200" dirty="0"/>
              <a:t>.</a:t>
            </a:r>
          </a:p>
          <a:p>
            <a:pPr marL="457200" lvl="1" indent="0">
              <a:buNone/>
            </a:pPr>
            <a:r>
              <a:rPr lang="ru-RU" sz="3200" dirty="0"/>
              <a:t>- </a:t>
            </a:r>
            <a:r>
              <a:rPr lang="en-US" sz="3200" dirty="0"/>
              <a:t>FOB. Free On Board (</a:t>
            </a:r>
            <a:r>
              <a:rPr lang="ru-RU" sz="3200" dirty="0" err="1"/>
              <a:t>вказано</a:t>
            </a:r>
            <a:r>
              <a:rPr lang="ru-RU" sz="3200" dirty="0"/>
              <a:t> порт </a:t>
            </a:r>
            <a:r>
              <a:rPr lang="ru-RU" sz="3200" dirty="0" err="1"/>
              <a:t>завантаження</a:t>
            </a:r>
            <a:r>
              <a:rPr lang="ru-RU" sz="3200" dirty="0"/>
              <a:t>): товар </a:t>
            </a:r>
            <a:r>
              <a:rPr lang="ru-RU" sz="3200" dirty="0" err="1"/>
              <a:t>занурюється</a:t>
            </a:r>
            <a:r>
              <a:rPr lang="ru-RU" sz="3200" dirty="0"/>
              <a:t> на </a:t>
            </a:r>
            <a:r>
              <a:rPr lang="ru-RU" sz="3200" dirty="0" err="1"/>
              <a:t>корабель</a:t>
            </a:r>
            <a:r>
              <a:rPr lang="ru-RU" sz="3200" dirty="0"/>
              <a:t> </a:t>
            </a:r>
            <a:r>
              <a:rPr lang="ru-RU" sz="3200" dirty="0" err="1"/>
              <a:t>замовника</a:t>
            </a:r>
            <a:r>
              <a:rPr lang="ru-RU" sz="3200" dirty="0"/>
              <a:t>.</a:t>
            </a:r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1889800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0684"/>
            <a:ext cx="8229600" cy="1143000"/>
          </a:xfrm>
        </p:spPr>
        <p:txBody>
          <a:bodyPr>
            <a:noAutofit/>
          </a:bodyPr>
          <a:lstStyle/>
          <a:p>
            <a:pPr lvl="1" algn="just" rtl="0">
              <a:spcBef>
                <a:spcPct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2" tooltip="FCA"/>
              </a:rPr>
              <a:t>FCA.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  <a:hlinkClick r:id="rId2" tooltip="FCA"/>
              </a:rPr>
              <a:t>Free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2" tooltip="FCA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  <a:hlinkClick r:id="rId2" tooltip="FCA"/>
              </a:rPr>
              <a:t>Carrier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Вказане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): Товар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доставляється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перевізнику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замовника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	FCA</a:t>
            </a:r>
            <a:r>
              <a:rPr lang="ru-RU" dirty="0" smtClean="0"/>
              <a:t> (</a:t>
            </a:r>
            <a:r>
              <a:rPr lang="ru-RU" dirty="0" smtClean="0">
                <a:hlinkClick r:id="rId3" tooltip="Английский язык"/>
              </a:rPr>
              <a:t>англ.</a:t>
            </a:r>
            <a:r>
              <a:rPr lang="ru-RU" dirty="0" smtClean="0"/>
              <a:t> </a:t>
            </a:r>
            <a:r>
              <a:rPr lang="ru-RU" i="1" dirty="0" err="1" smtClean="0"/>
              <a:t>Free</a:t>
            </a:r>
            <a:r>
              <a:rPr lang="ru-RU" i="1" dirty="0" smtClean="0"/>
              <a:t> </a:t>
            </a:r>
            <a:r>
              <a:rPr lang="ru-RU" i="1" dirty="0" err="1" smtClean="0"/>
              <a:t>Carrier</a:t>
            </a:r>
            <a:r>
              <a:rPr lang="ru-RU" dirty="0" smtClean="0"/>
              <a:t>) или </a:t>
            </a:r>
            <a:r>
              <a:rPr lang="ru-RU" b="1" dirty="0" smtClean="0"/>
              <a:t>Франко-перевозчик</a:t>
            </a:r>
            <a:r>
              <a:rPr lang="ru-RU" dirty="0" smtClean="0"/>
              <a:t> (…с указанием места) — торговый термин означающий, что продавец выполняет своё обязательство по поставке, когда он поставляет товар, очищенный от </a:t>
            </a:r>
            <a:r>
              <a:rPr lang="ru-RU" dirty="0" smtClean="0">
                <a:hlinkClick r:id="rId4" tooltip="Таможенные пошлины"/>
              </a:rPr>
              <a:t>пошлин</a:t>
            </a:r>
            <a:r>
              <a:rPr lang="ru-RU" dirty="0" smtClean="0"/>
              <a:t> на </a:t>
            </a:r>
            <a:r>
              <a:rPr lang="ru-RU" dirty="0" smtClean="0">
                <a:hlinkClick r:id="rId5" tooltip="Экспорт"/>
              </a:rPr>
              <a:t>экспорт</a:t>
            </a:r>
            <a:r>
              <a:rPr lang="ru-RU" dirty="0" smtClean="0"/>
              <a:t>, </a:t>
            </a:r>
            <a:r>
              <a:rPr lang="ru-RU" dirty="0" smtClean="0">
                <a:hlinkClick r:id="rId6" tooltip="Перевозчик"/>
              </a:rPr>
              <a:t>перевозчику</a:t>
            </a:r>
            <a:r>
              <a:rPr lang="ru-RU" dirty="0" smtClean="0"/>
              <a:t>, назначенному покупателем, в указанном месте. Указанное место поставки влияет на обязательства по </a:t>
            </a:r>
            <a:r>
              <a:rPr lang="ru-RU" dirty="0" smtClean="0">
                <a:hlinkClick r:id="rId7" tooltip="Погрузочно-разгрузочные работы"/>
              </a:rPr>
              <a:t>погрузке и разгрузке</a:t>
            </a:r>
            <a:r>
              <a:rPr lang="ru-RU" dirty="0" smtClean="0"/>
              <a:t> товара в таком месте. Если поставка происходит в помещениях продавца, то продавец несёт ответственность за отгрузку. Если поставка происходит в любом другом месте, то продавец не несёт ответственности за отгрузку.</a:t>
            </a:r>
          </a:p>
          <a:p>
            <a:pPr marL="0" indent="0" algn="just">
              <a:buNone/>
            </a:pPr>
            <a:r>
              <a:rPr lang="ru-RU" dirty="0" smtClean="0"/>
              <a:t>	«Перевозчик» означает любое лицо, которое, согласно договору перевозки, берётся осуществить либо обеспечить осуществление транспортировки по </a:t>
            </a:r>
            <a:r>
              <a:rPr lang="ru-RU" dirty="0" smtClean="0">
                <a:hlinkClick r:id="rId8" tooltip="Железнодорожный транспорт"/>
              </a:rPr>
              <a:t>железнодорожным</a:t>
            </a:r>
            <a:r>
              <a:rPr lang="ru-RU" dirty="0" smtClean="0"/>
              <a:t>, автодорожным, </a:t>
            </a:r>
            <a:r>
              <a:rPr lang="ru-RU" dirty="0" smtClean="0">
                <a:hlinkClick r:id="rId9" tooltip="Воздушный транспорт"/>
              </a:rPr>
              <a:t>воздушным</a:t>
            </a:r>
            <a:r>
              <a:rPr lang="ru-RU" dirty="0" smtClean="0"/>
              <a:t>, </a:t>
            </a:r>
            <a:r>
              <a:rPr lang="ru-RU" dirty="0" smtClean="0">
                <a:hlinkClick r:id="rId10" tooltip="Водный транспорт"/>
              </a:rPr>
              <a:t>морским, речным путям</a:t>
            </a:r>
            <a:r>
              <a:rPr lang="ru-RU" dirty="0" smtClean="0"/>
              <a:t> или путём комбинации таких видов транспорта. Если для получения товара покупатель назначает лицо иное, чем перевозчик, то продавец считается выполнившим своё обязательство по поставке, когда товар поставлен такому лицу.</a:t>
            </a:r>
          </a:p>
          <a:p>
            <a:pPr marL="0" indent="0" algn="just">
              <a:buNone/>
            </a:pPr>
            <a:r>
              <a:rPr lang="ru-RU" dirty="0" smtClean="0"/>
              <a:t>	Условие FCA может использоваться вне зависимости от </a:t>
            </a:r>
            <a:r>
              <a:rPr lang="ru-RU" dirty="0" smtClean="0">
                <a:hlinkClick r:id="rId11" tooltip="Виды транспорта"/>
              </a:rPr>
              <a:t>вида транспорта</a:t>
            </a:r>
            <a:r>
              <a:rPr lang="ru-RU" dirty="0" smtClean="0"/>
              <a:t>, включая и смешанный (</a:t>
            </a:r>
            <a:r>
              <a:rPr lang="ru-RU" dirty="0" err="1" smtClean="0"/>
              <a:t>мультимодальный</a:t>
            </a:r>
            <a:r>
              <a:rPr lang="ru-RU" dirty="0" smtClean="0"/>
              <a:t>) транспорт.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267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FCA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77455"/>
            <a:ext cx="6912767" cy="5189430"/>
          </a:xfrm>
        </p:spPr>
      </p:pic>
    </p:spTree>
    <p:extLst>
      <p:ext uri="{BB962C8B-B14F-4D97-AF65-F5344CB8AC3E}">
        <p14:creationId xmlns:p14="http://schemas.microsoft.com/office/powerpoint/2010/main" val="702036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2460"/>
            <a:ext cx="8229600" cy="1143000"/>
          </a:xfrm>
        </p:spPr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dirty="0" smtClean="0">
                <a:hlinkClick r:id="rId2" tooltip="FAS"/>
              </a:rPr>
              <a:t>FAS. </a:t>
            </a:r>
            <a:r>
              <a:rPr lang="ru-RU" dirty="0" err="1" smtClean="0">
                <a:hlinkClick r:id="rId2" tooltip="FAS"/>
              </a:rPr>
              <a:t>Free</a:t>
            </a:r>
            <a:r>
              <a:rPr lang="ru-RU" dirty="0" smtClean="0">
                <a:hlinkClick r:id="rId2" tooltip="FAS"/>
              </a:rPr>
              <a:t> </a:t>
            </a:r>
            <a:r>
              <a:rPr lang="ru-RU" dirty="0" err="1" smtClean="0">
                <a:hlinkClick r:id="rId2" tooltip="FAS"/>
              </a:rPr>
              <a:t>Alongside</a:t>
            </a:r>
            <a:r>
              <a:rPr lang="ru-RU" dirty="0" smtClean="0">
                <a:hlinkClick r:id="rId2" tooltip="FAS"/>
              </a:rPr>
              <a:t> </a:t>
            </a:r>
            <a:r>
              <a:rPr lang="ru-RU" dirty="0" err="1" smtClean="0">
                <a:hlinkClick r:id="rId2" tooltip="FAS"/>
              </a:rPr>
              <a:t>Ship</a:t>
            </a:r>
            <a:r>
              <a:rPr lang="ru-RU" dirty="0" smtClean="0"/>
              <a:t> (</a:t>
            </a:r>
            <a:r>
              <a:rPr lang="ru-RU" dirty="0" err="1" smtClean="0"/>
              <a:t>Вказано</a:t>
            </a:r>
            <a:r>
              <a:rPr lang="ru-RU" dirty="0" smtClean="0"/>
              <a:t> порт </a:t>
            </a:r>
            <a:r>
              <a:rPr lang="ru-RU" dirty="0" err="1" smtClean="0"/>
              <a:t>завантаження</a:t>
            </a:r>
            <a:r>
              <a:rPr lang="ru-RU" dirty="0" smtClean="0"/>
              <a:t>): товар </a:t>
            </a:r>
            <a:r>
              <a:rPr lang="ru-RU" dirty="0" err="1" smtClean="0"/>
              <a:t>доставляється</a:t>
            </a:r>
            <a:r>
              <a:rPr lang="ru-RU" dirty="0" smtClean="0"/>
              <a:t> до корабля </a:t>
            </a:r>
            <a:r>
              <a:rPr lang="ru-RU" dirty="0" err="1" smtClean="0"/>
              <a:t>замовника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 smtClean="0"/>
              <a:t>	</a:t>
            </a:r>
            <a:r>
              <a:rPr lang="ru-RU" b="1" dirty="0"/>
              <a:t>FAS </a:t>
            </a:r>
            <a:r>
              <a:rPr lang="ru-RU" b="1" dirty="0" err="1"/>
              <a:t>або</a:t>
            </a:r>
            <a:r>
              <a:rPr lang="ru-RU" b="1" dirty="0"/>
              <a:t> Франко </a:t>
            </a:r>
            <a:r>
              <a:rPr lang="ru-RU" b="1" dirty="0" err="1"/>
              <a:t>вздовж</a:t>
            </a:r>
            <a:r>
              <a:rPr lang="ru-RU" b="1" dirty="0"/>
              <a:t> борту судна (англ. </a:t>
            </a:r>
            <a:r>
              <a:rPr lang="ru-RU" b="1" dirty="0" err="1"/>
              <a:t>Free</a:t>
            </a:r>
            <a:r>
              <a:rPr lang="ru-RU" b="1" dirty="0"/>
              <a:t> </a:t>
            </a:r>
            <a:r>
              <a:rPr lang="ru-RU" b="1" dirty="0" err="1"/>
              <a:t>Alongside</a:t>
            </a:r>
            <a:r>
              <a:rPr lang="ru-RU" b="1" dirty="0"/>
              <a:t> </a:t>
            </a:r>
            <a:r>
              <a:rPr lang="ru-RU" b="1" dirty="0" err="1"/>
              <a:t>Ship</a:t>
            </a:r>
            <a:r>
              <a:rPr lang="ru-RU" b="1" dirty="0"/>
              <a:t>, </a:t>
            </a:r>
            <a:r>
              <a:rPr lang="ru-RU" b="1" dirty="0" err="1"/>
              <a:t>вільно</a:t>
            </a:r>
            <a:r>
              <a:rPr lang="ru-RU" b="1" dirty="0"/>
              <a:t> </a:t>
            </a:r>
            <a:r>
              <a:rPr lang="ru-RU" b="1" dirty="0" err="1"/>
              <a:t>вздовж</a:t>
            </a:r>
            <a:r>
              <a:rPr lang="ru-RU" b="1" dirty="0"/>
              <a:t> борту судна) - </a:t>
            </a:r>
            <a:r>
              <a:rPr lang="ru-RU" b="1" dirty="0" err="1"/>
              <a:t>означає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продавець</a:t>
            </a:r>
            <a:r>
              <a:rPr lang="ru-RU" b="1" dirty="0"/>
              <a:t> </a:t>
            </a:r>
            <a:r>
              <a:rPr lang="ru-RU" b="1" dirty="0" err="1"/>
              <a:t>несе</a:t>
            </a:r>
            <a:r>
              <a:rPr lang="ru-RU" b="1" dirty="0"/>
              <a:t> </a:t>
            </a:r>
            <a:r>
              <a:rPr lang="ru-RU" b="1" dirty="0" err="1"/>
              <a:t>витрати</a:t>
            </a:r>
            <a:r>
              <a:rPr lang="ru-RU" b="1" dirty="0"/>
              <a:t> з доставки в порт </a:t>
            </a:r>
            <a:r>
              <a:rPr lang="ru-RU" b="1" dirty="0" err="1"/>
              <a:t>відправлення</a:t>
            </a:r>
            <a:r>
              <a:rPr lang="ru-RU" b="1" dirty="0"/>
              <a:t>. </a:t>
            </a:r>
            <a:r>
              <a:rPr lang="ru-RU" b="1" dirty="0" err="1"/>
              <a:t>Продавець</a:t>
            </a:r>
            <a:r>
              <a:rPr lang="ru-RU" b="1" dirty="0"/>
              <a:t> </a:t>
            </a:r>
            <a:r>
              <a:rPr lang="ru-RU" b="1" dirty="0" err="1"/>
              <a:t>виконує</a:t>
            </a:r>
            <a:r>
              <a:rPr lang="ru-RU" b="1" dirty="0"/>
              <a:t> </a:t>
            </a:r>
            <a:r>
              <a:rPr lang="ru-RU" b="1" dirty="0" err="1"/>
              <a:t>свої</a:t>
            </a:r>
            <a:r>
              <a:rPr lang="ru-RU" b="1" dirty="0"/>
              <a:t> </a:t>
            </a:r>
            <a:r>
              <a:rPr lang="ru-RU" b="1" dirty="0" err="1"/>
              <a:t>зобов'язання</a:t>
            </a:r>
            <a:r>
              <a:rPr lang="ru-RU" b="1" dirty="0"/>
              <a:t> з доставки товару в той момент, коли товар </a:t>
            </a:r>
            <a:r>
              <a:rPr lang="ru-RU" b="1" dirty="0" err="1"/>
              <a:t>розміщений</a:t>
            </a:r>
            <a:r>
              <a:rPr lang="ru-RU" b="1" dirty="0"/>
              <a:t> </a:t>
            </a:r>
            <a:r>
              <a:rPr lang="ru-RU" b="1" dirty="0" err="1"/>
              <a:t>уздовж</a:t>
            </a:r>
            <a:r>
              <a:rPr lang="ru-RU" b="1" dirty="0"/>
              <a:t> борта судна на </a:t>
            </a:r>
            <a:r>
              <a:rPr lang="ru-RU" b="1" dirty="0" err="1"/>
              <a:t>причалі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на </a:t>
            </a:r>
            <a:r>
              <a:rPr lang="ru-RU" b="1" dirty="0" err="1"/>
              <a:t>ліхтерах</a:t>
            </a:r>
            <a:r>
              <a:rPr lang="ru-RU" b="1" dirty="0"/>
              <a:t> (в </a:t>
            </a:r>
            <a:r>
              <a:rPr lang="ru-RU" b="1" dirty="0" err="1"/>
              <a:t>узгодженому</a:t>
            </a:r>
            <a:r>
              <a:rPr lang="ru-RU" b="1" dirty="0"/>
              <a:t> порту </a:t>
            </a:r>
            <a:r>
              <a:rPr lang="ru-RU" b="1" dirty="0" err="1"/>
              <a:t>відвантаження</a:t>
            </a:r>
            <a:r>
              <a:rPr lang="ru-RU" b="1" dirty="0"/>
              <a:t>). </a:t>
            </a:r>
            <a:r>
              <a:rPr lang="ru-RU" b="1" dirty="0" err="1"/>
              <a:t>Покупець</a:t>
            </a:r>
            <a:r>
              <a:rPr lang="ru-RU" b="1" dirty="0"/>
              <a:t> </a:t>
            </a:r>
            <a:r>
              <a:rPr lang="ru-RU" b="1" dirty="0" err="1"/>
              <a:t>бере</a:t>
            </a:r>
            <a:r>
              <a:rPr lang="ru-RU" b="1" dirty="0"/>
              <a:t> на себе </a:t>
            </a:r>
            <a:r>
              <a:rPr lang="ru-RU" b="1" dirty="0" err="1"/>
              <a:t>витрати</a:t>
            </a:r>
            <a:r>
              <a:rPr lang="ru-RU" b="1" dirty="0"/>
              <a:t> з </a:t>
            </a:r>
            <a:r>
              <a:rPr lang="ru-RU" b="1" dirty="0" err="1"/>
              <a:t>навантаження</a:t>
            </a:r>
            <a:r>
              <a:rPr lang="ru-RU" b="1" dirty="0"/>
              <a:t>, фрахту судна, </a:t>
            </a:r>
            <a:r>
              <a:rPr lang="ru-RU" b="1" dirty="0" err="1"/>
              <a:t>страхування</a:t>
            </a:r>
            <a:r>
              <a:rPr lang="ru-RU" b="1" dirty="0"/>
              <a:t>, </a:t>
            </a:r>
            <a:r>
              <a:rPr lang="ru-RU" b="1" dirty="0" err="1"/>
              <a:t>розвантаження</a:t>
            </a:r>
            <a:r>
              <a:rPr lang="ru-RU" b="1" dirty="0"/>
              <a:t> й </a:t>
            </a:r>
            <a:r>
              <a:rPr lang="ru-RU" b="1" dirty="0" err="1"/>
              <a:t>доставці</a:t>
            </a:r>
            <a:r>
              <a:rPr lang="ru-RU" b="1" dirty="0"/>
              <a:t> до пункту </a:t>
            </a:r>
            <a:r>
              <a:rPr lang="ru-RU" b="1" dirty="0" err="1"/>
              <a:t>призначення</a:t>
            </a:r>
            <a:r>
              <a:rPr lang="ru-RU" b="1" dirty="0"/>
              <a:t>. </a:t>
            </a:r>
            <a:r>
              <a:rPr lang="ru-RU" b="1" dirty="0" err="1"/>
              <a:t>Ризики</a:t>
            </a:r>
            <a:r>
              <a:rPr lang="ru-RU" b="1" dirty="0"/>
              <a:t> </a:t>
            </a:r>
            <a:r>
              <a:rPr lang="ru-RU" b="1" dirty="0" err="1"/>
              <a:t>переходять</a:t>
            </a:r>
            <a:r>
              <a:rPr lang="ru-RU" b="1" dirty="0"/>
              <a:t> в момент доставки на причал порту </a:t>
            </a:r>
            <a:r>
              <a:rPr lang="ru-RU" b="1" dirty="0" err="1"/>
              <a:t>навантаження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81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hlinkClick r:id="rId2" tooltip="Fob"/>
              </a:rPr>
              <a:t>FOB. </a:t>
            </a:r>
            <a:r>
              <a:rPr lang="ru-RU" sz="3100" dirty="0" err="1" smtClean="0">
                <a:hlinkClick r:id="rId2" tooltip="Fob"/>
              </a:rPr>
              <a:t>Free</a:t>
            </a:r>
            <a:r>
              <a:rPr lang="ru-RU" sz="3100" dirty="0" smtClean="0">
                <a:hlinkClick r:id="rId2" tooltip="Fob"/>
              </a:rPr>
              <a:t> </a:t>
            </a:r>
            <a:r>
              <a:rPr lang="ru-RU" sz="3100" dirty="0" err="1" smtClean="0">
                <a:hlinkClick r:id="rId2" tooltip="Fob"/>
              </a:rPr>
              <a:t>On</a:t>
            </a:r>
            <a:r>
              <a:rPr lang="ru-RU" sz="3100" dirty="0" smtClean="0">
                <a:hlinkClick r:id="rId2" tooltip="Fob"/>
              </a:rPr>
              <a:t> </a:t>
            </a:r>
            <a:r>
              <a:rPr lang="ru-RU" sz="3100" dirty="0" err="1" smtClean="0">
                <a:hlinkClick r:id="rId2" tooltip="Fob"/>
              </a:rPr>
              <a:t>Board</a:t>
            </a:r>
            <a:r>
              <a:rPr lang="ru-RU" sz="3100" dirty="0" smtClean="0"/>
              <a:t> </a:t>
            </a:r>
            <a:r>
              <a:rPr lang="ru-RU" sz="3100" dirty="0"/>
              <a:t>(</a:t>
            </a:r>
            <a:r>
              <a:rPr lang="ru-RU" sz="3100" dirty="0" err="1"/>
              <a:t>Вказано</a:t>
            </a:r>
            <a:r>
              <a:rPr lang="ru-RU" sz="3100" dirty="0"/>
              <a:t> порт </a:t>
            </a:r>
            <a:r>
              <a:rPr lang="ru-RU" sz="3100" dirty="0" err="1"/>
              <a:t>завантаження</a:t>
            </a:r>
            <a:r>
              <a:rPr lang="ru-RU" sz="3100" dirty="0"/>
              <a:t>): товар </a:t>
            </a:r>
            <a:r>
              <a:rPr lang="ru-RU" sz="3100" dirty="0" err="1"/>
              <a:t>занурюється</a:t>
            </a:r>
            <a:r>
              <a:rPr lang="ru-RU" sz="3100" dirty="0"/>
              <a:t> на </a:t>
            </a:r>
            <a:r>
              <a:rPr lang="ru-RU" sz="3100" dirty="0" err="1"/>
              <a:t>корабель</a:t>
            </a:r>
            <a:r>
              <a:rPr lang="ru-RU" sz="3100" dirty="0"/>
              <a:t> </a:t>
            </a:r>
            <a:r>
              <a:rPr lang="ru-RU" sz="3100" dirty="0" err="1"/>
              <a:t>замовника</a:t>
            </a:r>
            <a:r>
              <a:rPr lang="ru-RU" sz="3100" dirty="0"/>
              <a:t>.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1600" b="1" dirty="0"/>
              <a:t>ФОБ (англ. FOB, скор. </a:t>
            </a:r>
            <a:r>
              <a:rPr lang="ru-RU" sz="1600" b="1" dirty="0" err="1"/>
              <a:t>Від</a:t>
            </a:r>
            <a:r>
              <a:rPr lang="ru-RU" sz="1600" b="1" dirty="0"/>
              <a:t> </a:t>
            </a:r>
            <a:r>
              <a:rPr lang="ru-RU" sz="1600" b="1" dirty="0" err="1"/>
              <a:t>Free</a:t>
            </a:r>
            <a:r>
              <a:rPr lang="ru-RU" sz="1600" b="1" dirty="0"/>
              <a:t> </a:t>
            </a:r>
            <a:r>
              <a:rPr lang="ru-RU" sz="1600" b="1" dirty="0" err="1"/>
              <a:t>On</a:t>
            </a:r>
            <a:r>
              <a:rPr lang="ru-RU" sz="1600" b="1" dirty="0"/>
              <a:t> </a:t>
            </a:r>
            <a:r>
              <a:rPr lang="ru-RU" sz="1600" b="1" dirty="0" err="1"/>
              <a:t>Board</a:t>
            </a:r>
            <a:r>
              <a:rPr lang="ru-RU" sz="1600" b="1" dirty="0"/>
              <a:t> - </a:t>
            </a:r>
            <a:r>
              <a:rPr lang="ru-RU" sz="1600" b="1" dirty="0" err="1"/>
              <a:t>франко</a:t>
            </a:r>
            <a:r>
              <a:rPr lang="ru-RU" sz="1600" b="1" dirty="0"/>
              <a:t> борт, буквально - </a:t>
            </a:r>
            <a:r>
              <a:rPr lang="ru-RU" sz="1600" b="1" dirty="0" err="1"/>
              <a:t>безкоштовно</a:t>
            </a:r>
            <a:r>
              <a:rPr lang="ru-RU" sz="1600" b="1" dirty="0"/>
              <a:t> на борт судна) - </a:t>
            </a:r>
            <a:r>
              <a:rPr lang="ru-RU" sz="1600" b="1" dirty="0" err="1"/>
              <a:t>міжнародний</a:t>
            </a:r>
            <a:r>
              <a:rPr lang="ru-RU" sz="1600" b="1" dirty="0"/>
              <a:t> </a:t>
            </a:r>
            <a:r>
              <a:rPr lang="ru-RU" sz="1600" b="1" dirty="0" err="1"/>
              <a:t>торговий</a:t>
            </a:r>
            <a:r>
              <a:rPr lang="ru-RU" sz="1600" b="1" dirty="0"/>
              <a:t> </a:t>
            </a:r>
            <a:r>
              <a:rPr lang="ru-RU" sz="1600" b="1" dirty="0" err="1"/>
              <a:t>термін</a:t>
            </a:r>
            <a:r>
              <a:rPr lang="ru-RU" sz="1600" b="1" dirty="0"/>
              <a:t> </a:t>
            </a:r>
            <a:r>
              <a:rPr lang="ru-RU" sz="1600" b="1" dirty="0" err="1"/>
              <a:t>використовується</a:t>
            </a:r>
            <a:r>
              <a:rPr lang="ru-RU" sz="1600" b="1" dirty="0"/>
              <a:t> для </a:t>
            </a:r>
            <a:r>
              <a:rPr lang="ru-RU" sz="1600" b="1" dirty="0" err="1"/>
              <a:t>позначення</a:t>
            </a:r>
            <a:r>
              <a:rPr lang="ru-RU" sz="1600" b="1" dirty="0"/>
              <a:t> умов поставки </a:t>
            </a:r>
            <a:r>
              <a:rPr lang="ru-RU" sz="1600" b="1" dirty="0" err="1"/>
              <a:t>вантажу</a:t>
            </a:r>
            <a:r>
              <a:rPr lang="ru-RU" sz="1600" b="1" dirty="0"/>
              <a:t> і </a:t>
            </a:r>
            <a:r>
              <a:rPr lang="ru-RU" sz="1600" b="1" dirty="0" err="1"/>
              <a:t>визначення</a:t>
            </a:r>
            <a:r>
              <a:rPr lang="ru-RU" sz="1600" b="1" dirty="0"/>
              <a:t> </a:t>
            </a:r>
            <a:r>
              <a:rPr lang="ru-RU" sz="1600" b="1" dirty="0" err="1"/>
              <a:t>сторони</a:t>
            </a:r>
            <a:r>
              <a:rPr lang="ru-RU" sz="1600" b="1" dirty="0"/>
              <a:t>, на яку </a:t>
            </a:r>
            <a:r>
              <a:rPr lang="ru-RU" sz="1600" b="1" dirty="0" err="1"/>
              <a:t>лягають</a:t>
            </a:r>
            <a:r>
              <a:rPr lang="ru-RU" sz="1600" b="1" dirty="0"/>
              <a:t> </a:t>
            </a:r>
            <a:r>
              <a:rPr lang="ru-RU" sz="1600" b="1" dirty="0" err="1"/>
              <a:t>витрати</a:t>
            </a:r>
            <a:r>
              <a:rPr lang="ru-RU" sz="1600" b="1" dirty="0"/>
              <a:t> з </a:t>
            </a:r>
            <a:r>
              <a:rPr lang="ru-RU" sz="1600" b="1" dirty="0" err="1"/>
              <a:t>транспортування</a:t>
            </a:r>
            <a:r>
              <a:rPr lang="ru-RU" sz="1600" b="1" dirty="0"/>
              <a:t> і / </a:t>
            </a:r>
            <a:r>
              <a:rPr lang="ru-RU" sz="1600" b="1" dirty="0" err="1"/>
              <a:t>або</a:t>
            </a:r>
            <a:r>
              <a:rPr lang="ru-RU" sz="1600" b="1" dirty="0"/>
              <a:t> </a:t>
            </a:r>
            <a:r>
              <a:rPr lang="ru-RU" sz="1600" b="1" dirty="0" err="1"/>
              <a:t>визначення</a:t>
            </a:r>
            <a:r>
              <a:rPr lang="ru-RU" sz="1600" b="1" dirty="0"/>
              <a:t> точки </a:t>
            </a:r>
            <a:r>
              <a:rPr lang="ru-RU" sz="1600" b="1" dirty="0" err="1"/>
              <a:t>передачі</a:t>
            </a:r>
            <a:r>
              <a:rPr lang="ru-RU" sz="1600" b="1" dirty="0"/>
              <a:t> </a:t>
            </a:r>
            <a:r>
              <a:rPr lang="ru-RU" sz="1600" b="1" dirty="0" err="1"/>
              <a:t>відповідальності</a:t>
            </a:r>
            <a:r>
              <a:rPr lang="ru-RU" sz="1600" b="1" dirty="0"/>
              <a:t> за </a:t>
            </a:r>
            <a:r>
              <a:rPr lang="ru-RU" sz="1600" b="1" dirty="0" err="1"/>
              <a:t>вантаж</a:t>
            </a:r>
            <a:r>
              <a:rPr lang="ru-RU" sz="1600" b="1" dirty="0"/>
              <a:t> </a:t>
            </a:r>
            <a:r>
              <a:rPr lang="ru-RU" sz="1600" b="1" dirty="0" err="1"/>
              <a:t>від</a:t>
            </a:r>
            <a:r>
              <a:rPr lang="ru-RU" sz="1600" b="1" dirty="0"/>
              <a:t> </a:t>
            </a:r>
            <a:r>
              <a:rPr lang="ru-RU" sz="1600" b="1" dirty="0" err="1"/>
              <a:t>продавця</a:t>
            </a:r>
            <a:r>
              <a:rPr lang="ru-RU" sz="1600" b="1" dirty="0"/>
              <a:t> до </a:t>
            </a:r>
            <a:r>
              <a:rPr lang="ru-RU" sz="1600" b="1" dirty="0" err="1"/>
              <a:t>покупця</a:t>
            </a:r>
            <a:r>
              <a:rPr lang="ru-RU" sz="1600" b="1" dirty="0"/>
              <a:t>.</a:t>
            </a:r>
          </a:p>
          <a:p>
            <a:pPr algn="just"/>
            <a:r>
              <a:rPr lang="ru-RU" sz="1600" b="1" dirty="0"/>
              <a:t>УМОВИ ФОБ </a:t>
            </a:r>
            <a:r>
              <a:rPr lang="ru-RU" sz="1600" b="1" dirty="0" err="1"/>
              <a:t>передбачають</a:t>
            </a:r>
            <a:r>
              <a:rPr lang="ru-RU" sz="1600" b="1" dirty="0"/>
              <a:t>, </a:t>
            </a:r>
            <a:r>
              <a:rPr lang="ru-RU" sz="1600" b="1" dirty="0" err="1"/>
              <a:t>що</a:t>
            </a:r>
            <a:r>
              <a:rPr lang="ru-RU" sz="1600" b="1" dirty="0"/>
              <a:t> </a:t>
            </a:r>
            <a:r>
              <a:rPr lang="ru-RU" sz="1600" b="1" dirty="0" err="1"/>
              <a:t>продавець</a:t>
            </a:r>
            <a:r>
              <a:rPr lang="ru-RU" sz="1600" b="1" dirty="0"/>
              <a:t> </a:t>
            </a:r>
            <a:r>
              <a:rPr lang="ru-RU" sz="1600" b="1" dirty="0" err="1"/>
              <a:t>зобов'язаний</a:t>
            </a:r>
            <a:r>
              <a:rPr lang="ru-RU" sz="1600" b="1" dirty="0"/>
              <a:t> </a:t>
            </a:r>
            <a:r>
              <a:rPr lang="ru-RU" sz="1600" b="1" dirty="0" err="1"/>
              <a:t>доставити</a:t>
            </a:r>
            <a:r>
              <a:rPr lang="ru-RU" sz="1600" b="1" dirty="0"/>
              <a:t> товар у порт і </a:t>
            </a:r>
            <a:r>
              <a:rPr lang="ru-RU" sz="1600" b="1" dirty="0" err="1"/>
              <a:t>завантажити</a:t>
            </a:r>
            <a:r>
              <a:rPr lang="ru-RU" sz="1600" b="1" dirty="0"/>
              <a:t> на </a:t>
            </a:r>
            <a:r>
              <a:rPr lang="ru-RU" sz="1600" b="1" dirty="0" err="1"/>
              <a:t>вказане</a:t>
            </a:r>
            <a:r>
              <a:rPr lang="ru-RU" sz="1600" b="1" dirty="0"/>
              <a:t> </a:t>
            </a:r>
            <a:r>
              <a:rPr lang="ru-RU" sz="1600" b="1" dirty="0" err="1"/>
              <a:t>покупцем</a:t>
            </a:r>
            <a:r>
              <a:rPr lang="ru-RU" sz="1600" b="1" dirty="0"/>
              <a:t> судно; </a:t>
            </a:r>
            <a:r>
              <a:rPr lang="ru-RU" sz="1600" b="1" dirty="0" err="1"/>
              <a:t>витрати</a:t>
            </a:r>
            <a:r>
              <a:rPr lang="ru-RU" sz="1600" b="1" dirty="0"/>
              <a:t> з доставки товару на борт судна </a:t>
            </a:r>
            <a:r>
              <a:rPr lang="ru-RU" sz="1600" b="1" dirty="0" err="1"/>
              <a:t>лягають</a:t>
            </a:r>
            <a:r>
              <a:rPr lang="ru-RU" sz="1600" b="1" dirty="0"/>
              <a:t> на </a:t>
            </a:r>
            <a:r>
              <a:rPr lang="ru-RU" sz="1600" b="1" dirty="0" err="1"/>
              <a:t>продавця</a:t>
            </a:r>
            <a:r>
              <a:rPr lang="ru-RU" sz="1600" b="1" dirty="0"/>
              <a:t>. У </a:t>
            </a:r>
            <a:r>
              <a:rPr lang="ru-RU" sz="1600" b="1" dirty="0" err="1"/>
              <a:t>деяких</a:t>
            </a:r>
            <a:r>
              <a:rPr lang="ru-RU" sz="1600" b="1" dirty="0"/>
              <a:t> портах при поставках на </a:t>
            </a:r>
            <a:r>
              <a:rPr lang="ru-RU" sz="1600" b="1" dirty="0" err="1"/>
              <a:t>умовах</a:t>
            </a:r>
            <a:r>
              <a:rPr lang="ru-RU" sz="1600" b="1" dirty="0"/>
              <a:t> ФОБ </a:t>
            </a:r>
            <a:r>
              <a:rPr lang="ru-RU" sz="1600" b="1" dirty="0" err="1"/>
              <a:t>витрати</a:t>
            </a:r>
            <a:r>
              <a:rPr lang="ru-RU" sz="1600" b="1" dirty="0"/>
              <a:t> з </a:t>
            </a:r>
            <a:r>
              <a:rPr lang="ru-RU" sz="1600" b="1" dirty="0" err="1"/>
              <a:t>навантаження</a:t>
            </a:r>
            <a:r>
              <a:rPr lang="ru-RU" sz="1600" b="1" dirty="0"/>
              <a:t> </a:t>
            </a:r>
            <a:r>
              <a:rPr lang="ru-RU" sz="1600" b="1" dirty="0" err="1"/>
              <a:t>несе</a:t>
            </a:r>
            <a:r>
              <a:rPr lang="ru-RU" sz="1600" b="1" dirty="0"/>
              <a:t> </a:t>
            </a:r>
            <a:r>
              <a:rPr lang="ru-RU" sz="1600" b="1" dirty="0" err="1"/>
              <a:t>покупець</a:t>
            </a:r>
            <a:r>
              <a:rPr lang="ru-RU" sz="1600" b="1" dirty="0"/>
              <a:t>. </a:t>
            </a:r>
            <a:r>
              <a:rPr lang="ru-RU" sz="1600" b="1" dirty="0" err="1"/>
              <a:t>Ризик</a:t>
            </a:r>
            <a:r>
              <a:rPr lang="ru-RU" sz="1600" b="1" dirty="0"/>
              <a:t> </a:t>
            </a:r>
            <a:r>
              <a:rPr lang="ru-RU" sz="1600" b="1" dirty="0" err="1"/>
              <a:t>випадкової</a:t>
            </a:r>
            <a:r>
              <a:rPr lang="ru-RU" sz="1600" b="1" dirty="0"/>
              <a:t> </a:t>
            </a:r>
            <a:r>
              <a:rPr lang="ru-RU" sz="1600" b="1" dirty="0" err="1"/>
              <a:t>загибелі</a:t>
            </a:r>
            <a:r>
              <a:rPr lang="ru-RU" sz="1600" b="1" dirty="0"/>
              <a:t> майна </a:t>
            </a:r>
            <a:r>
              <a:rPr lang="ru-RU" sz="1600" b="1" dirty="0" err="1"/>
              <a:t>або</a:t>
            </a:r>
            <a:r>
              <a:rPr lang="ru-RU" sz="1600" b="1" dirty="0"/>
              <a:t> </a:t>
            </a:r>
            <a:r>
              <a:rPr lang="ru-RU" sz="1600" b="1" dirty="0" err="1"/>
              <a:t>його</a:t>
            </a:r>
            <a:r>
              <a:rPr lang="ru-RU" sz="1600" b="1" dirty="0"/>
              <a:t> </a:t>
            </a:r>
            <a:r>
              <a:rPr lang="ru-RU" sz="1600" b="1" dirty="0" err="1"/>
              <a:t>пошкодження</a:t>
            </a:r>
            <a:r>
              <a:rPr lang="ru-RU" sz="1600" b="1" dirty="0"/>
              <a:t> </a:t>
            </a:r>
            <a:r>
              <a:rPr lang="ru-RU" sz="1600" b="1" dirty="0" err="1"/>
              <a:t>покладається</a:t>
            </a:r>
            <a:r>
              <a:rPr lang="ru-RU" sz="1600" b="1" dirty="0"/>
              <a:t> на </a:t>
            </a:r>
            <a:r>
              <a:rPr lang="ru-RU" sz="1600" b="1" dirty="0" err="1"/>
              <a:t>продавця</a:t>
            </a:r>
            <a:r>
              <a:rPr lang="ru-RU" sz="1600" b="1" dirty="0"/>
              <a:t> - до моменту </a:t>
            </a:r>
            <a:r>
              <a:rPr lang="ru-RU" sz="1600" b="1" dirty="0" err="1"/>
              <a:t>перетину</a:t>
            </a:r>
            <a:r>
              <a:rPr lang="ru-RU" sz="1600" b="1" dirty="0"/>
              <a:t> товаром борту судна, і на </a:t>
            </a:r>
            <a:r>
              <a:rPr lang="ru-RU" sz="1600" b="1" dirty="0" err="1"/>
              <a:t>покупця</a:t>
            </a:r>
            <a:r>
              <a:rPr lang="ru-RU" sz="1600" b="1" dirty="0"/>
              <a:t> - з </a:t>
            </a:r>
            <a:r>
              <a:rPr lang="ru-RU" sz="1600" b="1" dirty="0" err="1"/>
              <a:t>зазначеного</a:t>
            </a:r>
            <a:r>
              <a:rPr lang="ru-RU" sz="1600" b="1" dirty="0"/>
              <a:t> моменту. Як правило, право </a:t>
            </a:r>
            <a:r>
              <a:rPr lang="ru-RU" sz="1600" b="1" dirty="0" err="1"/>
              <a:t>власності</a:t>
            </a:r>
            <a:r>
              <a:rPr lang="ru-RU" sz="1600" b="1" dirty="0"/>
              <a:t> на товар переходить </a:t>
            </a:r>
            <a:r>
              <a:rPr lang="ru-RU" sz="1600" b="1" dirty="0" err="1"/>
              <a:t>від</a:t>
            </a:r>
            <a:r>
              <a:rPr lang="ru-RU" sz="1600" b="1" dirty="0"/>
              <a:t> </a:t>
            </a:r>
            <a:r>
              <a:rPr lang="ru-RU" sz="1600" b="1" dirty="0" err="1"/>
              <a:t>продавця</a:t>
            </a:r>
            <a:r>
              <a:rPr lang="ru-RU" sz="1600" b="1" dirty="0"/>
              <a:t> до </a:t>
            </a:r>
            <a:r>
              <a:rPr lang="ru-RU" sz="1600" b="1" dirty="0" err="1"/>
              <a:t>покупця</a:t>
            </a:r>
            <a:r>
              <a:rPr lang="ru-RU" sz="1600" b="1" dirty="0"/>
              <a:t> </a:t>
            </a:r>
            <a:r>
              <a:rPr lang="ru-RU" sz="1600" b="1" dirty="0" err="1"/>
              <a:t>одночасно</a:t>
            </a:r>
            <a:r>
              <a:rPr lang="ru-RU" sz="1600" b="1" dirty="0"/>
              <a:t> з переходом </a:t>
            </a:r>
            <a:r>
              <a:rPr lang="ru-RU" sz="1600" b="1" dirty="0" err="1"/>
              <a:t>ризику</a:t>
            </a:r>
            <a:r>
              <a:rPr lang="ru-RU" sz="1600" b="1" dirty="0"/>
              <a:t>.</a:t>
            </a:r>
          </a:p>
          <a:p>
            <a:pPr algn="just"/>
            <a:r>
              <a:rPr lang="ru-RU" sz="1600" b="1" dirty="0"/>
              <a:t>За стандартами </a:t>
            </a:r>
            <a:r>
              <a:rPr lang="ru-RU" sz="1600" b="1" dirty="0" err="1"/>
              <a:t>Інкотермс</a:t>
            </a:r>
            <a:r>
              <a:rPr lang="ru-RU" sz="1600" b="1" dirty="0"/>
              <a:t>, ФОБ </a:t>
            </a:r>
            <a:r>
              <a:rPr lang="ru-RU" sz="1600" b="1" dirty="0" err="1"/>
              <a:t>означає</a:t>
            </a:r>
            <a:r>
              <a:rPr lang="ru-RU" sz="1600" b="1" dirty="0"/>
              <a:t> «товар </a:t>
            </a:r>
            <a:r>
              <a:rPr lang="ru-RU" sz="1600" b="1" dirty="0" err="1"/>
              <a:t>занурюється</a:t>
            </a:r>
            <a:r>
              <a:rPr lang="ru-RU" sz="1600" b="1" dirty="0"/>
              <a:t> на </a:t>
            </a:r>
            <a:r>
              <a:rPr lang="ru-RU" sz="1600" b="1" dirty="0" err="1"/>
              <a:t>корабель</a:t>
            </a:r>
            <a:r>
              <a:rPr lang="ru-RU" sz="1600" b="1" dirty="0"/>
              <a:t> </a:t>
            </a:r>
            <a:r>
              <a:rPr lang="ru-RU" sz="1600" b="1" dirty="0" err="1"/>
              <a:t>замовника</a:t>
            </a:r>
            <a:r>
              <a:rPr lang="ru-RU" sz="1600" b="1" dirty="0"/>
              <a:t>». </a:t>
            </a:r>
            <a:r>
              <a:rPr lang="ru-RU" sz="1600" b="1" dirty="0" err="1"/>
              <a:t>Вказівка</a:t>
            </a:r>
            <a:r>
              <a:rPr lang="ru-RU" sz="1600" b="1" dirty="0"/>
              <a:t> ​​на </a:t>
            </a:r>
            <a:r>
              <a:rPr lang="ru-RU" sz="1600" b="1" dirty="0" err="1"/>
              <a:t>умови</a:t>
            </a:r>
            <a:r>
              <a:rPr lang="ru-RU" sz="1600" b="1" dirty="0"/>
              <a:t> ФОБ в </a:t>
            </a:r>
            <a:r>
              <a:rPr lang="ru-RU" sz="1600" b="1" dirty="0" err="1"/>
              <a:t>договорі</a:t>
            </a:r>
            <a:r>
              <a:rPr lang="ru-RU" sz="1600" b="1" dirty="0"/>
              <a:t> </a:t>
            </a:r>
            <a:r>
              <a:rPr lang="ru-RU" sz="1600" b="1" dirty="0" err="1"/>
              <a:t>означає</a:t>
            </a:r>
            <a:r>
              <a:rPr lang="ru-RU" sz="1600" b="1" dirty="0"/>
              <a:t>, </a:t>
            </a:r>
            <a:r>
              <a:rPr lang="ru-RU" sz="1600" b="1" dirty="0" err="1"/>
              <a:t>що</a:t>
            </a:r>
            <a:r>
              <a:rPr lang="ru-RU" sz="1600" b="1" dirty="0"/>
              <a:t> </a:t>
            </a:r>
            <a:r>
              <a:rPr lang="ru-RU" sz="1600" b="1" dirty="0" err="1"/>
              <a:t>продавець</a:t>
            </a:r>
            <a:r>
              <a:rPr lang="ru-RU" sz="1600" b="1" dirty="0"/>
              <a:t> </a:t>
            </a:r>
            <a:r>
              <a:rPr lang="ru-RU" sz="1600" b="1" dirty="0" err="1"/>
              <a:t>оплачує</a:t>
            </a:r>
            <a:r>
              <a:rPr lang="ru-RU" sz="1600" b="1" dirty="0"/>
              <a:t> доставку товару до моменту </a:t>
            </a:r>
            <a:r>
              <a:rPr lang="ru-RU" sz="1600" b="1" dirty="0" err="1"/>
              <a:t>завантаження</a:t>
            </a:r>
            <a:r>
              <a:rPr lang="ru-RU" sz="1600" b="1" dirty="0"/>
              <a:t>, плюс саму </a:t>
            </a:r>
            <a:r>
              <a:rPr lang="ru-RU" sz="1600" b="1" dirty="0" err="1"/>
              <a:t>навантаження</a:t>
            </a:r>
            <a:r>
              <a:rPr lang="ru-RU" sz="1600" b="1" dirty="0"/>
              <a:t> на борт. </a:t>
            </a:r>
            <a:r>
              <a:rPr lang="ru-RU" sz="1600" b="1" dirty="0" err="1"/>
              <a:t>Також</a:t>
            </a:r>
            <a:r>
              <a:rPr lang="ru-RU" sz="1600" b="1" dirty="0"/>
              <a:t> на </a:t>
            </a:r>
            <a:r>
              <a:rPr lang="ru-RU" sz="1600" b="1" dirty="0" err="1"/>
              <a:t>нього</a:t>
            </a:r>
            <a:r>
              <a:rPr lang="ru-RU" sz="1600" b="1" dirty="0"/>
              <a:t> </a:t>
            </a:r>
            <a:r>
              <a:rPr lang="ru-RU" sz="1600" b="1" dirty="0" err="1"/>
              <a:t>покладено</a:t>
            </a:r>
            <a:r>
              <a:rPr lang="ru-RU" sz="1600" b="1" dirty="0"/>
              <a:t> </a:t>
            </a:r>
            <a:r>
              <a:rPr lang="ru-RU" sz="1600" b="1" dirty="0" err="1"/>
              <a:t>обов'язки</a:t>
            </a:r>
            <a:r>
              <a:rPr lang="ru-RU" sz="1600" b="1" dirty="0"/>
              <a:t> з </a:t>
            </a:r>
            <a:r>
              <a:rPr lang="ru-RU" sz="1600" b="1" dirty="0" err="1"/>
              <a:t>очищення</a:t>
            </a:r>
            <a:r>
              <a:rPr lang="ru-RU" sz="1600" b="1" dirty="0"/>
              <a:t> товару </a:t>
            </a:r>
            <a:r>
              <a:rPr lang="ru-RU" sz="1600" b="1" dirty="0" err="1"/>
              <a:t>від</a:t>
            </a:r>
            <a:r>
              <a:rPr lang="ru-RU" sz="1600" b="1" dirty="0"/>
              <a:t> </a:t>
            </a:r>
            <a:r>
              <a:rPr lang="ru-RU" sz="1600" b="1" dirty="0" err="1"/>
              <a:t>мит</a:t>
            </a:r>
            <a:r>
              <a:rPr lang="ru-RU" sz="1600" b="1" dirty="0"/>
              <a:t> ​​(при </a:t>
            </a:r>
            <a:r>
              <a:rPr lang="ru-RU" sz="1600" b="1" dirty="0" err="1"/>
              <a:t>експортній</a:t>
            </a:r>
            <a:r>
              <a:rPr lang="ru-RU" sz="1600" b="1" dirty="0"/>
              <a:t> </a:t>
            </a:r>
            <a:r>
              <a:rPr lang="ru-RU" sz="1600" b="1" dirty="0" err="1"/>
              <a:t>поставці</a:t>
            </a:r>
            <a:r>
              <a:rPr lang="ru-RU" sz="1600" b="1" dirty="0"/>
              <a:t>). </a:t>
            </a:r>
            <a:r>
              <a:rPr lang="ru-RU" sz="1600" b="1" dirty="0" err="1"/>
              <a:t>Покупець</a:t>
            </a:r>
            <a:r>
              <a:rPr lang="ru-RU" sz="1600" b="1" dirty="0"/>
              <a:t> </a:t>
            </a:r>
            <a:r>
              <a:rPr lang="ru-RU" sz="1600" b="1" dirty="0" err="1"/>
              <a:t>оплачує</a:t>
            </a:r>
            <a:r>
              <a:rPr lang="ru-RU" sz="1600" b="1" dirty="0"/>
              <a:t> </a:t>
            </a:r>
            <a:r>
              <a:rPr lang="ru-RU" sz="1600" b="1" dirty="0" err="1"/>
              <a:t>перевезення</a:t>
            </a:r>
            <a:r>
              <a:rPr lang="ru-RU" sz="1600" b="1" dirty="0"/>
              <a:t>, страховку, </a:t>
            </a:r>
            <a:r>
              <a:rPr lang="ru-RU" sz="1600" b="1" dirty="0" err="1"/>
              <a:t>витрати</a:t>
            </a:r>
            <a:r>
              <a:rPr lang="ru-RU" sz="1600" b="1" dirty="0"/>
              <a:t> по </a:t>
            </a:r>
            <a:r>
              <a:rPr lang="ru-RU" sz="1600" b="1" dirty="0" err="1"/>
              <a:t>розвантаженню</a:t>
            </a:r>
            <a:r>
              <a:rPr lang="ru-RU" sz="1600" b="1" dirty="0"/>
              <a:t> і </a:t>
            </a:r>
            <a:r>
              <a:rPr lang="ru-RU" sz="1600" b="1" dirty="0" err="1"/>
              <a:t>транспортування</a:t>
            </a:r>
            <a:r>
              <a:rPr lang="ru-RU" sz="1600" b="1" dirty="0"/>
              <a:t> в точку </a:t>
            </a:r>
            <a:r>
              <a:rPr lang="ru-RU" sz="1600" b="1" dirty="0" err="1"/>
              <a:t>призначення</a:t>
            </a:r>
            <a:r>
              <a:rPr lang="ru-RU" sz="1600" b="1" dirty="0"/>
              <a:t>. Передача </a:t>
            </a:r>
            <a:r>
              <a:rPr lang="ru-RU" sz="1600" b="1" dirty="0" err="1"/>
              <a:t>ризиків</a:t>
            </a:r>
            <a:r>
              <a:rPr lang="ru-RU" sz="1600" b="1" dirty="0"/>
              <a:t> </a:t>
            </a:r>
            <a:r>
              <a:rPr lang="ru-RU" sz="1600" b="1" dirty="0" err="1"/>
              <a:t>відбувається</a:t>
            </a:r>
            <a:r>
              <a:rPr lang="ru-RU" sz="1600" b="1" dirty="0"/>
              <a:t> в момент, коли </a:t>
            </a:r>
            <a:r>
              <a:rPr lang="ru-RU" sz="1600" b="1" dirty="0" err="1"/>
              <a:t>вантаж</a:t>
            </a:r>
            <a:r>
              <a:rPr lang="ru-RU" sz="1600" b="1" dirty="0"/>
              <a:t> </a:t>
            </a:r>
            <a:r>
              <a:rPr lang="ru-RU" sz="1600" b="1" dirty="0" err="1"/>
              <a:t>перетинає</a:t>
            </a:r>
            <a:r>
              <a:rPr lang="ru-RU" sz="1600" b="1" dirty="0"/>
              <a:t> борт судна. Як правило, ФОБ </a:t>
            </a:r>
            <a:r>
              <a:rPr lang="ru-RU" sz="1600" b="1" dirty="0" err="1"/>
              <a:t>також</a:t>
            </a:r>
            <a:r>
              <a:rPr lang="ru-RU" sz="1600" b="1" dirty="0"/>
              <a:t> </a:t>
            </a:r>
            <a:r>
              <a:rPr lang="ru-RU" sz="1600" b="1" dirty="0" err="1"/>
              <a:t>вказує</a:t>
            </a:r>
            <a:r>
              <a:rPr lang="ru-RU" sz="1600" b="1" dirty="0"/>
              <a:t> на порт </a:t>
            </a:r>
            <a:r>
              <a:rPr lang="ru-RU" sz="1600" b="1" dirty="0" err="1"/>
              <a:t>навантаження</a:t>
            </a:r>
            <a:r>
              <a:rPr lang="ru-RU" sz="1600" b="1" dirty="0"/>
              <a:t>; </a:t>
            </a:r>
            <a:r>
              <a:rPr lang="ru-RU" sz="1600" b="1" dirty="0" err="1"/>
              <a:t>наприклад</a:t>
            </a:r>
            <a:r>
              <a:rPr lang="ru-RU" sz="1600" b="1" dirty="0"/>
              <a:t> «ФОБ порт Одеса». Коли </a:t>
            </a:r>
            <a:r>
              <a:rPr lang="ru-RU" sz="1600" b="1" dirty="0" err="1"/>
              <a:t>сторони</a:t>
            </a:r>
            <a:r>
              <a:rPr lang="ru-RU" sz="1600" b="1" dirty="0"/>
              <a:t> </a:t>
            </a:r>
            <a:r>
              <a:rPr lang="ru-RU" sz="1600" b="1" dirty="0" err="1"/>
              <a:t>домовляються</a:t>
            </a:r>
            <a:r>
              <a:rPr lang="ru-RU" sz="1600" b="1" dirty="0"/>
              <a:t> про </a:t>
            </a:r>
            <a:r>
              <a:rPr lang="ru-RU" sz="1600" b="1" dirty="0" err="1"/>
              <a:t>конкретну</a:t>
            </a:r>
            <a:r>
              <a:rPr lang="ru-RU" sz="1600" b="1" dirty="0"/>
              <a:t> </a:t>
            </a:r>
            <a:r>
              <a:rPr lang="ru-RU" sz="1600" b="1" dirty="0" err="1"/>
              <a:t>версії</a:t>
            </a:r>
            <a:r>
              <a:rPr lang="ru-RU" sz="1600" b="1" dirty="0"/>
              <a:t> </a:t>
            </a:r>
            <a:r>
              <a:rPr lang="ru-RU" sz="1600" b="1" dirty="0" err="1"/>
              <a:t>Інкотермс</a:t>
            </a:r>
            <a:r>
              <a:rPr lang="ru-RU" sz="1600" b="1" dirty="0"/>
              <a:t>, </a:t>
            </a:r>
            <a:r>
              <a:rPr lang="ru-RU" sz="1600" b="1" dirty="0" err="1"/>
              <a:t>це</a:t>
            </a:r>
            <a:r>
              <a:rPr lang="ru-RU" sz="1600" b="1" dirty="0"/>
              <a:t> </a:t>
            </a:r>
            <a:r>
              <a:rPr lang="ru-RU" sz="1600" b="1" dirty="0" err="1"/>
              <a:t>також</a:t>
            </a:r>
            <a:r>
              <a:rPr lang="ru-RU" sz="1600" b="1" dirty="0"/>
              <a:t> </a:t>
            </a:r>
            <a:r>
              <a:rPr lang="ru-RU" sz="1600" b="1" dirty="0" err="1"/>
              <a:t>вказується</a:t>
            </a:r>
            <a:r>
              <a:rPr lang="ru-RU" sz="1600" b="1" dirty="0"/>
              <a:t> в </a:t>
            </a:r>
            <a:r>
              <a:rPr lang="ru-RU" sz="1600" b="1" dirty="0" err="1"/>
              <a:t>договорі</a:t>
            </a:r>
            <a:r>
              <a:rPr lang="ru-RU" sz="1600" b="1" dirty="0"/>
              <a:t>; </a:t>
            </a:r>
            <a:r>
              <a:rPr lang="ru-RU" sz="1600" b="1" dirty="0" err="1"/>
              <a:t>наприклад</a:t>
            </a:r>
            <a:r>
              <a:rPr lang="ru-RU" sz="1600" b="1" dirty="0"/>
              <a:t> «ФОБ порт Санкт-Петербург (</a:t>
            </a:r>
            <a:r>
              <a:rPr lang="ru-RU" sz="1600" b="1" dirty="0" err="1"/>
              <a:t>Incoterms</a:t>
            </a:r>
            <a:r>
              <a:rPr lang="ru-RU" sz="1600" b="1" dirty="0"/>
              <a:t> 2000)»</a:t>
            </a:r>
            <a:endParaRPr lang="ru-RU" sz="1600" dirty="0" smtClean="0"/>
          </a:p>
          <a:p>
            <a:pPr marL="0" indent="0" algn="just">
              <a:buNone/>
            </a:pPr>
            <a:endParaRPr lang="ru-RU" sz="20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1117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Поняття зовнішньоторговельного контракту. Основні типи зовнішньоторговельних контрактів</a:t>
            </a:r>
            <a:r>
              <a:rPr lang="uk-UA" dirty="0" smtClean="0"/>
              <a:t>..</a:t>
            </a:r>
            <a:endParaRPr lang="uk-UA" dirty="0"/>
          </a:p>
          <a:p>
            <a:r>
              <a:rPr lang="uk-UA" dirty="0"/>
              <a:t>Структура контракту. Характеристика основних </a:t>
            </a:r>
            <a:r>
              <a:rPr lang="uk-UA" dirty="0" smtClean="0"/>
              <a:t> та додаткових </a:t>
            </a:r>
            <a:r>
              <a:rPr lang="uk-UA" dirty="0"/>
              <a:t>умов контракту</a:t>
            </a:r>
            <a:r>
              <a:rPr lang="uk-UA" dirty="0" smtClean="0"/>
              <a:t>  </a:t>
            </a:r>
          </a:p>
          <a:p>
            <a:r>
              <a:rPr lang="uk-UA" dirty="0" smtClean="0"/>
              <a:t>Поняття </a:t>
            </a:r>
            <a:r>
              <a:rPr lang="uk-UA" dirty="0"/>
              <a:t>БУП. Класифікація умов базисних умов поставки. </a:t>
            </a:r>
            <a:endParaRPr lang="uk-UA" dirty="0" smtClean="0"/>
          </a:p>
          <a:p>
            <a:r>
              <a:rPr lang="uk-UA" dirty="0" smtClean="0"/>
              <a:t>Поняття </a:t>
            </a:r>
            <a:r>
              <a:rPr lang="uk-UA" dirty="0"/>
              <a:t>митного очищення (розмитнення) товару</a:t>
            </a:r>
            <a:r>
              <a:rPr lang="uk-UA" dirty="0" smtClean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1455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92696"/>
            <a:ext cx="8136904" cy="5597216"/>
          </a:xfrm>
        </p:spPr>
      </p:pic>
    </p:spTree>
    <p:extLst>
      <p:ext uri="{BB962C8B-B14F-4D97-AF65-F5344CB8AC3E}">
        <p14:creationId xmlns:p14="http://schemas.microsoft.com/office/powerpoint/2010/main" val="23725234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err="1" smtClean="0"/>
              <a:t>Група</a:t>
            </a:r>
            <a:r>
              <a:rPr lang="ru-RU" sz="3600" dirty="0" smtClean="0"/>
              <a:t> C — </a:t>
            </a:r>
            <a:r>
              <a:rPr lang="ru-RU" sz="3600" dirty="0" err="1"/>
              <a:t>Основне</a:t>
            </a:r>
            <a:r>
              <a:rPr lang="ru-RU" sz="3600" dirty="0"/>
              <a:t> </a:t>
            </a:r>
            <a:r>
              <a:rPr lang="ru-RU" sz="3600" dirty="0" err="1"/>
              <a:t>перевезення</a:t>
            </a:r>
            <a:r>
              <a:rPr lang="ru-RU" sz="3600" dirty="0"/>
              <a:t> </a:t>
            </a:r>
            <a:r>
              <a:rPr lang="ru-RU" sz="3600" dirty="0" smtClean="0"/>
              <a:t>оплачено (</a:t>
            </a:r>
            <a:r>
              <a:rPr lang="ru-RU" sz="3600" dirty="0" err="1"/>
              <a:t>Main</a:t>
            </a:r>
            <a:r>
              <a:rPr lang="ru-RU" sz="3600" dirty="0"/>
              <a:t> </a:t>
            </a:r>
            <a:r>
              <a:rPr lang="ru-RU" sz="3600" dirty="0" err="1" smtClean="0"/>
              <a:t>Carriage</a:t>
            </a:r>
            <a:r>
              <a:rPr lang="ru-RU" sz="3600" dirty="0" smtClean="0"/>
              <a:t> </a:t>
            </a:r>
            <a:r>
              <a:rPr lang="ru-RU" sz="3600" dirty="0" err="1" smtClean="0"/>
              <a:t>Paid</a:t>
            </a:r>
            <a:r>
              <a:rPr lang="ru-RU" sz="3600" dirty="0" smtClean="0"/>
              <a:t>):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CFR. Cost and Freight (</a:t>
            </a:r>
            <a:r>
              <a:rPr lang="ru-RU" dirty="0" err="1"/>
              <a:t>вказано</a:t>
            </a:r>
            <a:r>
              <a:rPr lang="ru-RU" dirty="0"/>
              <a:t> порт </a:t>
            </a:r>
            <a:r>
              <a:rPr lang="ru-RU" dirty="0" err="1"/>
              <a:t>призначення</a:t>
            </a:r>
            <a:r>
              <a:rPr lang="ru-RU" dirty="0"/>
              <a:t>): товар </a:t>
            </a:r>
            <a:r>
              <a:rPr lang="ru-RU" dirty="0" err="1"/>
              <a:t>доставляється</a:t>
            </a:r>
            <a:r>
              <a:rPr lang="ru-RU" dirty="0"/>
              <a:t> до порту </a:t>
            </a:r>
            <a:r>
              <a:rPr lang="ru-RU" dirty="0" err="1"/>
              <a:t>замовника</a:t>
            </a:r>
            <a:r>
              <a:rPr lang="ru-RU" dirty="0"/>
              <a:t> (без </a:t>
            </a:r>
            <a:r>
              <a:rPr lang="ru-RU" dirty="0" err="1"/>
              <a:t>вивантаження</a:t>
            </a:r>
            <a:r>
              <a:rPr lang="ru-RU" dirty="0"/>
              <a:t>).</a:t>
            </a:r>
          </a:p>
          <a:p>
            <a:pPr lvl="1"/>
            <a:r>
              <a:rPr lang="en-US" dirty="0"/>
              <a:t>CIF. Cost, Insurance and Freight (</a:t>
            </a:r>
            <a:r>
              <a:rPr lang="ru-RU" dirty="0" err="1"/>
              <a:t>вказано</a:t>
            </a:r>
            <a:r>
              <a:rPr lang="ru-RU" dirty="0"/>
              <a:t> порт </a:t>
            </a:r>
            <a:r>
              <a:rPr lang="ru-RU" dirty="0" err="1"/>
              <a:t>призначення</a:t>
            </a:r>
            <a:r>
              <a:rPr lang="ru-RU" dirty="0"/>
              <a:t>): товар </a:t>
            </a:r>
            <a:r>
              <a:rPr lang="ru-RU" dirty="0" err="1"/>
              <a:t>страхується</a:t>
            </a:r>
            <a:r>
              <a:rPr lang="ru-RU" dirty="0"/>
              <a:t> й </a:t>
            </a:r>
            <a:r>
              <a:rPr lang="ru-RU" dirty="0" err="1"/>
              <a:t>доставляється</a:t>
            </a:r>
            <a:r>
              <a:rPr lang="ru-RU" dirty="0"/>
              <a:t> до порту </a:t>
            </a:r>
            <a:r>
              <a:rPr lang="ru-RU" dirty="0" err="1"/>
              <a:t>замовника</a:t>
            </a:r>
            <a:r>
              <a:rPr lang="ru-RU" dirty="0"/>
              <a:t> (без </a:t>
            </a:r>
            <a:r>
              <a:rPr lang="ru-RU" dirty="0" err="1"/>
              <a:t>вивантаження</a:t>
            </a:r>
            <a:r>
              <a:rPr lang="ru-RU" dirty="0"/>
              <a:t>).</a:t>
            </a:r>
          </a:p>
          <a:p>
            <a:pPr lvl="1"/>
            <a:r>
              <a:rPr lang="en-US" dirty="0"/>
              <a:t>CPT. Carriage Paid To (</a:t>
            </a:r>
            <a:r>
              <a:rPr lang="ru-RU" dirty="0" err="1"/>
              <a:t>вказано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): товар </a:t>
            </a:r>
            <a:r>
              <a:rPr lang="ru-RU" dirty="0" err="1"/>
              <a:t>доставляється</a:t>
            </a:r>
            <a:r>
              <a:rPr lang="ru-RU" dirty="0"/>
              <a:t> </a:t>
            </a:r>
            <a:r>
              <a:rPr lang="ru-RU" dirty="0" err="1"/>
              <a:t>перевізнику</a:t>
            </a:r>
            <a:r>
              <a:rPr lang="ru-RU" dirty="0"/>
              <a:t> </a:t>
            </a:r>
            <a:r>
              <a:rPr lang="ru-RU" dirty="0" err="1"/>
              <a:t>замовника</a:t>
            </a:r>
            <a:r>
              <a:rPr lang="ru-RU" dirty="0"/>
              <a:t> у </a:t>
            </a:r>
            <a:r>
              <a:rPr lang="ru-RU" dirty="0" err="1"/>
              <a:t>зазначеному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endParaRPr lang="ru-RU" dirty="0"/>
          </a:p>
          <a:p>
            <a:pPr lvl="1"/>
            <a:r>
              <a:rPr lang="en-US" dirty="0"/>
              <a:t>CIP. Carriage and Insurance Paid to (</a:t>
            </a:r>
            <a:r>
              <a:rPr lang="ru-RU" dirty="0" err="1"/>
              <a:t>вказано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): товар </a:t>
            </a:r>
            <a:r>
              <a:rPr lang="ru-RU" dirty="0" err="1"/>
              <a:t>страхується</a:t>
            </a:r>
            <a:r>
              <a:rPr lang="ru-RU" dirty="0"/>
              <a:t> й </a:t>
            </a:r>
            <a:r>
              <a:rPr lang="ru-RU" dirty="0" err="1"/>
              <a:t>доставляється</a:t>
            </a:r>
            <a:r>
              <a:rPr lang="ru-RU" dirty="0"/>
              <a:t> </a:t>
            </a:r>
            <a:r>
              <a:rPr lang="ru-RU" dirty="0" err="1"/>
              <a:t>перевізнику</a:t>
            </a:r>
            <a:r>
              <a:rPr lang="ru-RU" dirty="0"/>
              <a:t> </a:t>
            </a:r>
            <a:r>
              <a:rPr lang="ru-RU" dirty="0" err="1"/>
              <a:t>замовника</a:t>
            </a:r>
            <a:r>
              <a:rPr lang="ru-RU" dirty="0"/>
              <a:t> у </a:t>
            </a:r>
            <a:r>
              <a:rPr lang="ru-RU" dirty="0" err="1"/>
              <a:t>зазначеному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11708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dirty="0" smtClean="0">
                <a:hlinkClick r:id="rId2" tooltip="CFR"/>
              </a:rPr>
              <a:t>CFR. </a:t>
            </a:r>
            <a:r>
              <a:rPr lang="ru-RU" dirty="0" err="1" smtClean="0">
                <a:hlinkClick r:id="rId2" tooltip="CFR"/>
              </a:rPr>
              <a:t>Cost</a:t>
            </a:r>
            <a:r>
              <a:rPr lang="ru-RU" dirty="0" smtClean="0">
                <a:hlinkClick r:id="rId2" tooltip="CFR"/>
              </a:rPr>
              <a:t> </a:t>
            </a:r>
            <a:r>
              <a:rPr lang="ru-RU" dirty="0" err="1" smtClean="0">
                <a:hlinkClick r:id="rId2" tooltip="CFR"/>
              </a:rPr>
              <a:t>and</a:t>
            </a:r>
            <a:r>
              <a:rPr lang="ru-RU" dirty="0" smtClean="0">
                <a:hlinkClick r:id="rId2" tooltip="CFR"/>
              </a:rPr>
              <a:t> </a:t>
            </a:r>
            <a:r>
              <a:rPr lang="ru-RU" dirty="0" err="1" smtClean="0">
                <a:hlinkClick r:id="rId2" tooltip="CFR"/>
              </a:rPr>
              <a:t>Freight</a:t>
            </a:r>
            <a:r>
              <a:rPr lang="ru-RU" dirty="0" smtClean="0"/>
              <a:t> (</a:t>
            </a:r>
            <a:r>
              <a:rPr lang="ru-RU" dirty="0" err="1" smtClean="0"/>
              <a:t>Вказано</a:t>
            </a:r>
            <a:r>
              <a:rPr lang="ru-RU" dirty="0" smtClean="0"/>
              <a:t> порт </a:t>
            </a:r>
            <a:r>
              <a:rPr lang="ru-RU" dirty="0" err="1" smtClean="0"/>
              <a:t>призначення</a:t>
            </a:r>
            <a:r>
              <a:rPr lang="ru-RU" dirty="0" smtClean="0"/>
              <a:t>): товар </a:t>
            </a:r>
            <a:r>
              <a:rPr lang="ru-RU" dirty="0" err="1" smtClean="0"/>
              <a:t>доставляється</a:t>
            </a:r>
            <a:r>
              <a:rPr lang="ru-RU" dirty="0" smtClean="0"/>
              <a:t> до порту </a:t>
            </a:r>
            <a:r>
              <a:rPr lang="ru-RU" dirty="0" err="1" smtClean="0"/>
              <a:t>замовника</a:t>
            </a:r>
            <a:r>
              <a:rPr lang="ru-RU" dirty="0" smtClean="0"/>
              <a:t> (без </a:t>
            </a:r>
            <a:r>
              <a:rPr lang="ru-RU" dirty="0" err="1" smtClean="0"/>
              <a:t>вивантаження</a:t>
            </a:r>
            <a:r>
              <a:rPr lang="ru-RU" dirty="0" smtClean="0"/>
              <a:t>).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b="1" dirty="0"/>
              <a:t>CFR (</a:t>
            </a:r>
            <a:r>
              <a:rPr lang="ru-RU" b="1" dirty="0"/>
              <a:t>англ. </a:t>
            </a:r>
            <a:r>
              <a:rPr lang="en-US" b="1" dirty="0"/>
              <a:t>Cost and Freight - </a:t>
            </a:r>
            <a:r>
              <a:rPr lang="ru-RU" b="1" dirty="0" err="1"/>
              <a:t>вартість</a:t>
            </a:r>
            <a:r>
              <a:rPr lang="ru-RU" b="1" dirty="0"/>
              <a:t> і фрахт) -</a:t>
            </a:r>
            <a:r>
              <a:rPr lang="ru-RU" b="1" dirty="0" err="1"/>
              <a:t>Умови</a:t>
            </a:r>
            <a:r>
              <a:rPr lang="ru-RU" b="1" dirty="0"/>
              <a:t> поставки </a:t>
            </a:r>
            <a:r>
              <a:rPr lang="en-US" b="1" dirty="0"/>
              <a:t>CFR </a:t>
            </a:r>
            <a:r>
              <a:rPr lang="ru-RU" b="1" dirty="0" err="1"/>
              <a:t>означають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продавець</a:t>
            </a:r>
            <a:r>
              <a:rPr lang="ru-RU" b="1" dirty="0"/>
              <a:t> </a:t>
            </a:r>
            <a:r>
              <a:rPr lang="ru-RU" b="1" dirty="0" err="1"/>
              <a:t>оплачує</a:t>
            </a:r>
            <a:r>
              <a:rPr lang="ru-RU" b="1" dirty="0"/>
              <a:t> доставку товару в порт, </a:t>
            </a:r>
            <a:r>
              <a:rPr lang="ru-RU" b="1" dirty="0" err="1"/>
              <a:t>вантаження</a:t>
            </a:r>
            <a:r>
              <a:rPr lang="ru-RU" b="1" dirty="0"/>
              <a:t> і фрахт судна, 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забезпечує</a:t>
            </a:r>
            <a:r>
              <a:rPr lang="ru-RU" b="1" dirty="0"/>
              <a:t> </a:t>
            </a:r>
            <a:r>
              <a:rPr lang="ru-RU" b="1" dirty="0" err="1"/>
              <a:t>проходження</a:t>
            </a:r>
            <a:r>
              <a:rPr lang="ru-RU" b="1" dirty="0"/>
              <a:t> </a:t>
            </a:r>
            <a:r>
              <a:rPr lang="ru-RU" b="1" dirty="0" err="1"/>
              <a:t>митних</a:t>
            </a:r>
            <a:r>
              <a:rPr lang="ru-RU" b="1" dirty="0"/>
              <a:t> процедур при </a:t>
            </a:r>
            <a:r>
              <a:rPr lang="ru-RU" b="1" dirty="0" err="1"/>
              <a:t>експорті</a:t>
            </a:r>
            <a:r>
              <a:rPr lang="ru-RU" b="1" dirty="0"/>
              <a:t> товару (в </a:t>
            </a:r>
            <a:r>
              <a:rPr lang="ru-RU" b="1" dirty="0" err="1"/>
              <a:t>т.ч</a:t>
            </a:r>
            <a:r>
              <a:rPr lang="ru-RU" b="1" dirty="0"/>
              <a:t>. </a:t>
            </a:r>
            <a:r>
              <a:rPr lang="ru-RU" b="1" dirty="0" err="1"/>
              <a:t>оплачує</a:t>
            </a:r>
            <a:r>
              <a:rPr lang="ru-RU" b="1" dirty="0"/>
              <a:t> </a:t>
            </a:r>
            <a:r>
              <a:rPr lang="ru-RU" b="1" dirty="0" err="1"/>
              <a:t>мита</a:t>
            </a:r>
            <a:r>
              <a:rPr lang="ru-RU" b="1" dirty="0"/>
              <a:t>). </a:t>
            </a:r>
            <a:r>
              <a:rPr lang="ru-RU" b="1" dirty="0" err="1"/>
              <a:t>Покупець</a:t>
            </a:r>
            <a:r>
              <a:rPr lang="ru-RU" b="1" dirty="0"/>
              <a:t> </a:t>
            </a:r>
            <a:r>
              <a:rPr lang="ru-RU" b="1" dirty="0" err="1"/>
              <a:t>оплачує</a:t>
            </a:r>
            <a:r>
              <a:rPr lang="ru-RU" b="1" dirty="0"/>
              <a:t> страховку товару. </a:t>
            </a:r>
            <a:r>
              <a:rPr lang="ru-RU" b="1" dirty="0" err="1"/>
              <a:t>Ризик</a:t>
            </a:r>
            <a:r>
              <a:rPr lang="ru-RU" b="1" dirty="0"/>
              <a:t> </a:t>
            </a:r>
            <a:r>
              <a:rPr lang="ru-RU" b="1" dirty="0" err="1"/>
              <a:t>втрати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пошкодження</a:t>
            </a:r>
            <a:r>
              <a:rPr lang="ru-RU" b="1" dirty="0"/>
              <a:t>, 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додаткові</a:t>
            </a:r>
            <a:r>
              <a:rPr lang="ru-RU" b="1" dirty="0"/>
              <a:t> </a:t>
            </a:r>
            <a:r>
              <a:rPr lang="ru-RU" b="1" dirty="0" err="1"/>
              <a:t>витрати</a:t>
            </a:r>
            <a:r>
              <a:rPr lang="ru-RU" b="1" dirty="0"/>
              <a:t> </a:t>
            </a:r>
            <a:r>
              <a:rPr lang="ru-RU" b="1" dirty="0" err="1"/>
              <a:t>після</a:t>
            </a:r>
            <a:r>
              <a:rPr lang="ru-RU" b="1" dirty="0"/>
              <a:t> переходу товару через </a:t>
            </a:r>
            <a:r>
              <a:rPr lang="ru-RU" b="1" dirty="0" err="1"/>
              <a:t>поручні</a:t>
            </a:r>
            <a:r>
              <a:rPr lang="ru-RU" b="1" dirty="0"/>
              <a:t> судна переходить на </a:t>
            </a:r>
            <a:r>
              <a:rPr lang="ru-RU" b="1" dirty="0" err="1"/>
              <a:t>покупця</a:t>
            </a:r>
            <a:r>
              <a:rPr lang="ru-RU" b="1" dirty="0"/>
              <a:t>. </a:t>
            </a:r>
            <a:r>
              <a:rPr lang="ru-RU" b="1" dirty="0" err="1"/>
              <a:t>Умови</a:t>
            </a:r>
            <a:r>
              <a:rPr lang="ru-RU" b="1" dirty="0"/>
              <a:t> поставки </a:t>
            </a:r>
            <a:r>
              <a:rPr lang="en-US" b="1" dirty="0"/>
              <a:t>CFR </a:t>
            </a:r>
            <a:r>
              <a:rPr lang="ru-RU" b="1" dirty="0" err="1"/>
              <a:t>використовуються</a:t>
            </a:r>
            <a:r>
              <a:rPr lang="ru-RU" b="1" dirty="0"/>
              <a:t> </a:t>
            </a:r>
            <a:r>
              <a:rPr lang="ru-RU" b="1" dirty="0" err="1"/>
              <a:t>тільки</a:t>
            </a:r>
            <a:r>
              <a:rPr lang="ru-RU" b="1" dirty="0"/>
              <a:t> в </a:t>
            </a:r>
            <a:r>
              <a:rPr lang="ru-RU" b="1" dirty="0" err="1"/>
              <a:t>разі</a:t>
            </a:r>
            <a:r>
              <a:rPr lang="ru-RU" b="1" dirty="0"/>
              <a:t> </a:t>
            </a:r>
            <a:r>
              <a:rPr lang="ru-RU" b="1" dirty="0" err="1"/>
              <a:t>перевезення</a:t>
            </a:r>
            <a:r>
              <a:rPr lang="ru-RU" b="1" dirty="0"/>
              <a:t> товару </a:t>
            </a:r>
            <a:r>
              <a:rPr lang="ru-RU" b="1" dirty="0" err="1"/>
              <a:t>морським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річковим</a:t>
            </a:r>
            <a:r>
              <a:rPr lang="ru-RU" b="1" dirty="0"/>
              <a:t> транспортом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84981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Доставляється</a:t>
            </a:r>
            <a:r>
              <a:rPr lang="ru-RU" dirty="0"/>
              <a:t> товар без </a:t>
            </a:r>
            <a:r>
              <a:rPr lang="ru-RU" dirty="0" err="1"/>
              <a:t>вивантаження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ÐÐ°ÑÑÐ¸Ð½ÐºÐ¸ Ð¿Ð¾ Ð·Ð°Ð¿ÑÐ¾ÑÑ Ð´Ð¾ÑÑÐ°Ð²ÐºÐ° Ð½Ð° ÐºÐ¾ÑÐ°Ð±Ð»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7789"/>
            <a:ext cx="7632848" cy="444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3954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dirty="0" smtClean="0">
                <a:hlinkClick r:id="rId2" tooltip="Cost, Insurance and Freight"/>
              </a:rPr>
              <a:t>CIF. </a:t>
            </a:r>
            <a:r>
              <a:rPr lang="ru-RU" dirty="0" err="1" smtClean="0">
                <a:hlinkClick r:id="rId2" tooltip="Cost, Insurance and Freight"/>
              </a:rPr>
              <a:t>Cost</a:t>
            </a:r>
            <a:r>
              <a:rPr lang="ru-RU" dirty="0" smtClean="0">
                <a:hlinkClick r:id="rId2" tooltip="Cost, Insurance and Freight"/>
              </a:rPr>
              <a:t>, </a:t>
            </a:r>
            <a:r>
              <a:rPr lang="ru-RU" dirty="0" err="1" smtClean="0">
                <a:hlinkClick r:id="rId2" tooltip="Cost, Insurance and Freight"/>
              </a:rPr>
              <a:t>Insurance</a:t>
            </a:r>
            <a:r>
              <a:rPr lang="ru-RU" dirty="0" smtClean="0">
                <a:hlinkClick r:id="rId2" tooltip="Cost, Insurance and Freight"/>
              </a:rPr>
              <a:t> </a:t>
            </a:r>
            <a:r>
              <a:rPr lang="ru-RU" dirty="0" err="1" smtClean="0">
                <a:hlinkClick r:id="rId2" tooltip="Cost, Insurance and Freight"/>
              </a:rPr>
              <a:t>and</a:t>
            </a:r>
            <a:r>
              <a:rPr lang="ru-RU" dirty="0" smtClean="0">
                <a:hlinkClick r:id="rId2" tooltip="Cost, Insurance and Freight"/>
              </a:rPr>
              <a:t> </a:t>
            </a:r>
            <a:r>
              <a:rPr lang="ru-RU" dirty="0" err="1" smtClean="0">
                <a:hlinkClick r:id="rId2" tooltip="Cost, Insurance and Freight"/>
              </a:rPr>
              <a:t>Freight</a:t>
            </a:r>
            <a:r>
              <a:rPr lang="ru-RU" dirty="0" smtClean="0"/>
              <a:t> (</a:t>
            </a:r>
            <a:r>
              <a:rPr lang="ru-RU" dirty="0" err="1" smtClean="0"/>
              <a:t>Вказано</a:t>
            </a:r>
            <a:r>
              <a:rPr lang="ru-RU" dirty="0" smtClean="0"/>
              <a:t> порт </a:t>
            </a:r>
            <a:r>
              <a:rPr lang="ru-RU" dirty="0" err="1" smtClean="0"/>
              <a:t>призначення</a:t>
            </a:r>
            <a:r>
              <a:rPr lang="ru-RU" dirty="0" smtClean="0"/>
              <a:t>): товар </a:t>
            </a:r>
            <a:r>
              <a:rPr lang="ru-RU" dirty="0" err="1" smtClean="0"/>
              <a:t>страхується</a:t>
            </a:r>
            <a:r>
              <a:rPr lang="ru-RU" dirty="0" smtClean="0"/>
              <a:t> й </a:t>
            </a:r>
            <a:r>
              <a:rPr lang="ru-RU" dirty="0" err="1" smtClean="0"/>
              <a:t>доставляється</a:t>
            </a:r>
            <a:r>
              <a:rPr lang="ru-RU" dirty="0" smtClean="0"/>
              <a:t> до порту </a:t>
            </a:r>
            <a:r>
              <a:rPr lang="ru-RU" dirty="0" err="1" smtClean="0"/>
              <a:t>замовника</a:t>
            </a:r>
            <a:r>
              <a:rPr lang="ru-RU" dirty="0" smtClean="0"/>
              <a:t> (без </a:t>
            </a:r>
            <a:r>
              <a:rPr lang="ru-RU" dirty="0" err="1" smtClean="0"/>
              <a:t>вивантаження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/>
              <a:t>CIF (англ. </a:t>
            </a:r>
            <a:r>
              <a:rPr lang="ru-RU" b="1" dirty="0" err="1"/>
              <a:t>Cost</a:t>
            </a:r>
            <a:r>
              <a:rPr lang="ru-RU" b="1" dirty="0"/>
              <a:t>, </a:t>
            </a:r>
            <a:r>
              <a:rPr lang="ru-RU" b="1" dirty="0" err="1"/>
              <a:t>Insurance</a:t>
            </a:r>
            <a:r>
              <a:rPr lang="ru-RU" b="1" dirty="0"/>
              <a:t> </a:t>
            </a:r>
            <a:r>
              <a:rPr lang="ru-RU" b="1" dirty="0" err="1"/>
              <a:t>and</a:t>
            </a:r>
            <a:r>
              <a:rPr lang="ru-RU" b="1" dirty="0"/>
              <a:t> </a:t>
            </a:r>
            <a:r>
              <a:rPr lang="ru-RU" b="1" dirty="0" err="1"/>
              <a:t>Freight</a:t>
            </a:r>
            <a:r>
              <a:rPr lang="ru-RU" b="1" dirty="0"/>
              <a:t> - </a:t>
            </a:r>
            <a:r>
              <a:rPr lang="ru-RU" b="1" dirty="0" err="1"/>
              <a:t>вартість</a:t>
            </a:r>
            <a:r>
              <a:rPr lang="ru-RU" b="1" dirty="0"/>
              <a:t>, </a:t>
            </a:r>
            <a:r>
              <a:rPr lang="ru-RU" b="1" dirty="0" err="1"/>
              <a:t>страхування</a:t>
            </a:r>
            <a:r>
              <a:rPr lang="ru-RU" b="1" dirty="0"/>
              <a:t> і фрахт) - </a:t>
            </a:r>
            <a:r>
              <a:rPr lang="ru-RU" b="1" dirty="0" err="1"/>
              <a:t>торговий</a:t>
            </a:r>
            <a:r>
              <a:rPr lang="ru-RU" b="1" dirty="0"/>
              <a:t> </a:t>
            </a:r>
            <a:r>
              <a:rPr lang="ru-RU" b="1" dirty="0" err="1"/>
              <a:t>термін</a:t>
            </a:r>
            <a:r>
              <a:rPr lang="ru-RU" b="1" dirty="0"/>
              <a:t>, </a:t>
            </a:r>
            <a:r>
              <a:rPr lang="ru-RU" b="1" dirty="0" err="1"/>
              <a:t>який</a:t>
            </a:r>
            <a:r>
              <a:rPr lang="ru-RU" b="1" dirty="0"/>
              <a:t> </a:t>
            </a:r>
            <a:r>
              <a:rPr lang="ru-RU" b="1" dirty="0" err="1"/>
              <a:t>використовується</a:t>
            </a:r>
            <a:r>
              <a:rPr lang="ru-RU" b="1" dirty="0"/>
              <a:t> в </a:t>
            </a:r>
            <a:r>
              <a:rPr lang="ru-RU" b="1" dirty="0" err="1"/>
              <a:t>міжнародній</a:t>
            </a:r>
            <a:r>
              <a:rPr lang="ru-RU" b="1" dirty="0"/>
              <a:t> </a:t>
            </a:r>
            <a:r>
              <a:rPr lang="ru-RU" b="1" dirty="0" err="1"/>
              <a:t>торгівлі</a:t>
            </a:r>
            <a:r>
              <a:rPr lang="ru-RU" b="1" dirty="0"/>
              <a:t>, коли </a:t>
            </a:r>
            <a:r>
              <a:rPr lang="ru-RU" b="1" dirty="0" err="1"/>
              <a:t>використовується</a:t>
            </a:r>
            <a:r>
              <a:rPr lang="ru-RU" b="1" dirty="0"/>
              <a:t> </a:t>
            </a:r>
            <a:r>
              <a:rPr lang="ru-RU" b="1" dirty="0" err="1"/>
              <a:t>морський</a:t>
            </a:r>
            <a:r>
              <a:rPr lang="ru-RU" b="1" dirty="0"/>
              <a:t> транспорт.</a:t>
            </a:r>
          </a:p>
          <a:p>
            <a:r>
              <a:rPr lang="ru-RU" b="1" dirty="0"/>
              <a:t>Поставка на </a:t>
            </a:r>
            <a:r>
              <a:rPr lang="ru-RU" b="1" dirty="0" err="1"/>
              <a:t>умовах</a:t>
            </a:r>
            <a:r>
              <a:rPr lang="ru-RU" b="1" dirty="0"/>
              <a:t> CIF </a:t>
            </a:r>
            <a:r>
              <a:rPr lang="ru-RU" b="1" dirty="0" err="1"/>
              <a:t>означає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продавець</a:t>
            </a:r>
            <a:r>
              <a:rPr lang="ru-RU" b="1" dirty="0"/>
              <a:t> </a:t>
            </a:r>
            <a:r>
              <a:rPr lang="ru-RU" b="1" dirty="0" err="1"/>
              <a:t>виконав</a:t>
            </a:r>
            <a:r>
              <a:rPr lang="ru-RU" b="1" dirty="0"/>
              <a:t> поставку, коли товар </a:t>
            </a:r>
            <a:r>
              <a:rPr lang="ru-RU" b="1" dirty="0" err="1"/>
              <a:t>перейшов</a:t>
            </a:r>
            <a:r>
              <a:rPr lang="ru-RU" b="1" dirty="0"/>
              <a:t> через </a:t>
            </a:r>
            <a:r>
              <a:rPr lang="ru-RU" b="1" dirty="0" err="1"/>
              <a:t>поручні</a:t>
            </a:r>
            <a:r>
              <a:rPr lang="ru-RU" b="1" dirty="0"/>
              <a:t> судна в порту </a:t>
            </a:r>
            <a:r>
              <a:rPr lang="ru-RU" b="1" dirty="0" err="1"/>
              <a:t>відвантаження</a:t>
            </a:r>
            <a:r>
              <a:rPr lang="ru-RU" b="1" dirty="0"/>
              <a:t>, а продажна </a:t>
            </a:r>
            <a:r>
              <a:rPr lang="ru-RU" b="1" dirty="0" err="1"/>
              <a:t>ціна</a:t>
            </a:r>
            <a:r>
              <a:rPr lang="ru-RU" b="1" dirty="0"/>
              <a:t> </a:t>
            </a:r>
            <a:r>
              <a:rPr lang="ru-RU" b="1" dirty="0" err="1"/>
              <a:t>включає</a:t>
            </a:r>
            <a:r>
              <a:rPr lang="ru-RU" b="1" dirty="0"/>
              <a:t> в себе </a:t>
            </a:r>
            <a:r>
              <a:rPr lang="ru-RU" b="1" dirty="0" err="1"/>
              <a:t>вартість</a:t>
            </a:r>
            <a:r>
              <a:rPr lang="ru-RU" b="1" dirty="0"/>
              <a:t> товару, фрахт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транспортні</a:t>
            </a:r>
            <a:r>
              <a:rPr lang="ru-RU" b="1" dirty="0"/>
              <a:t> </a:t>
            </a:r>
            <a:r>
              <a:rPr lang="ru-RU" b="1" dirty="0" err="1"/>
              <a:t>витрати</a:t>
            </a:r>
            <a:r>
              <a:rPr lang="ru-RU" b="1" dirty="0"/>
              <a:t>, а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вартість</a:t>
            </a:r>
            <a:r>
              <a:rPr lang="ru-RU" b="1" dirty="0"/>
              <a:t> страховки для </a:t>
            </a:r>
            <a:r>
              <a:rPr lang="ru-RU" b="1" dirty="0" err="1"/>
              <a:t>морських</a:t>
            </a:r>
            <a:r>
              <a:rPr lang="ru-RU" b="1" dirty="0"/>
              <a:t> </a:t>
            </a:r>
            <a:r>
              <a:rPr lang="ru-RU" b="1" dirty="0" err="1"/>
              <a:t>перевезень</a:t>
            </a:r>
            <a:r>
              <a:rPr lang="ru-RU" b="1" dirty="0"/>
              <a:t>.</a:t>
            </a:r>
          </a:p>
          <a:p>
            <a:r>
              <a:rPr lang="ru-RU" b="1" dirty="0"/>
              <a:t>CIF -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міжнародний</a:t>
            </a:r>
            <a:r>
              <a:rPr lang="ru-RU" b="1" dirty="0"/>
              <a:t> </a:t>
            </a:r>
            <a:r>
              <a:rPr lang="ru-RU" b="1" dirty="0" err="1"/>
              <a:t>комерційний</a:t>
            </a:r>
            <a:r>
              <a:rPr lang="ru-RU" b="1" dirty="0"/>
              <a:t> </a:t>
            </a:r>
            <a:r>
              <a:rPr lang="ru-RU" b="1" dirty="0" err="1"/>
              <a:t>термін</a:t>
            </a:r>
            <a:r>
              <a:rPr lang="ru-RU" b="1" dirty="0"/>
              <a:t>.</a:t>
            </a:r>
          </a:p>
          <a:p>
            <a:r>
              <a:rPr lang="ru-RU" b="1" dirty="0" err="1"/>
              <a:t>Умови</a:t>
            </a:r>
            <a:r>
              <a:rPr lang="ru-RU" b="1" dirty="0"/>
              <a:t> поставки CIF в </a:t>
            </a:r>
            <a:r>
              <a:rPr lang="ru-RU" b="1" dirty="0" err="1"/>
              <a:t>значній</a:t>
            </a:r>
            <a:r>
              <a:rPr lang="ru-RU" b="1" dirty="0"/>
              <a:t> </a:t>
            </a:r>
            <a:r>
              <a:rPr lang="ru-RU" b="1" dirty="0" err="1"/>
              <a:t>мірі</a:t>
            </a:r>
            <a:r>
              <a:rPr lang="ru-RU" b="1" dirty="0"/>
              <a:t> </a:t>
            </a:r>
            <a:r>
              <a:rPr lang="ru-RU" b="1" dirty="0" err="1"/>
              <a:t>ідентичні</a:t>
            </a:r>
            <a:r>
              <a:rPr lang="ru-RU" b="1" dirty="0"/>
              <a:t> з </a:t>
            </a:r>
            <a:r>
              <a:rPr lang="ru-RU" b="1" dirty="0" err="1"/>
              <a:t>умовами</a:t>
            </a:r>
            <a:r>
              <a:rPr lang="ru-RU" b="1" dirty="0"/>
              <a:t> CFR. </a:t>
            </a:r>
            <a:r>
              <a:rPr lang="ru-RU" b="1" dirty="0" err="1"/>
              <a:t>Додатково</a:t>
            </a:r>
            <a:r>
              <a:rPr lang="ru-RU" b="1" dirty="0"/>
              <a:t> до </a:t>
            </a:r>
            <a:r>
              <a:rPr lang="ru-RU" b="1" dirty="0" err="1"/>
              <a:t>відповідальності</a:t>
            </a:r>
            <a:r>
              <a:rPr lang="ru-RU" b="1" dirty="0"/>
              <a:t> за </a:t>
            </a:r>
            <a:r>
              <a:rPr lang="ru-RU" b="1" dirty="0" err="1"/>
              <a:t>умовами</a:t>
            </a:r>
            <a:r>
              <a:rPr lang="ru-RU" b="1" dirty="0"/>
              <a:t> поставки CFR, </a:t>
            </a:r>
            <a:r>
              <a:rPr lang="ru-RU" b="1" dirty="0" err="1"/>
              <a:t>продавець</a:t>
            </a:r>
            <a:r>
              <a:rPr lang="ru-RU" b="1" dirty="0"/>
              <a:t> для умов CIF повинен </a:t>
            </a:r>
            <a:r>
              <a:rPr lang="ru-RU" b="1" dirty="0" err="1"/>
              <a:t>отримати</a:t>
            </a:r>
            <a:r>
              <a:rPr lang="ru-RU" b="1" dirty="0"/>
              <a:t> </a:t>
            </a:r>
            <a:r>
              <a:rPr lang="ru-RU" b="1" dirty="0" err="1"/>
              <a:t>страховий</a:t>
            </a:r>
            <a:r>
              <a:rPr lang="ru-RU" b="1" dirty="0"/>
              <a:t> </a:t>
            </a:r>
            <a:r>
              <a:rPr lang="ru-RU" b="1" dirty="0" err="1"/>
              <a:t>поліс</a:t>
            </a:r>
            <a:r>
              <a:rPr lang="ru-RU" b="1" dirty="0"/>
              <a:t> </a:t>
            </a:r>
            <a:r>
              <a:rPr lang="ru-RU" b="1" dirty="0" err="1"/>
              <a:t>допускає</a:t>
            </a:r>
            <a:r>
              <a:rPr lang="ru-RU" b="1" dirty="0"/>
              <a:t> передачу для </a:t>
            </a:r>
            <a:r>
              <a:rPr lang="ru-RU" b="1" dirty="0" err="1"/>
              <a:t>покриття</a:t>
            </a:r>
            <a:r>
              <a:rPr lang="ru-RU" b="1" dirty="0"/>
              <a:t> </a:t>
            </a:r>
            <a:r>
              <a:rPr lang="ru-RU" b="1" dirty="0" err="1"/>
              <a:t>ризиків</a:t>
            </a:r>
            <a:r>
              <a:rPr lang="ru-RU" b="1" dirty="0"/>
              <a:t>, </a:t>
            </a:r>
            <a:r>
              <a:rPr lang="ru-RU" b="1" dirty="0" err="1"/>
              <a:t>пов'язаних</a:t>
            </a:r>
            <a:r>
              <a:rPr lang="ru-RU" b="1" dirty="0"/>
              <a:t> з </a:t>
            </a:r>
            <a:r>
              <a:rPr lang="ru-RU" b="1" dirty="0" err="1"/>
              <a:t>доставкою</a:t>
            </a:r>
            <a:r>
              <a:rPr lang="ru-RU" b="1" dirty="0"/>
              <a:t> </a:t>
            </a:r>
            <a:r>
              <a:rPr lang="ru-RU" b="1" dirty="0" err="1"/>
              <a:t>вантажу</a:t>
            </a:r>
            <a:r>
              <a:rPr lang="ru-RU" b="1" dirty="0"/>
              <a:t>, </a:t>
            </a:r>
            <a:r>
              <a:rPr lang="ru-RU" b="1" dirty="0" err="1"/>
              <a:t>страховими</a:t>
            </a:r>
            <a:r>
              <a:rPr lang="ru-RU" b="1" dirty="0"/>
              <a:t> </a:t>
            </a:r>
            <a:r>
              <a:rPr lang="ru-RU" b="1" dirty="0" err="1"/>
              <a:t>компаніями</a:t>
            </a:r>
            <a:r>
              <a:rPr lang="ru-RU" b="1" dirty="0"/>
              <a:t>. </a:t>
            </a:r>
            <a:r>
              <a:rPr lang="ru-RU" b="1" dirty="0" err="1"/>
              <a:t>Страховий</a:t>
            </a:r>
            <a:r>
              <a:rPr lang="ru-RU" b="1" dirty="0"/>
              <a:t> </a:t>
            </a:r>
            <a:r>
              <a:rPr lang="ru-RU" b="1" dirty="0" err="1"/>
              <a:t>поліс</a:t>
            </a:r>
            <a:r>
              <a:rPr lang="ru-RU" b="1" dirty="0"/>
              <a:t> повинен </a:t>
            </a:r>
            <a:r>
              <a:rPr lang="ru-RU" b="1" dirty="0" err="1"/>
              <a:t>покривати</a:t>
            </a:r>
            <a:r>
              <a:rPr lang="ru-RU" b="1" dirty="0"/>
              <a:t> CIF-</a:t>
            </a:r>
            <a:r>
              <a:rPr lang="ru-RU" b="1" dirty="0" err="1"/>
              <a:t>ціну</a:t>
            </a:r>
            <a:r>
              <a:rPr lang="ru-RU" b="1" dirty="0"/>
              <a:t> плюс 10 </a:t>
            </a:r>
            <a:r>
              <a:rPr lang="ru-RU" b="1" dirty="0" err="1"/>
              <a:t>відсотків</a:t>
            </a:r>
            <a:r>
              <a:rPr lang="ru-RU" b="1" dirty="0"/>
              <a:t> і, по </a:t>
            </a:r>
            <a:r>
              <a:rPr lang="ru-RU" b="1" dirty="0" err="1"/>
              <a:t>можливості</a:t>
            </a:r>
            <a:r>
              <a:rPr lang="ru-RU" b="1" dirty="0"/>
              <a:t>, бути в </a:t>
            </a:r>
            <a:r>
              <a:rPr lang="ru-RU" b="1" dirty="0" err="1"/>
              <a:t>валюті</a:t>
            </a:r>
            <a:r>
              <a:rPr lang="ru-RU" b="1" dirty="0"/>
              <a:t> контракту. </a:t>
            </a:r>
            <a:r>
              <a:rPr lang="ru-RU" b="1" dirty="0" err="1"/>
              <a:t>Відповідальність</a:t>
            </a:r>
            <a:r>
              <a:rPr lang="ru-RU" b="1" dirty="0"/>
              <a:t> </a:t>
            </a:r>
            <a:r>
              <a:rPr lang="ru-RU" b="1" dirty="0" err="1"/>
              <a:t>продавця</a:t>
            </a:r>
            <a:r>
              <a:rPr lang="ru-RU" b="1" dirty="0"/>
              <a:t> за товар </a:t>
            </a:r>
            <a:r>
              <a:rPr lang="ru-RU" b="1" dirty="0" err="1"/>
              <a:t>закінчується</a:t>
            </a:r>
            <a:r>
              <a:rPr lang="ru-RU" b="1" dirty="0"/>
              <a:t>, коли товар </a:t>
            </a:r>
            <a:r>
              <a:rPr lang="ru-RU" b="1" dirty="0" err="1"/>
              <a:t>був</a:t>
            </a:r>
            <a:r>
              <a:rPr lang="ru-RU" b="1" dirty="0"/>
              <a:t> доставлений </a:t>
            </a:r>
            <a:r>
              <a:rPr lang="ru-RU" b="1" dirty="0" err="1"/>
              <a:t>морському</a:t>
            </a:r>
            <a:r>
              <a:rPr lang="ru-RU" b="1" dirty="0"/>
              <a:t> </a:t>
            </a:r>
            <a:r>
              <a:rPr lang="ru-RU" b="1" dirty="0" err="1"/>
              <a:t>перевізнику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був</a:t>
            </a:r>
            <a:r>
              <a:rPr lang="ru-RU" b="1" dirty="0"/>
              <a:t> </a:t>
            </a:r>
            <a:r>
              <a:rPr lang="ru-RU" b="1" dirty="0" err="1"/>
              <a:t>занурений</a:t>
            </a:r>
            <a:r>
              <a:rPr lang="ru-RU" b="1" dirty="0"/>
              <a:t> на борт судна, в </a:t>
            </a:r>
            <a:r>
              <a:rPr lang="ru-RU" b="1" dirty="0" err="1"/>
              <a:t>залежності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умов контракту.</a:t>
            </a:r>
          </a:p>
          <a:p>
            <a:r>
              <a:rPr lang="ru-RU" b="1" dirty="0" err="1"/>
              <a:t>Цей</a:t>
            </a:r>
            <a:r>
              <a:rPr lang="ru-RU" b="1" dirty="0"/>
              <a:t> </a:t>
            </a:r>
            <a:r>
              <a:rPr lang="ru-RU" b="1" dirty="0" err="1"/>
              <a:t>термін</a:t>
            </a:r>
            <a:r>
              <a:rPr lang="ru-RU" b="1" dirty="0"/>
              <a:t> </a:t>
            </a:r>
            <a:r>
              <a:rPr lang="ru-RU" b="1" dirty="0" err="1"/>
              <a:t>підходить</a:t>
            </a:r>
            <a:r>
              <a:rPr lang="ru-RU" b="1" dirty="0"/>
              <a:t> </a:t>
            </a:r>
            <a:r>
              <a:rPr lang="ru-RU" b="1" dirty="0" err="1"/>
              <a:t>тільки</a:t>
            </a:r>
            <a:r>
              <a:rPr lang="ru-RU" b="1" dirty="0"/>
              <a:t> для </a:t>
            </a:r>
            <a:r>
              <a:rPr lang="ru-RU" b="1" dirty="0" err="1"/>
              <a:t>звичайного</a:t>
            </a:r>
            <a:r>
              <a:rPr lang="ru-RU" b="1" dirty="0"/>
              <a:t> </a:t>
            </a:r>
            <a:r>
              <a:rPr lang="ru-RU" b="1" dirty="0" err="1"/>
              <a:t>морського</a:t>
            </a:r>
            <a:r>
              <a:rPr lang="ru-RU" b="1" dirty="0"/>
              <a:t> транспорту, але не для </a:t>
            </a:r>
            <a:r>
              <a:rPr lang="ru-RU" b="1" dirty="0" err="1"/>
              <a:t>автомобільних</a:t>
            </a:r>
            <a:r>
              <a:rPr lang="ru-RU" b="1" dirty="0"/>
              <a:t> / </a:t>
            </a:r>
            <a:r>
              <a:rPr lang="ru-RU" b="1" dirty="0" err="1"/>
              <a:t>залізничних</a:t>
            </a:r>
            <a:r>
              <a:rPr lang="ru-RU" b="1" dirty="0"/>
              <a:t> </a:t>
            </a:r>
            <a:r>
              <a:rPr lang="ru-RU" b="1" dirty="0" err="1"/>
              <a:t>поромів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контейнеровозів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50919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dirty="0" smtClean="0">
                <a:hlinkClick r:id="rId2" tooltip="CPT"/>
              </a:rPr>
              <a:t>CPT. </a:t>
            </a:r>
            <a:r>
              <a:rPr lang="ru-RU" dirty="0" err="1" smtClean="0">
                <a:hlinkClick r:id="rId2" tooltip="CPT"/>
              </a:rPr>
              <a:t>Carriage</a:t>
            </a:r>
            <a:r>
              <a:rPr lang="ru-RU" dirty="0" smtClean="0">
                <a:hlinkClick r:id="rId2" tooltip="CPT"/>
              </a:rPr>
              <a:t> </a:t>
            </a:r>
            <a:r>
              <a:rPr lang="ru-RU" dirty="0" err="1" smtClean="0">
                <a:hlinkClick r:id="rId2" tooltip="CPT"/>
              </a:rPr>
              <a:t>Paid</a:t>
            </a:r>
            <a:r>
              <a:rPr lang="ru-RU" dirty="0" smtClean="0">
                <a:hlinkClick r:id="rId2" tooltip="CPT"/>
              </a:rPr>
              <a:t> </a:t>
            </a:r>
            <a:r>
              <a:rPr lang="ru-RU" dirty="0" err="1" smtClean="0">
                <a:hlinkClick r:id="rId2" tooltip="CPT"/>
              </a:rPr>
              <a:t>To</a:t>
            </a:r>
            <a:r>
              <a:rPr lang="ru-RU" dirty="0" smtClean="0"/>
              <a:t> (</a:t>
            </a:r>
            <a:r>
              <a:rPr lang="ru-RU" dirty="0" err="1" smtClean="0"/>
              <a:t>Вказано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): товар </a:t>
            </a:r>
            <a:r>
              <a:rPr lang="ru-RU" dirty="0" err="1" smtClean="0"/>
              <a:t>доставляється</a:t>
            </a:r>
            <a:r>
              <a:rPr lang="ru-RU" dirty="0" smtClean="0"/>
              <a:t> </a:t>
            </a:r>
            <a:r>
              <a:rPr lang="ru-RU" dirty="0" err="1" smtClean="0"/>
              <a:t>перевізнику</a:t>
            </a:r>
            <a:r>
              <a:rPr lang="ru-RU" dirty="0" smtClean="0"/>
              <a:t> </a:t>
            </a:r>
            <a:r>
              <a:rPr lang="ru-RU" dirty="0" err="1" smtClean="0"/>
              <a:t>замовника</a:t>
            </a:r>
            <a:r>
              <a:rPr lang="ru-RU" dirty="0" smtClean="0"/>
              <a:t> у </a:t>
            </a:r>
            <a:r>
              <a:rPr lang="ru-RU" dirty="0" err="1" smtClean="0"/>
              <a:t>зазначеному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CPT (</a:t>
            </a:r>
            <a:r>
              <a:rPr lang="ru-RU" b="1" dirty="0" err="1"/>
              <a:t>Carriage</a:t>
            </a:r>
            <a:r>
              <a:rPr lang="ru-RU" b="1" dirty="0"/>
              <a:t> </a:t>
            </a:r>
            <a:r>
              <a:rPr lang="ru-RU" b="1" dirty="0" err="1"/>
              <a:t>Paid</a:t>
            </a:r>
            <a:r>
              <a:rPr lang="ru-RU" b="1" dirty="0"/>
              <a:t> </a:t>
            </a:r>
            <a:r>
              <a:rPr lang="ru-RU" b="1" dirty="0" err="1"/>
              <a:t>To</a:t>
            </a:r>
            <a:r>
              <a:rPr lang="ru-RU" b="1" dirty="0"/>
              <a:t> - Фрахт / </a:t>
            </a:r>
            <a:r>
              <a:rPr lang="ru-RU" b="1" dirty="0" err="1"/>
              <a:t>перевезення</a:t>
            </a:r>
            <a:r>
              <a:rPr lang="ru-RU" b="1" dirty="0"/>
              <a:t> </a:t>
            </a:r>
            <a:r>
              <a:rPr lang="ru-RU" b="1" dirty="0" err="1"/>
              <a:t>оплачені</a:t>
            </a:r>
            <a:r>
              <a:rPr lang="ru-RU" b="1" dirty="0"/>
              <a:t> до) - </a:t>
            </a:r>
            <a:r>
              <a:rPr lang="ru-RU" b="1" dirty="0" err="1"/>
              <a:t>міжнародний</a:t>
            </a:r>
            <a:r>
              <a:rPr lang="ru-RU" b="1" dirty="0"/>
              <a:t> </a:t>
            </a:r>
            <a:r>
              <a:rPr lang="ru-RU" b="1" dirty="0" err="1"/>
              <a:t>торговий</a:t>
            </a:r>
            <a:r>
              <a:rPr lang="ru-RU" b="1" dirty="0"/>
              <a:t> </a:t>
            </a:r>
            <a:r>
              <a:rPr lang="ru-RU" b="1" dirty="0" err="1"/>
              <a:t>термін</a:t>
            </a:r>
            <a:r>
              <a:rPr lang="ru-RU" b="1" dirty="0"/>
              <a:t>, </a:t>
            </a:r>
            <a:r>
              <a:rPr lang="ru-RU" b="1" dirty="0" err="1"/>
              <a:t>який</a:t>
            </a:r>
            <a:r>
              <a:rPr lang="ru-RU" b="1" dirty="0"/>
              <a:t> </a:t>
            </a:r>
            <a:r>
              <a:rPr lang="ru-RU" b="1" dirty="0" err="1"/>
              <a:t>застосовується</a:t>
            </a:r>
            <a:r>
              <a:rPr lang="ru-RU" b="1" dirty="0"/>
              <a:t> по </a:t>
            </a:r>
            <a:r>
              <a:rPr lang="ru-RU" b="1" dirty="0" err="1"/>
              <a:t>відношенню</a:t>
            </a:r>
            <a:r>
              <a:rPr lang="ru-RU" b="1" dirty="0"/>
              <a:t> до </a:t>
            </a:r>
            <a:r>
              <a:rPr lang="ru-RU" b="1" dirty="0" err="1"/>
              <a:t>всіх</a:t>
            </a:r>
            <a:r>
              <a:rPr lang="ru-RU" b="1" dirty="0"/>
              <a:t> </a:t>
            </a:r>
            <a:r>
              <a:rPr lang="ru-RU" b="1" dirty="0" err="1"/>
              <a:t>видів</a:t>
            </a:r>
            <a:r>
              <a:rPr lang="ru-RU" b="1" dirty="0"/>
              <a:t> транспорту, </a:t>
            </a:r>
            <a:r>
              <a:rPr lang="ru-RU" b="1" dirty="0" err="1"/>
              <a:t>включаючи</a:t>
            </a:r>
            <a:r>
              <a:rPr lang="ru-RU" b="1" dirty="0"/>
              <a:t> </a:t>
            </a:r>
            <a:r>
              <a:rPr lang="ru-RU" b="1" dirty="0" err="1"/>
              <a:t>змішані</a:t>
            </a:r>
            <a:r>
              <a:rPr lang="ru-RU" b="1" dirty="0"/>
              <a:t> </a:t>
            </a:r>
            <a:r>
              <a:rPr lang="ru-RU" b="1" dirty="0" err="1"/>
              <a:t>перевезення</a:t>
            </a:r>
            <a:r>
              <a:rPr lang="ru-RU" b="1" dirty="0"/>
              <a:t>. </a:t>
            </a:r>
            <a:r>
              <a:rPr lang="ru-RU" b="1" dirty="0" err="1"/>
              <a:t>Продавець</a:t>
            </a:r>
            <a:r>
              <a:rPr lang="ru-RU" b="1" dirty="0"/>
              <a:t> </a:t>
            </a:r>
            <a:r>
              <a:rPr lang="ru-RU" b="1" dirty="0" err="1"/>
              <a:t>несе</a:t>
            </a:r>
            <a:r>
              <a:rPr lang="ru-RU" b="1" dirty="0"/>
              <a:t> </a:t>
            </a:r>
            <a:r>
              <a:rPr lang="ru-RU" b="1" dirty="0" err="1"/>
              <a:t>витрати</a:t>
            </a:r>
            <a:r>
              <a:rPr lang="ru-RU" b="1" dirty="0"/>
              <a:t> по фрахту і </a:t>
            </a:r>
            <a:r>
              <a:rPr lang="ru-RU" b="1" dirty="0" err="1"/>
              <a:t>перевезення</a:t>
            </a:r>
            <a:r>
              <a:rPr lang="ru-RU" b="1" dirty="0"/>
              <a:t> до пункту </a:t>
            </a:r>
            <a:r>
              <a:rPr lang="ru-RU" b="1" dirty="0" err="1"/>
              <a:t>призначення</a:t>
            </a:r>
            <a:r>
              <a:rPr lang="ru-RU" b="1" dirty="0"/>
              <a:t>. </a:t>
            </a:r>
            <a:r>
              <a:rPr lang="ru-RU" b="1" dirty="0" err="1"/>
              <a:t>Покупець</a:t>
            </a:r>
            <a:r>
              <a:rPr lang="ru-RU" b="1" dirty="0"/>
              <a:t> </a:t>
            </a:r>
            <a:r>
              <a:rPr lang="ru-RU" b="1" dirty="0" err="1"/>
              <a:t>оплачує</a:t>
            </a:r>
            <a:r>
              <a:rPr lang="ru-RU" b="1" dirty="0"/>
              <a:t> </a:t>
            </a:r>
            <a:r>
              <a:rPr lang="ru-RU" b="1" dirty="0" err="1"/>
              <a:t>страхування</a:t>
            </a:r>
            <a:r>
              <a:rPr lang="ru-RU" b="1" dirty="0"/>
              <a:t> </a:t>
            </a:r>
            <a:r>
              <a:rPr lang="ru-RU" b="1" dirty="0" err="1"/>
              <a:t>вантажу</a:t>
            </a:r>
            <a:r>
              <a:rPr lang="ru-RU" b="1" dirty="0"/>
              <a:t>. </a:t>
            </a:r>
            <a:r>
              <a:rPr lang="ru-RU" b="1" dirty="0" err="1"/>
              <a:t>Ризики</a:t>
            </a:r>
            <a:r>
              <a:rPr lang="ru-RU" b="1" dirty="0"/>
              <a:t> </a:t>
            </a:r>
            <a:r>
              <a:rPr lang="ru-RU" b="1" dirty="0" err="1"/>
              <a:t>переходять</a:t>
            </a:r>
            <a:r>
              <a:rPr lang="ru-RU" b="1" dirty="0"/>
              <a:t> в момент доставки </a:t>
            </a:r>
            <a:r>
              <a:rPr lang="ru-RU" b="1" dirty="0" err="1"/>
              <a:t>вантажу</a:t>
            </a:r>
            <a:r>
              <a:rPr lang="ru-RU" b="1" dirty="0"/>
              <a:t> </a:t>
            </a:r>
            <a:r>
              <a:rPr lang="ru-RU" b="1" dirty="0" err="1"/>
              <a:t>першому</a:t>
            </a:r>
            <a:r>
              <a:rPr lang="ru-RU" b="1" dirty="0"/>
              <a:t> </a:t>
            </a:r>
            <a:r>
              <a:rPr lang="ru-RU" b="1" dirty="0" err="1"/>
              <a:t>перевізникові</a:t>
            </a:r>
            <a:r>
              <a:rPr lang="ru-RU" b="1" dirty="0"/>
              <a:t>.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8919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Товар </a:t>
            </a:r>
            <a:r>
              <a:rPr lang="ru-RU" sz="3200" dirty="0" err="1"/>
              <a:t>доставляється</a:t>
            </a:r>
            <a:r>
              <a:rPr lang="ru-RU" sz="3200" dirty="0"/>
              <a:t> </a:t>
            </a:r>
            <a:r>
              <a:rPr lang="ru-RU" sz="3200" dirty="0" err="1"/>
              <a:t>перевізнику</a:t>
            </a:r>
            <a:r>
              <a:rPr lang="ru-RU" sz="3200" dirty="0"/>
              <a:t> </a:t>
            </a:r>
            <a:r>
              <a:rPr lang="ru-RU" sz="3200" dirty="0" err="1"/>
              <a:t>замовника</a:t>
            </a:r>
            <a:r>
              <a:rPr lang="ru-RU" sz="3200" dirty="0"/>
              <a:t> у </a:t>
            </a:r>
            <a:r>
              <a:rPr lang="ru-RU" sz="3200" dirty="0" err="1"/>
              <a:t>зазначеному</a:t>
            </a:r>
            <a:r>
              <a:rPr lang="ru-RU" sz="3200" dirty="0"/>
              <a:t> </a:t>
            </a:r>
            <a:r>
              <a:rPr lang="ru-RU" sz="3200" dirty="0" err="1"/>
              <a:t>місці</a:t>
            </a:r>
            <a:r>
              <a:rPr lang="ru-RU" sz="3200" dirty="0"/>
              <a:t> </a:t>
            </a:r>
            <a:r>
              <a:rPr lang="ru-RU" sz="3200" dirty="0" err="1"/>
              <a:t>призначення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678563"/>
            <a:ext cx="6912768" cy="4630757"/>
          </a:xfrm>
        </p:spPr>
      </p:pic>
    </p:spTree>
    <p:extLst>
      <p:ext uri="{BB962C8B-B14F-4D97-AF65-F5344CB8AC3E}">
        <p14:creationId xmlns:p14="http://schemas.microsoft.com/office/powerpoint/2010/main" val="12626403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hlinkClick r:id="rId2" tooltip="CIP"/>
              </a:rPr>
              <a:t>CIP. </a:t>
            </a:r>
            <a:r>
              <a:rPr lang="ru-RU" sz="2200" dirty="0" err="1" smtClean="0">
                <a:hlinkClick r:id="rId2" tooltip="CIP"/>
              </a:rPr>
              <a:t>Carriage</a:t>
            </a:r>
            <a:r>
              <a:rPr lang="ru-RU" sz="2200" dirty="0" smtClean="0">
                <a:hlinkClick r:id="rId2" tooltip="CIP"/>
              </a:rPr>
              <a:t> </a:t>
            </a:r>
            <a:r>
              <a:rPr lang="ru-RU" sz="2200" dirty="0" err="1" smtClean="0">
                <a:hlinkClick r:id="rId2" tooltip="CIP"/>
              </a:rPr>
              <a:t>and</a:t>
            </a:r>
            <a:r>
              <a:rPr lang="ru-RU" sz="2200" dirty="0" smtClean="0">
                <a:hlinkClick r:id="rId2" tooltip="CIP"/>
              </a:rPr>
              <a:t> </a:t>
            </a:r>
            <a:r>
              <a:rPr lang="ru-RU" sz="2200" dirty="0" err="1" smtClean="0">
                <a:hlinkClick r:id="rId2" tooltip="CIP"/>
              </a:rPr>
              <a:t>Insurance</a:t>
            </a:r>
            <a:r>
              <a:rPr lang="ru-RU" sz="2200" dirty="0" smtClean="0">
                <a:hlinkClick r:id="rId2" tooltip="CIP"/>
              </a:rPr>
              <a:t> </a:t>
            </a:r>
            <a:r>
              <a:rPr lang="ru-RU" sz="2200" dirty="0" err="1" smtClean="0">
                <a:hlinkClick r:id="rId2" tooltip="CIP"/>
              </a:rPr>
              <a:t>Paid</a:t>
            </a:r>
            <a:r>
              <a:rPr lang="ru-RU" sz="2200" dirty="0" smtClean="0">
                <a:hlinkClick r:id="rId2" tooltip="CIP"/>
              </a:rPr>
              <a:t> </a:t>
            </a:r>
            <a:r>
              <a:rPr lang="ru-RU" sz="2200" dirty="0" err="1" smtClean="0">
                <a:hlinkClick r:id="rId2" tooltip="CIP"/>
              </a:rPr>
              <a:t>to</a:t>
            </a:r>
            <a:r>
              <a:rPr lang="ru-RU" sz="2200" dirty="0" smtClean="0"/>
              <a:t> </a:t>
            </a:r>
            <a:r>
              <a:rPr lang="ru-RU" sz="2200" dirty="0"/>
              <a:t>(</a:t>
            </a:r>
            <a:r>
              <a:rPr lang="ru-RU" sz="2200" dirty="0" err="1"/>
              <a:t>Вказано</a:t>
            </a:r>
            <a:r>
              <a:rPr lang="ru-RU" sz="2200" dirty="0"/>
              <a:t> </a:t>
            </a:r>
            <a:r>
              <a:rPr lang="ru-RU" sz="2200" dirty="0" err="1"/>
              <a:t>місце</a:t>
            </a:r>
            <a:r>
              <a:rPr lang="ru-RU" sz="2200" dirty="0"/>
              <a:t> </a:t>
            </a:r>
            <a:r>
              <a:rPr lang="ru-RU" sz="2200" dirty="0" err="1"/>
              <a:t>призначення</a:t>
            </a:r>
            <a:r>
              <a:rPr lang="ru-RU" sz="2200" dirty="0"/>
              <a:t>): товар </a:t>
            </a:r>
            <a:r>
              <a:rPr lang="ru-RU" sz="2200" dirty="0" err="1"/>
              <a:t>страхується</a:t>
            </a:r>
            <a:r>
              <a:rPr lang="ru-RU" sz="2200" dirty="0"/>
              <a:t> й </a:t>
            </a:r>
            <a:r>
              <a:rPr lang="ru-RU" sz="2200" dirty="0" err="1"/>
              <a:t>доставляється</a:t>
            </a:r>
            <a:r>
              <a:rPr lang="ru-RU" sz="2200" dirty="0"/>
              <a:t> </a:t>
            </a:r>
            <a:r>
              <a:rPr lang="ru-RU" sz="2200" dirty="0" err="1"/>
              <a:t>перевізнику</a:t>
            </a:r>
            <a:r>
              <a:rPr lang="ru-RU" sz="2200" dirty="0"/>
              <a:t> </a:t>
            </a:r>
            <a:r>
              <a:rPr lang="ru-RU" sz="2200" dirty="0" err="1"/>
              <a:t>замовника</a:t>
            </a:r>
            <a:r>
              <a:rPr lang="ru-RU" sz="2200" dirty="0"/>
              <a:t> у </a:t>
            </a:r>
            <a:r>
              <a:rPr lang="ru-RU" sz="2200" dirty="0" err="1"/>
              <a:t>зазначеному</a:t>
            </a:r>
            <a:r>
              <a:rPr lang="ru-RU" sz="2200" dirty="0"/>
              <a:t> </a:t>
            </a:r>
            <a:r>
              <a:rPr lang="ru-RU" sz="2200" dirty="0" err="1"/>
              <a:t>місці</a:t>
            </a:r>
            <a:r>
              <a:rPr lang="ru-RU" sz="2200" dirty="0"/>
              <a:t> </a:t>
            </a:r>
            <a:r>
              <a:rPr lang="ru-RU" sz="2200" dirty="0" err="1"/>
              <a:t>призначення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en-US" sz="3800" b="1" dirty="0"/>
              <a:t>CIP </a:t>
            </a:r>
            <a:r>
              <a:rPr lang="ru-RU" sz="3800" b="1" dirty="0" err="1"/>
              <a:t>або</a:t>
            </a:r>
            <a:r>
              <a:rPr lang="ru-RU" sz="3800" b="1" dirty="0"/>
              <a:t> </a:t>
            </a:r>
            <a:r>
              <a:rPr lang="en-US" sz="3800" b="1" dirty="0"/>
              <a:t>Carriage and Insurance Paid to (</a:t>
            </a:r>
            <a:r>
              <a:rPr lang="ru-RU" sz="3800" b="1" dirty="0"/>
              <a:t>з англ. Фрахт / </a:t>
            </a:r>
            <a:r>
              <a:rPr lang="ru-RU" sz="3800" b="1" dirty="0" err="1"/>
              <a:t>перевезення</a:t>
            </a:r>
            <a:r>
              <a:rPr lang="ru-RU" sz="3800" b="1" dirty="0"/>
              <a:t> та </a:t>
            </a:r>
            <a:r>
              <a:rPr lang="ru-RU" sz="3800" b="1" dirty="0" err="1"/>
              <a:t>страхування</a:t>
            </a:r>
            <a:r>
              <a:rPr lang="ru-RU" sz="3800" b="1" dirty="0"/>
              <a:t> </a:t>
            </a:r>
            <a:r>
              <a:rPr lang="ru-RU" sz="3800" b="1" dirty="0" err="1"/>
              <a:t>оплачені</a:t>
            </a:r>
            <a:r>
              <a:rPr lang="ru-RU" sz="3800" b="1" dirty="0"/>
              <a:t> до) - </a:t>
            </a:r>
            <a:r>
              <a:rPr lang="ru-RU" sz="3800" b="1" dirty="0" err="1"/>
              <a:t>міжнародний</a:t>
            </a:r>
            <a:r>
              <a:rPr lang="ru-RU" sz="3800" b="1" dirty="0"/>
              <a:t> </a:t>
            </a:r>
            <a:r>
              <a:rPr lang="ru-RU" sz="3800" b="1" dirty="0" err="1"/>
              <a:t>торговий</a:t>
            </a:r>
            <a:r>
              <a:rPr lang="ru-RU" sz="3800" b="1" dirty="0"/>
              <a:t> </a:t>
            </a:r>
            <a:r>
              <a:rPr lang="ru-RU" sz="3800" b="1" dirty="0" err="1"/>
              <a:t>термін</a:t>
            </a:r>
            <a:r>
              <a:rPr lang="ru-RU" sz="3800" b="1" dirty="0"/>
              <a:t> </a:t>
            </a:r>
            <a:r>
              <a:rPr lang="ru-RU" sz="3800" b="1" dirty="0" err="1"/>
              <a:t>означає</a:t>
            </a:r>
            <a:r>
              <a:rPr lang="ru-RU" sz="3800" b="1" dirty="0"/>
              <a:t>, </a:t>
            </a:r>
            <a:r>
              <a:rPr lang="ru-RU" sz="3800" b="1" dirty="0" err="1"/>
              <a:t>що</a:t>
            </a:r>
            <a:r>
              <a:rPr lang="ru-RU" sz="3800" b="1" dirty="0"/>
              <a:t> </a:t>
            </a:r>
            <a:r>
              <a:rPr lang="ru-RU" sz="3800" b="1" dirty="0" err="1"/>
              <a:t>продавець</a:t>
            </a:r>
            <a:r>
              <a:rPr lang="ru-RU" sz="3800" b="1" dirty="0"/>
              <a:t> </a:t>
            </a:r>
            <a:r>
              <a:rPr lang="ru-RU" sz="3800" b="1" dirty="0" err="1"/>
              <a:t>здійснює</a:t>
            </a:r>
            <a:r>
              <a:rPr lang="ru-RU" sz="3800" b="1" dirty="0"/>
              <a:t> поставку товару шляхом </a:t>
            </a:r>
            <a:r>
              <a:rPr lang="ru-RU" sz="3800" b="1" dirty="0" err="1"/>
              <a:t>перевізнику</a:t>
            </a:r>
            <a:r>
              <a:rPr lang="ru-RU" sz="3800" b="1" dirty="0"/>
              <a:t>. </a:t>
            </a:r>
            <a:r>
              <a:rPr lang="ru-RU" sz="3800" b="1" dirty="0" err="1"/>
              <a:t>Крім</a:t>
            </a:r>
            <a:r>
              <a:rPr lang="ru-RU" sz="3800" b="1" dirty="0"/>
              <a:t> </a:t>
            </a:r>
            <a:r>
              <a:rPr lang="ru-RU" sz="3800" b="1" dirty="0" err="1"/>
              <a:t>цього</a:t>
            </a:r>
            <a:r>
              <a:rPr lang="ru-RU" sz="3800" b="1" dirty="0"/>
              <a:t>, </a:t>
            </a:r>
            <a:r>
              <a:rPr lang="ru-RU" sz="3800" b="1" dirty="0" err="1"/>
              <a:t>продавець</a:t>
            </a:r>
            <a:r>
              <a:rPr lang="ru-RU" sz="3800" b="1" dirty="0"/>
              <a:t> </a:t>
            </a:r>
            <a:r>
              <a:rPr lang="ru-RU" sz="3800" b="1" dirty="0" err="1"/>
              <a:t>зобов'язаний</a:t>
            </a:r>
            <a:r>
              <a:rPr lang="ru-RU" sz="3800" b="1" dirty="0"/>
              <a:t> </a:t>
            </a:r>
            <a:r>
              <a:rPr lang="ru-RU" sz="3800" b="1" dirty="0" err="1"/>
              <a:t>оплатити</a:t>
            </a:r>
            <a:r>
              <a:rPr lang="ru-RU" sz="3800" b="1" dirty="0"/>
              <a:t> </a:t>
            </a:r>
            <a:r>
              <a:rPr lang="ru-RU" sz="3800" b="1" dirty="0" err="1"/>
              <a:t>витрати</a:t>
            </a:r>
            <a:r>
              <a:rPr lang="ru-RU" sz="3800" b="1" dirty="0"/>
              <a:t>, </a:t>
            </a:r>
            <a:r>
              <a:rPr lang="ru-RU" sz="3800" b="1" dirty="0" err="1"/>
              <a:t>пов'язані</a:t>
            </a:r>
            <a:r>
              <a:rPr lang="ru-RU" sz="3800" b="1" dirty="0"/>
              <a:t> з </a:t>
            </a:r>
            <a:r>
              <a:rPr lang="ru-RU" sz="3800" b="1" dirty="0" err="1"/>
              <a:t>перевезенням</a:t>
            </a:r>
            <a:r>
              <a:rPr lang="ru-RU" sz="3800" b="1" dirty="0"/>
              <a:t> товару до названого пункту </a:t>
            </a:r>
            <a:r>
              <a:rPr lang="ru-RU" sz="3800" b="1" dirty="0" err="1"/>
              <a:t>призначення</a:t>
            </a:r>
            <a:r>
              <a:rPr lang="ru-RU" sz="3800" b="1" dirty="0"/>
              <a:t>. </a:t>
            </a:r>
            <a:r>
              <a:rPr lang="ru-RU" sz="3800" b="1" dirty="0" err="1"/>
              <a:t>Відповідальність</a:t>
            </a:r>
            <a:r>
              <a:rPr lang="ru-RU" sz="3800" b="1" dirty="0"/>
              <a:t> </a:t>
            </a:r>
            <a:r>
              <a:rPr lang="ru-RU" sz="3800" b="1" dirty="0" err="1"/>
              <a:t>продавця</a:t>
            </a:r>
            <a:r>
              <a:rPr lang="ru-RU" sz="3800" b="1" dirty="0"/>
              <a:t> </a:t>
            </a:r>
            <a:r>
              <a:rPr lang="ru-RU" sz="3800" b="1" dirty="0" err="1"/>
              <a:t>закінчується</a:t>
            </a:r>
            <a:r>
              <a:rPr lang="ru-RU" sz="3800" b="1" dirty="0"/>
              <a:t> </a:t>
            </a:r>
            <a:r>
              <a:rPr lang="ru-RU" sz="3800" b="1" dirty="0" err="1"/>
              <a:t>після</a:t>
            </a:r>
            <a:r>
              <a:rPr lang="ru-RU" sz="3800" b="1" dirty="0"/>
              <a:t> доставки </a:t>
            </a:r>
            <a:r>
              <a:rPr lang="ru-RU" sz="3800" b="1" dirty="0" err="1"/>
              <a:t>їм</a:t>
            </a:r>
            <a:r>
              <a:rPr lang="ru-RU" sz="3800" b="1" dirty="0"/>
              <a:t> товару </a:t>
            </a:r>
            <a:r>
              <a:rPr lang="ru-RU" sz="3800" b="1" dirty="0" err="1"/>
              <a:t>перевізнику</a:t>
            </a:r>
            <a:r>
              <a:rPr lang="ru-RU" sz="3800" b="1" dirty="0"/>
              <a:t>, </a:t>
            </a:r>
            <a:r>
              <a:rPr lang="ru-RU" sz="3800" b="1" dirty="0" err="1"/>
              <a:t>який</a:t>
            </a:r>
            <a:r>
              <a:rPr lang="ru-RU" sz="3800" b="1" dirty="0"/>
              <a:t> </a:t>
            </a:r>
            <a:r>
              <a:rPr lang="ru-RU" sz="3800" b="1" dirty="0" err="1"/>
              <a:t>був</a:t>
            </a:r>
            <a:r>
              <a:rPr lang="ru-RU" sz="3800" b="1" dirty="0"/>
              <a:t> </a:t>
            </a:r>
            <a:r>
              <a:rPr lang="ru-RU" sz="3800" b="1" dirty="0" err="1"/>
              <a:t>зазначений</a:t>
            </a:r>
            <a:r>
              <a:rPr lang="ru-RU" sz="3800" b="1" dirty="0"/>
              <a:t> </a:t>
            </a:r>
            <a:r>
              <a:rPr lang="ru-RU" sz="3800" b="1" dirty="0" err="1"/>
              <a:t>покупцем</a:t>
            </a:r>
            <a:r>
              <a:rPr lang="ru-RU" sz="3800" b="1" dirty="0"/>
              <a:t>. </a:t>
            </a:r>
            <a:r>
              <a:rPr lang="ru-RU" sz="3800" b="1" dirty="0" err="1"/>
              <a:t>Якщо</a:t>
            </a:r>
            <a:r>
              <a:rPr lang="ru-RU" sz="3800" b="1" dirty="0"/>
              <a:t> </a:t>
            </a:r>
            <a:r>
              <a:rPr lang="ru-RU" sz="3800" b="1" dirty="0" err="1"/>
              <a:t>перевізників</a:t>
            </a:r>
            <a:r>
              <a:rPr lang="ru-RU" sz="3800" b="1" dirty="0"/>
              <a:t> </a:t>
            </a:r>
            <a:r>
              <a:rPr lang="ru-RU" sz="3800" b="1" dirty="0" err="1"/>
              <a:t>декілька</a:t>
            </a:r>
            <a:r>
              <a:rPr lang="ru-RU" sz="3800" b="1" dirty="0"/>
              <a:t>, то </a:t>
            </a:r>
            <a:r>
              <a:rPr lang="ru-RU" sz="3800" b="1" dirty="0" err="1"/>
              <a:t>відповідальність</a:t>
            </a:r>
            <a:r>
              <a:rPr lang="ru-RU" sz="3800" b="1" dirty="0"/>
              <a:t> </a:t>
            </a:r>
            <a:r>
              <a:rPr lang="ru-RU" sz="3800" b="1" dirty="0" err="1"/>
              <a:t>закінчується</a:t>
            </a:r>
            <a:r>
              <a:rPr lang="ru-RU" sz="3800" b="1" dirty="0"/>
              <a:t> </a:t>
            </a:r>
            <a:r>
              <a:rPr lang="ru-RU" sz="3800" b="1" dirty="0" err="1"/>
              <a:t>після</a:t>
            </a:r>
            <a:r>
              <a:rPr lang="ru-RU" sz="3800" b="1" dirty="0"/>
              <a:t> доставки товару </a:t>
            </a:r>
            <a:r>
              <a:rPr lang="ru-RU" sz="3800" b="1" dirty="0" err="1"/>
              <a:t>першому</a:t>
            </a:r>
            <a:r>
              <a:rPr lang="ru-RU" sz="3800" b="1" dirty="0"/>
              <a:t> </a:t>
            </a:r>
            <a:r>
              <a:rPr lang="ru-RU" sz="3800" b="1" dirty="0" err="1"/>
              <a:t>перевізникові</a:t>
            </a:r>
            <a:r>
              <a:rPr lang="ru-RU" sz="3800" b="1" dirty="0"/>
              <a:t>. </a:t>
            </a:r>
            <a:r>
              <a:rPr lang="ru-RU" sz="3800" b="1" dirty="0" err="1"/>
              <a:t>Покупець</a:t>
            </a:r>
            <a:r>
              <a:rPr lang="ru-RU" sz="3800" b="1" dirty="0"/>
              <a:t> </a:t>
            </a:r>
            <a:r>
              <a:rPr lang="ru-RU" sz="3800" b="1" dirty="0" err="1"/>
              <a:t>несе</a:t>
            </a:r>
            <a:r>
              <a:rPr lang="ru-RU" sz="3800" b="1" dirty="0"/>
              <a:t> </a:t>
            </a:r>
            <a:r>
              <a:rPr lang="ru-RU" sz="3800" b="1" dirty="0" err="1"/>
              <a:t>всі</a:t>
            </a:r>
            <a:r>
              <a:rPr lang="ru-RU" sz="3800" b="1" dirty="0"/>
              <a:t> </a:t>
            </a:r>
            <a:r>
              <a:rPr lang="ru-RU" sz="3800" b="1" dirty="0" err="1"/>
              <a:t>ризики</a:t>
            </a:r>
            <a:r>
              <a:rPr lang="ru-RU" sz="3800" b="1" dirty="0"/>
              <a:t> і будь-</a:t>
            </a:r>
            <a:r>
              <a:rPr lang="ru-RU" sz="3800" b="1" dirty="0" err="1"/>
              <a:t>які</a:t>
            </a:r>
            <a:r>
              <a:rPr lang="ru-RU" sz="3800" b="1" dirty="0"/>
              <a:t> </a:t>
            </a:r>
            <a:r>
              <a:rPr lang="ru-RU" sz="3800" b="1" dirty="0" err="1"/>
              <a:t>додаткові</a:t>
            </a:r>
            <a:r>
              <a:rPr lang="ru-RU" sz="3800" b="1" dirty="0"/>
              <a:t> </a:t>
            </a:r>
            <a:r>
              <a:rPr lang="ru-RU" sz="3800" b="1" dirty="0" err="1"/>
              <a:t>витрати</a:t>
            </a:r>
            <a:r>
              <a:rPr lang="ru-RU" sz="3800" b="1" dirty="0"/>
              <a:t>, </a:t>
            </a:r>
            <a:r>
              <a:rPr lang="ru-RU" sz="3800" b="1" dirty="0" err="1"/>
              <a:t>що</a:t>
            </a:r>
            <a:r>
              <a:rPr lang="ru-RU" sz="3800" b="1" dirty="0"/>
              <a:t> </a:t>
            </a:r>
            <a:r>
              <a:rPr lang="ru-RU" sz="3800" b="1" dirty="0" err="1"/>
              <a:t>відбулися</a:t>
            </a:r>
            <a:r>
              <a:rPr lang="ru-RU" sz="3800" b="1" dirty="0"/>
              <a:t> </a:t>
            </a:r>
            <a:r>
              <a:rPr lang="ru-RU" sz="3800" b="1" dirty="0" err="1"/>
              <a:t>після</a:t>
            </a:r>
            <a:r>
              <a:rPr lang="ru-RU" sz="3800" b="1" dirty="0"/>
              <a:t> того, як товар </a:t>
            </a:r>
            <a:r>
              <a:rPr lang="ru-RU" sz="3800" b="1" dirty="0" err="1"/>
              <a:t>був</a:t>
            </a:r>
            <a:r>
              <a:rPr lang="ru-RU" sz="3800" b="1" dirty="0"/>
              <a:t> доставлений. Даний </a:t>
            </a:r>
            <a:r>
              <a:rPr lang="ru-RU" sz="3800" b="1" dirty="0" err="1"/>
              <a:t>термін</a:t>
            </a:r>
            <a:r>
              <a:rPr lang="ru-RU" sz="3800" b="1" dirty="0"/>
              <a:t> схожий з </a:t>
            </a:r>
            <a:r>
              <a:rPr lang="ru-RU" sz="3800" b="1" dirty="0" err="1"/>
              <a:t>терміном</a:t>
            </a:r>
            <a:r>
              <a:rPr lang="ru-RU" sz="3800" b="1" dirty="0"/>
              <a:t> </a:t>
            </a:r>
            <a:r>
              <a:rPr lang="en-US" sz="3800" b="1" dirty="0"/>
              <a:t>CPT, </a:t>
            </a:r>
            <a:r>
              <a:rPr lang="ru-RU" sz="3800" b="1" dirty="0"/>
              <a:t>за </a:t>
            </a:r>
            <a:r>
              <a:rPr lang="ru-RU" sz="3800" b="1" dirty="0" err="1"/>
              <a:t>винятком</a:t>
            </a:r>
            <a:r>
              <a:rPr lang="ru-RU" sz="3800" b="1" dirty="0"/>
              <a:t> того, </a:t>
            </a:r>
            <a:r>
              <a:rPr lang="ru-RU" sz="3800" b="1" dirty="0" err="1"/>
              <a:t>що</a:t>
            </a:r>
            <a:r>
              <a:rPr lang="ru-RU" sz="3800" b="1" dirty="0"/>
              <a:t> </a:t>
            </a:r>
            <a:r>
              <a:rPr lang="ru-RU" sz="3800" b="1" dirty="0" err="1"/>
              <a:t>продавець</a:t>
            </a:r>
            <a:r>
              <a:rPr lang="ru-RU" sz="3800" b="1" dirty="0"/>
              <a:t> </a:t>
            </a:r>
            <a:r>
              <a:rPr lang="ru-RU" sz="3800" b="1" dirty="0" err="1"/>
              <a:t>також</a:t>
            </a:r>
            <a:r>
              <a:rPr lang="ru-RU" sz="3800" b="1" dirty="0"/>
              <a:t> </a:t>
            </a:r>
            <a:r>
              <a:rPr lang="ru-RU" sz="3800" b="1" dirty="0" err="1"/>
              <a:t>оплачує</a:t>
            </a:r>
            <a:r>
              <a:rPr lang="ru-RU" sz="3800" b="1" dirty="0"/>
              <a:t> </a:t>
            </a:r>
            <a:r>
              <a:rPr lang="ru-RU" sz="3800" b="1" dirty="0" err="1"/>
              <a:t>страхування</a:t>
            </a:r>
            <a:r>
              <a:rPr lang="ru-RU" sz="3800" b="1" dirty="0"/>
              <a:t>. </a:t>
            </a:r>
            <a:r>
              <a:rPr lang="ru-RU" sz="3800" b="1" dirty="0" err="1"/>
              <a:t>Від</a:t>
            </a:r>
            <a:r>
              <a:rPr lang="ru-RU" sz="3800" b="1" dirty="0"/>
              <a:t> </a:t>
            </a:r>
            <a:r>
              <a:rPr lang="ru-RU" sz="3800" b="1" dirty="0" err="1"/>
              <a:t>продавця</a:t>
            </a:r>
            <a:r>
              <a:rPr lang="ru-RU" sz="3800" b="1" dirty="0"/>
              <a:t> </a:t>
            </a:r>
            <a:r>
              <a:rPr lang="ru-RU" sz="3800" b="1" dirty="0" err="1"/>
              <a:t>вимагається</a:t>
            </a:r>
            <a:r>
              <a:rPr lang="ru-RU" sz="3800" b="1" dirty="0"/>
              <a:t> </a:t>
            </a:r>
            <a:r>
              <a:rPr lang="ru-RU" sz="3800" b="1" dirty="0" err="1"/>
              <a:t>забезпечення</a:t>
            </a:r>
            <a:r>
              <a:rPr lang="ru-RU" sz="3800" b="1" dirty="0"/>
              <a:t> </a:t>
            </a:r>
            <a:r>
              <a:rPr lang="ru-RU" sz="3800" b="1" dirty="0" err="1"/>
              <a:t>страхування</a:t>
            </a:r>
            <a:r>
              <a:rPr lang="ru-RU" sz="3800" b="1" dirty="0"/>
              <a:t> </a:t>
            </a:r>
            <a:r>
              <a:rPr lang="ru-RU" sz="3800" b="1" dirty="0" err="1"/>
              <a:t>лише</a:t>
            </a:r>
            <a:r>
              <a:rPr lang="ru-RU" sz="3800" b="1" dirty="0"/>
              <a:t> з </a:t>
            </a:r>
            <a:r>
              <a:rPr lang="ru-RU" sz="3800" b="1" dirty="0" err="1"/>
              <a:t>мінімальним</a:t>
            </a:r>
            <a:r>
              <a:rPr lang="ru-RU" sz="3800" b="1" dirty="0"/>
              <a:t> </a:t>
            </a:r>
            <a:r>
              <a:rPr lang="ru-RU" sz="3800" b="1" dirty="0" err="1"/>
              <a:t>покриттям</a:t>
            </a:r>
            <a:r>
              <a:rPr lang="ru-RU" sz="3800" b="1" dirty="0"/>
              <a:t>. </a:t>
            </a:r>
            <a:r>
              <a:rPr lang="ru-RU" sz="3800" b="1" dirty="0" err="1"/>
              <a:t>Додаткове</a:t>
            </a:r>
            <a:r>
              <a:rPr lang="ru-RU" sz="3800" b="1" dirty="0"/>
              <a:t> </a:t>
            </a:r>
            <a:r>
              <a:rPr lang="ru-RU" sz="3800" b="1" dirty="0" err="1"/>
              <a:t>страхування</a:t>
            </a:r>
            <a:r>
              <a:rPr lang="ru-RU" sz="3800" b="1" dirty="0"/>
              <a:t> </a:t>
            </a:r>
            <a:r>
              <a:rPr lang="ru-RU" sz="3800" b="1" dirty="0" err="1"/>
              <a:t>знаходиться</a:t>
            </a:r>
            <a:r>
              <a:rPr lang="ru-RU" sz="3800" b="1" dirty="0"/>
              <a:t> в </a:t>
            </a:r>
            <a:r>
              <a:rPr lang="ru-RU" sz="3800" b="1" dirty="0" err="1"/>
              <a:t>зоні</a:t>
            </a:r>
            <a:r>
              <a:rPr lang="ru-RU" sz="3800" b="1" dirty="0"/>
              <a:t> </a:t>
            </a:r>
            <a:r>
              <a:rPr lang="ru-RU" sz="3800" b="1" dirty="0" err="1"/>
              <a:t>відповідальності</a:t>
            </a:r>
            <a:r>
              <a:rPr lang="ru-RU" sz="3800" b="1" dirty="0"/>
              <a:t> </a:t>
            </a:r>
            <a:r>
              <a:rPr lang="ru-RU" sz="3800" b="1" dirty="0" err="1"/>
              <a:t>покупця</a:t>
            </a:r>
            <a:r>
              <a:rPr lang="ru-RU" sz="3800" b="1" dirty="0"/>
              <a:t> </a:t>
            </a:r>
            <a:r>
              <a:rPr lang="ru-RU" sz="3800" b="1" dirty="0" err="1"/>
              <a:t>або</a:t>
            </a:r>
            <a:r>
              <a:rPr lang="ru-RU" sz="3800" b="1" dirty="0"/>
              <a:t> </a:t>
            </a:r>
            <a:r>
              <a:rPr lang="ru-RU" sz="3800" b="1" dirty="0" err="1"/>
              <a:t>обмовляється</a:t>
            </a:r>
            <a:r>
              <a:rPr lang="ru-RU" sz="3800" b="1" dirty="0"/>
              <a:t> з </a:t>
            </a:r>
            <a:r>
              <a:rPr lang="ru-RU" sz="3800" b="1" dirty="0" err="1"/>
              <a:t>продавцем</a:t>
            </a:r>
            <a:r>
              <a:rPr lang="ru-RU" sz="3800" b="1" dirty="0"/>
              <a:t>. </a:t>
            </a:r>
            <a:r>
              <a:rPr lang="ru-RU" sz="3800" b="1" dirty="0" err="1"/>
              <a:t>Також</a:t>
            </a:r>
            <a:r>
              <a:rPr lang="ru-RU" sz="3800" b="1" dirty="0"/>
              <a:t>, за </a:t>
            </a:r>
            <a:r>
              <a:rPr lang="ru-RU" sz="3800" b="1" dirty="0" err="1"/>
              <a:t>умовами</a:t>
            </a:r>
            <a:r>
              <a:rPr lang="ru-RU" sz="3800" b="1" dirty="0"/>
              <a:t> </a:t>
            </a:r>
            <a:r>
              <a:rPr lang="en-US" sz="3800" b="1" dirty="0"/>
              <a:t>CIP, </a:t>
            </a:r>
            <a:r>
              <a:rPr lang="ru-RU" sz="3800" b="1" dirty="0" err="1"/>
              <a:t>митні</a:t>
            </a:r>
            <a:r>
              <a:rPr lang="ru-RU" sz="3800" b="1" dirty="0"/>
              <a:t> </a:t>
            </a:r>
            <a:r>
              <a:rPr lang="ru-RU" sz="3800" b="1" dirty="0" err="1"/>
              <a:t>процедури</a:t>
            </a:r>
            <a:r>
              <a:rPr lang="ru-RU" sz="3800" b="1" dirty="0"/>
              <a:t> по </a:t>
            </a:r>
            <a:r>
              <a:rPr lang="ru-RU" sz="3800" b="1" dirty="0" err="1"/>
              <a:t>експорту</a:t>
            </a:r>
            <a:r>
              <a:rPr lang="ru-RU" sz="3800" b="1" dirty="0"/>
              <a:t> товару лежать на </a:t>
            </a:r>
            <a:r>
              <a:rPr lang="ru-RU" sz="3800" b="1" dirty="0" err="1"/>
              <a:t>продавця</a:t>
            </a:r>
            <a:r>
              <a:rPr lang="ru-RU" sz="3800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72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Группа </a:t>
            </a:r>
            <a:r>
              <a:rPr lang="en-US" dirty="0" smtClean="0"/>
              <a:t>D — </a:t>
            </a:r>
            <a:r>
              <a:rPr lang="ru-RU" dirty="0" smtClean="0"/>
              <a:t>Доставка (</a:t>
            </a:r>
            <a:r>
              <a:rPr lang="en-US" dirty="0" smtClean="0"/>
              <a:t>Arrival): </a:t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/>
              <a:t>DAP (Delivered at Place) - </a:t>
            </a:r>
            <a:r>
              <a:rPr lang="ru-RU" dirty="0"/>
              <a:t>Поставка в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endParaRPr lang="ru-RU" dirty="0"/>
          </a:p>
          <a:p>
            <a:pPr lvl="1"/>
            <a:r>
              <a:rPr lang="en-US" dirty="0"/>
              <a:t>DAT (Delivered at Terminal) - </a:t>
            </a:r>
            <a:r>
              <a:rPr lang="ru-RU" dirty="0"/>
              <a:t>Поставка на </a:t>
            </a:r>
            <a:r>
              <a:rPr lang="ru-RU" dirty="0" err="1"/>
              <a:t>терміналі</a:t>
            </a:r>
            <a:endParaRPr lang="ru-RU" dirty="0"/>
          </a:p>
          <a:p>
            <a:pPr lvl="1"/>
            <a:r>
              <a:rPr lang="en-US" dirty="0"/>
              <a:t>DDP. Delivered Duty Paid (</a:t>
            </a:r>
            <a:r>
              <a:rPr lang="ru-RU" dirty="0" err="1"/>
              <a:t>вказано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) - товар </a:t>
            </a:r>
            <a:r>
              <a:rPr lang="ru-RU" dirty="0" err="1"/>
              <a:t>доставляється</a:t>
            </a:r>
            <a:r>
              <a:rPr lang="ru-RU" dirty="0"/>
              <a:t> </a:t>
            </a:r>
            <a:r>
              <a:rPr lang="ru-RU" dirty="0" err="1"/>
              <a:t>замовнику</a:t>
            </a:r>
            <a:r>
              <a:rPr lang="ru-RU" dirty="0"/>
              <a:t>, очищений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мит</a:t>
            </a:r>
            <a:r>
              <a:rPr lang="ru-RU" dirty="0"/>
              <a:t> та </a:t>
            </a:r>
            <a:r>
              <a:rPr lang="ru-RU" dirty="0" err="1"/>
              <a:t>ризиків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86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dirty="0" smtClean="0"/>
              <a:t>DAP (Delivered at Place) — </a:t>
            </a:r>
            <a:r>
              <a:rPr lang="ru-RU" dirty="0" smtClean="0"/>
              <a:t>Поставка в </a:t>
            </a:r>
            <a:r>
              <a:rPr lang="ru-RU" dirty="0" err="1" smtClean="0"/>
              <a:t>місці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/>
              <a:t>Даний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використаний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обраного</a:t>
            </a:r>
            <a:r>
              <a:rPr lang="ru-RU" dirty="0"/>
              <a:t> виду транспорту, а </a:t>
            </a:r>
            <a:r>
              <a:rPr lang="ru-RU" dirty="0" err="1"/>
              <a:t>також</a:t>
            </a:r>
            <a:r>
              <a:rPr lang="ru-RU" dirty="0"/>
              <a:t>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одного виду транспорту.</a:t>
            </a:r>
          </a:p>
          <a:p>
            <a:pPr marL="0" indent="0">
              <a:buNone/>
            </a:pPr>
            <a:r>
              <a:rPr lang="ru-RU" dirty="0"/>
              <a:t>«</a:t>
            </a:r>
            <a:r>
              <a:rPr lang="ru-RU" dirty="0" err="1"/>
              <a:t>Delivered</a:t>
            </a:r>
            <a:r>
              <a:rPr lang="ru-RU" dirty="0"/>
              <a:t> </a:t>
            </a:r>
            <a:r>
              <a:rPr lang="ru-RU" dirty="0" err="1"/>
              <a:t>at</a:t>
            </a:r>
            <a:r>
              <a:rPr lang="ru-RU" dirty="0"/>
              <a:t> </a:t>
            </a:r>
            <a:r>
              <a:rPr lang="ru-RU" dirty="0" err="1"/>
              <a:t>Place</a:t>
            </a:r>
            <a:r>
              <a:rPr lang="ru-RU" dirty="0"/>
              <a:t>» ( «Поставка в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»)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продавець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поставку, коли товар </a:t>
            </a:r>
            <a:r>
              <a:rPr lang="ru-RU" dirty="0" err="1"/>
              <a:t>наданий</a:t>
            </a:r>
            <a:r>
              <a:rPr lang="ru-RU" dirty="0"/>
              <a:t> у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на </a:t>
            </a:r>
            <a:r>
              <a:rPr lang="ru-RU" dirty="0" err="1"/>
              <a:t>прибулому</a:t>
            </a:r>
            <a:r>
              <a:rPr lang="ru-RU" dirty="0"/>
              <a:t> транспортному </a:t>
            </a:r>
            <a:r>
              <a:rPr lang="ru-RU" dirty="0" err="1"/>
              <a:t>засобі</a:t>
            </a:r>
            <a:r>
              <a:rPr lang="ru-RU" dirty="0"/>
              <a:t>, готовим до </a:t>
            </a:r>
            <a:r>
              <a:rPr lang="ru-RU" dirty="0" err="1"/>
              <a:t>розвантаження</a:t>
            </a:r>
            <a:r>
              <a:rPr lang="ru-RU" dirty="0"/>
              <a:t>, в </a:t>
            </a:r>
            <a:r>
              <a:rPr lang="ru-RU" dirty="0" err="1"/>
              <a:t>узгодженому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 </a:t>
            </a:r>
            <a:r>
              <a:rPr lang="ru-RU" dirty="0" err="1"/>
              <a:t>Продавець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доставкою</a:t>
            </a:r>
            <a:r>
              <a:rPr lang="ru-RU" dirty="0"/>
              <a:t> товару в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Сторонам </a:t>
            </a:r>
            <a:r>
              <a:rPr lang="ru-RU" dirty="0" err="1"/>
              <a:t>рекомендується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точно </a:t>
            </a:r>
            <a:r>
              <a:rPr lang="ru-RU" dirty="0" err="1"/>
              <a:t>визначити</a:t>
            </a:r>
            <a:r>
              <a:rPr lang="ru-RU" dirty="0"/>
              <a:t> пункт в </a:t>
            </a:r>
            <a:r>
              <a:rPr lang="ru-RU" dirty="0" err="1"/>
              <a:t>узгодженому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пункту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продавець</a:t>
            </a:r>
            <a:r>
              <a:rPr lang="ru-RU" dirty="0"/>
              <a:t>. </a:t>
            </a:r>
            <a:r>
              <a:rPr lang="ru-RU" dirty="0" err="1"/>
              <a:t>Продавцю</a:t>
            </a:r>
            <a:r>
              <a:rPr lang="ru-RU" dirty="0"/>
              <a:t> </a:t>
            </a:r>
            <a:r>
              <a:rPr lang="ru-RU" dirty="0" err="1"/>
              <a:t>рекомендується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договори </a:t>
            </a:r>
            <a:r>
              <a:rPr lang="ru-RU" dirty="0" err="1"/>
              <a:t>перевезення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точно </a:t>
            </a:r>
            <a:r>
              <a:rPr lang="ru-RU" dirty="0" err="1"/>
              <a:t>відображений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продавець</a:t>
            </a:r>
            <a:r>
              <a:rPr lang="ru-RU" dirty="0"/>
              <a:t> по </a:t>
            </a:r>
            <a:r>
              <a:rPr lang="ru-RU" dirty="0" err="1"/>
              <a:t>його</a:t>
            </a:r>
            <a:r>
              <a:rPr lang="ru-RU" dirty="0"/>
              <a:t> договором </a:t>
            </a:r>
            <a:r>
              <a:rPr lang="ru-RU" dirty="0" err="1"/>
              <a:t>перевезення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по </a:t>
            </a:r>
            <a:r>
              <a:rPr lang="ru-RU" dirty="0" err="1"/>
              <a:t>розвантаженню</a:t>
            </a:r>
            <a:r>
              <a:rPr lang="ru-RU" dirty="0"/>
              <a:t> в </a:t>
            </a:r>
            <a:r>
              <a:rPr lang="ru-RU" dirty="0" err="1"/>
              <a:t>узгодженому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продавець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права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таких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погоджено</a:t>
            </a:r>
            <a:r>
              <a:rPr lang="ru-RU" dirty="0"/>
              <a:t> сторонами.</a:t>
            </a:r>
          </a:p>
          <a:p>
            <a:pPr marL="0" indent="0">
              <a:buNone/>
            </a:pPr>
            <a:r>
              <a:rPr lang="ru-RU" dirty="0"/>
              <a:t>DAP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продавця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формальностей для </a:t>
            </a:r>
            <a:r>
              <a:rPr lang="ru-RU" dirty="0" err="1"/>
              <a:t>вивозу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продавець</a:t>
            </a:r>
            <a:r>
              <a:rPr lang="ru-RU" dirty="0"/>
              <a:t> не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формальності</a:t>
            </a:r>
            <a:r>
              <a:rPr lang="ru-RU" dirty="0"/>
              <a:t> для </a:t>
            </a:r>
            <a:r>
              <a:rPr lang="ru-RU" dirty="0" err="1"/>
              <a:t>ввезення</a:t>
            </a:r>
            <a:r>
              <a:rPr lang="ru-RU" dirty="0"/>
              <a:t>, </a:t>
            </a:r>
            <a:r>
              <a:rPr lang="ru-RU" dirty="0" err="1"/>
              <a:t>сплачувати</a:t>
            </a:r>
            <a:r>
              <a:rPr lang="ru-RU" dirty="0"/>
              <a:t> </a:t>
            </a:r>
            <a:r>
              <a:rPr lang="ru-RU" dirty="0" err="1"/>
              <a:t>імпортні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формальності</a:t>
            </a:r>
            <a:r>
              <a:rPr lang="ru-RU" dirty="0"/>
              <a:t> при </a:t>
            </a:r>
            <a:r>
              <a:rPr lang="ru-RU" dirty="0" err="1"/>
              <a:t>ввезенні</a:t>
            </a:r>
            <a:r>
              <a:rPr lang="ru-RU" dirty="0"/>
              <a:t>. При </a:t>
            </a:r>
            <a:r>
              <a:rPr lang="ru-RU" dirty="0" err="1"/>
              <a:t>намір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покласти</a:t>
            </a:r>
            <a:r>
              <a:rPr lang="ru-RU" dirty="0"/>
              <a:t> на </a:t>
            </a:r>
            <a:r>
              <a:rPr lang="ru-RU" dirty="0" err="1"/>
              <a:t>продавця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формальностей для </a:t>
            </a:r>
            <a:r>
              <a:rPr lang="ru-RU" dirty="0" err="1"/>
              <a:t>ввезення</a:t>
            </a:r>
            <a:r>
              <a:rPr lang="ru-RU" dirty="0"/>
              <a:t>, </a:t>
            </a:r>
            <a:r>
              <a:rPr lang="ru-RU" dirty="0" err="1"/>
              <a:t>сплату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імпортних</a:t>
            </a:r>
            <a:r>
              <a:rPr lang="ru-RU" dirty="0"/>
              <a:t> </a:t>
            </a:r>
            <a:r>
              <a:rPr lang="ru-RU" dirty="0" err="1"/>
              <a:t>мит</a:t>
            </a:r>
            <a:r>
              <a:rPr lang="ru-RU" dirty="0"/>
              <a:t> і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формальностей для </a:t>
            </a:r>
            <a:r>
              <a:rPr lang="ru-RU" dirty="0" err="1"/>
              <a:t>ввезення</a:t>
            </a:r>
            <a:r>
              <a:rPr lang="ru-RU" dirty="0"/>
              <a:t>,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терміну</a:t>
            </a:r>
            <a:r>
              <a:rPr lang="ru-RU" dirty="0"/>
              <a:t> DDP.</a:t>
            </a:r>
          </a:p>
        </p:txBody>
      </p:sp>
    </p:spTree>
    <p:extLst>
      <p:ext uri="{BB962C8B-B14F-4D97-AF65-F5344CB8AC3E}">
        <p14:creationId xmlns:p14="http://schemas.microsoft.com/office/powerpoint/2010/main" val="219011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smtClean="0"/>
              <a:t/>
            </a:r>
            <a:br>
              <a:rPr lang="ru-RU" sz="3600" b="1" smtClean="0"/>
            </a:br>
            <a:r>
              <a:rPr lang="ru-RU" sz="3600" b="1" smtClean="0"/>
              <a:t>Контракт</a:t>
            </a:r>
            <a:r>
              <a:rPr lang="ru-RU" sz="3600" b="1"/>
              <a:t/>
            </a:r>
            <a:br>
              <a:rPr lang="ru-RU" sz="3600" b="1"/>
            </a:br>
            <a:r>
              <a:rPr lang="ru-RU" sz="3600" dirty="0" smtClean="0"/>
              <a:t> 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39421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435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dirty="0" smtClean="0"/>
              <a:t>DAT (Delivered at Terminal) — </a:t>
            </a:r>
            <a:r>
              <a:rPr lang="ru-RU" dirty="0" smtClean="0"/>
              <a:t>Поставка на </a:t>
            </a:r>
            <a:r>
              <a:rPr lang="ru-RU" dirty="0" err="1" smtClean="0"/>
              <a:t>терміналі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err="1"/>
              <a:t>Термін</a:t>
            </a:r>
            <a:r>
              <a:rPr lang="ru-RU" dirty="0"/>
              <a:t> DAT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використаний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обраного</a:t>
            </a:r>
            <a:r>
              <a:rPr lang="ru-RU" dirty="0"/>
              <a:t> виду транспорту, а </a:t>
            </a:r>
            <a:r>
              <a:rPr lang="ru-RU" dirty="0" err="1"/>
              <a:t>також</a:t>
            </a:r>
            <a:r>
              <a:rPr lang="ru-RU" dirty="0"/>
              <a:t>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одного виду транспорту. ?? DAT - «</a:t>
            </a:r>
            <a:r>
              <a:rPr lang="ru-RU" dirty="0" err="1"/>
              <a:t>Delivered</a:t>
            </a:r>
            <a:r>
              <a:rPr lang="ru-RU" dirty="0"/>
              <a:t> </a:t>
            </a:r>
            <a:r>
              <a:rPr lang="ru-RU" dirty="0" err="1"/>
              <a:t>at</a:t>
            </a:r>
            <a:r>
              <a:rPr lang="ru-RU" dirty="0"/>
              <a:t> </a:t>
            </a:r>
            <a:r>
              <a:rPr lang="ru-RU" dirty="0" err="1"/>
              <a:t>Terminal</a:t>
            </a:r>
            <a:r>
              <a:rPr lang="ru-RU" dirty="0"/>
              <a:t>» ( «Поставка на </a:t>
            </a:r>
            <a:r>
              <a:rPr lang="ru-RU" dirty="0" err="1"/>
              <a:t>терміналі</a:t>
            </a:r>
            <a:r>
              <a:rPr lang="ru-RU" dirty="0"/>
              <a:t>»)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продавець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поставку, коли товар, </a:t>
            </a:r>
            <a:r>
              <a:rPr lang="ru-RU" dirty="0" err="1"/>
              <a:t>розвантажений</a:t>
            </a:r>
            <a:r>
              <a:rPr lang="ru-RU" dirty="0"/>
              <a:t> з </a:t>
            </a:r>
            <a:r>
              <a:rPr lang="ru-RU" dirty="0" err="1"/>
              <a:t>прибулого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, </a:t>
            </a:r>
            <a:r>
              <a:rPr lang="ru-RU" dirty="0" err="1"/>
              <a:t>наданий</a:t>
            </a:r>
            <a:r>
              <a:rPr lang="ru-RU" dirty="0"/>
              <a:t> у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в </a:t>
            </a:r>
            <a:r>
              <a:rPr lang="ru-RU" dirty="0" err="1"/>
              <a:t>узгодженому</a:t>
            </a:r>
            <a:r>
              <a:rPr lang="ru-RU" dirty="0"/>
              <a:t> </a:t>
            </a:r>
            <a:r>
              <a:rPr lang="ru-RU" dirty="0" err="1"/>
              <a:t>терміналі</a:t>
            </a:r>
            <a:r>
              <a:rPr lang="ru-RU" dirty="0"/>
              <a:t> в </a:t>
            </a:r>
            <a:r>
              <a:rPr lang="ru-RU" dirty="0" err="1"/>
              <a:t>пойменованому</a:t>
            </a:r>
            <a:r>
              <a:rPr lang="ru-RU" dirty="0"/>
              <a:t> порту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 </a:t>
            </a:r>
            <a:r>
              <a:rPr lang="ru-RU" dirty="0" smtClean="0"/>
              <a:t>??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Термінал</a:t>
            </a:r>
            <a:r>
              <a:rPr lang="ru-RU" dirty="0"/>
              <a:t>» </a:t>
            </a:r>
            <a:r>
              <a:rPr lang="ru-RU" dirty="0" err="1"/>
              <a:t>включає</a:t>
            </a:r>
            <a:r>
              <a:rPr lang="ru-RU" dirty="0"/>
              <a:t> будь-яке </a:t>
            </a:r>
            <a:r>
              <a:rPr lang="ru-RU" dirty="0" err="1"/>
              <a:t>місце</a:t>
            </a:r>
            <a:r>
              <a:rPr lang="ru-RU" dirty="0"/>
              <a:t>, </a:t>
            </a:r>
            <a:r>
              <a:rPr lang="ru-RU" dirty="0" err="1"/>
              <a:t>закрите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, </a:t>
            </a:r>
            <a:r>
              <a:rPr lang="ru-RU" dirty="0" err="1"/>
              <a:t>таке</a:t>
            </a:r>
            <a:r>
              <a:rPr lang="ru-RU" dirty="0"/>
              <a:t> як причал, склад, </a:t>
            </a:r>
            <a:r>
              <a:rPr lang="ru-RU" dirty="0" err="1"/>
              <a:t>контейнерний</a:t>
            </a:r>
            <a:r>
              <a:rPr lang="ru-RU" dirty="0"/>
              <a:t> </a:t>
            </a:r>
            <a:r>
              <a:rPr lang="ru-RU" dirty="0" err="1"/>
              <a:t>двір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автомобільний</a:t>
            </a:r>
            <a:r>
              <a:rPr lang="ru-RU" dirty="0"/>
              <a:t>, </a:t>
            </a:r>
            <a:r>
              <a:rPr lang="ru-RU" dirty="0" err="1"/>
              <a:t>залізничний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авіа</a:t>
            </a:r>
            <a:r>
              <a:rPr lang="ru-RU" dirty="0"/>
              <a:t> карго </a:t>
            </a:r>
            <a:r>
              <a:rPr lang="ru-RU" dirty="0" err="1"/>
              <a:t>термінал</a:t>
            </a:r>
            <a:r>
              <a:rPr lang="ru-RU" dirty="0"/>
              <a:t>. </a:t>
            </a:r>
            <a:r>
              <a:rPr lang="ru-RU" dirty="0" err="1"/>
              <a:t>Продавець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доставкою</a:t>
            </a:r>
            <a:r>
              <a:rPr lang="ru-RU" dirty="0"/>
              <a:t> товару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розвантаженням</a:t>
            </a:r>
            <a:r>
              <a:rPr lang="ru-RU" dirty="0"/>
              <a:t> на </a:t>
            </a:r>
            <a:r>
              <a:rPr lang="ru-RU" dirty="0" err="1"/>
              <a:t>терміналі</a:t>
            </a:r>
            <a:r>
              <a:rPr lang="ru-RU" dirty="0"/>
              <a:t> в </a:t>
            </a:r>
            <a:r>
              <a:rPr lang="ru-RU" dirty="0" err="1"/>
              <a:t>пойменованому</a:t>
            </a:r>
            <a:r>
              <a:rPr lang="ru-RU" dirty="0"/>
              <a:t> порту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 ??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Сторонам </a:t>
            </a:r>
            <a:r>
              <a:rPr lang="ru-RU" dirty="0" err="1"/>
              <a:t>рекомендується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точно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термінал</a:t>
            </a:r>
            <a:r>
              <a:rPr lang="ru-RU" dirty="0"/>
              <a:t> і, по </a:t>
            </a:r>
            <a:r>
              <a:rPr lang="ru-RU" dirty="0" err="1"/>
              <a:t>можливості</a:t>
            </a:r>
            <a:r>
              <a:rPr lang="ru-RU" dirty="0"/>
              <a:t>, </a:t>
            </a:r>
            <a:r>
              <a:rPr lang="ru-RU" dirty="0" err="1"/>
              <a:t>певний</a:t>
            </a:r>
            <a:r>
              <a:rPr lang="ru-RU" dirty="0"/>
              <a:t> пункт на </a:t>
            </a:r>
            <a:r>
              <a:rPr lang="ru-RU" dirty="0" err="1"/>
              <a:t>терміналі</a:t>
            </a:r>
            <a:r>
              <a:rPr lang="ru-RU" dirty="0"/>
              <a:t> в </a:t>
            </a:r>
            <a:r>
              <a:rPr lang="ru-RU" dirty="0" err="1"/>
              <a:t>узгодженому</a:t>
            </a:r>
            <a:r>
              <a:rPr lang="ru-RU" dirty="0"/>
              <a:t> порту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пункту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продавець</a:t>
            </a:r>
            <a:r>
              <a:rPr lang="ru-RU" dirty="0"/>
              <a:t>. </a:t>
            </a:r>
            <a:r>
              <a:rPr lang="ru-RU" dirty="0" err="1"/>
              <a:t>Продавцю</a:t>
            </a:r>
            <a:r>
              <a:rPr lang="ru-RU" dirty="0"/>
              <a:t> </a:t>
            </a:r>
            <a:r>
              <a:rPr lang="ru-RU" dirty="0" err="1"/>
              <a:t>рекомендується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договори </a:t>
            </a:r>
            <a:r>
              <a:rPr lang="ru-RU" dirty="0" err="1"/>
              <a:t>перевезення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точно </a:t>
            </a:r>
            <a:r>
              <a:rPr lang="ru-RU" dirty="0" err="1"/>
              <a:t>відображений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. </a:t>
            </a:r>
            <a:r>
              <a:rPr lang="ru-RU" dirty="0" smtClean="0"/>
              <a:t>??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При </a:t>
            </a:r>
            <a:r>
              <a:rPr lang="ru-RU" dirty="0" err="1"/>
              <a:t>намір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покласти</a:t>
            </a:r>
            <a:r>
              <a:rPr lang="ru-RU" dirty="0"/>
              <a:t> на </a:t>
            </a:r>
            <a:r>
              <a:rPr lang="ru-RU" dirty="0" err="1"/>
              <a:t>продавця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й </a:t>
            </a:r>
            <a:r>
              <a:rPr lang="ru-RU" dirty="0" err="1"/>
              <a:t>ризики</a:t>
            </a:r>
            <a:r>
              <a:rPr lang="ru-RU" dirty="0"/>
              <a:t> з </a:t>
            </a:r>
            <a:r>
              <a:rPr lang="ru-RU" dirty="0" err="1"/>
              <a:t>перевезення</a:t>
            </a:r>
            <a:r>
              <a:rPr lang="ru-RU" dirty="0"/>
              <a:t> та </a:t>
            </a:r>
            <a:r>
              <a:rPr lang="ru-RU" dirty="0" err="1"/>
              <a:t>переміщення</a:t>
            </a:r>
            <a:r>
              <a:rPr lang="ru-RU" dirty="0"/>
              <a:t> товару з </a:t>
            </a:r>
            <a:r>
              <a:rPr lang="ru-RU" dirty="0" err="1"/>
              <a:t>терміналу</a:t>
            </a:r>
            <a:r>
              <a:rPr lang="ru-RU" dirty="0"/>
              <a:t> в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,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терміни</a:t>
            </a:r>
            <a:r>
              <a:rPr lang="ru-RU" dirty="0"/>
              <a:t> DAP і DDP. ??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DAT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продавця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формальностей для </a:t>
            </a:r>
            <a:r>
              <a:rPr lang="ru-RU" dirty="0" err="1"/>
              <a:t>вивозу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продавець</a:t>
            </a:r>
            <a:r>
              <a:rPr lang="ru-RU" dirty="0"/>
              <a:t> не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формальності</a:t>
            </a:r>
            <a:r>
              <a:rPr lang="ru-RU" dirty="0"/>
              <a:t> для </a:t>
            </a:r>
            <a:r>
              <a:rPr lang="ru-RU" dirty="0" err="1"/>
              <a:t>ввезення</a:t>
            </a:r>
            <a:r>
              <a:rPr lang="ru-RU" dirty="0"/>
              <a:t>, </a:t>
            </a:r>
            <a:r>
              <a:rPr lang="ru-RU" dirty="0" err="1"/>
              <a:t>сплачувати</a:t>
            </a:r>
            <a:r>
              <a:rPr lang="ru-RU" dirty="0"/>
              <a:t> </a:t>
            </a:r>
            <a:r>
              <a:rPr lang="ru-RU" dirty="0" err="1"/>
              <a:t>імпортні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формальності</a:t>
            </a:r>
            <a:r>
              <a:rPr lang="ru-RU" dirty="0"/>
              <a:t> при </a:t>
            </a:r>
            <a:r>
              <a:rPr lang="ru-RU" dirty="0" err="1"/>
              <a:t>ввезенні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41232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dirty="0" smtClean="0">
                <a:hlinkClick r:id="rId3" tooltip="DDP"/>
              </a:rPr>
              <a:t>DDP. Delivered Duty Paid</a:t>
            </a:r>
            <a:r>
              <a:rPr lang="en-US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Вказано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) - товар </a:t>
            </a:r>
            <a:r>
              <a:rPr lang="ru-RU" dirty="0" err="1" smtClean="0"/>
              <a:t>доставляється</a:t>
            </a:r>
            <a:r>
              <a:rPr lang="ru-RU" dirty="0" smtClean="0"/>
              <a:t> </a:t>
            </a:r>
            <a:r>
              <a:rPr lang="ru-RU" dirty="0" err="1" smtClean="0"/>
              <a:t>замовнику</a:t>
            </a:r>
            <a:r>
              <a:rPr lang="ru-RU" dirty="0" smtClean="0"/>
              <a:t>, очищений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мит</a:t>
            </a:r>
            <a:r>
              <a:rPr lang="ru-RU" dirty="0" smtClean="0"/>
              <a:t> та </a:t>
            </a:r>
            <a:r>
              <a:rPr lang="ru-RU" dirty="0" err="1" smtClean="0"/>
              <a:t>ризиків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300" b="1" dirty="0"/>
              <a:t>DDP (</a:t>
            </a:r>
            <a:r>
              <a:rPr lang="ru-RU" sz="2300" b="1" dirty="0"/>
              <a:t>англ. </a:t>
            </a:r>
            <a:r>
              <a:rPr lang="en-US" sz="2300" b="1" dirty="0"/>
              <a:t>Delivered, Duty Paid, </a:t>
            </a:r>
            <a:r>
              <a:rPr lang="ru-RU" sz="2300" b="1" dirty="0"/>
              <a:t>букв. «Доставлено, </a:t>
            </a:r>
            <a:r>
              <a:rPr lang="ru-RU" sz="2300" b="1" dirty="0" err="1"/>
              <a:t>мито</a:t>
            </a:r>
            <a:r>
              <a:rPr lang="ru-RU" sz="2300" b="1" dirty="0"/>
              <a:t> </a:t>
            </a:r>
            <a:r>
              <a:rPr lang="ru-RU" sz="2300" b="1" dirty="0" err="1"/>
              <a:t>сплачене</a:t>
            </a:r>
            <a:r>
              <a:rPr lang="ru-RU" sz="2300" b="1" dirty="0"/>
              <a:t>») - </a:t>
            </a:r>
            <a:r>
              <a:rPr lang="ru-RU" sz="2300" b="1" dirty="0" err="1"/>
              <a:t>вживається</a:t>
            </a:r>
            <a:r>
              <a:rPr lang="ru-RU" sz="2300" b="1" dirty="0"/>
              <a:t> </a:t>
            </a:r>
            <a:r>
              <a:rPr lang="ru-RU" sz="2300" b="1" dirty="0" err="1"/>
              <a:t>із</a:t>
            </a:r>
            <a:r>
              <a:rPr lang="ru-RU" sz="2300" b="1" dirty="0"/>
              <a:t> </a:t>
            </a:r>
            <a:r>
              <a:rPr lang="ru-RU" sz="2300" b="1" dirty="0" err="1"/>
              <a:t>зазначенням</a:t>
            </a:r>
            <a:r>
              <a:rPr lang="ru-RU" sz="2300" b="1" dirty="0"/>
              <a:t> </a:t>
            </a:r>
            <a:r>
              <a:rPr lang="ru-RU" sz="2300" b="1" dirty="0" err="1"/>
              <a:t>місця</a:t>
            </a:r>
            <a:r>
              <a:rPr lang="ru-RU" sz="2300" b="1" dirty="0"/>
              <a:t> </a:t>
            </a:r>
            <a:r>
              <a:rPr lang="ru-RU" sz="2300" b="1" dirty="0" err="1"/>
              <a:t>прибуття</a:t>
            </a:r>
            <a:r>
              <a:rPr lang="ru-RU" sz="2300" b="1" dirty="0"/>
              <a:t>; </a:t>
            </a:r>
            <a:r>
              <a:rPr lang="ru-RU" sz="2300" b="1" dirty="0" err="1"/>
              <a:t>відповідальність</a:t>
            </a:r>
            <a:r>
              <a:rPr lang="ru-RU" sz="2300" b="1" dirty="0"/>
              <a:t> </a:t>
            </a:r>
            <a:r>
              <a:rPr lang="ru-RU" sz="2300" b="1" dirty="0" err="1"/>
              <a:t>продавця</a:t>
            </a:r>
            <a:r>
              <a:rPr lang="ru-RU" sz="2300" b="1" dirty="0"/>
              <a:t> </a:t>
            </a:r>
            <a:r>
              <a:rPr lang="ru-RU" sz="2300" b="1" dirty="0" err="1"/>
              <a:t>закінчується</a:t>
            </a:r>
            <a:r>
              <a:rPr lang="ru-RU" sz="2300" b="1" dirty="0"/>
              <a:t> </a:t>
            </a:r>
            <a:r>
              <a:rPr lang="ru-RU" sz="2300" b="1" dirty="0" err="1"/>
              <a:t>після</a:t>
            </a:r>
            <a:r>
              <a:rPr lang="ru-RU" sz="2300" b="1" dirty="0"/>
              <a:t> того, як товар доставлений у </a:t>
            </a:r>
            <a:r>
              <a:rPr lang="ru-RU" sz="2300" b="1" dirty="0" err="1"/>
              <a:t>вказане</a:t>
            </a:r>
            <a:r>
              <a:rPr lang="ru-RU" sz="2300" b="1" dirty="0"/>
              <a:t> </a:t>
            </a:r>
            <a:r>
              <a:rPr lang="ru-RU" sz="2300" b="1" dirty="0" err="1"/>
              <a:t>місце</a:t>
            </a:r>
            <a:r>
              <a:rPr lang="ru-RU" sz="2300" b="1" dirty="0"/>
              <a:t> в </a:t>
            </a:r>
            <a:r>
              <a:rPr lang="ru-RU" sz="2300" b="1" dirty="0" err="1"/>
              <a:t>країні</a:t>
            </a:r>
            <a:r>
              <a:rPr lang="ru-RU" sz="2300" b="1" dirty="0"/>
              <a:t> </a:t>
            </a:r>
            <a:r>
              <a:rPr lang="ru-RU" sz="2300" b="1" dirty="0" err="1"/>
              <a:t>покупця</a:t>
            </a:r>
            <a:r>
              <a:rPr lang="ru-RU" sz="2300" b="1" dirty="0"/>
              <a:t>; </a:t>
            </a:r>
            <a:r>
              <a:rPr lang="ru-RU" sz="2300" b="1" dirty="0" err="1"/>
              <a:t>всі</a:t>
            </a:r>
            <a:r>
              <a:rPr lang="ru-RU" sz="2300" b="1" dirty="0"/>
              <a:t> </a:t>
            </a:r>
            <a:r>
              <a:rPr lang="ru-RU" sz="2300" b="1" dirty="0" err="1"/>
              <a:t>ризики</a:t>
            </a:r>
            <a:r>
              <a:rPr lang="ru-RU" sz="2300" b="1" dirty="0"/>
              <a:t>, </a:t>
            </a:r>
            <a:r>
              <a:rPr lang="ru-RU" sz="2300" b="1" dirty="0" err="1"/>
              <a:t>всі</a:t>
            </a:r>
            <a:r>
              <a:rPr lang="ru-RU" sz="2300" b="1" dirty="0"/>
              <a:t> </a:t>
            </a:r>
            <a:r>
              <a:rPr lang="ru-RU" sz="2300" b="1" dirty="0" err="1"/>
              <a:t>витрати</a:t>
            </a:r>
            <a:r>
              <a:rPr lang="ru-RU" sz="2300" b="1" dirty="0"/>
              <a:t> з доставки </a:t>
            </a:r>
            <a:r>
              <a:rPr lang="ru-RU" sz="2300" b="1" dirty="0" err="1"/>
              <a:t>вантажу</a:t>
            </a:r>
            <a:r>
              <a:rPr lang="ru-RU" sz="2300" b="1" dirty="0"/>
              <a:t> (</a:t>
            </a:r>
            <a:r>
              <a:rPr lang="ru-RU" sz="2300" b="1" dirty="0" err="1"/>
              <a:t>податки</a:t>
            </a:r>
            <a:r>
              <a:rPr lang="ru-RU" sz="2300" b="1" dirty="0"/>
              <a:t>, </a:t>
            </a:r>
            <a:r>
              <a:rPr lang="ru-RU" sz="2300" b="1" dirty="0" err="1"/>
              <a:t>мита</a:t>
            </a:r>
            <a:r>
              <a:rPr lang="ru-RU" sz="2300" b="1" dirty="0"/>
              <a:t> і т. д.), </a:t>
            </a:r>
            <a:r>
              <a:rPr lang="ru-RU" sz="2300" b="1" dirty="0" err="1"/>
              <a:t>відповідальність</a:t>
            </a:r>
            <a:r>
              <a:rPr lang="ru-RU" sz="2300" b="1" dirty="0"/>
              <a:t> за </a:t>
            </a:r>
            <a:r>
              <a:rPr lang="ru-RU" sz="2300" b="1" dirty="0" err="1"/>
              <a:t>псування</a:t>
            </a:r>
            <a:r>
              <a:rPr lang="ru-RU" sz="2300" b="1" dirty="0"/>
              <a:t> і </a:t>
            </a:r>
            <a:r>
              <a:rPr lang="ru-RU" sz="2300" b="1" dirty="0" err="1"/>
              <a:t>втрату</a:t>
            </a:r>
            <a:r>
              <a:rPr lang="ru-RU" sz="2300" b="1" dirty="0"/>
              <a:t> товару, </a:t>
            </a:r>
            <a:r>
              <a:rPr lang="ru-RU" sz="2300" b="1" dirty="0" err="1"/>
              <a:t>включаючи</a:t>
            </a:r>
            <a:r>
              <a:rPr lang="ru-RU" sz="2300" b="1" dirty="0"/>
              <a:t> </a:t>
            </a:r>
            <a:r>
              <a:rPr lang="ru-RU" sz="2300" b="1" dirty="0" err="1"/>
              <a:t>мита</a:t>
            </a:r>
            <a:r>
              <a:rPr lang="ru-RU" sz="2300" b="1" dirty="0"/>
              <a:t> та </a:t>
            </a:r>
            <a:r>
              <a:rPr lang="ru-RU" sz="2300" b="1" dirty="0" err="1"/>
              <a:t>інші</a:t>
            </a:r>
            <a:r>
              <a:rPr lang="ru-RU" sz="2300" b="1" dirty="0"/>
              <a:t> </a:t>
            </a:r>
            <a:r>
              <a:rPr lang="ru-RU" sz="2300" b="1" dirty="0" err="1"/>
              <a:t>виплати</a:t>
            </a:r>
            <a:r>
              <a:rPr lang="ru-RU" sz="2300" b="1" dirty="0"/>
              <a:t>, </a:t>
            </a:r>
            <a:r>
              <a:rPr lang="ru-RU" sz="2300" b="1" dirty="0" err="1"/>
              <a:t>які</a:t>
            </a:r>
            <a:r>
              <a:rPr lang="ru-RU" sz="2300" b="1" dirty="0"/>
              <a:t> </a:t>
            </a:r>
            <a:r>
              <a:rPr lang="ru-RU" sz="2300" b="1" dirty="0" err="1"/>
              <a:t>виплачуються</a:t>
            </a:r>
            <a:r>
              <a:rPr lang="ru-RU" sz="2300" b="1" dirty="0"/>
              <a:t> при </a:t>
            </a:r>
            <a:r>
              <a:rPr lang="ru-RU" sz="2300" b="1" dirty="0" err="1"/>
              <a:t>імпорті</a:t>
            </a:r>
            <a:r>
              <a:rPr lang="ru-RU" sz="2300" b="1" dirty="0"/>
              <a:t>, до </a:t>
            </a:r>
            <a:r>
              <a:rPr lang="ru-RU" sz="2300" b="1" dirty="0" err="1"/>
              <a:t>цього</a:t>
            </a:r>
            <a:r>
              <a:rPr lang="ru-RU" sz="2300" b="1" dirty="0"/>
              <a:t> моменту </a:t>
            </a:r>
            <a:r>
              <a:rPr lang="ru-RU" sz="2300" b="1" dirty="0" err="1"/>
              <a:t>несе</a:t>
            </a:r>
            <a:r>
              <a:rPr lang="ru-RU" sz="2300" b="1" dirty="0"/>
              <a:t> </a:t>
            </a:r>
            <a:r>
              <a:rPr lang="ru-RU" sz="2300" b="1" dirty="0" err="1"/>
              <a:t>продавець</a:t>
            </a:r>
            <a:r>
              <a:rPr lang="ru-RU" sz="2300" b="1" dirty="0"/>
              <a:t>, </a:t>
            </a:r>
            <a:r>
              <a:rPr lang="ru-RU" sz="2300" b="1" dirty="0" err="1"/>
              <a:t>також</a:t>
            </a:r>
            <a:r>
              <a:rPr lang="ru-RU" sz="2300" b="1" dirty="0"/>
              <a:t> </a:t>
            </a:r>
            <a:r>
              <a:rPr lang="ru-RU" sz="2300" b="1" dirty="0" err="1"/>
              <a:t>він</a:t>
            </a:r>
            <a:r>
              <a:rPr lang="ru-RU" sz="2300" b="1" dirty="0"/>
              <a:t> </a:t>
            </a:r>
            <a:r>
              <a:rPr lang="ru-RU" sz="2300" b="1" dirty="0" err="1"/>
              <a:t>несе</a:t>
            </a:r>
            <a:r>
              <a:rPr lang="ru-RU" sz="2300" b="1" dirty="0"/>
              <a:t> </a:t>
            </a:r>
            <a:r>
              <a:rPr lang="ru-RU" sz="2300" b="1" dirty="0" err="1"/>
              <a:t>відповідальність</a:t>
            </a:r>
            <a:r>
              <a:rPr lang="ru-RU" sz="2300" b="1" dirty="0"/>
              <a:t> за </a:t>
            </a:r>
            <a:r>
              <a:rPr lang="ru-RU" sz="2300" b="1" dirty="0" err="1"/>
              <a:t>митне</a:t>
            </a:r>
            <a:r>
              <a:rPr lang="ru-RU" sz="2300" b="1" dirty="0"/>
              <a:t> </a:t>
            </a:r>
            <a:r>
              <a:rPr lang="ru-RU" sz="2300" b="1" dirty="0" err="1"/>
              <a:t>очищення</a:t>
            </a:r>
            <a:r>
              <a:rPr lang="ru-RU" sz="2300" b="1" dirty="0"/>
              <a:t>; </a:t>
            </a:r>
            <a:r>
              <a:rPr lang="ru-RU" sz="2300" b="1" dirty="0" err="1"/>
              <a:t>можуть</a:t>
            </a:r>
            <a:r>
              <a:rPr lang="ru-RU" sz="2300" b="1" dirty="0"/>
              <a:t> бути </a:t>
            </a:r>
            <a:r>
              <a:rPr lang="ru-RU" sz="2300" b="1" dirty="0" err="1"/>
              <a:t>додані</a:t>
            </a:r>
            <a:r>
              <a:rPr lang="ru-RU" sz="2300" b="1" dirty="0"/>
              <a:t> </a:t>
            </a:r>
            <a:r>
              <a:rPr lang="ru-RU" sz="2300" b="1" dirty="0" err="1"/>
              <a:t>положення</a:t>
            </a:r>
            <a:r>
              <a:rPr lang="ru-RU" sz="2300" b="1" dirty="0"/>
              <a:t>, </a:t>
            </a:r>
            <a:r>
              <a:rPr lang="ru-RU" sz="2300" b="1" dirty="0" err="1"/>
              <a:t>що</a:t>
            </a:r>
            <a:r>
              <a:rPr lang="ru-RU" sz="2300" b="1" dirty="0"/>
              <a:t> </a:t>
            </a:r>
            <a:r>
              <a:rPr lang="ru-RU" sz="2300" b="1" dirty="0" err="1"/>
              <a:t>звільняють</a:t>
            </a:r>
            <a:r>
              <a:rPr lang="ru-RU" sz="2300" b="1" dirty="0"/>
              <a:t> </a:t>
            </a:r>
            <a:r>
              <a:rPr lang="ru-RU" sz="2300" b="1" dirty="0" err="1"/>
              <a:t>продавця</a:t>
            </a:r>
            <a:r>
              <a:rPr lang="ru-RU" sz="2300" b="1" dirty="0"/>
              <a:t> </a:t>
            </a:r>
            <a:r>
              <a:rPr lang="ru-RU" sz="2300" b="1" dirty="0" err="1"/>
              <a:t>від</a:t>
            </a:r>
            <a:r>
              <a:rPr lang="ru-RU" sz="2300" b="1" dirty="0"/>
              <a:t> оплати </a:t>
            </a:r>
            <a:r>
              <a:rPr lang="ru-RU" sz="2300" b="1" dirty="0" err="1"/>
              <a:t>окремих</a:t>
            </a:r>
            <a:r>
              <a:rPr lang="ru-RU" sz="2300" b="1" dirty="0"/>
              <a:t> </a:t>
            </a:r>
            <a:r>
              <a:rPr lang="ru-RU" sz="2300" b="1" dirty="0" err="1"/>
              <a:t>додаткових</a:t>
            </a:r>
            <a:r>
              <a:rPr lang="ru-RU" sz="2300" b="1" dirty="0"/>
              <a:t> формальностей; </a:t>
            </a:r>
            <a:r>
              <a:rPr lang="ru-RU" sz="2300" b="1" dirty="0" err="1"/>
              <a:t>даний</a:t>
            </a:r>
            <a:r>
              <a:rPr lang="ru-RU" sz="2300" b="1" dirty="0"/>
              <a:t> тип </a:t>
            </a:r>
            <a:r>
              <a:rPr lang="ru-RU" sz="2300" b="1" dirty="0" err="1"/>
              <a:t>розподілу</a:t>
            </a:r>
            <a:r>
              <a:rPr lang="ru-RU" sz="2300" b="1" dirty="0"/>
              <a:t> </a:t>
            </a:r>
            <a:r>
              <a:rPr lang="ru-RU" sz="2300" b="1" dirty="0" err="1"/>
              <a:t>відповідальності</a:t>
            </a:r>
            <a:r>
              <a:rPr lang="ru-RU" sz="2300" b="1" dirty="0"/>
              <a:t> </a:t>
            </a:r>
            <a:r>
              <a:rPr lang="ru-RU" sz="2300" b="1" dirty="0" err="1"/>
              <a:t>може</a:t>
            </a:r>
            <a:r>
              <a:rPr lang="ru-RU" sz="2300" b="1" dirty="0"/>
              <a:t> </a:t>
            </a:r>
            <a:r>
              <a:rPr lang="ru-RU" sz="2300" b="1" dirty="0" err="1"/>
              <a:t>використовуватися</a:t>
            </a:r>
            <a:r>
              <a:rPr lang="ru-RU" sz="2300" b="1" dirty="0"/>
              <a:t> </a:t>
            </a:r>
            <a:r>
              <a:rPr lang="ru-RU" sz="2300" b="1" dirty="0" err="1"/>
              <a:t>незалежно</a:t>
            </a:r>
            <a:r>
              <a:rPr lang="ru-RU" sz="2300" b="1" dirty="0"/>
              <a:t> </a:t>
            </a:r>
            <a:r>
              <a:rPr lang="ru-RU" sz="2300" b="1" dirty="0" err="1"/>
              <a:t>від</a:t>
            </a:r>
            <a:r>
              <a:rPr lang="ru-RU" sz="2300" b="1" dirty="0"/>
              <a:t> виду поставки) ....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5873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Товар </a:t>
            </a:r>
            <a:r>
              <a:rPr lang="ru-RU" dirty="0" err="1"/>
              <a:t>доставляється</a:t>
            </a:r>
            <a:r>
              <a:rPr lang="ru-RU" dirty="0"/>
              <a:t> </a:t>
            </a:r>
            <a:r>
              <a:rPr lang="ru-RU" dirty="0" err="1"/>
              <a:t>замовнику</a:t>
            </a:r>
            <a:r>
              <a:rPr lang="ru-RU" dirty="0"/>
              <a:t>, очищений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мит</a:t>
            </a:r>
            <a:r>
              <a:rPr lang="ru-RU" dirty="0"/>
              <a:t> та </a:t>
            </a:r>
            <a:r>
              <a:rPr lang="ru-RU" dirty="0" err="1"/>
              <a:t>ризиків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00808"/>
            <a:ext cx="7587941" cy="4464496"/>
          </a:xfrm>
        </p:spPr>
      </p:pic>
    </p:spTree>
    <p:extLst>
      <p:ext uri="{BB962C8B-B14F-4D97-AF65-F5344CB8AC3E}">
        <p14:creationId xmlns:p14="http://schemas.microsoft.com/office/powerpoint/2010/main" val="2049078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9675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b="1"/>
              <a:t>Джерелами правового регулювання зовнішньоторгових контрактів </a:t>
            </a:r>
            <a:r>
              <a:rPr lang="ru-RU" sz="3600" b="1" smtClean="0"/>
              <a:t>є:</a:t>
            </a:r>
            <a:endParaRPr lang="ru-RU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2155518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306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b="1"/>
              <a:t> </a:t>
            </a:r>
            <a:r>
              <a:rPr lang="ru-RU" sz="3600" b="1" smtClean="0"/>
              <a:t>Джерела </a:t>
            </a:r>
            <a:r>
              <a:rPr lang="ru-RU" sz="3600" b="1"/>
              <a:t>правового регулювання</a:t>
            </a:r>
            <a:br>
              <a:rPr lang="ru-RU" sz="3600" b="1"/>
            </a:br>
            <a:r>
              <a:rPr lang="ru-RU" sz="3600" b="1"/>
              <a:t>міжнародної купівлі-продажу:</a:t>
            </a:r>
            <a:endParaRPr lang="ru-RU" sz="3600" b="1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0656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854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b="1"/>
              <a:t>В Україні відносини міжнародної купівлі-продажу </a:t>
            </a:r>
            <a:r>
              <a:rPr lang="ru-RU" sz="3600" b="1" smtClean="0"/>
              <a:t>регулює:</a:t>
            </a:r>
            <a:r>
              <a:rPr lang="ru-RU" dirty="0" smtClean="0"/>
              <a:t> 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0683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322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b="1"/>
              <a:t>Типові контракти в ЗЕД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796831"/>
              </p:ext>
            </p:extLst>
          </p:nvPr>
        </p:nvGraphicFramePr>
        <p:xfrm>
          <a:off x="457200" y="1412776"/>
          <a:ext cx="82296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823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>
                <a:solidFill>
                  <a:srgbClr val="0070C0"/>
                </a:solidFill>
              </a:rPr>
              <a:t>Структура і зміст зовнішньоторговельного контракту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b="1"/>
              <a:t>Зміст контракту визначається сторонами угоди. Формулювання статей вони </a:t>
            </a:r>
            <a:r>
              <a:rPr lang="ru-RU" b="1" smtClean="0"/>
              <a:t>обирають самостійно</a:t>
            </a:r>
            <a:r>
              <a:rPr lang="ru-RU" b="1"/>
              <a:t>, в залежності від предмету договору, торгових звичаїв, наявності </a:t>
            </a:r>
            <a:r>
              <a:rPr lang="ru-RU" b="1" smtClean="0"/>
              <a:t>міжнародних угод</a:t>
            </a:r>
            <a:r>
              <a:rPr lang="ru-RU" b="1"/>
              <a:t>, а також від довготривалості взаємних ділових контактів.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47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100" b="1" smtClean="0"/>
              <a:t/>
            </a:r>
            <a:br>
              <a:rPr lang="ru-RU" sz="3100" b="1" smtClean="0"/>
            </a:br>
            <a:r>
              <a:rPr lang="ru-RU" sz="3100" b="1"/>
              <a:t/>
            </a:r>
            <a:br>
              <a:rPr lang="ru-RU" sz="3100" b="1"/>
            </a:br>
            <a:r>
              <a:rPr lang="ru-RU" sz="3100" b="1" smtClean="0"/>
              <a:t/>
            </a:r>
            <a:br>
              <a:rPr lang="ru-RU" sz="3100" b="1" smtClean="0"/>
            </a:br>
            <a:r>
              <a:rPr lang="ru-RU" sz="3100" b="1" smtClean="0"/>
              <a:t>Типові </a:t>
            </a:r>
            <a:r>
              <a:rPr lang="ru-RU" sz="3100" b="1"/>
              <a:t>підходи до складання зовнішньоторгового контракту </a:t>
            </a:r>
            <a:r>
              <a:rPr lang="ru-RU" sz="3100" b="1" smtClean="0"/>
              <a:t>купівлі-продажу</a:t>
            </a:r>
            <a:r>
              <a:rPr lang="ru-RU" sz="3100" b="1"/>
              <a:t>.</a:t>
            </a:r>
            <a:r>
              <a:rPr lang="ru-RU" sz="4000" b="1"/>
              <a:t/>
            </a:r>
            <a:br>
              <a:rPr lang="ru-RU" sz="4000" b="1"/>
            </a:br>
            <a:r>
              <a:rPr lang="ru-RU" sz="4000" b="1" dirty="0" smtClean="0"/>
              <a:t> </a:t>
            </a:r>
            <a:br>
              <a:rPr lang="ru-RU" sz="4000" b="1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algn="just"/>
            <a:r>
              <a:rPr lang="ru-RU" sz="3300" b="1"/>
              <a:t>Преамбула</a:t>
            </a:r>
            <a:r>
              <a:rPr lang="ru-RU" sz="3300"/>
              <a:t> - вступна частина контракту, яка містить юридичні назви сторін, посилання</a:t>
            </a:r>
          </a:p>
          <a:p>
            <a:pPr marL="0" indent="0" algn="just">
              <a:buNone/>
            </a:pPr>
            <a:r>
              <a:rPr lang="ru-RU" sz="3300"/>
              <a:t>на місце та дату підписання контракту.</a:t>
            </a:r>
          </a:p>
          <a:p>
            <a:pPr algn="just"/>
            <a:r>
              <a:rPr lang="ru-RU" sz="3300"/>
              <a:t>1. </a:t>
            </a:r>
            <a:r>
              <a:rPr lang="ru-RU" sz="3300" b="1"/>
              <a:t>Предмет контракту </a:t>
            </a:r>
            <a:r>
              <a:rPr lang="ru-RU" sz="3300"/>
              <a:t>- констатація виду угоди, найменування товару, його</a:t>
            </a:r>
          </a:p>
          <a:p>
            <a:pPr marL="0" indent="0" algn="just">
              <a:buNone/>
            </a:pPr>
            <a:r>
              <a:rPr lang="ru-RU" sz="3300"/>
              <a:t>характеристики, номенклатурної належності чи асортименту.</a:t>
            </a:r>
          </a:p>
          <a:p>
            <a:pPr algn="just"/>
            <a:r>
              <a:rPr lang="ru-RU" sz="3300"/>
              <a:t>2. </a:t>
            </a:r>
            <a:r>
              <a:rPr lang="ru-RU" sz="3300" b="1"/>
              <a:t>Кількість товару </a:t>
            </a:r>
            <a:r>
              <a:rPr lang="ru-RU" sz="3300"/>
              <a:t>- цифрове вираження обсягу поставки товару із зазначенням</a:t>
            </a:r>
          </a:p>
          <a:p>
            <a:pPr marL="0" indent="0" algn="just">
              <a:buNone/>
            </a:pPr>
            <a:r>
              <a:rPr lang="ru-RU" sz="3300"/>
              <a:t>одиниці виміру та використовуваної системи мір та ваг.</a:t>
            </a:r>
          </a:p>
          <a:p>
            <a:pPr algn="just"/>
            <a:r>
              <a:rPr lang="ru-RU" sz="3300"/>
              <a:t>3. </a:t>
            </a:r>
            <a:r>
              <a:rPr lang="ru-RU" sz="3300" b="1"/>
              <a:t>Якість товару </a:t>
            </a:r>
            <a:r>
              <a:rPr lang="ru-RU" sz="3300"/>
              <a:t>- визначення сукупності характеристик і властивостей товару, які</a:t>
            </a:r>
          </a:p>
          <a:p>
            <a:pPr marL="0" indent="0" algn="just">
              <a:buNone/>
            </a:pPr>
            <a:r>
              <a:rPr lang="ru-RU" sz="3300"/>
              <a:t>обумовлюють його здатність задовольняти ті або інші споживчі потреби покупця.</a:t>
            </a:r>
          </a:p>
          <a:p>
            <a:pPr algn="just"/>
            <a:r>
              <a:rPr lang="ru-RU" sz="3300"/>
              <a:t>4. </a:t>
            </a:r>
            <a:r>
              <a:rPr lang="ru-RU" sz="3300" b="1"/>
              <a:t>Базисні умови контракту </a:t>
            </a:r>
            <a:r>
              <a:rPr lang="ru-RU" sz="3300"/>
              <a:t>- посилання на конкретну модель розподілу обов’язків між</a:t>
            </a:r>
          </a:p>
          <a:p>
            <a:pPr marL="0" indent="0" algn="just">
              <a:buNone/>
            </a:pPr>
            <a:r>
              <a:rPr lang="ru-RU" sz="3300"/>
              <a:t>продавцем та покупцем щодо здійснення перевезень, найму перевізника, страхування,</a:t>
            </a:r>
          </a:p>
          <a:p>
            <a:pPr marL="0" indent="0" algn="just">
              <a:buNone/>
            </a:pPr>
            <a:r>
              <a:rPr lang="ru-RU" sz="3300"/>
              <a:t>оформлення документації, «очищення» товару від мита тощо.</a:t>
            </a:r>
          </a:p>
          <a:p>
            <a:pPr algn="just"/>
            <a:r>
              <a:rPr lang="ru-RU" sz="3300"/>
              <a:t>5. </a:t>
            </a:r>
            <a:r>
              <a:rPr lang="ru-RU" sz="3300" b="1"/>
              <a:t>Транспортні умови </a:t>
            </a:r>
            <a:r>
              <a:rPr lang="ru-RU" sz="3300"/>
              <a:t>- визначають вид транспорту, обов’язки щодо швидкості</a:t>
            </a:r>
          </a:p>
          <a:p>
            <a:pPr marL="0" indent="0" algn="just">
              <a:buNone/>
            </a:pPr>
            <a:r>
              <a:rPr lang="ru-RU" sz="3300"/>
              <a:t>завантажувальних та розвантажувальних робіт, компенсації за затримки, характер відносин</a:t>
            </a:r>
          </a:p>
          <a:p>
            <a:pPr marL="0" indent="0" algn="just">
              <a:buNone/>
            </a:pPr>
            <a:r>
              <a:rPr lang="ru-RU" sz="3300"/>
              <a:t>між контрагентами та перевізником.</a:t>
            </a:r>
          </a:p>
          <a:p>
            <a:pPr algn="just"/>
            <a:r>
              <a:rPr lang="ru-RU" sz="3300"/>
              <a:t>6. </a:t>
            </a:r>
            <a:r>
              <a:rPr lang="ru-RU" sz="3300" b="1"/>
              <a:t>Ціна товару </a:t>
            </a:r>
            <a:r>
              <a:rPr lang="ru-RU" sz="3300"/>
              <a:t>- може встановлюватися залежно від характеру товару й від практики,</a:t>
            </a:r>
          </a:p>
          <a:p>
            <a:pPr marL="0" indent="0" algn="just">
              <a:buNone/>
            </a:pPr>
            <a:r>
              <a:rPr lang="ru-RU" sz="3300"/>
              <a:t>що склалася у процесі торгівлі даним товаром.</a:t>
            </a:r>
          </a:p>
          <a:p>
            <a:pPr algn="just"/>
            <a:r>
              <a:rPr lang="ru-RU" sz="3300"/>
              <a:t>7. </a:t>
            </a:r>
            <a:r>
              <a:rPr lang="ru-RU" sz="3300" b="1"/>
              <a:t>Термін поставки </a:t>
            </a:r>
            <a:r>
              <a:rPr lang="ru-RU" sz="3300"/>
              <a:t>- вказівка на дату, місяць, квартал та рік поставки товарів, тобто</a:t>
            </a:r>
          </a:p>
          <a:p>
            <a:pPr marL="0" indent="0" algn="just">
              <a:buNone/>
            </a:pPr>
            <a:r>
              <a:rPr lang="ru-RU" sz="3300"/>
              <a:t>реального передання товару.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148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cy">
  <a:themeElements>
    <a:clrScheme name="Currency">
      <a:dk1>
        <a:sysClr val="windowText" lastClr="000000"/>
      </a:dk1>
      <a:lt1>
        <a:sysClr val="window" lastClr="FFFFFF"/>
      </a:lt1>
      <a:dk2>
        <a:srgbClr val="4A606E"/>
      </a:dk2>
      <a:lt2>
        <a:srgbClr val="D1E1E3"/>
      </a:lt2>
      <a:accent1>
        <a:srgbClr val="79B5B0"/>
      </a:accent1>
      <a:accent2>
        <a:srgbClr val="B4BC4C"/>
      </a:accent2>
      <a:accent3>
        <a:srgbClr val="B77851"/>
      </a:accent3>
      <a:accent4>
        <a:srgbClr val="776A5B"/>
      </a:accent4>
      <a:accent5>
        <a:srgbClr val="B6AD76"/>
      </a:accent5>
      <a:accent6>
        <a:srgbClr val="95AEB1"/>
      </a:accent6>
      <a:hlink>
        <a:srgbClr val="3ECCED"/>
      </a:hlink>
      <a:folHlink>
        <a:srgbClr val="2C6C93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TC010205600[[fn=Финансовая тема]]</Template>
  <TotalTime>275</TotalTime>
  <Words>2519</Words>
  <Application>Microsoft Office PowerPoint</Application>
  <PresentationFormat>Экран (4:3)</PresentationFormat>
  <Paragraphs>138</Paragraphs>
  <Slides>32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Currency</vt:lpstr>
      <vt:lpstr>ТЕМА</vt:lpstr>
      <vt:lpstr>План</vt:lpstr>
      <vt:lpstr> Контракт  </vt:lpstr>
      <vt:lpstr>Джерелами правового регулювання зовнішньоторгових контрактів є:</vt:lpstr>
      <vt:lpstr> Джерела правового регулювання міжнародної купівлі-продажу:</vt:lpstr>
      <vt:lpstr>В Україні відносини міжнародної купівлі-продажу регулює: </vt:lpstr>
      <vt:lpstr>Типові контракти в ЗЕД</vt:lpstr>
      <vt:lpstr>Структура і зміст зовнішньоторговельного контракту</vt:lpstr>
      <vt:lpstr>   Типові підходи до складання зовнішньоторгового контракту купівлі-продажу.   </vt:lpstr>
      <vt:lpstr>Презентация PowerPoint</vt:lpstr>
      <vt:lpstr>ІНКОТЕРМС</vt:lpstr>
      <vt:lpstr>Терміни можна розділити на 4 групи:</vt:lpstr>
      <vt:lpstr>Група E — Місто відправлення (Departure):</vt:lpstr>
      <vt:lpstr> Склад продавця</vt:lpstr>
      <vt:lpstr>Група F — Основне перевезення не оплачено (Main Carriage Unpaid):</vt:lpstr>
      <vt:lpstr>FCA. Free Carrier (Вказане місце): Товар доставляється перевізнику замовника.</vt:lpstr>
      <vt:lpstr>FCA</vt:lpstr>
      <vt:lpstr>FAS. Free Alongside Ship (Вказано порт завантаження): товар доставляється до корабля замовника.</vt:lpstr>
      <vt:lpstr> FOB. Free On Board (Вказано порт завантаження): товар занурюється на корабель замовника. </vt:lpstr>
      <vt:lpstr>Презентация PowerPoint</vt:lpstr>
      <vt:lpstr> Група C — Основне перевезення оплачено (Main Carriage Paid):  </vt:lpstr>
      <vt:lpstr>CFR. Cost and Freight (Вказано порт призначення): товар доставляється до порту замовника (без вивантаження). </vt:lpstr>
      <vt:lpstr>Доставляється товар без вивантаження</vt:lpstr>
      <vt:lpstr>CIF. Cost, Insurance and Freight (Вказано порт призначення): товар страхується й доставляється до порту замовника (без вивантаження).</vt:lpstr>
      <vt:lpstr>CPT. Carriage Paid To (Вказано місце призначення): товар доставляється перевізнику замовника у зазначеному місці призначення</vt:lpstr>
      <vt:lpstr>Товар доставляється перевізнику замовника у зазначеному місці призначення</vt:lpstr>
      <vt:lpstr> CIP. Carriage and Insurance Paid to (Вказано місце призначення): товар страхується й доставляється перевізнику замовника у зазначеному місці призначення</vt:lpstr>
      <vt:lpstr>Группа D — Доставка (Arrival):  </vt:lpstr>
      <vt:lpstr>DAP (Delivered at Place) — Поставка в місці призначення</vt:lpstr>
      <vt:lpstr>DAT (Delivered at Terminal) — Поставка на терміналі</vt:lpstr>
      <vt:lpstr>DDP. Delivered Duty Paid (Вказано місце призначення) - товар доставляється замовнику, очищений від мит та ризиків </vt:lpstr>
      <vt:lpstr>Товар доставляється замовнику, очищений від мит та ризиків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ИНКОТЕРМС</dc:title>
  <dc:creator>www.MRMARKER.ru</dc:creator>
  <cp:lastModifiedBy>Наташа</cp:lastModifiedBy>
  <cp:revision>25</cp:revision>
  <dcterms:created xsi:type="dcterms:W3CDTF">2011-02-28T17:37:53Z</dcterms:created>
  <dcterms:modified xsi:type="dcterms:W3CDTF">2022-01-22T15:46:08Z</dcterms:modified>
</cp:coreProperties>
</file>