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16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3888C34-0B98-4919-8CCC-13315108A65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3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6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44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31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3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1A1A-ABD5-4F1B-A642-F216E823E40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4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88F8-84C7-4BA4-AE14-8D673CE534F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9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9AC7-A0EF-4100-BE34-F190A22CB2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1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3B-D4D9-44A9-BB24-1B2B63B374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6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493F-B7D9-402D-B2A5-C71827F24C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32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52D1-1D2C-45D4-B9E9-0783781A326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3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FCF-4634-47EC-83B7-53627145DD1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8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EF7-0974-46E5-8682-50CC0B877B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10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C01-E673-4ECE-A8B6-A19C3F53F9C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3F7D-B7B4-4755-9CAC-C8600BA2E1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3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836712"/>
            <a:ext cx="7918450" cy="2332037"/>
          </a:xfrm>
        </p:spPr>
        <p:txBody>
          <a:bodyPr/>
          <a:lstStyle/>
          <a:p>
            <a:pPr eaLnBrk="1" hangingPunct="1"/>
            <a:r>
              <a:rPr lang="ru-RU" altLang="ru-RU" sz="4000" b="1" i="1" dirty="0" smtClean="0"/>
              <a:t/>
            </a:r>
            <a:br>
              <a:rPr lang="ru-RU" altLang="ru-RU" sz="4000" b="1" i="1" dirty="0" smtClean="0"/>
            </a:br>
            <a:r>
              <a:rPr lang="ru-RU" altLang="ru-RU" sz="4000" b="1" i="1" dirty="0" smtClean="0">
                <a:cs typeface="Aparajita" pitchFamily="34" charset="0"/>
              </a:rPr>
              <a:t>Статистика </a:t>
            </a:r>
            <a:br>
              <a:rPr lang="ru-RU" altLang="ru-RU" sz="4000" b="1" i="1" dirty="0" smtClean="0">
                <a:cs typeface="Aparajita" pitchFamily="34" charset="0"/>
              </a:rPr>
            </a:br>
            <a:r>
              <a:rPr lang="ru-RU" altLang="ru-RU" sz="4000" b="1" i="1" dirty="0" err="1" smtClean="0">
                <a:cs typeface="Aparajita" pitchFamily="34" charset="0"/>
              </a:rPr>
              <a:t>готельно-ресторанних</a:t>
            </a:r>
            <a:r>
              <a:rPr lang="ru-RU" altLang="ru-RU" sz="4000" b="1" i="1" dirty="0" smtClean="0">
                <a:cs typeface="Aparajita" pitchFamily="34" charset="0"/>
              </a:rPr>
              <a:t> </a:t>
            </a:r>
            <a:r>
              <a:rPr lang="ru-RU" altLang="ru-RU" sz="4000" b="1" i="1" dirty="0" err="1" smtClean="0">
                <a:cs typeface="Aparajita" pitchFamily="34" charset="0"/>
              </a:rPr>
              <a:t>послуг</a:t>
            </a:r>
            <a:endParaRPr lang="ru-RU" altLang="ru-RU" sz="4000" b="1" i="1" dirty="0" smtClean="0">
              <a:cs typeface="Aparajit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427" y="1171873"/>
            <a:ext cx="77817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Розуміти вимоги до діяльності за спеціальністю, зумовлені необхідністю забезпечення сталого розвитку України, її зміцнення як демократичної, соціальної, правової </a:t>
            </a:r>
            <a:r>
              <a:rPr lang="uk-UA" sz="2000" dirty="0" smtClean="0"/>
              <a:t>держави</a:t>
            </a:r>
            <a:r>
              <a:rPr lang="uk-UA" sz="2000" dirty="0" smtClean="0"/>
              <a:t>.</a:t>
            </a:r>
            <a:endParaRPr lang="uk-UA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Розуміти і реалізувати свої права і обов’язки як члена суспільства, усвідомлювати цінності вільного демократичного суспільства, верховенства права, прав і свобод людини і громадянина в Україні</a:t>
            </a:r>
            <a:r>
              <a:rPr lang="uk-UA" sz="2000" dirty="0" smtClean="0"/>
              <a:t>.</a:t>
            </a:r>
            <a:endParaRPr lang="uk-UA" sz="2000" dirty="0"/>
          </a:p>
          <a:p>
            <a:pPr marL="342900" indent="-342900"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13" y="261642"/>
            <a:ext cx="82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У результаті вивчення навчальної дисципліни студент повинен</a:t>
            </a:r>
            <a:br>
              <a:rPr lang="uk-UA" sz="2400" b="1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Наташа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5" y="3645024"/>
            <a:ext cx="81057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06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ша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20807"/>
            <a:ext cx="3384376" cy="223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аташа\Desktop\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3528392" cy="20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аташа\Desktop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20807"/>
            <a:ext cx="3287341" cy="214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Наташа\Desktop\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423419" cy="18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85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998" y="1019830"/>
            <a:ext cx="7196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це 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вибіркова дисципліна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, яка є підґрунтям для формування системи теоретичних знань і професійних навичок майбутніх фахівців.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285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Курс 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altLang="ru-RU" sz="2400" b="1" i="1" dirty="0" smtClean="0">
                <a:cs typeface="Aparajita" pitchFamily="34" charset="0"/>
              </a:rPr>
              <a:t>Статистика </a:t>
            </a:r>
            <a:r>
              <a:rPr lang="ru-RU" altLang="ru-RU" sz="2400" b="1" i="1" dirty="0" err="1" smtClean="0">
                <a:cs typeface="Aparajita" pitchFamily="34" charset="0"/>
              </a:rPr>
              <a:t>готельно-ресторанних</a:t>
            </a:r>
            <a:r>
              <a:rPr lang="ru-RU" altLang="ru-RU" sz="2400" b="1" i="1" dirty="0" smtClean="0">
                <a:cs typeface="Aparajita" pitchFamily="34" charset="0"/>
              </a:rPr>
              <a:t> </a:t>
            </a:r>
            <a:r>
              <a:rPr lang="ru-RU" altLang="ru-RU" sz="2400" b="1" i="1" dirty="0" err="1" smtClean="0">
                <a:cs typeface="Aparajita" pitchFamily="34" charset="0"/>
              </a:rPr>
              <a:t>послуг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аташа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0" y="2266090"/>
            <a:ext cx="7938006" cy="411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910729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є </a:t>
            </a:r>
            <a:r>
              <a:rPr lang="uk-UA" sz="2000" b="1" dirty="0"/>
              <a:t>набуття студентами комплексних знань про принципи і закономірності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/>
              <a:t>статистичних</a:t>
            </a:r>
            <a:r>
              <a:rPr lang="ru-RU" sz="2000" b="1" dirty="0"/>
              <a:t> </a:t>
            </a:r>
            <a:r>
              <a:rPr lang="ru-RU" sz="2000" b="1" dirty="0" err="1"/>
              <a:t>методів</a:t>
            </a:r>
            <a:r>
              <a:rPr lang="ru-RU" sz="2000" b="1" dirty="0"/>
              <a:t>, моделей і </a:t>
            </a:r>
            <a:r>
              <a:rPr lang="ru-RU" sz="2000" b="1" dirty="0" err="1"/>
              <a:t>статистичних</a:t>
            </a:r>
            <a:r>
              <a:rPr lang="ru-RU" sz="2000" b="1" dirty="0"/>
              <a:t> </a:t>
            </a:r>
            <a:r>
              <a:rPr lang="ru-RU" sz="2000" b="1" dirty="0" err="1"/>
              <a:t>показників</a:t>
            </a:r>
            <a:r>
              <a:rPr lang="ru-RU" sz="2000" b="1" dirty="0"/>
              <a:t> в </a:t>
            </a:r>
            <a:r>
              <a:rPr lang="ru-RU" sz="2000" b="1" dirty="0" err="1"/>
              <a:t>аналізі</a:t>
            </a:r>
            <a:r>
              <a:rPr lang="ru-RU" sz="2000" b="1" dirty="0"/>
              <a:t> </a:t>
            </a:r>
            <a:r>
              <a:rPr lang="ru-RU" sz="2000" b="1" dirty="0" err="1"/>
              <a:t>економічних</a:t>
            </a:r>
            <a:r>
              <a:rPr lang="ru-RU" sz="2000" b="1" dirty="0"/>
              <a:t>, </a:t>
            </a:r>
            <a:r>
              <a:rPr lang="ru-RU" sz="2000" b="1" dirty="0" err="1"/>
              <a:t>соціальних</a:t>
            </a:r>
            <a:r>
              <a:rPr lang="ru-RU" sz="2000" b="1" dirty="0"/>
              <a:t>, </a:t>
            </a:r>
            <a:r>
              <a:rPr lang="ru-RU" sz="2000" b="1" dirty="0" err="1"/>
              <a:t>науково-технічних</a:t>
            </a:r>
            <a:r>
              <a:rPr lang="ru-RU" sz="2000" b="1" dirty="0"/>
              <a:t> та </a:t>
            </a:r>
            <a:r>
              <a:rPr lang="ru-RU" sz="2000" b="1" dirty="0" err="1"/>
              <a:t>екологічних</a:t>
            </a:r>
            <a:r>
              <a:rPr lang="ru-RU" sz="2000" b="1" dirty="0"/>
              <a:t> </a:t>
            </a:r>
            <a:r>
              <a:rPr lang="ru-RU" sz="2000" b="1" dirty="0" err="1"/>
              <a:t>процесів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впливають</a:t>
            </a:r>
            <a:r>
              <a:rPr lang="ru-RU" sz="2000" b="1" dirty="0"/>
              <a:t> на </a:t>
            </a:r>
            <a:r>
              <a:rPr lang="ru-RU" sz="2000" b="1" dirty="0" err="1"/>
              <a:t>ефективність</a:t>
            </a:r>
            <a:r>
              <a:rPr lang="ru-RU" sz="2000" b="1" dirty="0"/>
              <a:t> </a:t>
            </a:r>
            <a:r>
              <a:rPr lang="ru-RU" sz="2000" b="1" dirty="0" err="1"/>
              <a:t>готельно</a:t>
            </a:r>
            <a:r>
              <a:rPr lang="ru-RU" sz="2000" b="1" dirty="0"/>
              <a:t>-ресторанного </a:t>
            </a:r>
            <a:r>
              <a:rPr lang="ru-RU" sz="2000" b="1" dirty="0" err="1"/>
              <a:t>господарства</a:t>
            </a:r>
            <a:r>
              <a:rPr lang="ru-RU" sz="2000" b="1" dirty="0"/>
              <a:t> </a:t>
            </a:r>
            <a:endParaRPr lang="uk-UA" sz="2000" b="1" dirty="0"/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691" y="250224"/>
            <a:ext cx="7454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Наташа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23" y="2878139"/>
            <a:ext cx="3898377" cy="227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ш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64" y="3573016"/>
            <a:ext cx="3555360" cy="27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602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/>
              <a:t>ГОЛОВНИМИ ЗАВДАННЯМИ КУРСУ Є: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0587" y="1412776"/>
            <a:ext cx="72828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uk-UA" sz="2000" dirty="0" smtClean="0"/>
              <a:t>засвоєння теоретичних для організації практичної діяльності на підприємствах, в організаціях та установах готельно-ресторанного господарства; 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uk-UA" sz="2000" dirty="0" smtClean="0"/>
          </a:p>
          <a:p>
            <a:pPr marL="342900" lvl="0" indent="-342900">
              <a:buFont typeface="Wingdings" pitchFamily="2" charset="2"/>
              <a:buChar char="q"/>
            </a:pPr>
            <a:r>
              <a:rPr lang="uk-UA" sz="2000" dirty="0" smtClean="0"/>
              <a:t>набуття здобувачами вищої освіти практичних навичок у використанні статистичних методів, моделей і статистичних показників в аналізі економічних, соціальних, науково-технічних та екологічних процесів, що впливають на ефективність готельно-ресторанного господарства; </a:t>
            </a:r>
          </a:p>
        </p:txBody>
      </p:sp>
    </p:spTree>
    <p:extLst>
      <p:ext uri="{BB962C8B-B14F-4D97-AF65-F5344CB8AC3E}">
        <p14:creationId xmlns:p14="http://schemas.microsoft.com/office/powerpoint/2010/main" val="180925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259" y="480538"/>
            <a:ext cx="8333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i="1" dirty="0">
                <a:cs typeface="Aparajita" pitchFamily="34" charset="0"/>
              </a:rPr>
              <a:t>Статистика </a:t>
            </a:r>
            <a:r>
              <a:rPr lang="ru-RU" altLang="ru-RU" sz="2400" b="1" i="1" dirty="0" err="1">
                <a:cs typeface="Aparajita" pitchFamily="34" charset="0"/>
              </a:rPr>
              <a:t>готельно-ресторанних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>
                <a:cs typeface="Aparajita" pitchFamily="34" charset="0"/>
              </a:rPr>
              <a:t>послуг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/>
              <a:t>;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6441" y="511897"/>
            <a:ext cx="734481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dirty="0" smtClean="0"/>
          </a:p>
          <a:p>
            <a:pPr algn="ctr"/>
            <a:r>
              <a:rPr lang="uk-UA" sz="2800" b="1" dirty="0"/>
              <a:t>Змістовий модуль 1. </a:t>
            </a:r>
            <a:r>
              <a:rPr lang="uk-UA" sz="2400" b="1" dirty="0"/>
              <a:t>СИСТЕМА СТАТИСТИЧНИХ ПОКАЗНИКІВ </a:t>
            </a:r>
            <a:endParaRPr lang="uk-UA" sz="2400" dirty="0"/>
          </a:p>
          <a:p>
            <a:r>
              <a:rPr lang="uk-UA" sz="2800" i="1" dirty="0"/>
              <a:t>Тема 1. </a:t>
            </a:r>
            <a:r>
              <a:rPr lang="uk-UA" sz="2800" i="1" dirty="0" smtClean="0"/>
              <a:t>Предмет та метод статистики. </a:t>
            </a:r>
            <a:endParaRPr lang="uk-UA" sz="2800" dirty="0"/>
          </a:p>
          <a:p>
            <a:r>
              <a:rPr lang="uk-UA" sz="2800" i="1" dirty="0" smtClean="0"/>
              <a:t>Тема </a:t>
            </a:r>
            <a:r>
              <a:rPr lang="uk-UA" sz="2800" i="1" dirty="0"/>
              <a:t>2. </a:t>
            </a:r>
            <a:r>
              <a:rPr lang="uk-UA" sz="2800" i="1" dirty="0" smtClean="0"/>
              <a:t>Статистичне спостереження. </a:t>
            </a:r>
            <a:r>
              <a:rPr lang="ru-RU" sz="2800" i="1" dirty="0" err="1"/>
              <a:t>Зведення</a:t>
            </a:r>
            <a:r>
              <a:rPr lang="ru-RU" sz="2800" i="1" dirty="0"/>
              <a:t> та </a:t>
            </a:r>
            <a:r>
              <a:rPr lang="ru-RU" sz="2800" i="1" dirty="0" err="1"/>
              <a:t>групування</a:t>
            </a:r>
            <a:r>
              <a:rPr lang="ru-RU" sz="2800" i="1" dirty="0"/>
              <a:t> </a:t>
            </a:r>
            <a:r>
              <a:rPr lang="ru-RU" sz="2800" i="1" dirty="0" err="1"/>
              <a:t>статистичних</a:t>
            </a:r>
            <a:r>
              <a:rPr lang="ru-RU" sz="2800" i="1" dirty="0"/>
              <a:t> </a:t>
            </a:r>
            <a:r>
              <a:rPr lang="ru-RU" sz="2800" i="1" dirty="0" err="1"/>
              <a:t>даних</a:t>
            </a:r>
            <a:r>
              <a:rPr lang="ru-RU" sz="2800" i="1" dirty="0"/>
              <a:t> </a:t>
            </a:r>
            <a:endParaRPr lang="uk-UA" sz="2800" i="1" dirty="0"/>
          </a:p>
        </p:txBody>
      </p:sp>
      <p:pic>
        <p:nvPicPr>
          <p:cNvPr id="2050" name="Picture 2" descr="C:\Users\Наташа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97330"/>
            <a:ext cx="8043878" cy="30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8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1167" y="773267"/>
            <a:ext cx="7891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Змістовий модуль 2. </a:t>
            </a:r>
            <a:r>
              <a:rPr lang="uk-UA" sz="2400" b="1" dirty="0"/>
              <a:t>МЕТОДИ ВИВЧЕННЯ ВЗАЄМОЗВ’ЯЗКУ</a:t>
            </a:r>
            <a:endParaRPr lang="uk-UA" sz="2400" b="1" dirty="0" smtClean="0"/>
          </a:p>
          <a:p>
            <a:endParaRPr lang="uk-UA" sz="2400" dirty="0"/>
          </a:p>
          <a:p>
            <a:r>
              <a:rPr lang="uk-UA" sz="2400" i="1" dirty="0"/>
              <a:t>Тема 3. </a:t>
            </a:r>
            <a:r>
              <a:rPr lang="uk-UA" sz="2400" i="1" dirty="0"/>
              <a:t>Індексний метод аналізу</a:t>
            </a:r>
            <a:r>
              <a:rPr lang="uk-UA" sz="2400" i="1" dirty="0" smtClean="0"/>
              <a:t>. </a:t>
            </a:r>
            <a:endParaRPr lang="uk-UA" sz="2400" i="1" dirty="0"/>
          </a:p>
          <a:p>
            <a:r>
              <a:rPr lang="uk-UA" sz="2400" i="1" dirty="0" smtClean="0"/>
              <a:t>Тема </a:t>
            </a:r>
            <a:r>
              <a:rPr lang="uk-UA" sz="2400" i="1" dirty="0"/>
              <a:t>4. </a:t>
            </a:r>
            <a:r>
              <a:rPr lang="uk-UA" sz="2400" i="1" dirty="0"/>
              <a:t>Статистичні методи вимірювання взаємозв’язків</a:t>
            </a:r>
            <a:r>
              <a:rPr lang="uk-UA" sz="2400" i="1" dirty="0" smtClean="0"/>
              <a:t>.</a:t>
            </a:r>
            <a:endParaRPr lang="uk-UA" sz="2400" i="1" dirty="0"/>
          </a:p>
        </p:txBody>
      </p:sp>
      <p:pic>
        <p:nvPicPr>
          <p:cNvPr id="3074" name="Picture 2" descr="C:\Users\Наташа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792087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70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781" y="476672"/>
            <a:ext cx="7891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Змістовий модуль 3. </a:t>
            </a:r>
            <a:r>
              <a:rPr lang="ru-RU" sz="2400" b="1" dirty="0" smtClean="0"/>
              <a:t>МЕТОДОЛОГІЧНІ ЗАСАДИ СТАТИСТИКИ КОЛЕКТИВНИХ ЗАСОБІВ РОЗМІЩУВАННЯ.</a:t>
            </a:r>
            <a:endParaRPr lang="uk-UA" sz="2400" dirty="0"/>
          </a:p>
          <a:p>
            <a:r>
              <a:rPr lang="uk-UA" sz="2400" i="1" dirty="0"/>
              <a:t>Тема 5. </a:t>
            </a:r>
            <a:r>
              <a:rPr lang="uk-UA" sz="2400" i="1" dirty="0"/>
              <a:t>Статистика туристських потоків</a:t>
            </a:r>
            <a:r>
              <a:rPr lang="uk-UA" sz="2400" i="1" dirty="0" smtClean="0"/>
              <a:t>.</a:t>
            </a:r>
            <a:endParaRPr lang="uk-UA" sz="2400" i="1" dirty="0"/>
          </a:p>
          <a:p>
            <a:r>
              <a:rPr lang="uk-UA" sz="2400" i="1" dirty="0" smtClean="0"/>
              <a:t>Тема </a:t>
            </a:r>
            <a:r>
              <a:rPr lang="uk-UA" sz="2400" i="1" dirty="0"/>
              <a:t>6. </a:t>
            </a:r>
            <a:r>
              <a:rPr lang="uk-UA" sz="2400" i="1" dirty="0"/>
              <a:t>Статистика ресторанного господарства</a:t>
            </a:r>
            <a:r>
              <a:rPr lang="uk-UA" sz="2400" i="1" dirty="0" smtClean="0"/>
              <a:t>.</a:t>
            </a:r>
            <a:endParaRPr lang="uk-UA" sz="2400" dirty="0"/>
          </a:p>
        </p:txBody>
      </p:sp>
      <p:pic>
        <p:nvPicPr>
          <p:cNvPr id="4098" name="Picture 2" descr="C:\Users\Наташа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" y="3005137"/>
            <a:ext cx="7891387" cy="347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64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14" y="1160110"/>
            <a:ext cx="77817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ru-RU" sz="2000" dirty="0" err="1"/>
              <a:t>Аналізувати</a:t>
            </a:r>
            <a:r>
              <a:rPr lang="ru-RU" sz="2000" dirty="0"/>
              <a:t> </a:t>
            </a:r>
            <a:r>
              <a:rPr lang="ru-RU" sz="2000" dirty="0" err="1"/>
              <a:t>сучасні</a:t>
            </a:r>
            <a:r>
              <a:rPr lang="ru-RU" sz="2000" dirty="0"/>
              <a:t> </a:t>
            </a:r>
            <a:r>
              <a:rPr lang="ru-RU" sz="2000" dirty="0" err="1"/>
              <a:t>тенденції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індустрії</a:t>
            </a:r>
            <a:r>
              <a:rPr lang="ru-RU" sz="2000" dirty="0"/>
              <a:t> </a:t>
            </a:r>
            <a:r>
              <a:rPr lang="ru-RU" sz="2000" dirty="0" err="1"/>
              <a:t>гостинності</a:t>
            </a:r>
            <a:r>
              <a:rPr lang="ru-RU" sz="2000" dirty="0"/>
              <a:t> та </a:t>
            </a:r>
            <a:r>
              <a:rPr lang="ru-RU" sz="2000" dirty="0" err="1"/>
              <a:t>рекреаційного</a:t>
            </a:r>
            <a:r>
              <a:rPr lang="ru-RU" sz="2000" dirty="0"/>
              <a:t> </a:t>
            </a:r>
            <a:r>
              <a:rPr lang="ru-RU" sz="2000" dirty="0" err="1"/>
              <a:t>господарства</a:t>
            </a:r>
            <a:r>
              <a:rPr lang="ru-RU" sz="2000" dirty="0"/>
              <a:t>. </a:t>
            </a:r>
            <a:endParaRPr lang="ru-RU" sz="2000" dirty="0" smtClean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 err="1"/>
              <a:t>Розуміти</a:t>
            </a:r>
            <a:r>
              <a:rPr lang="ru-RU" sz="2000" dirty="0"/>
              <a:t> </a:t>
            </a:r>
            <a:r>
              <a:rPr lang="ru-RU" sz="2000" dirty="0" err="1"/>
              <a:t>економічні</a:t>
            </a:r>
            <a:r>
              <a:rPr lang="ru-RU" sz="2000" dirty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 та </a:t>
            </a:r>
            <a:r>
              <a:rPr lang="ru-RU" sz="2000" dirty="0" err="1"/>
              <a:t>здійснювати</a:t>
            </a:r>
            <a:r>
              <a:rPr lang="ru-RU" sz="2000" dirty="0"/>
              <a:t> </a:t>
            </a:r>
            <a:r>
              <a:rPr lang="ru-RU" sz="2000" dirty="0" err="1"/>
              <a:t>планування</a:t>
            </a:r>
            <a:r>
              <a:rPr lang="ru-RU" sz="2000" dirty="0"/>
              <a:t>, </a:t>
            </a:r>
            <a:r>
              <a:rPr lang="ru-RU" sz="2000" dirty="0" err="1"/>
              <a:t>управління</a:t>
            </a:r>
            <a:r>
              <a:rPr lang="ru-RU" sz="2000" dirty="0"/>
              <a:t> і контроль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суб’єктів</a:t>
            </a:r>
            <a:r>
              <a:rPr lang="ru-RU" sz="2000" dirty="0"/>
              <a:t> </a:t>
            </a:r>
            <a:r>
              <a:rPr lang="ru-RU" sz="2000" dirty="0" err="1"/>
              <a:t>готельного</a:t>
            </a:r>
            <a:r>
              <a:rPr lang="ru-RU" sz="2000" dirty="0"/>
              <a:t> та ресторанного </a:t>
            </a:r>
            <a:r>
              <a:rPr lang="ru-RU" sz="2000" dirty="0" err="1"/>
              <a:t>бізнесу</a:t>
            </a:r>
            <a:r>
              <a:rPr lang="ru-RU" sz="2000" dirty="0"/>
              <a:t>.</a:t>
            </a:r>
            <a:r>
              <a:rPr lang="uk-UA" sz="2000" dirty="0" smtClean="0"/>
              <a:t>.</a:t>
            </a:r>
            <a:endParaRPr lang="uk-UA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ru-RU" sz="2000" dirty="0" err="1"/>
              <a:t>Виконувати</a:t>
            </a:r>
            <a:r>
              <a:rPr lang="ru-RU" sz="2000" dirty="0"/>
              <a:t> </a:t>
            </a:r>
            <a:r>
              <a:rPr lang="ru-RU" sz="2000" dirty="0" err="1"/>
              <a:t>самостійно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, </a:t>
            </a:r>
            <a:r>
              <a:rPr lang="ru-RU" sz="2000" dirty="0" err="1"/>
              <a:t>розв’язувати</a:t>
            </a:r>
            <a:r>
              <a:rPr lang="ru-RU" sz="2000" dirty="0"/>
              <a:t> </a:t>
            </a:r>
            <a:r>
              <a:rPr lang="ru-RU" sz="2000" dirty="0" err="1"/>
              <a:t>задачі</a:t>
            </a:r>
            <a:r>
              <a:rPr lang="ru-RU" sz="2000" dirty="0"/>
              <a:t> і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застосовувати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в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професійних</a:t>
            </a:r>
            <a:r>
              <a:rPr lang="ru-RU" sz="2000" dirty="0"/>
              <a:t> </a:t>
            </a:r>
            <a:r>
              <a:rPr lang="ru-RU" sz="2000" dirty="0" err="1"/>
              <a:t>ситуаціях</a:t>
            </a:r>
            <a:r>
              <a:rPr lang="ru-RU" sz="2000" dirty="0"/>
              <a:t> та </a:t>
            </a:r>
            <a:r>
              <a:rPr lang="ru-RU" sz="2000" dirty="0" err="1"/>
              <a:t>відповідати</a:t>
            </a:r>
            <a:r>
              <a:rPr lang="ru-RU" sz="2000" dirty="0"/>
              <a:t> за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713" y="261642"/>
            <a:ext cx="82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У результаті вивчення навчальної дисципліни студент повинен</a:t>
            </a:r>
            <a:br>
              <a:rPr lang="uk-UA" sz="2400" b="1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Наташа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4" y="4095750"/>
            <a:ext cx="8105726" cy="214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97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600</TotalTime>
  <Words>312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 Статистика  готельно-ресторанних послуг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Bez Kukushki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 Andreevna</dc:creator>
  <cp:lastModifiedBy>Наташа</cp:lastModifiedBy>
  <cp:revision>44</cp:revision>
  <dcterms:created xsi:type="dcterms:W3CDTF">2008-09-19T16:37:35Z</dcterms:created>
  <dcterms:modified xsi:type="dcterms:W3CDTF">2023-12-04T17:39:31Z</dcterms:modified>
</cp:coreProperties>
</file>