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63" r:id="rId8"/>
    <p:sldId id="269" r:id="rId9"/>
    <p:sldId id="268" r:id="rId10"/>
    <p:sldId id="271" r:id="rId11"/>
    <p:sldId id="272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DB80B"/>
    <a:srgbClr val="FF9900"/>
    <a:srgbClr val="6C0CB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4B4B10-1BB2-47AD-9085-A5DE6F549A1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3C82F38-3460-4E98-80E2-4A86714FD833}">
      <dgm:prSet/>
      <dgm:spPr/>
      <dgm:t>
        <a:bodyPr/>
        <a:lstStyle/>
        <a:p>
          <a:pPr rtl="0"/>
          <a:r>
            <a:rPr lang="uk-UA" dirty="0" smtClean="0"/>
            <a:t>Девіантна </a:t>
          </a:r>
          <a:endParaRPr lang="ru-RU" dirty="0"/>
        </a:p>
      </dgm:t>
    </dgm:pt>
    <dgm:pt modelId="{B57BC97D-4557-4654-B2AE-3BFB990762D7}" type="parTrans" cxnId="{B46EBF6D-20EA-4D53-A01E-CC62FC28A0A4}">
      <dgm:prSet/>
      <dgm:spPr/>
      <dgm:t>
        <a:bodyPr/>
        <a:lstStyle/>
        <a:p>
          <a:endParaRPr lang="ru-RU"/>
        </a:p>
      </dgm:t>
    </dgm:pt>
    <dgm:pt modelId="{19EDDF09-3777-4166-8390-5BD72E25CE03}" type="sibTrans" cxnId="{B46EBF6D-20EA-4D53-A01E-CC62FC28A0A4}">
      <dgm:prSet/>
      <dgm:spPr/>
      <dgm:t>
        <a:bodyPr/>
        <a:lstStyle/>
        <a:p>
          <a:endParaRPr lang="ru-RU"/>
        </a:p>
      </dgm:t>
    </dgm:pt>
    <dgm:pt modelId="{80D963DA-0E3C-420D-9C2B-5DCA4AF7BB3E}">
      <dgm:prSet/>
      <dgm:spPr/>
      <dgm:t>
        <a:bodyPr/>
        <a:lstStyle/>
        <a:p>
          <a:pPr rtl="0"/>
          <a:r>
            <a:rPr lang="uk-UA" dirty="0" err="1" smtClean="0"/>
            <a:t>Делінквентна</a:t>
          </a:r>
          <a:endParaRPr lang="uk-UA" dirty="0"/>
        </a:p>
      </dgm:t>
    </dgm:pt>
    <dgm:pt modelId="{5CCC08D1-EFD0-4499-9ACB-CF66D07BD571}" type="parTrans" cxnId="{F046AB1B-72A1-4453-B7AA-329689D1365A}">
      <dgm:prSet/>
      <dgm:spPr/>
      <dgm:t>
        <a:bodyPr/>
        <a:lstStyle/>
        <a:p>
          <a:endParaRPr lang="ru-RU"/>
        </a:p>
      </dgm:t>
    </dgm:pt>
    <dgm:pt modelId="{D5A811D8-481D-4629-B89B-EBECBFF7931F}" type="sibTrans" cxnId="{F046AB1B-72A1-4453-B7AA-329689D1365A}">
      <dgm:prSet/>
      <dgm:spPr/>
      <dgm:t>
        <a:bodyPr/>
        <a:lstStyle/>
        <a:p>
          <a:endParaRPr lang="ru-RU"/>
        </a:p>
      </dgm:t>
    </dgm:pt>
    <dgm:pt modelId="{916028DA-C58F-448E-81D6-58751F0C7A78}">
      <dgm:prSet/>
      <dgm:spPr/>
      <dgm:t>
        <a:bodyPr/>
        <a:lstStyle/>
        <a:p>
          <a:pPr rtl="0"/>
          <a:r>
            <a:rPr lang="uk-UA" dirty="0" smtClean="0"/>
            <a:t>Кримінальна</a:t>
          </a:r>
          <a:endParaRPr lang="ru-RU" dirty="0"/>
        </a:p>
      </dgm:t>
    </dgm:pt>
    <dgm:pt modelId="{8869A38D-865D-4C59-BF00-1924B41491BC}" type="parTrans" cxnId="{2E3327A6-0F8C-40DB-AFC6-85A31A153DD7}">
      <dgm:prSet/>
      <dgm:spPr/>
      <dgm:t>
        <a:bodyPr/>
        <a:lstStyle/>
        <a:p>
          <a:endParaRPr lang="ru-RU"/>
        </a:p>
      </dgm:t>
    </dgm:pt>
    <dgm:pt modelId="{5C0EF2FD-7243-4F6D-9752-069B3615232D}" type="sibTrans" cxnId="{2E3327A6-0F8C-40DB-AFC6-85A31A153DD7}">
      <dgm:prSet/>
      <dgm:spPr/>
      <dgm:t>
        <a:bodyPr/>
        <a:lstStyle/>
        <a:p>
          <a:endParaRPr lang="ru-RU"/>
        </a:p>
      </dgm:t>
    </dgm:pt>
    <dgm:pt modelId="{86618B5F-E58A-4D09-B37E-88BCAA5332AF}" type="pres">
      <dgm:prSet presAssocID="{DF4B4B10-1BB2-47AD-9085-A5DE6F549A19}" presName="CompostProcess" presStyleCnt="0">
        <dgm:presLayoutVars>
          <dgm:dir/>
          <dgm:resizeHandles val="exact"/>
        </dgm:presLayoutVars>
      </dgm:prSet>
      <dgm:spPr/>
    </dgm:pt>
    <dgm:pt modelId="{1171DB7E-7EC3-426F-9E87-CBFAA7D4C9BC}" type="pres">
      <dgm:prSet presAssocID="{DF4B4B10-1BB2-47AD-9085-A5DE6F549A19}" presName="arrow" presStyleLbl="bgShp" presStyleIdx="0" presStyleCnt="1"/>
      <dgm:spPr/>
    </dgm:pt>
    <dgm:pt modelId="{90EF736A-731A-4804-9DA8-9CA35058DEAA}" type="pres">
      <dgm:prSet presAssocID="{DF4B4B10-1BB2-47AD-9085-A5DE6F549A19}" presName="linearProcess" presStyleCnt="0"/>
      <dgm:spPr/>
    </dgm:pt>
    <dgm:pt modelId="{162977EA-8F9B-4E6E-8457-46E99AE81442}" type="pres">
      <dgm:prSet presAssocID="{03C82F38-3460-4E98-80E2-4A86714FD833}" presName="textNode" presStyleLbl="node1" presStyleIdx="0" presStyleCnt="3">
        <dgm:presLayoutVars>
          <dgm:bulletEnabled val="1"/>
        </dgm:presLayoutVars>
      </dgm:prSet>
      <dgm:spPr/>
    </dgm:pt>
    <dgm:pt modelId="{FE6AC2FE-6CEA-42D6-9686-0952D3907EA0}" type="pres">
      <dgm:prSet presAssocID="{19EDDF09-3777-4166-8390-5BD72E25CE03}" presName="sibTrans" presStyleCnt="0"/>
      <dgm:spPr/>
    </dgm:pt>
    <dgm:pt modelId="{D57B6FDA-D04C-4ECA-A601-981FDD385622}" type="pres">
      <dgm:prSet presAssocID="{80D963DA-0E3C-420D-9C2B-5DCA4AF7BB3E}" presName="textNode" presStyleLbl="node1" presStyleIdx="1" presStyleCnt="3">
        <dgm:presLayoutVars>
          <dgm:bulletEnabled val="1"/>
        </dgm:presLayoutVars>
      </dgm:prSet>
      <dgm:spPr/>
    </dgm:pt>
    <dgm:pt modelId="{1C6A2D5D-FB4F-402C-8552-06BC7581FAAD}" type="pres">
      <dgm:prSet presAssocID="{D5A811D8-481D-4629-B89B-EBECBFF7931F}" presName="sibTrans" presStyleCnt="0"/>
      <dgm:spPr/>
    </dgm:pt>
    <dgm:pt modelId="{54A5B3D4-B0D3-4469-8E4C-D1A685330B76}" type="pres">
      <dgm:prSet presAssocID="{916028DA-C58F-448E-81D6-58751F0C7A78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B46EBF6D-20EA-4D53-A01E-CC62FC28A0A4}" srcId="{DF4B4B10-1BB2-47AD-9085-A5DE6F549A19}" destId="{03C82F38-3460-4E98-80E2-4A86714FD833}" srcOrd="0" destOrd="0" parTransId="{B57BC97D-4557-4654-B2AE-3BFB990762D7}" sibTransId="{19EDDF09-3777-4166-8390-5BD72E25CE03}"/>
    <dgm:cxn modelId="{F280AD0A-8FAC-4433-ABBD-AD8012219BA2}" type="presOf" srcId="{03C82F38-3460-4E98-80E2-4A86714FD833}" destId="{162977EA-8F9B-4E6E-8457-46E99AE81442}" srcOrd="0" destOrd="0" presId="urn:microsoft.com/office/officeart/2005/8/layout/hProcess9"/>
    <dgm:cxn modelId="{2E3327A6-0F8C-40DB-AFC6-85A31A153DD7}" srcId="{DF4B4B10-1BB2-47AD-9085-A5DE6F549A19}" destId="{916028DA-C58F-448E-81D6-58751F0C7A78}" srcOrd="2" destOrd="0" parTransId="{8869A38D-865D-4C59-BF00-1924B41491BC}" sibTransId="{5C0EF2FD-7243-4F6D-9752-069B3615232D}"/>
    <dgm:cxn modelId="{F046AB1B-72A1-4453-B7AA-329689D1365A}" srcId="{DF4B4B10-1BB2-47AD-9085-A5DE6F549A19}" destId="{80D963DA-0E3C-420D-9C2B-5DCA4AF7BB3E}" srcOrd="1" destOrd="0" parTransId="{5CCC08D1-EFD0-4499-9ACB-CF66D07BD571}" sibTransId="{D5A811D8-481D-4629-B89B-EBECBFF7931F}"/>
    <dgm:cxn modelId="{8D26C6AC-6ACB-40EF-BB6C-F875118460D9}" type="presOf" srcId="{80D963DA-0E3C-420D-9C2B-5DCA4AF7BB3E}" destId="{D57B6FDA-D04C-4ECA-A601-981FDD385622}" srcOrd="0" destOrd="0" presId="urn:microsoft.com/office/officeart/2005/8/layout/hProcess9"/>
    <dgm:cxn modelId="{720D2054-8B31-4563-8CAA-794C28A7BE88}" type="presOf" srcId="{916028DA-C58F-448E-81D6-58751F0C7A78}" destId="{54A5B3D4-B0D3-4469-8E4C-D1A685330B76}" srcOrd="0" destOrd="0" presId="urn:microsoft.com/office/officeart/2005/8/layout/hProcess9"/>
    <dgm:cxn modelId="{3A08A2C2-E04B-4C11-A3FD-47B0B08A064B}" type="presOf" srcId="{DF4B4B10-1BB2-47AD-9085-A5DE6F549A19}" destId="{86618B5F-E58A-4D09-B37E-88BCAA5332AF}" srcOrd="0" destOrd="0" presId="urn:microsoft.com/office/officeart/2005/8/layout/hProcess9"/>
    <dgm:cxn modelId="{6F12D7A5-A1DD-4794-88F9-54B80E9C8210}" type="presParOf" srcId="{86618B5F-E58A-4D09-B37E-88BCAA5332AF}" destId="{1171DB7E-7EC3-426F-9E87-CBFAA7D4C9BC}" srcOrd="0" destOrd="0" presId="urn:microsoft.com/office/officeart/2005/8/layout/hProcess9"/>
    <dgm:cxn modelId="{AB1C6D86-7942-4C87-B4B6-691F6A4212E6}" type="presParOf" srcId="{86618B5F-E58A-4D09-B37E-88BCAA5332AF}" destId="{90EF736A-731A-4804-9DA8-9CA35058DEAA}" srcOrd="1" destOrd="0" presId="urn:microsoft.com/office/officeart/2005/8/layout/hProcess9"/>
    <dgm:cxn modelId="{2A216ED6-3B76-4E51-8239-C3BA742564ED}" type="presParOf" srcId="{90EF736A-731A-4804-9DA8-9CA35058DEAA}" destId="{162977EA-8F9B-4E6E-8457-46E99AE81442}" srcOrd="0" destOrd="0" presId="urn:microsoft.com/office/officeart/2005/8/layout/hProcess9"/>
    <dgm:cxn modelId="{6E6719F2-9F8B-462F-BE57-F550EB16924E}" type="presParOf" srcId="{90EF736A-731A-4804-9DA8-9CA35058DEAA}" destId="{FE6AC2FE-6CEA-42D6-9686-0952D3907EA0}" srcOrd="1" destOrd="0" presId="urn:microsoft.com/office/officeart/2005/8/layout/hProcess9"/>
    <dgm:cxn modelId="{EF114FAC-9A61-4F6A-B918-B95D2BA05A43}" type="presParOf" srcId="{90EF736A-731A-4804-9DA8-9CA35058DEAA}" destId="{D57B6FDA-D04C-4ECA-A601-981FDD385622}" srcOrd="2" destOrd="0" presId="urn:microsoft.com/office/officeart/2005/8/layout/hProcess9"/>
    <dgm:cxn modelId="{4B91AD7E-752E-4066-A92E-96111FB57B63}" type="presParOf" srcId="{90EF736A-731A-4804-9DA8-9CA35058DEAA}" destId="{1C6A2D5D-FB4F-402C-8552-06BC7581FAAD}" srcOrd="3" destOrd="0" presId="urn:microsoft.com/office/officeart/2005/8/layout/hProcess9"/>
    <dgm:cxn modelId="{1B05F2C2-6984-4D9D-B095-EA135FD50BA5}" type="presParOf" srcId="{90EF736A-731A-4804-9DA8-9CA35058DEAA}" destId="{54A5B3D4-B0D3-4469-8E4C-D1A685330B7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EF642D-88C4-4541-BCD1-0CD03217059D}" type="doc">
      <dgm:prSet loTypeId="urn:microsoft.com/office/officeart/2005/8/layout/pyramid2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4E0105F-B832-4FBA-BBCD-1262CE74D856}">
      <dgm:prSet/>
      <dgm:spPr/>
      <dgm:t>
        <a:bodyPr/>
        <a:lstStyle/>
        <a:p>
          <a:pPr rtl="0"/>
          <a:r>
            <a:rPr lang="uk-UA" dirty="0" smtClean="0"/>
            <a:t>Аналіз документів  (кількісні показники) </a:t>
          </a:r>
          <a:endParaRPr lang="ru-RU" dirty="0"/>
        </a:p>
      </dgm:t>
    </dgm:pt>
    <dgm:pt modelId="{124EB938-2129-4F73-99C8-FDF8AD96BC51}" type="parTrans" cxnId="{8A5464B1-2A2E-4608-8D9A-0F96EE1B4668}">
      <dgm:prSet/>
      <dgm:spPr/>
      <dgm:t>
        <a:bodyPr/>
        <a:lstStyle/>
        <a:p>
          <a:endParaRPr lang="ru-RU"/>
        </a:p>
      </dgm:t>
    </dgm:pt>
    <dgm:pt modelId="{495DE886-6754-4A68-8084-F2C32971FC5F}" type="sibTrans" cxnId="{8A5464B1-2A2E-4608-8D9A-0F96EE1B4668}">
      <dgm:prSet/>
      <dgm:spPr/>
      <dgm:t>
        <a:bodyPr/>
        <a:lstStyle/>
        <a:p>
          <a:endParaRPr lang="ru-RU"/>
        </a:p>
      </dgm:t>
    </dgm:pt>
    <dgm:pt modelId="{69DB9ED2-EEA1-4253-8A99-0A98D9FC7FBD}">
      <dgm:prSet/>
      <dgm:spPr/>
      <dgm:t>
        <a:bodyPr/>
        <a:lstStyle/>
        <a:p>
          <a:pPr rtl="0"/>
          <a:r>
            <a:rPr lang="uk-UA" dirty="0" smtClean="0"/>
            <a:t>- аналіз статистичної та вторинної соціологічної інформації</a:t>
          </a:r>
          <a:endParaRPr lang="ru-RU" dirty="0"/>
        </a:p>
      </dgm:t>
    </dgm:pt>
    <dgm:pt modelId="{CF51101D-BD38-49CF-B213-ABE39473FFD4}" type="parTrans" cxnId="{E3E06742-310A-47CF-B398-0303EB67E57B}">
      <dgm:prSet/>
      <dgm:spPr/>
      <dgm:t>
        <a:bodyPr/>
        <a:lstStyle/>
        <a:p>
          <a:endParaRPr lang="ru-RU"/>
        </a:p>
      </dgm:t>
    </dgm:pt>
    <dgm:pt modelId="{91B438EC-D238-4936-9CF5-668190324A0A}" type="sibTrans" cxnId="{E3E06742-310A-47CF-B398-0303EB67E57B}">
      <dgm:prSet/>
      <dgm:spPr/>
      <dgm:t>
        <a:bodyPr/>
        <a:lstStyle/>
        <a:p>
          <a:endParaRPr lang="ru-RU"/>
        </a:p>
      </dgm:t>
    </dgm:pt>
    <dgm:pt modelId="{E2F4D675-16B4-4C67-ABFE-C02990EA066E}">
      <dgm:prSet/>
      <dgm:spPr/>
      <dgm:t>
        <a:bodyPr/>
        <a:lstStyle/>
        <a:p>
          <a:pPr rtl="0"/>
          <a:r>
            <a:rPr lang="uk-UA" dirty="0" smtClean="0"/>
            <a:t>- контент-аналіз повідомлень у ЗМК</a:t>
          </a:r>
          <a:endParaRPr lang="ru-RU" dirty="0"/>
        </a:p>
      </dgm:t>
    </dgm:pt>
    <dgm:pt modelId="{598B1A9F-5E24-4996-A6CF-F33EB5EA8421}" type="parTrans" cxnId="{251BD5EC-3ADB-4535-9102-DB0304793B39}">
      <dgm:prSet/>
      <dgm:spPr/>
      <dgm:t>
        <a:bodyPr/>
        <a:lstStyle/>
        <a:p>
          <a:endParaRPr lang="ru-RU"/>
        </a:p>
      </dgm:t>
    </dgm:pt>
    <dgm:pt modelId="{9BF5C126-3C53-4C7C-9330-FC43C9E4A781}" type="sibTrans" cxnId="{251BD5EC-3ADB-4535-9102-DB0304793B39}">
      <dgm:prSet/>
      <dgm:spPr/>
      <dgm:t>
        <a:bodyPr/>
        <a:lstStyle/>
        <a:p>
          <a:endParaRPr lang="ru-RU"/>
        </a:p>
      </dgm:t>
    </dgm:pt>
    <dgm:pt modelId="{596D91BF-3A01-4E71-9A5D-D7259ADC6D35}" type="pres">
      <dgm:prSet presAssocID="{67EF642D-88C4-4541-BCD1-0CD03217059D}" presName="compositeShape" presStyleCnt="0">
        <dgm:presLayoutVars>
          <dgm:dir/>
          <dgm:resizeHandles/>
        </dgm:presLayoutVars>
      </dgm:prSet>
      <dgm:spPr/>
    </dgm:pt>
    <dgm:pt modelId="{D88FB3D0-7BB9-45E6-8538-DA63C3BB5FC4}" type="pres">
      <dgm:prSet presAssocID="{67EF642D-88C4-4541-BCD1-0CD03217059D}" presName="pyramid" presStyleLbl="node1" presStyleIdx="0" presStyleCnt="1"/>
      <dgm:spPr/>
    </dgm:pt>
    <dgm:pt modelId="{142BD309-F588-4258-BBF2-CD80BC62BC92}" type="pres">
      <dgm:prSet presAssocID="{67EF642D-88C4-4541-BCD1-0CD03217059D}" presName="theList" presStyleCnt="0"/>
      <dgm:spPr/>
    </dgm:pt>
    <dgm:pt modelId="{ABD7E43A-0278-4884-AF4D-0BCC62E3C8D2}" type="pres">
      <dgm:prSet presAssocID="{44E0105F-B832-4FBA-BBCD-1262CE74D856}" presName="aNode" presStyleLbl="fgAcc1" presStyleIdx="0" presStyleCnt="3">
        <dgm:presLayoutVars>
          <dgm:bulletEnabled val="1"/>
        </dgm:presLayoutVars>
      </dgm:prSet>
      <dgm:spPr/>
    </dgm:pt>
    <dgm:pt modelId="{FC2DC08C-0418-4CB0-8A7C-B93EF1D336FF}" type="pres">
      <dgm:prSet presAssocID="{44E0105F-B832-4FBA-BBCD-1262CE74D856}" presName="aSpace" presStyleCnt="0"/>
      <dgm:spPr/>
    </dgm:pt>
    <dgm:pt modelId="{D7B2A6C4-740F-47DD-9E2A-3629B7FC76B9}" type="pres">
      <dgm:prSet presAssocID="{69DB9ED2-EEA1-4253-8A99-0A98D9FC7FBD}" presName="aNode" presStyleLbl="fgAcc1" presStyleIdx="1" presStyleCnt="3">
        <dgm:presLayoutVars>
          <dgm:bulletEnabled val="1"/>
        </dgm:presLayoutVars>
      </dgm:prSet>
      <dgm:spPr/>
    </dgm:pt>
    <dgm:pt modelId="{A59FAEB5-1B6F-4F0E-B93A-D96FE9FFC1B8}" type="pres">
      <dgm:prSet presAssocID="{69DB9ED2-EEA1-4253-8A99-0A98D9FC7FBD}" presName="aSpace" presStyleCnt="0"/>
      <dgm:spPr/>
    </dgm:pt>
    <dgm:pt modelId="{36A77FFB-7122-4A6E-B78E-089E55D9A4BA}" type="pres">
      <dgm:prSet presAssocID="{E2F4D675-16B4-4C67-ABFE-C02990EA066E}" presName="aNode" presStyleLbl="fgAcc1" presStyleIdx="2" presStyleCnt="3">
        <dgm:presLayoutVars>
          <dgm:bulletEnabled val="1"/>
        </dgm:presLayoutVars>
      </dgm:prSet>
      <dgm:spPr/>
    </dgm:pt>
    <dgm:pt modelId="{EF464BD9-C76F-4442-81D9-ED9948FF267D}" type="pres">
      <dgm:prSet presAssocID="{E2F4D675-16B4-4C67-ABFE-C02990EA066E}" presName="aSpace" presStyleCnt="0"/>
      <dgm:spPr/>
    </dgm:pt>
  </dgm:ptLst>
  <dgm:cxnLst>
    <dgm:cxn modelId="{E3E06742-310A-47CF-B398-0303EB67E57B}" srcId="{67EF642D-88C4-4541-BCD1-0CD03217059D}" destId="{69DB9ED2-EEA1-4253-8A99-0A98D9FC7FBD}" srcOrd="1" destOrd="0" parTransId="{CF51101D-BD38-49CF-B213-ABE39473FFD4}" sibTransId="{91B438EC-D238-4936-9CF5-668190324A0A}"/>
    <dgm:cxn modelId="{251BD5EC-3ADB-4535-9102-DB0304793B39}" srcId="{67EF642D-88C4-4541-BCD1-0CD03217059D}" destId="{E2F4D675-16B4-4C67-ABFE-C02990EA066E}" srcOrd="2" destOrd="0" parTransId="{598B1A9F-5E24-4996-A6CF-F33EB5EA8421}" sibTransId="{9BF5C126-3C53-4C7C-9330-FC43C9E4A781}"/>
    <dgm:cxn modelId="{4A90D15F-D2D9-43F1-A4F6-ADC5727ED38C}" type="presOf" srcId="{69DB9ED2-EEA1-4253-8A99-0A98D9FC7FBD}" destId="{D7B2A6C4-740F-47DD-9E2A-3629B7FC76B9}" srcOrd="0" destOrd="0" presId="urn:microsoft.com/office/officeart/2005/8/layout/pyramid2"/>
    <dgm:cxn modelId="{8A5464B1-2A2E-4608-8D9A-0F96EE1B4668}" srcId="{67EF642D-88C4-4541-BCD1-0CD03217059D}" destId="{44E0105F-B832-4FBA-BBCD-1262CE74D856}" srcOrd="0" destOrd="0" parTransId="{124EB938-2129-4F73-99C8-FDF8AD96BC51}" sibTransId="{495DE886-6754-4A68-8084-F2C32971FC5F}"/>
    <dgm:cxn modelId="{87EE8952-10CB-4BC2-A019-771E767AA4F6}" type="presOf" srcId="{67EF642D-88C4-4541-BCD1-0CD03217059D}" destId="{596D91BF-3A01-4E71-9A5D-D7259ADC6D35}" srcOrd="0" destOrd="0" presId="urn:microsoft.com/office/officeart/2005/8/layout/pyramid2"/>
    <dgm:cxn modelId="{E334718E-D3B6-47D4-ADFC-3574B6102D8F}" type="presOf" srcId="{44E0105F-B832-4FBA-BBCD-1262CE74D856}" destId="{ABD7E43A-0278-4884-AF4D-0BCC62E3C8D2}" srcOrd="0" destOrd="0" presId="urn:microsoft.com/office/officeart/2005/8/layout/pyramid2"/>
    <dgm:cxn modelId="{E0480BB2-6F04-414F-A9D0-DA5AAA3B7A9B}" type="presOf" srcId="{E2F4D675-16B4-4C67-ABFE-C02990EA066E}" destId="{36A77FFB-7122-4A6E-B78E-089E55D9A4BA}" srcOrd="0" destOrd="0" presId="urn:microsoft.com/office/officeart/2005/8/layout/pyramid2"/>
    <dgm:cxn modelId="{947A84F2-41B7-4B48-8A93-2204EAFCCA72}" type="presParOf" srcId="{596D91BF-3A01-4E71-9A5D-D7259ADC6D35}" destId="{D88FB3D0-7BB9-45E6-8538-DA63C3BB5FC4}" srcOrd="0" destOrd="0" presId="urn:microsoft.com/office/officeart/2005/8/layout/pyramid2"/>
    <dgm:cxn modelId="{31B7F052-A105-4E30-BBE8-667AEB50097A}" type="presParOf" srcId="{596D91BF-3A01-4E71-9A5D-D7259ADC6D35}" destId="{142BD309-F588-4258-BBF2-CD80BC62BC92}" srcOrd="1" destOrd="0" presId="urn:microsoft.com/office/officeart/2005/8/layout/pyramid2"/>
    <dgm:cxn modelId="{2D12F3B1-B342-4F65-AFFF-7388F1C5E8C1}" type="presParOf" srcId="{142BD309-F588-4258-BBF2-CD80BC62BC92}" destId="{ABD7E43A-0278-4884-AF4D-0BCC62E3C8D2}" srcOrd="0" destOrd="0" presId="urn:microsoft.com/office/officeart/2005/8/layout/pyramid2"/>
    <dgm:cxn modelId="{5334382C-2930-4CB0-A8FC-9321AC88633B}" type="presParOf" srcId="{142BD309-F588-4258-BBF2-CD80BC62BC92}" destId="{FC2DC08C-0418-4CB0-8A7C-B93EF1D336FF}" srcOrd="1" destOrd="0" presId="urn:microsoft.com/office/officeart/2005/8/layout/pyramid2"/>
    <dgm:cxn modelId="{17EC6176-D389-4590-9B61-21C5B798DB72}" type="presParOf" srcId="{142BD309-F588-4258-BBF2-CD80BC62BC92}" destId="{D7B2A6C4-740F-47DD-9E2A-3629B7FC76B9}" srcOrd="2" destOrd="0" presId="urn:microsoft.com/office/officeart/2005/8/layout/pyramid2"/>
    <dgm:cxn modelId="{4ABDC5B5-9738-47D0-AAF6-DDA36935B674}" type="presParOf" srcId="{142BD309-F588-4258-BBF2-CD80BC62BC92}" destId="{A59FAEB5-1B6F-4F0E-B93A-D96FE9FFC1B8}" srcOrd="3" destOrd="0" presId="urn:microsoft.com/office/officeart/2005/8/layout/pyramid2"/>
    <dgm:cxn modelId="{FFDCCB32-1965-4FD9-9BB5-AE477BE9F09D}" type="presParOf" srcId="{142BD309-F588-4258-BBF2-CD80BC62BC92}" destId="{36A77FFB-7122-4A6E-B78E-089E55D9A4BA}" srcOrd="4" destOrd="0" presId="urn:microsoft.com/office/officeart/2005/8/layout/pyramid2"/>
    <dgm:cxn modelId="{DB3EABA3-4CA6-416E-9172-7C02A7AF9654}" type="presParOf" srcId="{142BD309-F588-4258-BBF2-CD80BC62BC92}" destId="{EF464BD9-C76F-4442-81D9-ED9948FF267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EF642D-88C4-4541-BCD1-0CD03217059D}" type="doc">
      <dgm:prSet loTypeId="urn:microsoft.com/office/officeart/2005/8/layout/pyramid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E0105F-B832-4FBA-BBCD-1262CE74D856}">
      <dgm:prSet/>
      <dgm:spPr/>
      <dgm:t>
        <a:bodyPr/>
        <a:lstStyle/>
        <a:p>
          <a:pPr rtl="0"/>
          <a:r>
            <a:rPr lang="uk-UA" dirty="0" smtClean="0"/>
            <a:t>Аналіз документів  (якісні показники) </a:t>
          </a:r>
          <a:endParaRPr lang="ru-RU" dirty="0"/>
        </a:p>
      </dgm:t>
    </dgm:pt>
    <dgm:pt modelId="{124EB938-2129-4F73-99C8-FDF8AD96BC51}" type="parTrans" cxnId="{8A5464B1-2A2E-4608-8D9A-0F96EE1B4668}">
      <dgm:prSet/>
      <dgm:spPr/>
      <dgm:t>
        <a:bodyPr/>
        <a:lstStyle/>
        <a:p>
          <a:endParaRPr lang="ru-RU"/>
        </a:p>
      </dgm:t>
    </dgm:pt>
    <dgm:pt modelId="{495DE886-6754-4A68-8084-F2C32971FC5F}" type="sibTrans" cxnId="{8A5464B1-2A2E-4608-8D9A-0F96EE1B4668}">
      <dgm:prSet/>
      <dgm:spPr/>
      <dgm:t>
        <a:bodyPr/>
        <a:lstStyle/>
        <a:p>
          <a:endParaRPr lang="ru-RU"/>
        </a:p>
      </dgm:t>
    </dgm:pt>
    <dgm:pt modelId="{69DB9ED2-EEA1-4253-8A99-0A98D9FC7FBD}">
      <dgm:prSet/>
      <dgm:spPr/>
      <dgm:t>
        <a:bodyPr/>
        <a:lstStyle/>
        <a:p>
          <a:pPr rtl="0"/>
          <a:r>
            <a:rPr lang="uk-UA" dirty="0" smtClean="0"/>
            <a:t>- аналіз унікальних документальних джерел</a:t>
          </a:r>
          <a:endParaRPr lang="ru-RU" dirty="0"/>
        </a:p>
      </dgm:t>
    </dgm:pt>
    <dgm:pt modelId="{CF51101D-BD38-49CF-B213-ABE39473FFD4}" type="parTrans" cxnId="{E3E06742-310A-47CF-B398-0303EB67E57B}">
      <dgm:prSet/>
      <dgm:spPr/>
      <dgm:t>
        <a:bodyPr/>
        <a:lstStyle/>
        <a:p>
          <a:endParaRPr lang="ru-RU"/>
        </a:p>
      </dgm:t>
    </dgm:pt>
    <dgm:pt modelId="{91B438EC-D238-4936-9CF5-668190324A0A}" type="sibTrans" cxnId="{E3E06742-310A-47CF-B398-0303EB67E57B}">
      <dgm:prSet/>
      <dgm:spPr/>
      <dgm:t>
        <a:bodyPr/>
        <a:lstStyle/>
        <a:p>
          <a:endParaRPr lang="ru-RU"/>
        </a:p>
      </dgm:t>
    </dgm:pt>
    <dgm:pt modelId="{E2F4D675-16B4-4C67-ABFE-C02990EA066E}">
      <dgm:prSet/>
      <dgm:spPr/>
      <dgm:t>
        <a:bodyPr/>
        <a:lstStyle/>
        <a:p>
          <a:pPr rtl="0"/>
          <a:r>
            <a:rPr lang="uk-UA" dirty="0" smtClean="0"/>
            <a:t>- візуальна соціологія </a:t>
          </a:r>
          <a:endParaRPr lang="ru-RU" dirty="0"/>
        </a:p>
      </dgm:t>
    </dgm:pt>
    <dgm:pt modelId="{598B1A9F-5E24-4996-A6CF-F33EB5EA8421}" type="parTrans" cxnId="{251BD5EC-3ADB-4535-9102-DB0304793B39}">
      <dgm:prSet/>
      <dgm:spPr/>
      <dgm:t>
        <a:bodyPr/>
        <a:lstStyle/>
        <a:p>
          <a:endParaRPr lang="ru-RU"/>
        </a:p>
      </dgm:t>
    </dgm:pt>
    <dgm:pt modelId="{9BF5C126-3C53-4C7C-9330-FC43C9E4A781}" type="sibTrans" cxnId="{251BD5EC-3ADB-4535-9102-DB0304793B39}">
      <dgm:prSet/>
      <dgm:spPr/>
      <dgm:t>
        <a:bodyPr/>
        <a:lstStyle/>
        <a:p>
          <a:endParaRPr lang="ru-RU"/>
        </a:p>
      </dgm:t>
    </dgm:pt>
    <dgm:pt modelId="{596D91BF-3A01-4E71-9A5D-D7259ADC6D35}" type="pres">
      <dgm:prSet presAssocID="{67EF642D-88C4-4541-BCD1-0CD03217059D}" presName="compositeShape" presStyleCnt="0">
        <dgm:presLayoutVars>
          <dgm:dir/>
          <dgm:resizeHandles/>
        </dgm:presLayoutVars>
      </dgm:prSet>
      <dgm:spPr/>
    </dgm:pt>
    <dgm:pt modelId="{D88FB3D0-7BB9-45E6-8538-DA63C3BB5FC4}" type="pres">
      <dgm:prSet presAssocID="{67EF642D-88C4-4541-BCD1-0CD03217059D}" presName="pyramid" presStyleLbl="node1" presStyleIdx="0" presStyleCnt="1"/>
      <dgm:spPr/>
    </dgm:pt>
    <dgm:pt modelId="{142BD309-F588-4258-BBF2-CD80BC62BC92}" type="pres">
      <dgm:prSet presAssocID="{67EF642D-88C4-4541-BCD1-0CD03217059D}" presName="theList" presStyleCnt="0"/>
      <dgm:spPr/>
    </dgm:pt>
    <dgm:pt modelId="{ABD7E43A-0278-4884-AF4D-0BCC62E3C8D2}" type="pres">
      <dgm:prSet presAssocID="{44E0105F-B832-4FBA-BBCD-1262CE74D856}" presName="aNode" presStyleLbl="fgAcc1" presStyleIdx="0" presStyleCnt="3">
        <dgm:presLayoutVars>
          <dgm:bulletEnabled val="1"/>
        </dgm:presLayoutVars>
      </dgm:prSet>
      <dgm:spPr/>
    </dgm:pt>
    <dgm:pt modelId="{FC2DC08C-0418-4CB0-8A7C-B93EF1D336FF}" type="pres">
      <dgm:prSet presAssocID="{44E0105F-B832-4FBA-BBCD-1262CE74D856}" presName="aSpace" presStyleCnt="0"/>
      <dgm:spPr/>
    </dgm:pt>
    <dgm:pt modelId="{D7B2A6C4-740F-47DD-9E2A-3629B7FC76B9}" type="pres">
      <dgm:prSet presAssocID="{69DB9ED2-EEA1-4253-8A99-0A98D9FC7FBD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9FAEB5-1B6F-4F0E-B93A-D96FE9FFC1B8}" type="pres">
      <dgm:prSet presAssocID="{69DB9ED2-EEA1-4253-8A99-0A98D9FC7FBD}" presName="aSpace" presStyleCnt="0"/>
      <dgm:spPr/>
    </dgm:pt>
    <dgm:pt modelId="{36A77FFB-7122-4A6E-B78E-089E55D9A4BA}" type="pres">
      <dgm:prSet presAssocID="{E2F4D675-16B4-4C67-ABFE-C02990EA066E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464BD9-C76F-4442-81D9-ED9948FF267D}" type="pres">
      <dgm:prSet presAssocID="{E2F4D675-16B4-4C67-ABFE-C02990EA066E}" presName="aSpace" presStyleCnt="0"/>
      <dgm:spPr/>
    </dgm:pt>
  </dgm:ptLst>
  <dgm:cxnLst>
    <dgm:cxn modelId="{251BD5EC-3ADB-4535-9102-DB0304793B39}" srcId="{67EF642D-88C4-4541-BCD1-0CD03217059D}" destId="{E2F4D675-16B4-4C67-ABFE-C02990EA066E}" srcOrd="2" destOrd="0" parTransId="{598B1A9F-5E24-4996-A6CF-F33EB5EA8421}" sibTransId="{9BF5C126-3C53-4C7C-9330-FC43C9E4A781}"/>
    <dgm:cxn modelId="{A9ADF028-5A7C-41A5-A939-5344DEF357D8}" type="presOf" srcId="{E2F4D675-16B4-4C67-ABFE-C02990EA066E}" destId="{36A77FFB-7122-4A6E-B78E-089E55D9A4BA}" srcOrd="0" destOrd="0" presId="urn:microsoft.com/office/officeart/2005/8/layout/pyramid2"/>
    <dgm:cxn modelId="{E3E06742-310A-47CF-B398-0303EB67E57B}" srcId="{67EF642D-88C4-4541-BCD1-0CD03217059D}" destId="{69DB9ED2-EEA1-4253-8A99-0A98D9FC7FBD}" srcOrd="1" destOrd="0" parTransId="{CF51101D-BD38-49CF-B213-ABE39473FFD4}" sibTransId="{91B438EC-D238-4936-9CF5-668190324A0A}"/>
    <dgm:cxn modelId="{8A5464B1-2A2E-4608-8D9A-0F96EE1B4668}" srcId="{67EF642D-88C4-4541-BCD1-0CD03217059D}" destId="{44E0105F-B832-4FBA-BBCD-1262CE74D856}" srcOrd="0" destOrd="0" parTransId="{124EB938-2129-4F73-99C8-FDF8AD96BC51}" sibTransId="{495DE886-6754-4A68-8084-F2C32971FC5F}"/>
    <dgm:cxn modelId="{01068A06-3EC6-492B-A784-D50163FFFE7F}" type="presOf" srcId="{67EF642D-88C4-4541-BCD1-0CD03217059D}" destId="{596D91BF-3A01-4E71-9A5D-D7259ADC6D35}" srcOrd="0" destOrd="0" presId="urn:microsoft.com/office/officeart/2005/8/layout/pyramid2"/>
    <dgm:cxn modelId="{86AF28B4-92D5-4BBB-B85B-A9340643B89A}" type="presOf" srcId="{44E0105F-B832-4FBA-BBCD-1262CE74D856}" destId="{ABD7E43A-0278-4884-AF4D-0BCC62E3C8D2}" srcOrd="0" destOrd="0" presId="urn:microsoft.com/office/officeart/2005/8/layout/pyramid2"/>
    <dgm:cxn modelId="{2BDCB651-392A-45E6-9002-228375490AE7}" type="presOf" srcId="{69DB9ED2-EEA1-4253-8A99-0A98D9FC7FBD}" destId="{D7B2A6C4-740F-47DD-9E2A-3629B7FC76B9}" srcOrd="0" destOrd="0" presId="urn:microsoft.com/office/officeart/2005/8/layout/pyramid2"/>
    <dgm:cxn modelId="{B700D0E7-D826-485E-A37D-7DB6A6787BDA}" type="presParOf" srcId="{596D91BF-3A01-4E71-9A5D-D7259ADC6D35}" destId="{D88FB3D0-7BB9-45E6-8538-DA63C3BB5FC4}" srcOrd="0" destOrd="0" presId="urn:microsoft.com/office/officeart/2005/8/layout/pyramid2"/>
    <dgm:cxn modelId="{E6345523-EBE9-4E17-96A5-C6573574F1BF}" type="presParOf" srcId="{596D91BF-3A01-4E71-9A5D-D7259ADC6D35}" destId="{142BD309-F588-4258-BBF2-CD80BC62BC92}" srcOrd="1" destOrd="0" presId="urn:microsoft.com/office/officeart/2005/8/layout/pyramid2"/>
    <dgm:cxn modelId="{94C8849A-6BD1-4855-9C6E-AD055DC45139}" type="presParOf" srcId="{142BD309-F588-4258-BBF2-CD80BC62BC92}" destId="{ABD7E43A-0278-4884-AF4D-0BCC62E3C8D2}" srcOrd="0" destOrd="0" presId="urn:microsoft.com/office/officeart/2005/8/layout/pyramid2"/>
    <dgm:cxn modelId="{D548E770-6265-4D6E-A065-77A6E93EFEB9}" type="presParOf" srcId="{142BD309-F588-4258-BBF2-CD80BC62BC92}" destId="{FC2DC08C-0418-4CB0-8A7C-B93EF1D336FF}" srcOrd="1" destOrd="0" presId="urn:microsoft.com/office/officeart/2005/8/layout/pyramid2"/>
    <dgm:cxn modelId="{09220AF9-17A4-4FFE-AD25-E01EF61F8E30}" type="presParOf" srcId="{142BD309-F588-4258-BBF2-CD80BC62BC92}" destId="{D7B2A6C4-740F-47DD-9E2A-3629B7FC76B9}" srcOrd="2" destOrd="0" presId="urn:microsoft.com/office/officeart/2005/8/layout/pyramid2"/>
    <dgm:cxn modelId="{A6B0E531-B500-409D-95CA-5BA862735A4E}" type="presParOf" srcId="{142BD309-F588-4258-BBF2-CD80BC62BC92}" destId="{A59FAEB5-1B6F-4F0E-B93A-D96FE9FFC1B8}" srcOrd="3" destOrd="0" presId="urn:microsoft.com/office/officeart/2005/8/layout/pyramid2"/>
    <dgm:cxn modelId="{DD321993-473F-4173-9D5A-E48812B88D9D}" type="presParOf" srcId="{142BD309-F588-4258-BBF2-CD80BC62BC92}" destId="{36A77FFB-7122-4A6E-B78E-089E55D9A4BA}" srcOrd="4" destOrd="0" presId="urn:microsoft.com/office/officeart/2005/8/layout/pyramid2"/>
    <dgm:cxn modelId="{7FF0C2FC-8DBB-4A5A-8BE1-E59A0362C1E7}" type="presParOf" srcId="{142BD309-F588-4258-BBF2-CD80BC62BC92}" destId="{EF464BD9-C76F-4442-81D9-ED9948FF267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71DB7E-7EC3-426F-9E87-CBFAA7D4C9BC}">
      <dsp:nvSpPr>
        <dsp:cNvPr id="0" name=""/>
        <dsp:cNvSpPr/>
      </dsp:nvSpPr>
      <dsp:spPr>
        <a:xfrm>
          <a:off x="617219" y="0"/>
          <a:ext cx="6995160" cy="4572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2977EA-8F9B-4E6E-8457-46E99AE81442}">
      <dsp:nvSpPr>
        <dsp:cNvPr id="0" name=""/>
        <dsp:cNvSpPr/>
      </dsp:nvSpPr>
      <dsp:spPr>
        <a:xfrm>
          <a:off x="3724" y="1371599"/>
          <a:ext cx="2618290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Девіантна </a:t>
          </a:r>
          <a:endParaRPr lang="ru-RU" sz="2800" kern="1200" dirty="0"/>
        </a:p>
      </dsp:txBody>
      <dsp:txXfrm>
        <a:off x="3724" y="1371599"/>
        <a:ext cx="2618290" cy="1828800"/>
      </dsp:txXfrm>
    </dsp:sp>
    <dsp:sp modelId="{D57B6FDA-D04C-4ECA-A601-981FDD385622}">
      <dsp:nvSpPr>
        <dsp:cNvPr id="0" name=""/>
        <dsp:cNvSpPr/>
      </dsp:nvSpPr>
      <dsp:spPr>
        <a:xfrm>
          <a:off x="2805654" y="1371599"/>
          <a:ext cx="2618290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err="1" smtClean="0"/>
            <a:t>Делінквентна</a:t>
          </a:r>
          <a:endParaRPr lang="uk-UA" sz="2800" kern="1200" dirty="0"/>
        </a:p>
      </dsp:txBody>
      <dsp:txXfrm>
        <a:off x="2805654" y="1371599"/>
        <a:ext cx="2618290" cy="1828800"/>
      </dsp:txXfrm>
    </dsp:sp>
    <dsp:sp modelId="{54A5B3D4-B0D3-4469-8E4C-D1A685330B76}">
      <dsp:nvSpPr>
        <dsp:cNvPr id="0" name=""/>
        <dsp:cNvSpPr/>
      </dsp:nvSpPr>
      <dsp:spPr>
        <a:xfrm>
          <a:off x="5607584" y="1371599"/>
          <a:ext cx="2618290" cy="182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Кримінальна</a:t>
          </a:r>
          <a:endParaRPr lang="ru-RU" sz="2800" kern="1200" dirty="0"/>
        </a:p>
      </dsp:txBody>
      <dsp:txXfrm>
        <a:off x="5607584" y="1371599"/>
        <a:ext cx="2618290" cy="18288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8FB3D0-7BB9-45E6-8538-DA63C3BB5FC4}">
      <dsp:nvSpPr>
        <dsp:cNvPr id="0" name=""/>
        <dsp:cNvSpPr/>
      </dsp:nvSpPr>
      <dsp:spPr>
        <a:xfrm>
          <a:off x="0" y="0"/>
          <a:ext cx="3390240" cy="457200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BD7E43A-0278-4884-AF4D-0BCC62E3C8D2}">
      <dsp:nvSpPr>
        <dsp:cNvPr id="0" name=""/>
        <dsp:cNvSpPr/>
      </dsp:nvSpPr>
      <dsp:spPr>
        <a:xfrm>
          <a:off x="1695120" y="459655"/>
          <a:ext cx="2203656" cy="108227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Аналіз документів  (кількісні показники) </a:t>
          </a:r>
          <a:endParaRPr lang="ru-RU" sz="1500" kern="1200" dirty="0"/>
        </a:p>
      </dsp:txBody>
      <dsp:txXfrm>
        <a:off x="1695120" y="459655"/>
        <a:ext cx="2203656" cy="1082278"/>
      </dsp:txXfrm>
    </dsp:sp>
    <dsp:sp modelId="{D7B2A6C4-740F-47DD-9E2A-3629B7FC76B9}">
      <dsp:nvSpPr>
        <dsp:cNvPr id="0" name=""/>
        <dsp:cNvSpPr/>
      </dsp:nvSpPr>
      <dsp:spPr>
        <a:xfrm>
          <a:off x="1695120" y="1677218"/>
          <a:ext cx="2203656" cy="108227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- аналіз статистичної та вторинної соціологічної інформації</a:t>
          </a:r>
          <a:endParaRPr lang="ru-RU" sz="1500" kern="1200" dirty="0"/>
        </a:p>
      </dsp:txBody>
      <dsp:txXfrm>
        <a:off x="1695120" y="1677218"/>
        <a:ext cx="2203656" cy="1082278"/>
      </dsp:txXfrm>
    </dsp:sp>
    <dsp:sp modelId="{36A77FFB-7122-4A6E-B78E-089E55D9A4BA}">
      <dsp:nvSpPr>
        <dsp:cNvPr id="0" name=""/>
        <dsp:cNvSpPr/>
      </dsp:nvSpPr>
      <dsp:spPr>
        <a:xfrm>
          <a:off x="1695120" y="2894781"/>
          <a:ext cx="2203656" cy="108227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- контент-аналіз повідомлень у ЗМК</a:t>
          </a:r>
          <a:endParaRPr lang="ru-RU" sz="1500" kern="1200" dirty="0"/>
        </a:p>
      </dsp:txBody>
      <dsp:txXfrm>
        <a:off x="1695120" y="2894781"/>
        <a:ext cx="2203656" cy="108227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8FB3D0-7BB9-45E6-8538-DA63C3BB5FC4}">
      <dsp:nvSpPr>
        <dsp:cNvPr id="0" name=""/>
        <dsp:cNvSpPr/>
      </dsp:nvSpPr>
      <dsp:spPr>
        <a:xfrm>
          <a:off x="0" y="0"/>
          <a:ext cx="3506476" cy="4537976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BD7E43A-0278-4884-AF4D-0BCC62E3C8D2}">
      <dsp:nvSpPr>
        <dsp:cNvPr id="0" name=""/>
        <dsp:cNvSpPr/>
      </dsp:nvSpPr>
      <dsp:spPr>
        <a:xfrm>
          <a:off x="1753238" y="456234"/>
          <a:ext cx="2279209" cy="10742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Аналіз документів  (якісні показники) </a:t>
          </a:r>
          <a:endParaRPr lang="ru-RU" sz="1800" kern="1200" dirty="0"/>
        </a:p>
      </dsp:txBody>
      <dsp:txXfrm>
        <a:off x="1753238" y="456234"/>
        <a:ext cx="2279209" cy="1074224"/>
      </dsp:txXfrm>
    </dsp:sp>
    <dsp:sp modelId="{D7B2A6C4-740F-47DD-9E2A-3629B7FC76B9}">
      <dsp:nvSpPr>
        <dsp:cNvPr id="0" name=""/>
        <dsp:cNvSpPr/>
      </dsp:nvSpPr>
      <dsp:spPr>
        <a:xfrm>
          <a:off x="1753238" y="1664736"/>
          <a:ext cx="2279209" cy="10742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- аналіз унікальних документальних джерел</a:t>
          </a:r>
          <a:endParaRPr lang="ru-RU" sz="1800" kern="1200" dirty="0"/>
        </a:p>
      </dsp:txBody>
      <dsp:txXfrm>
        <a:off x="1753238" y="1664736"/>
        <a:ext cx="2279209" cy="1074224"/>
      </dsp:txXfrm>
    </dsp:sp>
    <dsp:sp modelId="{36A77FFB-7122-4A6E-B78E-089E55D9A4BA}">
      <dsp:nvSpPr>
        <dsp:cNvPr id="0" name=""/>
        <dsp:cNvSpPr/>
      </dsp:nvSpPr>
      <dsp:spPr>
        <a:xfrm>
          <a:off x="1753238" y="2873239"/>
          <a:ext cx="2279209" cy="10742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- візуальна соціологія </a:t>
          </a:r>
          <a:endParaRPr lang="ru-RU" sz="1800" kern="1200" dirty="0"/>
        </a:p>
      </dsp:txBody>
      <dsp:txXfrm>
        <a:off x="1753238" y="2873239"/>
        <a:ext cx="2279209" cy="1074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2220664"/>
          </a:xfrm>
        </p:spPr>
        <p:txBody>
          <a:bodyPr>
            <a:normAutofit/>
          </a:bodyPr>
          <a:lstStyle/>
          <a:p>
            <a:r>
              <a:rPr lang="uk-UA" u="sng" dirty="0" smtClean="0">
                <a:latin typeface="Arial Black" pitchFamily="34" charset="0"/>
              </a:rPr>
              <a:t>Кількісні та якісні методи у досліджені асоціальної поведінки</a:t>
            </a:r>
            <a:endParaRPr lang="uk-UA" b="1" u="sng" dirty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Impact" pitchFamily="34" charset="0"/>
              </a:rPr>
              <a:t>Автор: доцент кафедри соціології, к.соц.н., Ратушна Таісія Олександрівна</a:t>
            </a:r>
            <a:endParaRPr lang="ru-RU" dirty="0">
              <a:solidFill>
                <a:schemeClr val="accent2">
                  <a:lumMod val="20000"/>
                  <a:lumOff val="80000"/>
                </a:schemeClr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dirty="0" smtClean="0">
                <a:latin typeface="Arial Black" pitchFamily="34" charset="0"/>
              </a:rPr>
              <a:t>Методи дослідження асоціальної поведінки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u="sng" dirty="0" smtClean="0">
                <a:latin typeface="Arial Black" pitchFamily="34" charset="0"/>
              </a:rPr>
              <a:t>Експеримент</a:t>
            </a:r>
          </a:p>
          <a:p>
            <a:r>
              <a:rPr lang="ru-RU" b="1" dirty="0" err="1" smtClean="0">
                <a:latin typeface="Arial Black" pitchFamily="34" charset="0"/>
              </a:rPr>
              <a:t>Натурний</a:t>
            </a:r>
            <a:r>
              <a:rPr lang="ru-RU" b="1" dirty="0" smtClean="0">
                <a:latin typeface="Arial Black" pitchFamily="34" charset="0"/>
              </a:rPr>
              <a:t> та </a:t>
            </a:r>
            <a:r>
              <a:rPr lang="ru-RU" b="1" dirty="0" err="1" smtClean="0">
                <a:latin typeface="Arial Black" pitchFamily="34" charset="0"/>
              </a:rPr>
              <a:t>уявний</a:t>
            </a:r>
            <a:r>
              <a:rPr lang="ru-RU" b="1" dirty="0" smtClean="0">
                <a:latin typeface="Arial Black" pitchFamily="34" charset="0"/>
              </a:rPr>
              <a:t> </a:t>
            </a:r>
            <a:r>
              <a:rPr lang="ru-RU" b="1" dirty="0" err="1" smtClean="0">
                <a:latin typeface="Arial Black" pitchFamily="34" charset="0"/>
              </a:rPr>
              <a:t>експеримент</a:t>
            </a:r>
            <a:r>
              <a:rPr lang="ru-RU" b="1" dirty="0" smtClean="0">
                <a:latin typeface="Arial Black" pitchFamily="34" charset="0"/>
              </a:rPr>
              <a:t>. </a:t>
            </a:r>
            <a:r>
              <a:rPr lang="ru-RU" b="1" dirty="0" err="1" smtClean="0">
                <a:latin typeface="Arial Black" pitchFamily="34" charset="0"/>
              </a:rPr>
              <a:t>Контрольований</a:t>
            </a:r>
            <a:r>
              <a:rPr lang="ru-RU" b="1" dirty="0" smtClean="0">
                <a:latin typeface="Arial Black" pitchFamily="34" charset="0"/>
              </a:rPr>
              <a:t> та не </a:t>
            </a:r>
            <a:r>
              <a:rPr lang="ru-RU" b="1" dirty="0" err="1" smtClean="0">
                <a:latin typeface="Arial Black" pitchFamily="34" charset="0"/>
              </a:rPr>
              <a:t>контрольований</a:t>
            </a:r>
            <a:r>
              <a:rPr lang="ru-RU" b="1" dirty="0" smtClean="0">
                <a:latin typeface="Arial Black" pitchFamily="34" charset="0"/>
              </a:rPr>
              <a:t> </a:t>
            </a:r>
            <a:r>
              <a:rPr lang="ru-RU" b="1" dirty="0" err="1" smtClean="0">
                <a:latin typeface="Arial Black" pitchFamily="34" charset="0"/>
              </a:rPr>
              <a:t>експеримент</a:t>
            </a:r>
            <a:r>
              <a:rPr lang="ru-RU" b="1" dirty="0" smtClean="0">
                <a:latin typeface="Arial Black" pitchFamily="34" charset="0"/>
              </a:rPr>
              <a:t>. </a:t>
            </a:r>
            <a:r>
              <a:rPr lang="ru-RU" b="1" dirty="0" err="1" smtClean="0">
                <a:latin typeface="Arial Black" pitchFamily="34" charset="0"/>
              </a:rPr>
              <a:t>Етичні</a:t>
            </a:r>
            <a:r>
              <a:rPr lang="ru-RU" b="1" dirty="0" smtClean="0">
                <a:latin typeface="Arial Black" pitchFamily="34" charset="0"/>
              </a:rPr>
              <a:t> </a:t>
            </a:r>
            <a:r>
              <a:rPr lang="ru-RU" b="1" dirty="0" err="1" smtClean="0">
                <a:latin typeface="Arial Black" pitchFamily="34" charset="0"/>
              </a:rPr>
              <a:t>норми</a:t>
            </a:r>
            <a:r>
              <a:rPr lang="ru-RU" b="1" dirty="0" smtClean="0">
                <a:latin typeface="Arial Black" pitchFamily="34" charset="0"/>
              </a:rPr>
              <a:t> при </a:t>
            </a:r>
            <a:r>
              <a:rPr lang="ru-RU" b="1" dirty="0" err="1" smtClean="0">
                <a:latin typeface="Arial Black" pitchFamily="34" charset="0"/>
              </a:rPr>
              <a:t>проведенні</a:t>
            </a:r>
            <a:r>
              <a:rPr lang="ru-RU" b="1" dirty="0" smtClean="0">
                <a:latin typeface="Arial Black" pitchFamily="34" charset="0"/>
              </a:rPr>
              <a:t> </a:t>
            </a:r>
            <a:r>
              <a:rPr lang="ru-RU" b="1" dirty="0" err="1" smtClean="0">
                <a:latin typeface="Arial Black" pitchFamily="34" charset="0"/>
              </a:rPr>
              <a:t>соціального</a:t>
            </a:r>
            <a:r>
              <a:rPr lang="ru-RU" b="1" dirty="0" smtClean="0">
                <a:latin typeface="Arial Black" pitchFamily="34" charset="0"/>
              </a:rPr>
              <a:t> </a:t>
            </a:r>
            <a:r>
              <a:rPr lang="ru-RU" b="1" dirty="0" err="1" smtClean="0">
                <a:latin typeface="Arial Black" pitchFamily="34" charset="0"/>
              </a:rPr>
              <a:t>експерименту</a:t>
            </a:r>
            <a:r>
              <a:rPr lang="ru-RU" b="1" dirty="0" smtClean="0">
                <a:latin typeface="Arial Black" pitchFamily="34" charset="0"/>
              </a:rPr>
              <a:t>.</a:t>
            </a:r>
            <a:endParaRPr lang="ru-RU" b="1" u="sng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dirty="0" smtClean="0">
                <a:latin typeface="Arial Black" pitchFamily="34" charset="0"/>
              </a:rPr>
              <a:t>Методи дослідження асоціальної поведінки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Arial Black" pitchFamily="34" charset="0"/>
              </a:rPr>
              <a:t>Диференціація та інтеграція методів збору соціологічної інформації, міждисциплінарні </a:t>
            </a:r>
            <a:r>
              <a:rPr lang="uk-UA" dirty="0" smtClean="0">
                <a:latin typeface="Arial Black" pitchFamily="34" charset="0"/>
              </a:rPr>
              <a:t>методи (</a:t>
            </a:r>
            <a:r>
              <a:rPr lang="uk-UA" dirty="0" smtClean="0"/>
              <a:t>психологічні </a:t>
            </a:r>
            <a:r>
              <a:rPr lang="uk-UA" dirty="0" smtClean="0"/>
              <a:t>тести, соціометрія, етнографічні </a:t>
            </a:r>
            <a:r>
              <a:rPr lang="uk-UA" dirty="0" smtClean="0"/>
              <a:t>дослідження і т.д.)</a:t>
            </a:r>
          </a:p>
          <a:p>
            <a:r>
              <a:rPr lang="uk-UA" dirty="0" smtClean="0">
                <a:latin typeface="Arial Black" pitchFamily="34" charset="0"/>
              </a:rPr>
              <a:t>Критерії вибору методу </a:t>
            </a:r>
            <a:r>
              <a:rPr lang="uk-UA" dirty="0" smtClean="0">
                <a:latin typeface="Arial Black" pitchFamily="34" charset="0"/>
              </a:rPr>
              <a:t>дослідження.</a:t>
            </a:r>
            <a:endParaRPr lang="uk-UA" b="1" u="sng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2996952"/>
            <a:ext cx="8229600" cy="1399032"/>
          </a:xfrm>
        </p:spPr>
        <p:txBody>
          <a:bodyPr/>
          <a:lstStyle/>
          <a:p>
            <a:pPr algn="ctr"/>
            <a:r>
              <a:rPr lang="uk-UA" dirty="0" smtClean="0">
                <a:latin typeface="Arial Black" pitchFamily="34" charset="0"/>
              </a:rPr>
              <a:t>Дякую за увагу!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Arial Black" pitchFamily="34" charset="0"/>
              </a:rPr>
              <a:t>Мета дисципліни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latin typeface="Arial Black" pitchFamily="34" charset="0"/>
              </a:rPr>
              <a:t>С</a:t>
            </a:r>
            <a:r>
              <a:rPr lang="uk-UA" dirty="0" smtClean="0">
                <a:latin typeface="Arial Black" pitchFamily="34" charset="0"/>
              </a:rPr>
              <a:t>формувати </a:t>
            </a:r>
            <a:r>
              <a:rPr lang="uk-UA" dirty="0" smtClean="0">
                <a:latin typeface="Arial Black" pitchFamily="34" charset="0"/>
              </a:rPr>
              <a:t>у студентів </a:t>
            </a:r>
            <a:r>
              <a:rPr lang="uk-UA" dirty="0" smtClean="0">
                <a:latin typeface="Arial Black" pitchFamily="34" charset="0"/>
              </a:rPr>
              <a:t>навички практичного застосування кількісних та якісних методів при дослідженні асоціальної поведінки.</a:t>
            </a:r>
            <a:endParaRPr lang="ru-RU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Arial Black" pitchFamily="34" charset="0"/>
              </a:rPr>
              <a:t>Поняття соціальної норми та відхилення від неї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СОЦІАЛЬНА НОРМА </a:t>
            </a:r>
            <a:r>
              <a:rPr lang="ru-RU" dirty="0" smtClean="0"/>
              <a:t>– правило, </a:t>
            </a:r>
            <a:r>
              <a:rPr lang="ru-RU" dirty="0" err="1" smtClean="0"/>
              <a:t>взірець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smtClean="0"/>
              <a:t>межа </a:t>
            </a:r>
            <a:r>
              <a:rPr lang="ru-RU" dirty="0" err="1" smtClean="0"/>
              <a:t>дозволеної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обов’язкової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, </a:t>
            </a:r>
            <a:r>
              <a:rPr lang="ru-RU" dirty="0" smtClean="0"/>
              <a:t>яка </a:t>
            </a:r>
            <a:r>
              <a:rPr lang="ru-RU" dirty="0" err="1" smtClean="0"/>
              <a:t>прийнята</a:t>
            </a:r>
            <a:r>
              <a:rPr lang="ru-RU" dirty="0" smtClean="0"/>
              <a:t> </a:t>
            </a:r>
            <a:r>
              <a:rPr lang="ru-RU" dirty="0" err="1" smtClean="0"/>
              <a:t>офіційно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неофіційно</a:t>
            </a:r>
            <a:r>
              <a:rPr lang="ru-RU" dirty="0" smtClean="0"/>
              <a:t> на </a:t>
            </a:r>
            <a:r>
              <a:rPr lang="ru-RU" dirty="0" smtClean="0"/>
              <a:t>тому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іншому</a:t>
            </a:r>
            <a:r>
              <a:rPr lang="ru-RU" dirty="0" smtClean="0"/>
              <a:t> </a:t>
            </a:r>
            <a:r>
              <a:rPr lang="ru-RU" dirty="0" err="1" smtClean="0"/>
              <a:t>етапі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endParaRPr lang="ru-RU" dirty="0" smtClean="0"/>
          </a:p>
          <a:p>
            <a:r>
              <a:rPr lang="ru-RU" dirty="0" err="1" smtClean="0"/>
              <a:t>Соціальна</a:t>
            </a:r>
            <a:r>
              <a:rPr lang="ru-RU" dirty="0" smtClean="0"/>
              <a:t> </a:t>
            </a:r>
            <a:r>
              <a:rPr lang="ru-RU" dirty="0" smtClean="0"/>
              <a:t>норма </a:t>
            </a:r>
            <a:r>
              <a:rPr lang="ru-RU" dirty="0" err="1" smtClean="0"/>
              <a:t>віддзеркалюється</a:t>
            </a:r>
            <a:r>
              <a:rPr lang="ru-RU" dirty="0" smtClean="0"/>
              <a:t> у </a:t>
            </a:r>
            <a:r>
              <a:rPr lang="ru-RU" dirty="0" err="1" smtClean="0"/>
              <a:t>звичках</a:t>
            </a:r>
            <a:r>
              <a:rPr lang="ru-RU" dirty="0" smtClean="0"/>
              <a:t>, </a:t>
            </a:r>
            <a:r>
              <a:rPr lang="ru-RU" dirty="0" err="1" smtClean="0"/>
              <a:t>звичаях</a:t>
            </a:r>
            <a:r>
              <a:rPr lang="ru-RU" dirty="0" smtClean="0"/>
              <a:t>, </a:t>
            </a:r>
            <a:r>
              <a:rPr lang="ru-RU" dirty="0" err="1" smtClean="0"/>
              <a:t>традиціях</a:t>
            </a:r>
            <a:r>
              <a:rPr lang="ru-RU" dirty="0" smtClean="0"/>
              <a:t>, обрядах, </a:t>
            </a:r>
            <a:r>
              <a:rPr lang="ru-RU" dirty="0" err="1" smtClean="0"/>
              <a:t>церемоніях</a:t>
            </a:r>
            <a:r>
              <a:rPr lang="ru-RU" dirty="0" smtClean="0"/>
              <a:t>, </a:t>
            </a:r>
            <a:r>
              <a:rPr lang="ru-RU" dirty="0" smtClean="0"/>
              <a:t>ритуалах, законах</a:t>
            </a:r>
            <a:r>
              <a:rPr lang="ru-RU" dirty="0" smtClean="0"/>
              <a:t>, </a:t>
            </a:r>
            <a:r>
              <a:rPr lang="ru-RU" dirty="0" err="1" smtClean="0"/>
              <a:t>моді</a:t>
            </a:r>
            <a:r>
              <a:rPr lang="ru-RU" dirty="0" smtClean="0"/>
              <a:t>, </a:t>
            </a:r>
            <a:r>
              <a:rPr lang="ru-RU" dirty="0" err="1" smtClean="0"/>
              <a:t>моралі</a:t>
            </a:r>
            <a:r>
              <a:rPr lang="ru-RU" dirty="0" smtClean="0"/>
              <a:t>, </a:t>
            </a:r>
            <a:r>
              <a:rPr lang="ru-RU" dirty="0" err="1" smtClean="0"/>
              <a:t>цінностях</a:t>
            </a:r>
            <a:r>
              <a:rPr lang="ru-RU" dirty="0" smtClean="0"/>
              <a:t>, </a:t>
            </a:r>
            <a:r>
              <a:rPr lang="ru-RU" dirty="0" err="1" smtClean="0"/>
              <a:t>ціннісних</a:t>
            </a:r>
            <a:r>
              <a:rPr lang="ru-RU" dirty="0" smtClean="0"/>
              <a:t> </a:t>
            </a:r>
            <a:r>
              <a:rPr lang="ru-RU" dirty="0" err="1" smtClean="0"/>
              <a:t>орієнтаціях</a:t>
            </a:r>
            <a:r>
              <a:rPr lang="ru-RU" dirty="0" smtClean="0"/>
              <a:t>, </a:t>
            </a:r>
            <a:r>
              <a:rPr lang="ru-RU" dirty="0" err="1" smtClean="0"/>
              <a:t>віруваннях</a:t>
            </a:r>
            <a:r>
              <a:rPr lang="ru-RU" dirty="0" smtClean="0"/>
              <a:t>,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/>
              <a:t>АСОЦІАЛЬНА ПОВЕДІНКА</a:t>
            </a:r>
            <a:r>
              <a:rPr lang="vi-VN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– </a:t>
            </a:r>
            <a:r>
              <a:rPr lang="vi-VN" dirty="0" smtClean="0"/>
              <a:t>сукупність людських дій та вчинків, що суперечать існуючим у даному соціумі культурним нормам, соціальним правилам та обов’язкам. Асоціальність зумовлена ігноруванням </a:t>
            </a:r>
            <a:r>
              <a:rPr lang="uk-UA" dirty="0" smtClean="0"/>
              <a:t>соціальних норм, правил, </a:t>
            </a:r>
            <a:r>
              <a:rPr lang="vi-VN" dirty="0" smtClean="0"/>
              <a:t>досвіду </a:t>
            </a:r>
            <a:r>
              <a:rPr lang="vi-VN" dirty="0" smtClean="0"/>
              <a:t>та </a:t>
            </a:r>
            <a:r>
              <a:rPr lang="vi-VN" dirty="0" smtClean="0"/>
              <a:t>звичаїв.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>
                <a:latin typeface="Arial Black" pitchFamily="34" charset="0"/>
              </a:rPr>
              <a:t>Види асоціальної поведінки</a:t>
            </a:r>
            <a:endParaRPr lang="ru-RU" sz="3600" dirty="0">
              <a:latin typeface="Arial Black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808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Arial Black" pitchFamily="34" charset="0"/>
              </a:rPr>
              <a:t>Емпіричні дослідження асоціальної поведінки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defRPr/>
            </a:pP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Будь-яке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прикладне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соціологічне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дослідження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починається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розробки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його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програми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передбачає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виконання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ряду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наукових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процедур. </a:t>
            </a:r>
          </a:p>
          <a:p>
            <a:pPr lvl="0">
              <a:defRPr/>
            </a:pP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По-перше,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з'ясування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змісту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вихідних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понять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визначення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емпіричних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показників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індикаторів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за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допомогою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яких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реєструються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досліджувані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явища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процеси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lvl="0">
              <a:defRPr/>
            </a:pP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По-друге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уточнення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взаємозв'язків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досліджуваними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явищами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lvl="0">
              <a:defRPr/>
            </a:pP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По-третє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вибір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алгоритмів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теоретичного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узагальнення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емпіричних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даних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основі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вихідних</a:t>
            </a:r>
            <a:r>
              <a:rPr lang="ru-RU" sz="3200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понять.</a:t>
            </a:r>
            <a:endParaRPr lang="ru-RU" sz="32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dirty="0" smtClean="0">
                <a:latin typeface="Arial Black" pitchFamily="34" charset="0"/>
              </a:rPr>
              <a:t>Методи дослідження асоціальної поведінки</a:t>
            </a:r>
            <a:endParaRPr lang="ru-RU" sz="3200" dirty="0">
              <a:latin typeface="Arial Black" pitchFamily="34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57200" y="1882808"/>
          <a:ext cx="3898776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Содержимое 7"/>
          <p:cNvGraphicFramePr>
            <a:graphicFrameLocks/>
          </p:cNvGraphicFramePr>
          <p:nvPr/>
        </p:nvGraphicFramePr>
        <p:xfrm>
          <a:off x="4860032" y="1916832"/>
          <a:ext cx="4032448" cy="4537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dirty="0" smtClean="0">
                <a:latin typeface="Arial Black" pitchFamily="34" charset="0"/>
              </a:rPr>
              <a:t>Методи дослідження асоціальної поведінки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u="sng" dirty="0" smtClean="0">
                <a:latin typeface="Arial Black" pitchFamily="34" charset="0"/>
              </a:rPr>
              <a:t>Опитування </a:t>
            </a:r>
          </a:p>
          <a:p>
            <a:r>
              <a:rPr lang="uk-UA" dirty="0" smtClean="0">
                <a:latin typeface="Arial Black" pitchFamily="34" charset="0"/>
              </a:rPr>
              <a:t>Анкетування </a:t>
            </a:r>
            <a:endParaRPr lang="en-US" dirty="0" smtClean="0">
              <a:latin typeface="Arial Black" pitchFamily="34" charset="0"/>
            </a:endParaRPr>
          </a:p>
          <a:p>
            <a:r>
              <a:rPr lang="uk-UA" dirty="0" err="1" smtClean="0">
                <a:latin typeface="Arial Black" pitchFamily="34" charset="0"/>
              </a:rPr>
              <a:t>Інтерв</a:t>
            </a:r>
            <a:r>
              <a:rPr lang="en-US" dirty="0" smtClean="0">
                <a:latin typeface="Arial Black" pitchFamily="34" charset="0"/>
              </a:rPr>
              <a:t>’</a:t>
            </a:r>
            <a:r>
              <a:rPr lang="uk-UA" dirty="0" smtClean="0">
                <a:latin typeface="Arial Black" pitchFamily="34" charset="0"/>
              </a:rPr>
              <a:t>ю (</a:t>
            </a:r>
            <a:r>
              <a:rPr lang="uk-UA" dirty="0" err="1" smtClean="0">
                <a:latin typeface="Arial Black" pitchFamily="34" charset="0"/>
              </a:rPr>
              <a:t>наративні</a:t>
            </a:r>
            <a:r>
              <a:rPr lang="uk-UA" dirty="0" smtClean="0">
                <a:latin typeface="Arial Black" pitchFamily="34" charset="0"/>
              </a:rPr>
              <a:t>, глибинні, </a:t>
            </a:r>
            <a:r>
              <a:rPr lang="uk-UA" dirty="0" err="1" smtClean="0">
                <a:latin typeface="Arial Black" pitchFamily="34" charset="0"/>
              </a:rPr>
              <a:t>напівформалізовані</a:t>
            </a:r>
            <a:r>
              <a:rPr lang="uk-UA" dirty="0" smtClean="0">
                <a:latin typeface="Arial Black" pitchFamily="34" charset="0"/>
              </a:rPr>
              <a:t>, </a:t>
            </a:r>
            <a:r>
              <a:rPr lang="uk-UA" dirty="0" err="1" smtClean="0">
                <a:latin typeface="Arial Black" pitchFamily="34" charset="0"/>
              </a:rPr>
              <a:t>фокусовані</a:t>
            </a:r>
            <a:r>
              <a:rPr lang="uk-UA" dirty="0" smtClean="0">
                <a:latin typeface="Arial Black" pitchFamily="34" charset="0"/>
              </a:rPr>
              <a:t>)</a:t>
            </a:r>
            <a:endParaRPr lang="uk-UA" dirty="0" smtClean="0">
              <a:latin typeface="Arial Black" pitchFamily="34" charset="0"/>
            </a:endParaRPr>
          </a:p>
          <a:p>
            <a:endParaRPr lang="uk-UA" dirty="0" smtClean="0">
              <a:latin typeface="Arial Black" pitchFamily="34" charset="0"/>
            </a:endParaRPr>
          </a:p>
          <a:p>
            <a:r>
              <a:rPr lang="uk-UA" dirty="0" smtClean="0">
                <a:latin typeface="Arial Black" pitchFamily="34" charset="0"/>
              </a:rPr>
              <a:t>Масові та експертні опитування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dirty="0" smtClean="0">
                <a:latin typeface="Arial Black" pitchFamily="34" charset="0"/>
              </a:rPr>
              <a:t>Методи дослідження асоціальної поведінки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u="sng" dirty="0" smtClean="0">
                <a:latin typeface="Arial Black" pitchFamily="34" charset="0"/>
              </a:rPr>
              <a:t>Спостереження</a:t>
            </a:r>
          </a:p>
          <a:p>
            <a:r>
              <a:rPr lang="uk-UA" dirty="0" smtClean="0">
                <a:latin typeface="Arial Black" pitchFamily="34" charset="0"/>
              </a:rPr>
              <a:t>Спостереження включене та невключене, відкрите та інкогніто, лабораторне та польове. Самоспостереження (інтроспекція). Стандартизоване та не стандартизоване спостереження.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354</Words>
  <Application>Microsoft Office PowerPoint</Application>
  <PresentationFormat>Экран (4:3)</PresentationFormat>
  <Paragraphs>44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Яркая</vt:lpstr>
      <vt:lpstr>Кількісні та якісні методи у досліджені асоціальної поведінки</vt:lpstr>
      <vt:lpstr>Мета дисципліни</vt:lpstr>
      <vt:lpstr>Поняття соціальної норми та відхилення від неї</vt:lpstr>
      <vt:lpstr>АСОЦІАЛЬНА ПОВЕДІНКА </vt:lpstr>
      <vt:lpstr>Види асоціальної поведінки</vt:lpstr>
      <vt:lpstr>Емпіричні дослідження асоціальної поведінки</vt:lpstr>
      <vt:lpstr>Методи дослідження асоціальної поведінки</vt:lpstr>
      <vt:lpstr>Методи дослідження асоціальної поведінки</vt:lpstr>
      <vt:lpstr>Методи дослідження асоціальної поведінки</vt:lpstr>
      <vt:lpstr>Методи дослідження асоціальної поведінки</vt:lpstr>
      <vt:lpstr>Методи дослідження асоціальної поведінки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ЕМПІРИЧНІ ДОСЛІДЖЕННЯ В СОЦІОЛОГІЇ УПРАВЛІННЯ</dc:title>
  <dc:creator>Таисия</dc:creator>
  <cp:lastModifiedBy> </cp:lastModifiedBy>
  <cp:revision>15</cp:revision>
  <dcterms:created xsi:type="dcterms:W3CDTF">2016-01-21T19:55:15Z</dcterms:created>
  <dcterms:modified xsi:type="dcterms:W3CDTF">2020-01-30T21:22:07Z</dcterms:modified>
</cp:coreProperties>
</file>