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>
        <p:scale>
          <a:sx n="77" d="100"/>
          <a:sy n="77" d="100"/>
        </p:scale>
        <p:origin x="-1176" y="-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31.08.2024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31.08.2024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31.08.2024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4C71EC6-210F-42DE-9C53-41977AD35B3D}" type="datetimeFigureOut">
              <a:rPr lang="ru-RU" smtClean="0"/>
              <a:t>31.08.2024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 descr="C:\Users\Наташа\Desktop\Без названия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7937"/>
            <a:ext cx="4572000" cy="4221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7624" y="2143012"/>
            <a:ext cx="6768752" cy="1828090"/>
          </a:xfrm>
        </p:spPr>
        <p:txBody>
          <a:bodyPr>
            <a:normAutofit fontScale="90000"/>
          </a:bodyPr>
          <a:lstStyle/>
          <a:p>
            <a:r>
              <a:rPr lang="uk-UA" sz="3600" b="1" dirty="0"/>
              <a:t>ЕКОНОМІКА СІЛЬСЬКИХ ТЕРИТОРІЙ ТА СІЛЬСЬКОГОСПОДАРСЬКОГО ЗЕМЛЕКОРИСТУВАННЯ</a:t>
            </a:r>
            <a:r>
              <a:rPr lang="uk-UA" dirty="0"/>
              <a:t/>
            </a:r>
            <a:br>
              <a:rPr lang="uk-UA" dirty="0"/>
            </a:br>
            <a:r>
              <a:rPr lang="uk-UA" b="1" dirty="0"/>
              <a:t> 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4229100"/>
            <a:ext cx="7776864" cy="1473200"/>
          </a:xfrm>
        </p:spPr>
        <p:txBody>
          <a:bodyPr>
            <a:normAutofit fontScale="85000" lnSpcReduction="20000"/>
          </a:bodyPr>
          <a:lstStyle/>
          <a:p>
            <a:r>
              <a:rPr lang="uk-UA" b="1" dirty="0">
                <a:solidFill>
                  <a:schemeClr val="tx1"/>
                </a:solidFill>
              </a:rPr>
              <a:t>для здобувачів ступеня вищої освіти магістра </a:t>
            </a:r>
            <a:endParaRPr lang="uk-UA" dirty="0">
              <a:solidFill>
                <a:schemeClr val="tx1"/>
              </a:solidFill>
            </a:endParaRPr>
          </a:p>
          <a:p>
            <a:r>
              <a:rPr lang="uk-UA" b="1" dirty="0" smtClean="0">
                <a:solidFill>
                  <a:schemeClr val="tx1"/>
                </a:solidFill>
              </a:rPr>
              <a:t>спеціальності </a:t>
            </a:r>
            <a:r>
              <a:rPr lang="uk-UA" b="1" dirty="0" smtClean="0">
                <a:solidFill>
                  <a:schemeClr val="tx1"/>
                </a:solidFill>
              </a:rPr>
              <a:t>051 Економіка</a:t>
            </a:r>
          </a:p>
          <a:p>
            <a:r>
              <a:rPr lang="uk-UA" b="1" dirty="0" smtClean="0">
                <a:solidFill>
                  <a:schemeClr val="tx1"/>
                </a:solidFill>
              </a:rPr>
              <a:t>Освітньо-професійна програма </a:t>
            </a:r>
            <a:r>
              <a:rPr lang="uk-UA" dirty="0" smtClean="0">
                <a:solidFill>
                  <a:schemeClr val="tx1"/>
                </a:solidFill>
              </a:rPr>
              <a:t>«Економіка та управління ринком землі</a:t>
            </a:r>
            <a:r>
              <a:rPr lang="uk-UA" dirty="0" smtClean="0">
                <a:solidFill>
                  <a:schemeClr val="tx1"/>
                </a:solidFill>
              </a:rPr>
              <a:t>», «Міжнародна економіка», «</a:t>
            </a:r>
            <a:r>
              <a:rPr lang="uk-UA" dirty="0">
                <a:solidFill>
                  <a:schemeClr val="tx1"/>
                </a:solidFill>
              </a:rPr>
              <a:t>Управління персоналом та економіка </a:t>
            </a:r>
            <a:r>
              <a:rPr lang="uk-UA" dirty="0" smtClean="0">
                <a:solidFill>
                  <a:schemeClr val="tx1"/>
                </a:solidFill>
              </a:rPr>
              <a:t>праці», «Економічна кібернетика</a:t>
            </a:r>
            <a:r>
              <a:rPr lang="uk-UA" dirty="0" smtClean="0"/>
              <a:t>»</a:t>
            </a: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4" name="AutoShape 2" descr="В Україні офіційно стартував проект розвитку сільських територій |  AgroPortal.u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5" name="AutoShape 4" descr="В Україні офіційно стартував проект розвитку сільських територій |  AgroPortal.ua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6" name="AutoShape 6" descr="GoLOCAL | Проект розвитку сільських територій BELIEVE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38553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141"/>
    </mc:Choice>
    <mc:Fallback xmlns="">
      <p:transition spd="slow" advTm="914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Наташа\Desktop\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9937" y="3212976"/>
            <a:ext cx="4745707" cy="3078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755575" y="764704"/>
            <a:ext cx="7848873" cy="536145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600" dirty="0"/>
              <a:t>Курс  </a:t>
            </a:r>
            <a:r>
              <a:rPr lang="uk-UA" sz="2600" dirty="0" smtClean="0"/>
              <a:t>«</a:t>
            </a:r>
            <a:r>
              <a:rPr lang="uk-UA" sz="2600" b="1" dirty="0" smtClean="0"/>
              <a:t>Економіка </a:t>
            </a:r>
            <a:r>
              <a:rPr lang="uk-UA" sz="2600" b="1" dirty="0"/>
              <a:t>сільських територій та сільськогосподарського </a:t>
            </a:r>
            <a:r>
              <a:rPr lang="uk-UA" sz="2600" b="1" dirty="0" smtClean="0"/>
              <a:t>землекористування</a:t>
            </a:r>
            <a:r>
              <a:rPr lang="uk-UA" sz="2600" dirty="0" smtClean="0"/>
              <a:t>» </a:t>
            </a:r>
            <a:r>
              <a:rPr lang="uk-UA" sz="2600" dirty="0"/>
              <a:t>– це </a:t>
            </a:r>
            <a:r>
              <a:rPr lang="uk-UA" sz="2600" dirty="0" smtClean="0"/>
              <a:t>вибіркова дисципліна</a:t>
            </a:r>
            <a:r>
              <a:rPr lang="uk-UA" sz="2600" dirty="0"/>
              <a:t>, яка є підґрунтям для формування системи теоретичних знань і професійних навичок майбутніх фахівців. </a:t>
            </a:r>
            <a:endParaRPr lang="uk-UA" sz="3200" dirty="0">
              <a:solidFill>
                <a:schemeClr val="bg2">
                  <a:lumMod val="25000"/>
                </a:schemeClr>
              </a:solidFill>
            </a:endParaRPr>
          </a:p>
          <a:p>
            <a:endParaRPr lang="uk-UA" dirty="0"/>
          </a:p>
        </p:txBody>
      </p:sp>
      <p:sp>
        <p:nvSpPr>
          <p:cNvPr id="3" name="AutoShape 2" descr="GoLOCAL | Проект розвитку сільських територій BELIEV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10341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 advTm="7236">
        <p14:switch dir="r"/>
      </p:transition>
    </mc:Choice>
    <mc:Fallback xmlns="">
      <p:transition spd="slow" advTm="7236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/>
              <a:t>Мета вивчення навчального курсу</a:t>
            </a:r>
            <a:endParaRPr lang="uk-UA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971600" y="2348880"/>
            <a:ext cx="7264317" cy="3666720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uk-UA" sz="3600" dirty="0" smtClean="0"/>
              <a:t>надання </a:t>
            </a:r>
            <a:r>
              <a:rPr lang="uk-UA" sz="3600" dirty="0"/>
              <a:t>знань студентам про об’єктивні закономірності, реальні процеси та специфічні особливості розвитку сільських територій та сільськогосподарського землекористування в ринкових умовах, а також формування практичних навичок аналізу сучасного стану соціально-економічного розвитку сільських територій, виявлення диспропорцій у розвитку його елементної бази та розробка заходів по їх подоланню</a:t>
            </a:r>
            <a:r>
              <a:rPr lang="uk-UA" sz="3600" dirty="0" smtClean="0"/>
              <a:t>.</a:t>
            </a:r>
            <a:endParaRPr lang="uk-UA" dirty="0"/>
          </a:p>
          <a:p>
            <a:endParaRPr lang="uk-UA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02915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 advTm="6475">
        <p14:switch dir="r"/>
      </p:transition>
    </mc:Choice>
    <mc:Fallback xmlns="">
      <p:transition spd="slow" advTm="6475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9512" y="1196752"/>
            <a:ext cx="8856984" cy="682336"/>
          </a:xfrm>
        </p:spPr>
        <p:txBody>
          <a:bodyPr>
            <a:normAutofit fontScale="90000"/>
          </a:bodyPr>
          <a:lstStyle/>
          <a:p>
            <a:r>
              <a:rPr lang="uk-UA" b="1" dirty="0"/>
              <a:t>Головними завданнями курсу </a:t>
            </a:r>
            <a:r>
              <a:rPr lang="uk-UA" b="1" dirty="0" smtClean="0"/>
              <a:t>є :</a:t>
            </a: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27584" y="1556792"/>
            <a:ext cx="7416824" cy="4752528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uk-UA" sz="2000" dirty="0"/>
              <a:t>вивчення теоретичних засад управління розвитком сільських територій; </a:t>
            </a:r>
            <a:endParaRPr lang="uk-UA" sz="2000" dirty="0" smtClean="0"/>
          </a:p>
          <a:p>
            <a:pPr lvl="0"/>
            <a:r>
              <a:rPr lang="uk-UA" sz="2000" dirty="0" smtClean="0"/>
              <a:t>ознайомлення </a:t>
            </a:r>
            <a:r>
              <a:rPr lang="uk-UA" sz="2000" dirty="0"/>
              <a:t>з основними організаційними формами ведення господарської діяльності в агропромисловому комплексі; </a:t>
            </a:r>
            <a:endParaRPr lang="uk-UA" sz="2000" dirty="0" smtClean="0"/>
          </a:p>
          <a:p>
            <a:pPr lvl="0"/>
            <a:r>
              <a:rPr lang="uk-UA" sz="2000" dirty="0" smtClean="0"/>
              <a:t>поглиблення </a:t>
            </a:r>
            <a:r>
              <a:rPr lang="uk-UA" sz="2000" dirty="0"/>
              <a:t>знань сутності та завдань ресурсного забезпечення функціонування аграрного виробництва та прийняття економічних та господарських рішень щодо ефективного господарювання</a:t>
            </a:r>
            <a:r>
              <a:rPr lang="uk-UA" sz="2000" dirty="0" smtClean="0"/>
              <a:t>;</a:t>
            </a:r>
          </a:p>
          <a:p>
            <a:pPr lvl="0"/>
            <a:r>
              <a:rPr lang="uk-UA" sz="2000" dirty="0" smtClean="0"/>
              <a:t> </a:t>
            </a:r>
            <a:r>
              <a:rPr lang="uk-UA" sz="2000" dirty="0"/>
              <a:t>розкриття пріоритетних напрямів та механізмів вирішення проблем подолання </a:t>
            </a:r>
            <a:r>
              <a:rPr lang="uk-UA" sz="2000" dirty="0" err="1"/>
              <a:t>депресивності</a:t>
            </a:r>
            <a:r>
              <a:rPr lang="uk-UA" sz="2000" dirty="0"/>
              <a:t> сільських районів, диверсифікації їх економічної бази та створення соціально привабливих і екологічно безпечних умов життя для сільського населення; </a:t>
            </a:r>
            <a:endParaRPr lang="uk-UA" sz="2000" dirty="0" smtClean="0"/>
          </a:p>
          <a:p>
            <a:pPr lvl="0"/>
            <a:r>
              <a:rPr lang="uk-UA" sz="2000" dirty="0" smtClean="0"/>
              <a:t>набуття </a:t>
            </a:r>
            <a:r>
              <a:rPr lang="uk-UA" sz="2000" dirty="0"/>
              <a:t>навичок аналізу причинно-наслідкові зв’язки розвитку сільського сектора та впливу на нього зовнішніх і внутрішніх чинників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76279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 advTm="18853">
        <p14:switch dir="r"/>
      </p:transition>
    </mc:Choice>
    <mc:Fallback xmlns="">
      <p:transition spd="slow" advTm="18853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560" y="1700808"/>
            <a:ext cx="8229600" cy="1728192"/>
          </a:xfrm>
        </p:spPr>
        <p:txBody>
          <a:bodyPr>
            <a:normAutofit fontScale="90000"/>
          </a:bodyPr>
          <a:lstStyle/>
          <a:p>
            <a:r>
              <a:rPr lang="uk-UA" b="1" dirty="0"/>
              <a:t>Курс  </a:t>
            </a: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>“</a:t>
            </a:r>
            <a:r>
              <a:rPr lang="uk-UA" b="1" dirty="0"/>
              <a:t>Економіка сільських територій та сільськогосподарського землекористування”</a:t>
            </a: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43608" y="4077072"/>
            <a:ext cx="7408333" cy="129614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3200" i="1" dirty="0">
                <a:latin typeface="Times New Roman" pitchFamily="18" charset="0"/>
                <a:cs typeface="Times New Roman" pitchFamily="18" charset="0"/>
              </a:rPr>
              <a:t>складається з </a:t>
            </a:r>
            <a:r>
              <a:rPr lang="uk-UA" sz="3200" i="1" dirty="0" smtClean="0">
                <a:latin typeface="Times New Roman" pitchFamily="18" charset="0"/>
                <a:cs typeface="Times New Roman" pitchFamily="18" charset="0"/>
              </a:rPr>
              <a:t>таких тем</a:t>
            </a:r>
            <a:endParaRPr lang="uk-UA" sz="3200" i="1" dirty="0"/>
          </a:p>
          <a:p>
            <a:endParaRPr lang="uk-UA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12787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 advTm="13012">
        <p14:switch dir="r"/>
      </p:transition>
    </mc:Choice>
    <mc:Fallback xmlns="">
      <p:transition spd="slow" advTm="13012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Теми курсу</a:t>
            </a:r>
            <a:endParaRPr lang="uk-UA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971599" y="1772817"/>
            <a:ext cx="7128793" cy="2448272"/>
          </a:xfrm>
        </p:spPr>
        <p:txBody>
          <a:bodyPr>
            <a:normAutofit fontScale="92500" lnSpcReduction="20000"/>
          </a:bodyPr>
          <a:lstStyle/>
          <a:p>
            <a:pPr fontAlgn="t"/>
            <a:r>
              <a:rPr lang="uk-UA" b="1" dirty="0"/>
              <a:t>Тема 1</a:t>
            </a:r>
            <a:r>
              <a:rPr lang="uk-UA" b="1" dirty="0" smtClean="0"/>
              <a:t>.</a:t>
            </a:r>
            <a:r>
              <a:rPr lang="uk-UA" dirty="0" smtClean="0"/>
              <a:t> </a:t>
            </a:r>
            <a:r>
              <a:rPr lang="ru-RU" dirty="0" err="1"/>
              <a:t>Сутність</a:t>
            </a:r>
            <a:r>
              <a:rPr lang="ru-RU" dirty="0"/>
              <a:t> </a:t>
            </a:r>
            <a:r>
              <a:rPr lang="ru-RU" dirty="0" err="1"/>
              <a:t>соціально-економічного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сільських</a:t>
            </a:r>
            <a:r>
              <a:rPr lang="ru-RU" dirty="0"/>
              <a:t> </a:t>
            </a:r>
            <a:r>
              <a:rPr lang="ru-RU" dirty="0" err="1"/>
              <a:t>територій</a:t>
            </a:r>
            <a:r>
              <a:rPr lang="ru-RU" dirty="0"/>
              <a:t> </a:t>
            </a:r>
            <a:endParaRPr lang="ru-RU" dirty="0" smtClean="0"/>
          </a:p>
          <a:p>
            <a:pPr fontAlgn="t"/>
            <a:r>
              <a:rPr lang="uk-UA" b="1" dirty="0" smtClean="0"/>
              <a:t>Тема </a:t>
            </a:r>
            <a:r>
              <a:rPr lang="uk-UA" b="1" dirty="0"/>
              <a:t>2.</a:t>
            </a:r>
            <a:r>
              <a:rPr lang="uk-UA" dirty="0"/>
              <a:t> </a:t>
            </a:r>
            <a:r>
              <a:rPr lang="ru-RU" dirty="0" err="1"/>
              <a:t>Основні</a:t>
            </a:r>
            <a:r>
              <a:rPr lang="ru-RU" dirty="0"/>
              <a:t> </a:t>
            </a:r>
            <a:r>
              <a:rPr lang="ru-RU" dirty="0" err="1"/>
              <a:t>показники</a:t>
            </a:r>
            <a:r>
              <a:rPr lang="ru-RU" dirty="0"/>
              <a:t> </a:t>
            </a:r>
            <a:r>
              <a:rPr lang="ru-RU" dirty="0" err="1"/>
              <a:t>соціально-економічного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сільських</a:t>
            </a:r>
            <a:r>
              <a:rPr lang="ru-RU" dirty="0"/>
              <a:t> </a:t>
            </a:r>
            <a:r>
              <a:rPr lang="ru-RU" dirty="0" err="1"/>
              <a:t>територій</a:t>
            </a:r>
            <a:endParaRPr lang="uk-UA" dirty="0"/>
          </a:p>
          <a:p>
            <a:pPr fontAlgn="t"/>
            <a:r>
              <a:rPr lang="uk-UA" b="1" dirty="0"/>
              <a:t>Тема 3.</a:t>
            </a:r>
            <a:r>
              <a:rPr lang="uk-UA" dirty="0"/>
              <a:t> </a:t>
            </a:r>
            <a:r>
              <a:rPr lang="ru-RU" dirty="0" err="1"/>
              <a:t>Аграрна</a:t>
            </a:r>
            <a:r>
              <a:rPr lang="ru-RU" dirty="0"/>
              <a:t> </a:t>
            </a:r>
            <a:r>
              <a:rPr lang="ru-RU" dirty="0" err="1"/>
              <a:t>політика</a:t>
            </a:r>
            <a:r>
              <a:rPr lang="ru-RU" dirty="0"/>
              <a:t> як фактор </a:t>
            </a:r>
            <a:r>
              <a:rPr lang="ru-RU" dirty="0" err="1"/>
              <a:t>соціально-економічного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сільських</a:t>
            </a:r>
            <a:r>
              <a:rPr lang="ru-RU" dirty="0"/>
              <a:t> </a:t>
            </a:r>
            <a:r>
              <a:rPr lang="ru-RU" dirty="0" err="1"/>
              <a:t>територій</a:t>
            </a:r>
            <a:endParaRPr lang="uk-UA" dirty="0"/>
          </a:p>
          <a:p>
            <a:pPr fontAlgn="t"/>
            <a:r>
              <a:rPr lang="uk-UA" b="1" dirty="0"/>
              <a:t>Тема 4. </a:t>
            </a:r>
            <a:r>
              <a:rPr lang="ru-RU" dirty="0" err="1"/>
              <a:t>Диверсифікація</a:t>
            </a:r>
            <a:r>
              <a:rPr lang="ru-RU" dirty="0"/>
              <a:t> </a:t>
            </a:r>
            <a:r>
              <a:rPr lang="ru-RU" dirty="0" err="1"/>
              <a:t>економіки</a:t>
            </a:r>
            <a:r>
              <a:rPr lang="ru-RU" dirty="0"/>
              <a:t> як </a:t>
            </a:r>
            <a:r>
              <a:rPr lang="ru-RU" dirty="0" err="1"/>
              <a:t>напрям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сільських</a:t>
            </a:r>
            <a:r>
              <a:rPr lang="ru-RU" dirty="0"/>
              <a:t> </a:t>
            </a:r>
            <a:r>
              <a:rPr lang="ru-RU" dirty="0" err="1"/>
              <a:t>територій</a:t>
            </a:r>
            <a:endParaRPr lang="uk-UA" dirty="0"/>
          </a:p>
        </p:txBody>
      </p:sp>
      <p:sp>
        <p:nvSpPr>
          <p:cNvPr id="4" name="AutoShape 2" descr="Розвиток сільських територій під опікою служби зайнятості Сумщини – Новини  кожного дня. Суми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pic>
        <p:nvPicPr>
          <p:cNvPr id="3075" name="Picture 3" descr="C:\Users\Наташа\Desktop\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058057">
            <a:off x="1259632" y="4371203"/>
            <a:ext cx="2676525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Наташа\Desktop\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49153">
            <a:off x="5148064" y="4258746"/>
            <a:ext cx="26670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0733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 advTm="7314">
        <p14:switch dir="r"/>
      </p:transition>
    </mc:Choice>
    <mc:Fallback xmlns="">
      <p:transition spd="slow" advTm="7314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b="1" dirty="0" smtClean="0"/>
              <a:t>Теми курсу</a:t>
            </a:r>
            <a:endParaRPr lang="uk-UA" b="1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5" y="1772816"/>
            <a:ext cx="8496945" cy="2088232"/>
          </a:xfrm>
        </p:spPr>
        <p:txBody>
          <a:bodyPr>
            <a:normAutofit fontScale="92500" lnSpcReduction="20000"/>
          </a:bodyPr>
          <a:lstStyle/>
          <a:p>
            <a:pPr fontAlgn="t"/>
            <a:r>
              <a:rPr lang="uk-UA" b="1" dirty="0" smtClean="0"/>
              <a:t>Тема </a:t>
            </a:r>
            <a:r>
              <a:rPr lang="uk-UA" b="1" dirty="0"/>
              <a:t>5. </a:t>
            </a:r>
            <a:r>
              <a:rPr lang="uk-UA" dirty="0"/>
              <a:t>Соціальний та </a:t>
            </a:r>
            <a:r>
              <a:rPr lang="uk-UA" dirty="0" err="1"/>
              <a:t>еколого-економічний</a:t>
            </a:r>
            <a:r>
              <a:rPr lang="uk-UA" dirty="0"/>
              <a:t> розвиток сільських територій</a:t>
            </a:r>
          </a:p>
          <a:p>
            <a:pPr fontAlgn="t"/>
            <a:r>
              <a:rPr lang="uk-UA" b="1" dirty="0"/>
              <a:t>Тема 6.</a:t>
            </a:r>
            <a:r>
              <a:rPr lang="uk-UA" dirty="0"/>
              <a:t> Інноваційний вектор соціально-економічного розвитку сільських територій</a:t>
            </a:r>
          </a:p>
          <a:p>
            <a:pPr fontAlgn="t"/>
            <a:r>
              <a:rPr lang="uk-UA" b="1" dirty="0"/>
              <a:t>Тема 7.</a:t>
            </a:r>
            <a:r>
              <a:rPr lang="uk-UA" dirty="0"/>
              <a:t> Планування розвитку сільських територій</a:t>
            </a:r>
          </a:p>
          <a:p>
            <a:pPr fontAlgn="t"/>
            <a:r>
              <a:rPr lang="uk-UA" b="1" dirty="0"/>
              <a:t>Тема 8.</a:t>
            </a:r>
            <a:r>
              <a:rPr lang="uk-UA" dirty="0"/>
              <a:t> Світовий досвід розвитку сільських територій</a:t>
            </a:r>
          </a:p>
        </p:txBody>
      </p:sp>
      <p:pic>
        <p:nvPicPr>
          <p:cNvPr id="2049" name="Picture 1" descr="C:\Users\Наташа\Desktop\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4028346"/>
            <a:ext cx="2457450" cy="2046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C:\Users\Наташа\Desktop\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86866">
            <a:off x="5860937" y="4268840"/>
            <a:ext cx="2381250" cy="1819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Наташа\Desktop\6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429007">
            <a:off x="842203" y="4214508"/>
            <a:ext cx="2491262" cy="1809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4300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 advTm="6944">
        <p14:switch dir="r"/>
      </p:transition>
    </mc:Choice>
    <mc:Fallback xmlns="">
      <p:transition spd="slow" advTm="6944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1484784"/>
            <a:ext cx="8229600" cy="360040"/>
          </a:xfrm>
        </p:spPr>
        <p:txBody>
          <a:bodyPr>
            <a:normAutofit fontScale="90000"/>
          </a:bodyPr>
          <a:lstStyle/>
          <a:p>
            <a:r>
              <a:rPr lang="uk-UA" sz="4000" b="1" dirty="0"/>
              <a:t>У результаті вивчення навчальної дисципліни студент повинен</a:t>
            </a:r>
            <a:r>
              <a:rPr lang="uk-UA" b="1" dirty="0"/>
              <a:t/>
            </a:r>
            <a:br>
              <a:rPr lang="uk-UA" b="1" dirty="0"/>
            </a:br>
            <a:endParaRPr lang="uk-UA" b="1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971599" y="1844824"/>
            <a:ext cx="7416825" cy="4320480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uk-UA" b="1" dirty="0" smtClean="0"/>
              <a:t>Знати </a:t>
            </a:r>
            <a:r>
              <a:rPr lang="ru-RU" dirty="0" smtClean="0"/>
              <a:t> </a:t>
            </a:r>
            <a:r>
              <a:rPr lang="ru-RU" dirty="0" err="1"/>
              <a:t>особливості</a:t>
            </a:r>
            <a:r>
              <a:rPr lang="ru-RU" dirty="0"/>
              <a:t> </a:t>
            </a:r>
            <a:r>
              <a:rPr lang="ru-RU" dirty="0" err="1"/>
              <a:t>формування</a:t>
            </a:r>
            <a:r>
              <a:rPr lang="ru-RU" dirty="0"/>
              <a:t> </a:t>
            </a:r>
            <a:r>
              <a:rPr lang="ru-RU" dirty="0" err="1"/>
              <a:t>виробничої</a:t>
            </a:r>
            <a:r>
              <a:rPr lang="ru-RU" dirty="0"/>
              <a:t> </a:t>
            </a:r>
            <a:r>
              <a:rPr lang="ru-RU" dirty="0" err="1"/>
              <a:t>інфраструктури</a:t>
            </a:r>
            <a:r>
              <a:rPr lang="ru-RU" dirty="0"/>
              <a:t> </a:t>
            </a:r>
            <a:r>
              <a:rPr lang="ru-RU" dirty="0" err="1"/>
              <a:t>сільської</a:t>
            </a:r>
            <a:r>
              <a:rPr lang="ru-RU" dirty="0"/>
              <a:t> </a:t>
            </a:r>
            <a:r>
              <a:rPr lang="ru-RU" dirty="0" err="1"/>
              <a:t>економіки</a:t>
            </a:r>
            <a:r>
              <a:rPr lang="ru-RU" dirty="0"/>
              <a:t>; </a:t>
            </a:r>
            <a:r>
              <a:rPr lang="ru-RU" dirty="0" smtClean="0"/>
              <a:t> </a:t>
            </a:r>
            <a:r>
              <a:rPr lang="ru-RU" dirty="0" err="1"/>
              <a:t>демографічні</a:t>
            </a:r>
            <a:r>
              <a:rPr lang="ru-RU" dirty="0"/>
              <a:t> </a:t>
            </a:r>
            <a:r>
              <a:rPr lang="ru-RU" dirty="0" err="1"/>
              <a:t>тенденції</a:t>
            </a:r>
            <a:r>
              <a:rPr lang="ru-RU" dirty="0"/>
              <a:t> й </a:t>
            </a:r>
            <a:r>
              <a:rPr lang="ru-RU" dirty="0" err="1"/>
              <a:t>чинники</a:t>
            </a:r>
            <a:r>
              <a:rPr lang="ru-RU" dirty="0"/>
              <a:t> </a:t>
            </a:r>
            <a:r>
              <a:rPr lang="ru-RU" dirty="0" err="1"/>
              <a:t>впливу</a:t>
            </a:r>
            <a:r>
              <a:rPr lang="ru-RU" dirty="0"/>
              <a:t> на них, стан і </a:t>
            </a:r>
            <a:r>
              <a:rPr lang="ru-RU" dirty="0" err="1"/>
              <a:t>особливості</a:t>
            </a:r>
            <a:r>
              <a:rPr lang="ru-RU" dirty="0"/>
              <a:t> </a:t>
            </a:r>
            <a:r>
              <a:rPr lang="ru-RU" dirty="0" err="1"/>
              <a:t>формування</a:t>
            </a:r>
            <a:r>
              <a:rPr lang="ru-RU" dirty="0"/>
              <a:t> </a:t>
            </a:r>
            <a:r>
              <a:rPr lang="ru-RU" dirty="0" err="1"/>
              <a:t>поселенської</a:t>
            </a:r>
            <a:r>
              <a:rPr lang="ru-RU" dirty="0"/>
              <a:t> </a:t>
            </a:r>
            <a:r>
              <a:rPr lang="ru-RU" dirty="0" err="1"/>
              <a:t>мережі</a:t>
            </a:r>
            <a:r>
              <a:rPr lang="ru-RU" dirty="0"/>
              <a:t> в </a:t>
            </a:r>
            <a:r>
              <a:rPr lang="ru-RU" dirty="0" err="1"/>
              <a:t>країні</a:t>
            </a:r>
            <a:r>
              <a:rPr lang="ru-RU" dirty="0"/>
              <a:t>; </a:t>
            </a:r>
            <a:r>
              <a:rPr lang="ru-RU" dirty="0" smtClean="0"/>
              <a:t> </a:t>
            </a:r>
            <a:r>
              <a:rPr lang="ru-RU" dirty="0"/>
              <a:t>структуру </a:t>
            </a:r>
            <a:r>
              <a:rPr lang="ru-RU" dirty="0" err="1"/>
              <a:t>сільського</a:t>
            </a:r>
            <a:r>
              <a:rPr lang="ru-RU" dirty="0"/>
              <a:t> </a:t>
            </a:r>
            <a:r>
              <a:rPr lang="ru-RU" dirty="0" err="1"/>
              <a:t>життєвого</a:t>
            </a:r>
            <a:r>
              <a:rPr lang="ru-RU" dirty="0"/>
              <a:t> </a:t>
            </a:r>
            <a:r>
              <a:rPr lang="ru-RU" dirty="0" err="1"/>
              <a:t>середовища</a:t>
            </a:r>
            <a:r>
              <a:rPr lang="ru-RU" dirty="0"/>
              <a:t> та </a:t>
            </a:r>
            <a:r>
              <a:rPr lang="ru-RU" dirty="0" err="1"/>
              <a:t>економічні</a:t>
            </a:r>
            <a:r>
              <a:rPr lang="ru-RU" dirty="0"/>
              <a:t> засади </a:t>
            </a:r>
            <a:r>
              <a:rPr lang="ru-RU" dirty="0" err="1"/>
              <a:t>функціонування</a:t>
            </a:r>
            <a:r>
              <a:rPr lang="ru-RU" dirty="0"/>
              <a:t> </a:t>
            </a:r>
            <a:r>
              <a:rPr lang="ru-RU" dirty="0" err="1"/>
              <a:t>соціальної</a:t>
            </a:r>
            <a:r>
              <a:rPr lang="ru-RU" dirty="0"/>
              <a:t> </a:t>
            </a:r>
            <a:r>
              <a:rPr lang="ru-RU" dirty="0" err="1"/>
              <a:t>інфраструктури</a:t>
            </a:r>
            <a:r>
              <a:rPr lang="ru-RU" dirty="0"/>
              <a:t> </a:t>
            </a:r>
            <a:r>
              <a:rPr lang="ru-RU" dirty="0" err="1"/>
              <a:t>сільських</a:t>
            </a:r>
            <a:r>
              <a:rPr lang="ru-RU" dirty="0"/>
              <a:t> </a:t>
            </a:r>
            <a:r>
              <a:rPr lang="ru-RU" dirty="0" err="1"/>
              <a:t>поселень</a:t>
            </a:r>
            <a:r>
              <a:rPr lang="ru-RU" dirty="0"/>
              <a:t>; </a:t>
            </a:r>
            <a:r>
              <a:rPr lang="ru-RU" dirty="0" smtClean="0"/>
              <a:t> </a:t>
            </a:r>
            <a:r>
              <a:rPr lang="ru-RU" dirty="0" err="1"/>
              <a:t>організаційно-правові</a:t>
            </a:r>
            <a:r>
              <a:rPr lang="ru-RU" dirty="0"/>
              <a:t> засади й </a:t>
            </a:r>
            <a:r>
              <a:rPr lang="ru-RU" dirty="0" err="1"/>
              <a:t>матеріально-фінансову</a:t>
            </a:r>
            <a:r>
              <a:rPr lang="ru-RU" dirty="0"/>
              <a:t> базу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сільськими</a:t>
            </a:r>
            <a:r>
              <a:rPr lang="ru-RU" dirty="0"/>
              <a:t> </a:t>
            </a:r>
            <a:r>
              <a:rPr lang="ru-RU" dirty="0" err="1"/>
              <a:t>територіями</a:t>
            </a:r>
            <a:r>
              <a:rPr lang="ru-RU" dirty="0"/>
              <a:t>; </a:t>
            </a:r>
            <a:r>
              <a:rPr lang="ru-RU" dirty="0" smtClean="0"/>
              <a:t> </a:t>
            </a:r>
            <a:r>
              <a:rPr lang="ru-RU" dirty="0" err="1"/>
              <a:t>концепцію</a:t>
            </a:r>
            <a:r>
              <a:rPr lang="ru-RU" dirty="0"/>
              <a:t> </a:t>
            </a:r>
            <a:r>
              <a:rPr lang="ru-RU" dirty="0" err="1"/>
              <a:t>реформування</a:t>
            </a:r>
            <a:r>
              <a:rPr lang="ru-RU" dirty="0"/>
              <a:t> </a:t>
            </a:r>
            <a:r>
              <a:rPr lang="ru-RU" dirty="0" err="1"/>
              <a:t>держави</a:t>
            </a:r>
            <a:r>
              <a:rPr lang="ru-RU" dirty="0"/>
              <a:t> та його </a:t>
            </a:r>
            <a:r>
              <a:rPr lang="ru-RU" dirty="0" err="1"/>
              <a:t>значення</a:t>
            </a:r>
            <a:r>
              <a:rPr lang="ru-RU" dirty="0"/>
              <a:t> для </a:t>
            </a:r>
            <a:r>
              <a:rPr lang="ru-RU" dirty="0" err="1" smtClean="0"/>
              <a:t>соціально-економічного</a:t>
            </a:r>
            <a:r>
              <a:rPr lang="ru-RU" dirty="0" smtClean="0"/>
              <a:t> </a:t>
            </a:r>
            <a:r>
              <a:rPr lang="ru-RU" dirty="0" err="1"/>
              <a:t>розвитку</a:t>
            </a:r>
            <a:r>
              <a:rPr lang="ru-RU" dirty="0"/>
              <a:t> села. </a:t>
            </a:r>
            <a:endParaRPr lang="ru-RU" dirty="0" smtClean="0"/>
          </a:p>
          <a:p>
            <a:pPr algn="just"/>
            <a:endParaRPr lang="ru-RU" dirty="0"/>
          </a:p>
          <a:p>
            <a:r>
              <a:rPr lang="uk-UA" b="1" dirty="0" smtClean="0"/>
              <a:t>вміти</a:t>
            </a:r>
            <a:r>
              <a:rPr lang="uk-UA" dirty="0"/>
              <a:t>:</a:t>
            </a:r>
            <a:r>
              <a:rPr lang="uk-UA" b="1" dirty="0"/>
              <a:t> </a:t>
            </a:r>
            <a:r>
              <a:rPr lang="uk-UA" dirty="0"/>
              <a:t>аналізувати та оцінювати </a:t>
            </a:r>
            <a:r>
              <a:rPr lang="uk-UA" dirty="0" smtClean="0"/>
              <a:t>стан </a:t>
            </a:r>
            <a:r>
              <a:rPr lang="uk-UA" dirty="0"/>
              <a:t>розвитку сільських територій з економічної, соціальної, екологічної точки </a:t>
            </a:r>
            <a:r>
              <a:rPr lang="uk-UA" dirty="0" smtClean="0"/>
              <a:t>зору; </a:t>
            </a:r>
            <a:r>
              <a:rPr lang="ru-RU" dirty="0" err="1" smtClean="0"/>
              <a:t>розробляти</a:t>
            </a:r>
            <a:r>
              <a:rPr lang="ru-RU" dirty="0" smtClean="0"/>
              <a:t> </a:t>
            </a:r>
            <a:r>
              <a:rPr lang="ru-RU" dirty="0"/>
              <a:t>заходи </a:t>
            </a:r>
            <a:r>
              <a:rPr lang="ru-RU" dirty="0" err="1"/>
              <a:t>впливу</a:t>
            </a:r>
            <a:r>
              <a:rPr lang="ru-RU" dirty="0"/>
              <a:t> на </a:t>
            </a:r>
            <a:r>
              <a:rPr lang="ru-RU" dirty="0" err="1"/>
              <a:t>розвиток</a:t>
            </a:r>
            <a:r>
              <a:rPr lang="ru-RU" dirty="0"/>
              <a:t> </a:t>
            </a:r>
            <a:r>
              <a:rPr lang="ru-RU" dirty="0" err="1"/>
              <a:t>сільської</a:t>
            </a:r>
            <a:r>
              <a:rPr lang="ru-RU" dirty="0"/>
              <a:t> </a:t>
            </a:r>
            <a:r>
              <a:rPr lang="ru-RU" dirty="0" err="1"/>
              <a:t>економіки</a:t>
            </a:r>
            <a:r>
              <a:rPr lang="ru-RU" dirty="0"/>
              <a:t> на </a:t>
            </a:r>
            <a:r>
              <a:rPr lang="ru-RU" dirty="0" err="1"/>
              <a:t>мікро</a:t>
            </a:r>
            <a:r>
              <a:rPr lang="ru-RU" dirty="0"/>
              <a:t>, мезо- й </a:t>
            </a:r>
            <a:r>
              <a:rPr lang="ru-RU" dirty="0" err="1" smtClean="0"/>
              <a:t>макрорівнях</a:t>
            </a:r>
            <a:r>
              <a:rPr lang="ru-RU" dirty="0" smtClean="0"/>
              <a:t>; </a:t>
            </a:r>
            <a:r>
              <a:rPr lang="ru-RU" dirty="0" err="1" smtClean="0"/>
              <a:t>аналізувати</a:t>
            </a:r>
            <a:r>
              <a:rPr lang="ru-RU" dirty="0" smtClean="0"/>
              <a:t> </a:t>
            </a:r>
            <a:r>
              <a:rPr lang="ru-RU" dirty="0" err="1"/>
              <a:t>наслідки</a:t>
            </a:r>
            <a:r>
              <a:rPr lang="ru-RU" dirty="0"/>
              <a:t> </a:t>
            </a:r>
            <a:r>
              <a:rPr lang="ru-RU" dirty="0" err="1"/>
              <a:t>адміністративно-територіального</a:t>
            </a:r>
            <a:r>
              <a:rPr lang="ru-RU" dirty="0"/>
              <a:t> </a:t>
            </a:r>
            <a:r>
              <a:rPr lang="ru-RU" dirty="0" err="1"/>
              <a:t>реформування</a:t>
            </a:r>
            <a:r>
              <a:rPr lang="ru-RU" dirty="0"/>
              <a:t> в </a:t>
            </a:r>
            <a:r>
              <a:rPr lang="ru-RU" dirty="0" err="1"/>
              <a:t>країні</a:t>
            </a:r>
            <a:r>
              <a:rPr lang="ru-RU" dirty="0"/>
              <a:t>; </a:t>
            </a:r>
            <a:r>
              <a:rPr lang="ru-RU" dirty="0" err="1" smtClean="0"/>
              <a:t>формувати</a:t>
            </a:r>
            <a:r>
              <a:rPr lang="ru-RU" dirty="0" smtClean="0"/>
              <a:t> </a:t>
            </a:r>
            <a:r>
              <a:rPr lang="ru-RU" dirty="0" err="1"/>
              <a:t>механізм</a:t>
            </a:r>
            <a:r>
              <a:rPr lang="ru-RU" dirty="0"/>
              <a:t> </a:t>
            </a:r>
            <a:r>
              <a:rPr lang="ru-RU" dirty="0" err="1"/>
              <a:t>залучення</a:t>
            </a:r>
            <a:r>
              <a:rPr lang="ru-RU" dirty="0"/>
              <a:t> </a:t>
            </a:r>
            <a:r>
              <a:rPr lang="ru-RU" dirty="0" err="1"/>
              <a:t>матеріальних</a:t>
            </a:r>
            <a:r>
              <a:rPr lang="ru-RU" dirty="0"/>
              <a:t>, </a:t>
            </a:r>
            <a:r>
              <a:rPr lang="ru-RU" dirty="0" err="1"/>
              <a:t>фінансових</a:t>
            </a:r>
            <a:r>
              <a:rPr lang="ru-RU" dirty="0"/>
              <a:t>, </a:t>
            </a:r>
            <a:r>
              <a:rPr lang="ru-RU" dirty="0" err="1"/>
              <a:t>трудових</a:t>
            </a:r>
            <a:r>
              <a:rPr lang="ru-RU" dirty="0"/>
              <a:t> і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ресурсів</a:t>
            </a:r>
            <a:r>
              <a:rPr lang="ru-RU" dirty="0"/>
              <a:t> для </a:t>
            </a:r>
            <a:r>
              <a:rPr lang="ru-RU" dirty="0" err="1"/>
              <a:t>соціального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smtClean="0"/>
              <a:t>села; </a:t>
            </a:r>
            <a:r>
              <a:rPr lang="ru-RU" dirty="0" err="1" smtClean="0"/>
              <a:t>обґрунтувати</a:t>
            </a:r>
            <a:r>
              <a:rPr lang="ru-RU" dirty="0" smtClean="0"/>
              <a:t> </a:t>
            </a:r>
            <a:r>
              <a:rPr lang="ru-RU" dirty="0" err="1"/>
              <a:t>напрями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й </a:t>
            </a:r>
            <a:r>
              <a:rPr lang="ru-RU" dirty="0" err="1"/>
              <a:t>удосконалення</a:t>
            </a:r>
            <a:r>
              <a:rPr lang="ru-RU" dirty="0"/>
              <a:t> </a:t>
            </a:r>
            <a:r>
              <a:rPr lang="ru-RU" dirty="0" err="1"/>
              <a:t>виробничої</a:t>
            </a:r>
            <a:r>
              <a:rPr lang="ru-RU" dirty="0"/>
              <a:t> й </a:t>
            </a:r>
            <a:r>
              <a:rPr lang="ru-RU" dirty="0" err="1"/>
              <a:t>соціальної</a:t>
            </a:r>
            <a:r>
              <a:rPr lang="ru-RU" dirty="0"/>
              <a:t> </a:t>
            </a:r>
            <a:r>
              <a:rPr lang="ru-RU" dirty="0" err="1"/>
              <a:t>інфраструктури</a:t>
            </a:r>
            <a:r>
              <a:rPr lang="ru-RU" dirty="0"/>
              <a:t> села;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75794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 advTm="15341">
        <p14:switch dir="r"/>
      </p:transition>
    </mc:Choice>
    <mc:Fallback xmlns="">
      <p:transition spd="slow" advTm="15341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|2.3|2.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|2.5|2.4|2.9|2.5|2.4|2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4|3.2|3.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9|6.9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нопка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Кнопка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нопк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130</TotalTime>
  <Words>424</Words>
  <Application>Microsoft Office PowerPoint</Application>
  <PresentationFormat>Экран (4:3)</PresentationFormat>
  <Paragraphs>29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Кнопка</vt:lpstr>
      <vt:lpstr>ЕКОНОМІКА СІЛЬСЬКИХ ТЕРИТОРІЙ ТА СІЛЬСЬКОГОСПОДАРСЬКОГО ЗЕМЛЕКОРИСТУВАННЯ  </vt:lpstr>
      <vt:lpstr>Презентация PowerPoint</vt:lpstr>
      <vt:lpstr>Мета вивчення навчального курсу</vt:lpstr>
      <vt:lpstr>Головними завданнями курсу є : </vt:lpstr>
      <vt:lpstr>Курс   “Економіка сільських територій та сільськогосподарського землекористування”</vt:lpstr>
      <vt:lpstr>Теми курсу</vt:lpstr>
      <vt:lpstr>Теми курсу</vt:lpstr>
      <vt:lpstr>У результаті вивчення навчальної дисципліни студент повинен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ОСНОВИ ЗОВНІШНЬОЕКОНОМІЧНОЇ ДІЯЛЬНОСТІ ПІДПРИЄМСТВА</dc:title>
  <dc:creator>Наташа</dc:creator>
  <cp:lastModifiedBy>Наташа</cp:lastModifiedBy>
  <cp:revision>21</cp:revision>
  <dcterms:created xsi:type="dcterms:W3CDTF">2016-01-28T05:54:17Z</dcterms:created>
  <dcterms:modified xsi:type="dcterms:W3CDTF">2024-08-31T11:58:59Z</dcterms:modified>
</cp:coreProperties>
</file>