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94" r:id="rId2"/>
    <p:sldId id="295" r:id="rId3"/>
    <p:sldId id="296" r:id="rId4"/>
    <p:sldId id="297" r:id="rId5"/>
    <p:sldId id="298" r:id="rId6"/>
    <p:sldId id="299" r:id="rId7"/>
    <p:sldId id="300" r:id="rId8"/>
    <p:sldId id="301" r:id="rId9"/>
    <p:sldId id="302" r:id="rId10"/>
    <p:sldId id="303" r:id="rId11"/>
    <p:sldId id="304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358" autoAdjust="0"/>
    <p:restoredTop sz="94660"/>
  </p:normalViewPr>
  <p:slideViewPr>
    <p:cSldViewPr snapToGrid="0">
      <p:cViewPr varScale="1">
        <p:scale>
          <a:sx n="62" d="100"/>
          <a:sy n="62" d="100"/>
        </p:scale>
        <p:origin x="4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71BDE0-9630-485E-B6B5-764577FD89B2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C76315-A2D1-4B62-80D2-5A952097F8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4701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B46A8A-486B-433F-8A73-FB1ECFBA3D2C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42C8BC-0C4B-419D-A32E-6D57CB4493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3040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DF1D4-83A3-473C-BCC5-81A6A7CE4054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83949-3214-43EC-A6F5-73A306E0C8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6700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DF1D4-83A3-473C-BCC5-81A6A7CE4054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83949-3214-43EC-A6F5-73A306E0C8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2276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DF1D4-83A3-473C-BCC5-81A6A7CE4054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83949-3214-43EC-A6F5-73A306E0C85B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044922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DF1D4-83A3-473C-BCC5-81A6A7CE4054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83949-3214-43EC-A6F5-73A306E0C8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96895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DF1D4-83A3-473C-BCC5-81A6A7CE4054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83949-3214-43EC-A6F5-73A306E0C85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553706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DF1D4-83A3-473C-BCC5-81A6A7CE4054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83949-3214-43EC-A6F5-73A306E0C8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14378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DF1D4-83A3-473C-BCC5-81A6A7CE4054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83949-3214-43EC-A6F5-73A306E0C8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22309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DF1D4-83A3-473C-BCC5-81A6A7CE4054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83949-3214-43EC-A6F5-73A306E0C8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1971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DF1D4-83A3-473C-BCC5-81A6A7CE4054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83949-3214-43EC-A6F5-73A306E0C8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0056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DF1D4-83A3-473C-BCC5-81A6A7CE4054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83949-3214-43EC-A6F5-73A306E0C8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4973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DF1D4-83A3-473C-BCC5-81A6A7CE4054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83949-3214-43EC-A6F5-73A306E0C8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4987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DF1D4-83A3-473C-BCC5-81A6A7CE4054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83949-3214-43EC-A6F5-73A306E0C8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5183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DF1D4-83A3-473C-BCC5-81A6A7CE4054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83949-3214-43EC-A6F5-73A306E0C8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4295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DF1D4-83A3-473C-BCC5-81A6A7CE4054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83949-3214-43EC-A6F5-73A306E0C8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8573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DF1D4-83A3-473C-BCC5-81A6A7CE4054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83949-3214-43EC-A6F5-73A306E0C8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5113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DF1D4-83A3-473C-BCC5-81A6A7CE4054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83949-3214-43EC-A6F5-73A306E0C8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7364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CDF1D4-83A3-473C-BCC5-81A6A7CE4054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C383949-3214-43EC-A6F5-73A306E0C8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8315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g"/><Relationship Id="rId5" Type="http://schemas.openxmlformats.org/officeDocument/2006/relationships/image" Target="../media/image14.jpg"/><Relationship Id="rId4" Type="http://schemas.openxmlformats.org/officeDocument/2006/relationships/image" Target="../media/image13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97587" y="208178"/>
            <a:ext cx="9172519" cy="1058779"/>
          </a:xfrm>
        </p:spPr>
        <p:txBody>
          <a:bodyPr>
            <a:noAutofit/>
          </a:bodyPr>
          <a:lstStyle/>
          <a:p>
            <a:pPr algn="ctr"/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ТУНЕЛЬНИЙ ДІОД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87" name="Group 121763"/>
          <p:cNvGrpSpPr/>
          <p:nvPr/>
        </p:nvGrpSpPr>
        <p:grpSpPr>
          <a:xfrm>
            <a:off x="677334" y="546429"/>
            <a:ext cx="2891155" cy="5986145"/>
            <a:chOff x="0" y="0"/>
            <a:chExt cx="2891155" cy="5986145"/>
          </a:xfrm>
        </p:grpSpPr>
        <p:pic>
          <p:nvPicPr>
            <p:cNvPr id="88" name="Picture 10814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111760" y="0"/>
              <a:ext cx="2505075" cy="1781175"/>
            </a:xfrm>
            <a:prstGeom prst="rect">
              <a:avLst/>
            </a:prstGeom>
          </p:spPr>
        </p:pic>
        <p:sp>
          <p:nvSpPr>
            <p:cNvPr id="89" name="Rectangle 10815"/>
            <p:cNvSpPr/>
            <p:nvPr/>
          </p:nvSpPr>
          <p:spPr>
            <a:xfrm>
              <a:off x="2617851" y="1645895"/>
              <a:ext cx="50673" cy="22438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4350385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ru-RU" sz="12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endPara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pic>
          <p:nvPicPr>
            <p:cNvPr id="90" name="Picture 10818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21590" y="1781175"/>
              <a:ext cx="2414270" cy="1861185"/>
            </a:xfrm>
            <a:prstGeom prst="rect">
              <a:avLst/>
            </a:prstGeom>
          </p:spPr>
        </p:pic>
        <p:sp>
          <p:nvSpPr>
            <p:cNvPr id="91" name="Rectangle 10819"/>
            <p:cNvSpPr/>
            <p:nvPr/>
          </p:nvSpPr>
          <p:spPr>
            <a:xfrm>
              <a:off x="2436495" y="3507080"/>
              <a:ext cx="50673" cy="22438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4350385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ru-RU" sz="12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endPara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pic>
          <p:nvPicPr>
            <p:cNvPr id="92" name="Picture 10822"/>
            <p:cNvPicPr/>
            <p:nvPr/>
          </p:nvPicPr>
          <p:blipFill>
            <a:blip r:embed="rId4"/>
            <a:stretch>
              <a:fillRect/>
            </a:stretch>
          </p:blipFill>
          <p:spPr>
            <a:xfrm>
              <a:off x="0" y="3643630"/>
              <a:ext cx="2891155" cy="2342515"/>
            </a:xfrm>
            <a:prstGeom prst="rect">
              <a:avLst/>
            </a:prstGeom>
          </p:spPr>
        </p:pic>
      </p:grpSp>
      <p:pic>
        <p:nvPicPr>
          <p:cNvPr id="93" name="Picture 10953"/>
          <p:cNvPicPr/>
          <p:nvPr/>
        </p:nvPicPr>
        <p:blipFill>
          <a:blip r:embed="rId5"/>
          <a:stretch>
            <a:fillRect/>
          </a:stretch>
        </p:blipFill>
        <p:spPr>
          <a:xfrm>
            <a:off x="4247785" y="1103112"/>
            <a:ext cx="6837309" cy="5137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00068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43945" y="160421"/>
            <a:ext cx="8596668" cy="1320800"/>
          </a:xfrm>
        </p:spPr>
        <p:txBody>
          <a:bodyPr/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ДІОД ГАННА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16528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1305" y="524293"/>
            <a:ext cx="5085094" cy="5868486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17674" y="1481220"/>
            <a:ext cx="4212708" cy="3633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0631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47692" y="160421"/>
            <a:ext cx="8596668" cy="1320800"/>
          </a:xfrm>
        </p:spPr>
        <p:txBody>
          <a:bodyPr/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ДІОД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ГАННА </a:t>
            </a:r>
            <a:b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pic>
        <p:nvPicPr>
          <p:cNvPr id="4" name="Picture 16648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5223" y="315746"/>
            <a:ext cx="4691997" cy="5507538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45223" y="5965419"/>
            <a:ext cx="8742947" cy="712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70890" marR="334645" indent="-5715">
              <a:lnSpc>
                <a:spcPct val="112000"/>
              </a:lnSpc>
              <a:spcAft>
                <a:spcPts val="20"/>
              </a:spcAft>
            </a:pP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Залежність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концентрацій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електронів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верхній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нижній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долинах (а),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рухливості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електронів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(б) і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швидкості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(в)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напруженості</a:t>
            </a:r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0158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11397" y="182329"/>
            <a:ext cx="8596668" cy="1320800"/>
          </a:xfrm>
        </p:spPr>
        <p:txBody>
          <a:bodyPr/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ТУНЕЛЬНИЙ ДІОД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pic>
        <p:nvPicPr>
          <p:cNvPr id="4" name="Picture 11371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05723" y="933835"/>
            <a:ext cx="1721120" cy="3569026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464246" y="4478017"/>
            <a:ext cx="38351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Еквівалентна схема тунельного діода</a:t>
            </a:r>
            <a:endParaRPr lang="uk-UA" dirty="0"/>
          </a:p>
        </p:txBody>
      </p:sp>
      <p:grpSp>
        <p:nvGrpSpPr>
          <p:cNvPr id="6" name="Group 122166"/>
          <p:cNvGrpSpPr/>
          <p:nvPr/>
        </p:nvGrpSpPr>
        <p:grpSpPr>
          <a:xfrm>
            <a:off x="4124993" y="1277166"/>
            <a:ext cx="7200733" cy="3361000"/>
            <a:chOff x="0" y="0"/>
            <a:chExt cx="4716780" cy="2126306"/>
          </a:xfrm>
        </p:grpSpPr>
        <p:pic>
          <p:nvPicPr>
            <p:cNvPr id="7" name="Picture 11958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0" y="33655"/>
              <a:ext cx="1639570" cy="2004060"/>
            </a:xfrm>
            <a:prstGeom prst="rect">
              <a:avLst/>
            </a:prstGeom>
          </p:spPr>
        </p:pic>
        <p:sp>
          <p:nvSpPr>
            <p:cNvPr id="8" name="Rectangle 11959"/>
            <p:cNvSpPr/>
            <p:nvPr/>
          </p:nvSpPr>
          <p:spPr>
            <a:xfrm>
              <a:off x="1640459" y="1901926"/>
              <a:ext cx="50673" cy="22438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4350385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ru-RU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</a:p>
          </p:txBody>
        </p:sp>
        <p:pic>
          <p:nvPicPr>
            <p:cNvPr id="9" name="Picture 11960"/>
            <p:cNvPicPr/>
            <p:nvPr/>
          </p:nvPicPr>
          <p:blipFill>
            <a:blip r:embed="rId4"/>
            <a:stretch>
              <a:fillRect/>
            </a:stretch>
          </p:blipFill>
          <p:spPr>
            <a:xfrm>
              <a:off x="3180715" y="0"/>
              <a:ext cx="1536065" cy="2070735"/>
            </a:xfrm>
            <a:prstGeom prst="rect">
              <a:avLst/>
            </a:prstGeom>
          </p:spPr>
        </p:pic>
      </p:grpSp>
      <p:pic>
        <p:nvPicPr>
          <p:cNvPr id="10" name="Picture 11966"/>
          <p:cNvPicPr/>
          <p:nvPr/>
        </p:nvPicPr>
        <p:blipFill>
          <a:blip r:embed="rId5"/>
          <a:stretch>
            <a:fillRect/>
          </a:stretch>
        </p:blipFill>
        <p:spPr>
          <a:xfrm>
            <a:off x="1076622" y="5030531"/>
            <a:ext cx="2885777" cy="1815882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3296093" y="5047311"/>
            <a:ext cx="9219688" cy="1471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1190" marR="664845" indent="-6350" algn="ctr">
              <a:lnSpc>
                <a:spcPct val="112000"/>
              </a:lnSpc>
              <a:spcAft>
                <a:spcPts val="20"/>
              </a:spcAft>
            </a:pPr>
            <a:r>
              <a:rPr lang="uk-UA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Конструкції тунельних діодів:</a:t>
            </a:r>
          </a:p>
          <a:p>
            <a:pPr marL="631190" marR="664845" indent="-6350" algn="ctr">
              <a:lnSpc>
                <a:spcPct val="112000"/>
              </a:lnSpc>
              <a:spcAft>
                <a:spcPts val="20"/>
              </a:spcAft>
            </a:pPr>
            <a:r>
              <a:rPr lang="uk-UA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а) патронного типу; б) таблеткового типу: в) зі стрічковими виводами; 1 напівпровідниковий кристал; 2 - p-n-перехід; 3 - з'єднувальний електрод; 4 корпус; 5, 6-виводи; 7-втулка корпусу; 8 - кришка</a:t>
            </a:r>
            <a:endParaRPr lang="uk-UA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827499" y="4543832"/>
            <a:ext cx="4631953" cy="397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72110" indent="-6350">
              <a:lnSpc>
                <a:spcPct val="110000"/>
              </a:lnSpc>
              <a:tabLst>
                <a:tab pos="1496060" algn="ctr"/>
                <a:tab pos="4625975" algn="ctr"/>
              </a:tabLst>
            </a:pP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а) 	</a:t>
            </a:r>
            <a:r>
              <a:rPr lang="ru-RU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                         б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endParaRPr lang="ru-RU" b="1" i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8064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15145" y="208547"/>
            <a:ext cx="8596668" cy="1320800"/>
          </a:xfrm>
        </p:spPr>
        <p:txBody>
          <a:bodyPr/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ТУНЕЛЬНИЙ ДІОД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7124" y="1053684"/>
            <a:ext cx="8596668" cy="3880773"/>
          </a:xfrm>
        </p:spPr>
        <p:txBody>
          <a:bodyPr/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1И302А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германієвий діод;  </a:t>
            </a:r>
          </a:p>
          <a:p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400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1,7-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2,3 мА;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/I</a:t>
            </a:r>
            <a:r>
              <a:rPr lang="ru-RU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== 4,5;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ru-RU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60 мВ;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80 пФ. 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3И301А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арсенід-галієвий діод;  </a:t>
            </a:r>
          </a:p>
          <a:p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400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1,5-2,4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мА;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/I</a:t>
            </a:r>
            <a:r>
              <a:rPr lang="ru-RU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8;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ru-RU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=180 мВ;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ru-RU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≥ 0,65 В;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=12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пФ.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1886355"/>
              </p:ext>
            </p:extLst>
          </p:nvPr>
        </p:nvGraphicFramePr>
        <p:xfrm>
          <a:off x="433133" y="3462867"/>
          <a:ext cx="11758866" cy="33951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79433"/>
                <a:gridCol w="5879433"/>
              </a:tblGrid>
              <a:tr h="767973"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2400" b="1" i="1" kern="1200" baseline="-250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2400" b="1" i="1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мА</a:t>
                      </a:r>
                      <a:r>
                        <a:rPr lang="ru-RU" sz="2400" b="1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ru-RU" sz="2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b="1" kern="1200" noProof="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Застосування тунельного діода</a:t>
                      </a:r>
                      <a:endParaRPr lang="uk-UA" sz="24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091213">
                <a:tc>
                  <a:txBody>
                    <a:bodyPr/>
                    <a:lstStyle/>
                    <a:p>
                      <a:pPr algn="ctr"/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0,03-0,3 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kern="1200" noProof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Змішувач, </a:t>
                      </a:r>
                      <a:r>
                        <a:rPr lang="uk-UA" sz="2400" kern="1200" noProof="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відеодетектор</a:t>
                      </a:r>
                      <a:r>
                        <a:rPr lang="uk-UA" sz="2400" kern="1200" noProof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(звернений тунельний діод)</a:t>
                      </a:r>
                      <a:endParaRPr lang="uk-UA" sz="24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67973">
                <a:tc>
                  <a:txBody>
                    <a:bodyPr/>
                    <a:lstStyle/>
                    <a:p>
                      <a:pPr algn="ctr"/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0,5-3 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Підсилювач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змішувач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з </a:t>
                      </a:r>
                      <a:r>
                        <a:rPr lang="ru-RU" sz="2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посиленням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67973">
                <a:tc>
                  <a:txBody>
                    <a:bodyPr/>
                    <a:lstStyle/>
                    <a:p>
                      <a:pPr algn="ctr"/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5-100 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Генератор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7328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10807" y="-33973"/>
            <a:ext cx="8596668" cy="1320800"/>
          </a:xfrm>
        </p:spPr>
        <p:txBody>
          <a:bodyPr/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ДІОД ШОТКІ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69420" y="795654"/>
            <a:ext cx="8122580" cy="69898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Схема контакту метал - напівпровідник (а) і його енергетична діаграма при нульовому (б), прямому (г) і зворотному (д) зміщенні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5" name="Rectangle 16"/>
          <p:cNvSpPr>
            <a:spLocks noChangeArrowheads="1"/>
          </p:cNvSpPr>
          <p:nvPr/>
        </p:nvSpPr>
        <p:spPr bwMode="auto">
          <a:xfrm>
            <a:off x="226137" y="863950"/>
            <a:ext cx="373820" cy="5447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200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а) </a:t>
            </a: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200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1200" b="1" i="1" dirty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200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200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1200" b="1" i="1" dirty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200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б)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1200" b="1" i="1" dirty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200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1200" b="1" i="1" dirty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200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в)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1200" b="1" i="1" dirty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200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1200" b="1" i="1" dirty="0" smtClean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1200" b="1" i="1" dirty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1200" b="1" i="1" dirty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г)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1200" b="1" i="1" dirty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200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1200" b="1" i="1" dirty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200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1200" b="1" i="1" dirty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д) 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6" name="Picture 12948"/>
          <p:cNvPicPr/>
          <p:nvPr/>
        </p:nvPicPr>
        <p:blipFill>
          <a:blip r:embed="rId2"/>
          <a:stretch>
            <a:fillRect/>
          </a:stretch>
        </p:blipFill>
        <p:spPr>
          <a:xfrm>
            <a:off x="4821990" y="1774515"/>
            <a:ext cx="4610928" cy="2604212"/>
          </a:xfrm>
          <a:prstGeom prst="rect">
            <a:avLst/>
          </a:prstGeom>
        </p:spPr>
      </p:pic>
      <p:sp>
        <p:nvSpPr>
          <p:cNvPr id="27" name="Прямоугольник 26"/>
          <p:cNvSpPr/>
          <p:nvPr/>
        </p:nvSpPr>
        <p:spPr>
          <a:xfrm>
            <a:off x="4069420" y="4709487"/>
            <a:ext cx="6705825" cy="15224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1190" marR="666750" indent="-6350" algn="ctr">
              <a:lnSpc>
                <a:spcPct val="112000"/>
              </a:lnSpc>
              <a:spcAft>
                <a:spcPts val="200"/>
              </a:spcAft>
            </a:pPr>
            <a:r>
              <a:rPr lang="uk-UA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НВЧ-діод з переходом </a:t>
            </a:r>
            <a:r>
              <a:rPr lang="uk-UA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Шоткі</a:t>
            </a:r>
            <a:r>
              <a:rPr lang="uk-UA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на арсеніді галію:</a:t>
            </a:r>
          </a:p>
          <a:p>
            <a:pPr marL="631190" marR="666750" indent="-6350" algn="ctr">
              <a:lnSpc>
                <a:spcPct val="112000"/>
              </a:lnSpc>
              <a:spcAft>
                <a:spcPts val="200"/>
              </a:spcAft>
            </a:pP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SiO2; 2 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uk-UA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омічний контакт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3 - </a:t>
            </a:r>
            <a:r>
              <a:rPr lang="uk-UA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смужка з золота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4 - 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 +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GaAs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</a:p>
          <a:p>
            <a:pPr marL="631190" marR="666750" indent="-6350" algn="ctr">
              <a:lnSpc>
                <a:spcPct val="112000"/>
              </a:lnSpc>
              <a:spcAft>
                <a:spcPts val="200"/>
              </a:spcAft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5 -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nGaAs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6 -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контакт переходу </a:t>
            </a:r>
            <a:r>
              <a:rPr lang="ru-RU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Шоткі</a:t>
            </a:r>
            <a:endParaRPr lang="ru-RU" sz="2000" i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8121" y="794281"/>
            <a:ext cx="3626445" cy="5468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3414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866276" y="0"/>
            <a:ext cx="11646569" cy="834189"/>
          </a:xfrm>
        </p:spPr>
        <p:txBody>
          <a:bodyPr>
            <a:noAutofit/>
          </a:bodyPr>
          <a:lstStyle/>
          <a:p>
            <a:pPr algn="ctr"/>
            <a:r>
              <a:rPr lang="uk-UA" sz="24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Переваги бар'єру </a:t>
            </a:r>
            <a:r>
              <a:rPr lang="uk-UA" sz="24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Шоткі</a:t>
            </a:r>
            <a:r>
              <a:rPr lang="uk-UA" sz="24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порівнянні з р-п переходом:</a:t>
            </a:r>
            <a:endParaRPr lang="uk-UA" sz="24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550780"/>
            <a:ext cx="11935326" cy="6307220"/>
          </a:xfrm>
        </p:spPr>
        <p:txBody>
          <a:bodyPr>
            <a:noAutofit/>
          </a:bodyPr>
          <a:lstStyle/>
          <a:p>
            <a:pPr lvl="0" fontAlgn="base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Відносна простота варіювання висоти потенційного бар'єру без зміни властивостей напівпровідника, за рахунок вибору відповідного металу.</a:t>
            </a:r>
          </a:p>
          <a:p>
            <a:pPr lvl="0" fontAlgn="base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Висока крутизна вольт-амперної характеристики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a≈1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для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p-n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переходів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кремнії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типово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a≈1,5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яка обумовлює кращі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детектуючі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властивості.</a:t>
            </a:r>
          </a:p>
          <a:p>
            <a:pPr lvl="0" fontAlgn="base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Мала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інерційність, як в детекторному режимі, так і в режимі перемикання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(на 1-2 порядки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менше, ніж у самих «швидких» легованих золотом кремнієвих діодів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p-n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переходом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lvl="0" fontAlgn="base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Малий рівень шумів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справедливо аж до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≈ ∙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ru-RU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Гц,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тоді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p-n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переходу частотна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залежність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дробового шуму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визначається механізмом дифузії і рекомбінації неосновних носіїв заряду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Принципова можливість отримання менших (у порівнянні з приладами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p-n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переходами)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значень послідовного електричного опору і теплового опору, так як металевий шар за цими властивостями перевершує будь-який сильно легований шар напівпровідника.</a:t>
            </a:r>
          </a:p>
          <a:p>
            <a:pPr lvl="0" fontAlgn="base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Різка відмінність оптичних властивостей металу і напівпровідника (значно більш різке, ніж в разі напівпровідників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n-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p-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типів провідності), що дозволяє створювати ряд оригінальних фотоелектричних приладів.</a:t>
            </a:r>
          </a:p>
          <a:p>
            <a:pPr lvl="0" fontAlgn="base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Технологічна простота, що поєднується з широтою можливостей (виготовлення в однотипних процесах різних - випрямляють і омічних - контактів).</a:t>
            </a:r>
          </a:p>
          <a:p>
            <a:pPr lvl="0" fontAlgn="base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Принципова сумісність методів виготовлення контактів метал - напівпровідник з технологією інтегральних схем.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70104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61039" y="0"/>
            <a:ext cx="8596668" cy="1320800"/>
          </a:xfrm>
        </p:spPr>
        <p:txBody>
          <a:bodyPr/>
          <a:lstStyle/>
          <a:p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P-I-N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ДІОД</a:t>
            </a:r>
            <a:endParaRPr lang="ru-RU" dirty="0"/>
          </a:p>
        </p:txBody>
      </p:sp>
      <p:pic>
        <p:nvPicPr>
          <p:cNvPr id="4" name="Picture 13304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24776" y="1905129"/>
            <a:ext cx="3120504" cy="2001258"/>
          </a:xfrm>
          <a:prstGeom prst="rect">
            <a:avLst/>
          </a:prstGeom>
        </p:spPr>
      </p:pic>
      <p:grpSp>
        <p:nvGrpSpPr>
          <p:cNvPr id="5" name="Group 124345"/>
          <p:cNvGrpSpPr/>
          <p:nvPr/>
        </p:nvGrpSpPr>
        <p:grpSpPr>
          <a:xfrm>
            <a:off x="815708" y="314183"/>
            <a:ext cx="2432572" cy="3471111"/>
            <a:chOff x="0" y="0"/>
            <a:chExt cx="2298065" cy="3293110"/>
          </a:xfrm>
        </p:grpSpPr>
        <p:pic>
          <p:nvPicPr>
            <p:cNvPr id="6" name="Picture 13472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153670" y="0"/>
              <a:ext cx="1988820" cy="1623060"/>
            </a:xfrm>
            <a:prstGeom prst="rect">
              <a:avLst/>
            </a:prstGeom>
          </p:spPr>
        </p:pic>
        <p:sp>
          <p:nvSpPr>
            <p:cNvPr id="7" name="Rectangle 13473"/>
            <p:cNvSpPr/>
            <p:nvPr/>
          </p:nvSpPr>
          <p:spPr>
            <a:xfrm>
              <a:off x="2143379" y="1487399"/>
              <a:ext cx="50673" cy="22438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4350385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ru-RU" sz="1200" i="1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endPara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pic>
          <p:nvPicPr>
            <p:cNvPr id="8" name="Picture 13480"/>
            <p:cNvPicPr/>
            <p:nvPr/>
          </p:nvPicPr>
          <p:blipFill>
            <a:blip r:embed="rId4"/>
            <a:stretch>
              <a:fillRect/>
            </a:stretch>
          </p:blipFill>
          <p:spPr>
            <a:xfrm>
              <a:off x="0" y="1623060"/>
              <a:ext cx="2298065" cy="1670050"/>
            </a:xfrm>
            <a:prstGeom prst="rect">
              <a:avLst/>
            </a:prstGeom>
          </p:spPr>
        </p:pic>
      </p:grpSp>
      <p:pic>
        <p:nvPicPr>
          <p:cNvPr id="9" name="Picture 13476"/>
          <p:cNvPicPr/>
          <p:nvPr/>
        </p:nvPicPr>
        <p:blipFill>
          <a:blip r:embed="rId5"/>
          <a:stretch>
            <a:fillRect/>
          </a:stretch>
        </p:blipFill>
        <p:spPr>
          <a:xfrm>
            <a:off x="4210872" y="204149"/>
            <a:ext cx="1870807" cy="2099551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357350" y="314183"/>
            <a:ext cx="377026" cy="31393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  <a:p>
            <a:endParaRPr lang="ru-RU" b="1" i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b="1" i="1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b="1" i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b="1" i="1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b="1" i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b="1" i="1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b="1" i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b="1" i="1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r>
              <a:rPr lang="ru-RU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в)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730240" y="314183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б)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-244549" y="4229892"/>
            <a:ext cx="9144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73835" indent="-5715">
              <a:lnSpc>
                <a:spcPct val="112000"/>
              </a:lnSpc>
              <a:spcAft>
                <a:spcPts val="25"/>
              </a:spcAft>
            </a:pPr>
            <a:r>
              <a:rPr lang="uk-UA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Діаграма енергетичних зон діода типу p-i-n:</a:t>
            </a:r>
          </a:p>
          <a:p>
            <a:pPr marL="1473835" indent="-5715">
              <a:lnSpc>
                <a:spcPct val="112000"/>
              </a:lnSpc>
              <a:spcAft>
                <a:spcPts val="25"/>
              </a:spcAft>
            </a:pPr>
            <a:r>
              <a:rPr lang="uk-UA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а) в стані рівноваги; </a:t>
            </a:r>
          </a:p>
          <a:p>
            <a:pPr marL="1473835" indent="-5715">
              <a:lnSpc>
                <a:spcPct val="112000"/>
              </a:lnSpc>
              <a:spcAft>
                <a:spcPts val="25"/>
              </a:spcAft>
            </a:pPr>
            <a:r>
              <a:rPr lang="uk-UA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б) при зворотній напрузі;</a:t>
            </a:r>
          </a:p>
          <a:p>
            <a:pPr marL="1473835" indent="-5715">
              <a:lnSpc>
                <a:spcPct val="112000"/>
              </a:lnSpc>
              <a:spcAft>
                <a:spcPts val="25"/>
              </a:spcAft>
            </a:pPr>
            <a:r>
              <a:rPr lang="uk-UA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в) при прямій напрузі</a:t>
            </a:r>
          </a:p>
          <a:p>
            <a:pPr marL="1473835" indent="-5715">
              <a:lnSpc>
                <a:spcPct val="112000"/>
              </a:lnSpc>
              <a:spcAft>
                <a:spcPts val="25"/>
              </a:spcAft>
            </a:pPr>
            <a:endParaRPr lang="ru-RU" sz="20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3" name="Picture 13540"/>
          <p:cNvPicPr/>
          <p:nvPr/>
        </p:nvPicPr>
        <p:blipFill>
          <a:blip r:embed="rId6"/>
          <a:stretch>
            <a:fillRect/>
          </a:stretch>
        </p:blipFill>
        <p:spPr>
          <a:xfrm>
            <a:off x="6884535" y="4229892"/>
            <a:ext cx="2800985" cy="1868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7869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52623" y="0"/>
            <a:ext cx="8807114" cy="609600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ЛАВИННО-ПРОЛЬОТНІ ДІОДИ</a:t>
            </a:r>
            <a:endParaRPr lang="uk-UA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14392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85643" y="680540"/>
            <a:ext cx="7568307" cy="5039718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-828968" y="5720258"/>
            <a:ext cx="11216977" cy="11264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46150" marR="334645" indent="-5715" algn="ctr">
              <a:lnSpc>
                <a:spcPct val="112000"/>
              </a:lnSpc>
              <a:spcAft>
                <a:spcPts val="20"/>
              </a:spcAft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Структура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лавинно-</a:t>
            </a:r>
            <a:r>
              <a:rPr lang="ru-RU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прольотного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діода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a) </a:t>
            </a:r>
            <a:r>
              <a:rPr lang="uk-UA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 розподіл в ньому концентрації домішки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6), </a:t>
            </a:r>
            <a:r>
              <a:rPr lang="uk-UA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електричного поля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(в), </a:t>
            </a:r>
            <a:r>
              <a:rPr lang="uk-UA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коефіцієнта ударної іонізації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г), а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також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льт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мп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ep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характеристика ЛПД (д)</a:t>
            </a:r>
            <a:endParaRPr lang="ru-RU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6597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71072" y="288758"/>
            <a:ext cx="8935453" cy="753979"/>
          </a:xfrm>
        </p:spPr>
        <p:txBody>
          <a:bodyPr>
            <a:normAutofit/>
          </a:bodyPr>
          <a:lstStyle/>
          <a:p>
            <a:r>
              <a:rPr lang="uk-UA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ЛАВИННО-ПРОЛЬОТНІ ДІОДИ</a:t>
            </a:r>
            <a:endParaRPr lang="ru-RU" dirty="0"/>
          </a:p>
        </p:txBody>
      </p:sp>
      <p:pic>
        <p:nvPicPr>
          <p:cNvPr id="4" name="Picture 14552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43789" y="1192463"/>
            <a:ext cx="6513095" cy="466290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875694" y="6121280"/>
            <a:ext cx="39134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Просторово-часова діаграма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16238152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26513" y="160420"/>
            <a:ext cx="8596668" cy="930443"/>
          </a:xfrm>
        </p:spPr>
        <p:txBody>
          <a:bodyPr>
            <a:normAutofit/>
          </a:bodyPr>
          <a:lstStyle/>
          <a:p>
            <a:r>
              <a:rPr lang="uk-UA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ЛАВИННО-ПРОЛЬОТНІ ДІОДИ</a:t>
            </a:r>
            <a:endParaRPr lang="ru-RU" dirty="0"/>
          </a:p>
        </p:txBody>
      </p:sp>
      <p:pic>
        <p:nvPicPr>
          <p:cNvPr id="4" name="Picture 15060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26513" y="1509502"/>
            <a:ext cx="7985403" cy="3367297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-185143" y="5295438"/>
            <a:ext cx="10608713" cy="7817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6685" marR="334645" indent="311150" algn="ctr">
              <a:lnSpc>
                <a:spcPct val="112000"/>
              </a:lnSpc>
              <a:spcAft>
                <a:spcPts val="25"/>
              </a:spcAft>
            </a:pPr>
            <a:r>
              <a:rPr lang="uk-UA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Конструкція ЛПД: а - германієвого; б - кремнієвого; 1 металева основа; 2 - керамічна втулка; 3 кристал; 4 - з'єднувальний електрод; 5 ніпель</a:t>
            </a:r>
            <a:endParaRPr lang="uk-UA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7413891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1058</TotalTime>
  <Words>573</Words>
  <Application>Microsoft Office PowerPoint</Application>
  <PresentationFormat>Широкоэкранный</PresentationFormat>
  <Paragraphs>92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Times New Roman</vt:lpstr>
      <vt:lpstr>Trebuchet MS</vt:lpstr>
      <vt:lpstr>Wingdings 3</vt:lpstr>
      <vt:lpstr>Грань</vt:lpstr>
      <vt:lpstr>ТУНЕЛЬНИЙ ДІОД  </vt:lpstr>
      <vt:lpstr>ТУНЕЛЬНИЙ ДІОД  </vt:lpstr>
      <vt:lpstr>ТУНЕЛЬНИЙ ДІОД  </vt:lpstr>
      <vt:lpstr>ДІОД ШОТКІ </vt:lpstr>
      <vt:lpstr>Переваги бар'єру Шоткі в порівнянні з р-п переходом:</vt:lpstr>
      <vt:lpstr>P-I-N ДІОД</vt:lpstr>
      <vt:lpstr>ЛАВИННО-ПРОЛЬОТНІ ДІОДИ</vt:lpstr>
      <vt:lpstr>ЛАВИННО-ПРОЛЬОТНІ ДІОДИ</vt:lpstr>
      <vt:lpstr>ЛАВИННО-ПРОЛЬОТНІ ДІОДИ</vt:lpstr>
      <vt:lpstr>ДІОД ГАННА  </vt:lpstr>
      <vt:lpstr>ДІОД ГАННА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Мікрохвильова техніка</dc:title>
  <dc:creator>User</dc:creator>
  <cp:lastModifiedBy>User</cp:lastModifiedBy>
  <cp:revision>92</cp:revision>
  <cp:lastPrinted>2017-08-30T11:45:59Z</cp:lastPrinted>
  <dcterms:created xsi:type="dcterms:W3CDTF">2017-07-18T10:21:40Z</dcterms:created>
  <dcterms:modified xsi:type="dcterms:W3CDTF">2020-10-27T11:00:42Z</dcterms:modified>
</cp:coreProperties>
</file>