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24C-2EF9-4ABD-8078-F059CDE9271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FEC118-9125-4649-9DC1-85686146E5D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24C-2EF9-4ABD-8078-F059CDE9271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C118-9125-4649-9DC1-85686146E5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24C-2EF9-4ABD-8078-F059CDE9271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C118-9125-4649-9DC1-85686146E5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00C424C-2EF9-4ABD-8078-F059CDE9271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4FEC118-9125-4649-9DC1-85686146E5DC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24C-2EF9-4ABD-8078-F059CDE9271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C118-9125-4649-9DC1-85686146E5D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24C-2EF9-4ABD-8078-F059CDE9271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C118-9125-4649-9DC1-85686146E5D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C118-9125-4649-9DC1-85686146E5D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24C-2EF9-4ABD-8078-F059CDE9271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24C-2EF9-4ABD-8078-F059CDE9271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C118-9125-4649-9DC1-85686146E5D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24C-2EF9-4ABD-8078-F059CDE9271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C118-9125-4649-9DC1-85686146E5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00C424C-2EF9-4ABD-8078-F059CDE9271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4FEC118-9125-4649-9DC1-85686146E5D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424C-2EF9-4ABD-8078-F059CDE9271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FEC118-9125-4649-9DC1-85686146E5D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00C424C-2EF9-4ABD-8078-F059CDE9271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4FEC118-9125-4649-9DC1-85686146E5D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2800" dirty="0" smtClean="0">
                <a:solidFill>
                  <a:schemeClr val="tx1"/>
                </a:solidFill>
              </a:rPr>
              <a:t>Практична робота №5, 2 ч.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Основи токсикології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980728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Тема: ОЦІНКА БІОЛОГІЧНОЇ АКТИВНОСТІ ТОКСИКАНТІВ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916832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Мета: </a:t>
            </a:r>
            <a:r>
              <a:rPr lang="ru-RU" i="1" dirty="0" err="1"/>
              <a:t>вивчити</a:t>
            </a:r>
            <a:r>
              <a:rPr lang="ru-RU" i="1" dirty="0"/>
              <a:t> </a:t>
            </a:r>
            <a:r>
              <a:rPr lang="ru-RU" i="1" dirty="0" err="1"/>
              <a:t>особливості</a:t>
            </a:r>
            <a:r>
              <a:rPr lang="ru-RU" i="1" dirty="0"/>
              <a:t> </a:t>
            </a:r>
            <a:r>
              <a:rPr lang="ru-RU" i="1" dirty="0" err="1"/>
              <a:t>визначення</a:t>
            </a:r>
            <a:r>
              <a:rPr lang="ru-RU" i="1" dirty="0"/>
              <a:t> </a:t>
            </a:r>
            <a:r>
              <a:rPr lang="ru-RU" i="1" dirty="0" err="1"/>
              <a:t>середньої</a:t>
            </a:r>
            <a:r>
              <a:rPr lang="ru-RU" i="1" dirty="0"/>
              <a:t> </a:t>
            </a:r>
            <a:r>
              <a:rPr lang="ru-RU" i="1" dirty="0" err="1"/>
              <a:t>дози</a:t>
            </a:r>
            <a:r>
              <a:rPr lang="ru-RU" i="1" dirty="0"/>
              <a:t> токсичного </a:t>
            </a:r>
            <a:r>
              <a:rPr lang="ru-RU" i="1" dirty="0" err="1"/>
              <a:t>ефекту</a:t>
            </a:r>
            <a:r>
              <a:rPr lang="ru-RU" i="1" dirty="0"/>
              <a:t> </a:t>
            </a:r>
            <a:r>
              <a:rPr lang="ru-RU" i="1" dirty="0" err="1"/>
              <a:t>графічним</a:t>
            </a:r>
            <a:r>
              <a:rPr lang="ru-RU" i="1" dirty="0"/>
              <a:t> та </a:t>
            </a:r>
            <a:r>
              <a:rPr lang="ru-RU" i="1" dirty="0" err="1"/>
              <a:t>аналітичним</a:t>
            </a:r>
            <a:r>
              <a:rPr lang="ru-RU" i="1" dirty="0"/>
              <a:t> способами, провести </a:t>
            </a:r>
            <a:r>
              <a:rPr lang="ru-RU" i="1" dirty="0" err="1"/>
              <a:t>оцінку</a:t>
            </a:r>
            <a:r>
              <a:rPr lang="ru-RU" i="1" dirty="0"/>
              <a:t> </a:t>
            </a:r>
            <a:r>
              <a:rPr lang="ru-RU" i="1" dirty="0" err="1"/>
              <a:t>токсикологічної</a:t>
            </a:r>
            <a:r>
              <a:rPr lang="ru-RU" i="1" dirty="0"/>
              <a:t> </a:t>
            </a:r>
            <a:r>
              <a:rPr lang="ru-RU" i="1" dirty="0" err="1"/>
              <a:t>активності</a:t>
            </a:r>
            <a:r>
              <a:rPr lang="ru-RU" i="1" dirty="0"/>
              <a:t> </a:t>
            </a:r>
            <a:r>
              <a:rPr lang="ru-RU" i="1" dirty="0" err="1"/>
              <a:t>шкідливих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 шляхом </a:t>
            </a:r>
            <a:r>
              <a:rPr lang="ru-RU" i="1" dirty="0" err="1"/>
              <a:t>альтернативної</a:t>
            </a:r>
            <a:r>
              <a:rPr lang="ru-RU" i="1" dirty="0"/>
              <a:t> </a:t>
            </a:r>
            <a:r>
              <a:rPr lang="ru-RU" i="1" dirty="0" err="1"/>
              <a:t>форми</a:t>
            </a:r>
            <a:r>
              <a:rPr lang="ru-RU" i="1" dirty="0"/>
              <a:t> </a:t>
            </a:r>
            <a:r>
              <a:rPr lang="ru-RU" i="1" dirty="0" err="1"/>
              <a:t>обліку</a:t>
            </a:r>
            <a:r>
              <a:rPr lang="ru-RU" i="1" dirty="0"/>
              <a:t> </a:t>
            </a:r>
            <a:r>
              <a:rPr lang="ru-RU" i="1" dirty="0" err="1"/>
              <a:t>реакцій</a:t>
            </a:r>
            <a:r>
              <a:rPr lang="ru-RU" i="1" dirty="0"/>
              <a:t>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3284984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Заняття</a:t>
            </a:r>
            <a:r>
              <a:rPr lang="ru-RU" b="1" dirty="0"/>
              <a:t> 2. </a:t>
            </a:r>
            <a:r>
              <a:rPr lang="ru-RU" b="1" dirty="0" err="1"/>
              <a:t>Визначення</a:t>
            </a:r>
            <a:r>
              <a:rPr lang="ru-RU" b="1" dirty="0"/>
              <a:t> </a:t>
            </a:r>
            <a:r>
              <a:rPr lang="ru-RU" b="1" dirty="0" err="1"/>
              <a:t>середньої</a:t>
            </a:r>
            <a:r>
              <a:rPr lang="ru-RU" b="1" dirty="0"/>
              <a:t> </a:t>
            </a:r>
            <a:r>
              <a:rPr lang="ru-RU" b="1" dirty="0" err="1"/>
              <a:t>дози</a:t>
            </a:r>
            <a:r>
              <a:rPr lang="ru-RU" b="1" dirty="0"/>
              <a:t> токсичного </a:t>
            </a:r>
            <a:r>
              <a:rPr lang="ru-RU" b="1" dirty="0" err="1"/>
              <a:t>ефекту</a:t>
            </a:r>
            <a:r>
              <a:rPr lang="ru-RU" b="1" dirty="0"/>
              <a:t> за методом </a:t>
            </a:r>
            <a:r>
              <a:rPr lang="ru-RU" b="1" dirty="0" err="1"/>
              <a:t>Кербера</a:t>
            </a:r>
            <a:r>
              <a:rPr lang="ru-RU" b="1" dirty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80648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Кербер</a:t>
            </a:r>
            <a:r>
              <a:rPr lang="ru-RU" dirty="0"/>
              <a:t> </a:t>
            </a:r>
            <a:r>
              <a:rPr lang="ru-RU" dirty="0" err="1"/>
              <a:t>розробив</a:t>
            </a:r>
            <a:r>
              <a:rPr lang="ru-RU" dirty="0"/>
              <a:t> метод </a:t>
            </a:r>
            <a:r>
              <a:rPr lang="ru-RU" dirty="0" err="1"/>
              <a:t>обчислення</a:t>
            </a:r>
            <a:r>
              <a:rPr lang="ru-RU" dirty="0"/>
              <a:t> </a:t>
            </a:r>
            <a:r>
              <a:rPr lang="ru-RU" i="1" dirty="0"/>
              <a:t>DL50, </a:t>
            </a:r>
            <a:r>
              <a:rPr lang="ru-RU" i="1" dirty="0" err="1"/>
              <a:t>що</a:t>
            </a:r>
            <a:r>
              <a:rPr lang="ru-RU" i="1" dirty="0"/>
              <a:t> не </a:t>
            </a:r>
            <a:r>
              <a:rPr lang="ru-RU" i="1" dirty="0" err="1"/>
              <a:t>вимагає</a:t>
            </a:r>
            <a:r>
              <a:rPr lang="ru-RU" i="1" dirty="0"/>
              <a:t> </a:t>
            </a:r>
            <a:r>
              <a:rPr lang="ru-RU" i="1" dirty="0" err="1"/>
              <a:t>графічного</a:t>
            </a:r>
            <a:r>
              <a:rPr lang="ru-RU" i="1" dirty="0"/>
              <a:t> </a:t>
            </a:r>
            <a:r>
              <a:rPr lang="ru-RU" i="1" dirty="0" err="1"/>
              <a:t>зображення</a:t>
            </a:r>
            <a:r>
              <a:rPr lang="ru-RU" i="1" dirty="0"/>
              <a:t> </a:t>
            </a:r>
            <a:r>
              <a:rPr lang="ru-RU" i="1" dirty="0" err="1"/>
              <a:t>характеристичної</a:t>
            </a:r>
            <a:r>
              <a:rPr lang="ru-RU" i="1" dirty="0"/>
              <a:t> </a:t>
            </a:r>
            <a:r>
              <a:rPr lang="ru-RU" i="1" dirty="0" err="1"/>
              <a:t>кривої</a:t>
            </a:r>
            <a:r>
              <a:rPr lang="ru-RU" i="1" dirty="0"/>
              <a:t>, а </a:t>
            </a:r>
            <a:r>
              <a:rPr lang="ru-RU" i="1" dirty="0" err="1"/>
              <a:t>використовуються</a:t>
            </a:r>
            <a:r>
              <a:rPr lang="ru-RU" i="1" dirty="0"/>
              <a:t> </a:t>
            </a:r>
            <a:r>
              <a:rPr lang="ru-RU" i="1" dirty="0" err="1"/>
              <a:t>тільки</a:t>
            </a:r>
            <a:r>
              <a:rPr lang="ru-RU" i="1" dirty="0"/>
              <a:t> </a:t>
            </a:r>
            <a:r>
              <a:rPr lang="ru-RU" i="1" dirty="0" err="1"/>
              <a:t>безпосередні</a:t>
            </a:r>
            <a:r>
              <a:rPr lang="ru-RU" i="1" dirty="0"/>
              <a:t> </a:t>
            </a:r>
            <a:r>
              <a:rPr lang="ru-RU" i="1" dirty="0" err="1"/>
              <a:t>результати</a:t>
            </a:r>
            <a:r>
              <a:rPr lang="ru-RU" i="1" dirty="0"/>
              <a:t> </a:t>
            </a:r>
            <a:r>
              <a:rPr lang="ru-RU" i="1" dirty="0" err="1"/>
              <a:t>експерименту</a:t>
            </a:r>
            <a:r>
              <a:rPr lang="ru-RU" i="1" dirty="0"/>
              <a:t>. </a:t>
            </a:r>
          </a:p>
          <a:p>
            <a:r>
              <a:rPr lang="ru-RU" dirty="0"/>
              <a:t>У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, так само, як </a:t>
            </a:r>
            <a:r>
              <a:rPr lang="ru-RU" dirty="0" err="1"/>
              <a:t>і</a:t>
            </a:r>
            <a:r>
              <a:rPr lang="ru-RU" dirty="0"/>
              <a:t> при </a:t>
            </a:r>
            <a:r>
              <a:rPr lang="ru-RU" dirty="0" err="1"/>
              <a:t>користуванні</a:t>
            </a:r>
            <a:r>
              <a:rPr lang="ru-RU" dirty="0"/>
              <a:t> методом </a:t>
            </a:r>
            <a:r>
              <a:rPr lang="ru-RU" dirty="0" err="1"/>
              <a:t>Беренса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однакове</a:t>
            </a:r>
            <a:r>
              <a:rPr lang="ru-RU" dirty="0"/>
              <a:t> число </a:t>
            </a:r>
            <a:r>
              <a:rPr lang="ru-RU" dirty="0" err="1"/>
              <a:t>тварин</a:t>
            </a:r>
            <a:r>
              <a:rPr lang="ru-RU" dirty="0"/>
              <a:t>. </a:t>
            </a:r>
            <a:r>
              <a:rPr lang="ru-RU" dirty="0" err="1"/>
              <a:t>Кербер</a:t>
            </a:r>
            <a:r>
              <a:rPr lang="ru-RU" dirty="0"/>
              <a:t> </a:t>
            </a:r>
            <a:r>
              <a:rPr lang="ru-RU" dirty="0" err="1"/>
              <a:t>вважав</a:t>
            </a:r>
            <a:r>
              <a:rPr lang="ru-RU" dirty="0"/>
              <a:t> </a:t>
            </a:r>
            <a:r>
              <a:rPr lang="ru-RU" dirty="0" err="1"/>
              <a:t>достатнім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складалася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6 </a:t>
            </a:r>
            <a:r>
              <a:rPr lang="ru-RU" dirty="0" err="1"/>
              <a:t>тварин</a:t>
            </a:r>
            <a:r>
              <a:rPr lang="ru-RU" dirty="0"/>
              <a:t>, а </a:t>
            </a:r>
            <a:r>
              <a:rPr lang="ru-RU" dirty="0" err="1"/>
              <a:t>інтервал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дозами,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випробовуються</a:t>
            </a:r>
            <a:r>
              <a:rPr lang="ru-RU" dirty="0"/>
              <a:t>, не </a:t>
            </a:r>
            <a:r>
              <a:rPr lang="ru-RU" dirty="0" err="1"/>
              <a:t>обов'язково</a:t>
            </a:r>
            <a:r>
              <a:rPr lang="ru-RU" dirty="0"/>
              <a:t> повинен бути </a:t>
            </a:r>
            <a:r>
              <a:rPr lang="ru-RU" dirty="0" err="1"/>
              <a:t>однаковим</a:t>
            </a:r>
            <a:r>
              <a:rPr lang="ru-RU" dirty="0"/>
              <a:t>.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випробовувати</a:t>
            </a:r>
            <a:r>
              <a:rPr lang="ru-RU" dirty="0"/>
              <a:t> 4–5 доз, </a:t>
            </a:r>
            <a:r>
              <a:rPr lang="ru-RU" dirty="0" err="1"/>
              <a:t>включаючи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одного боку, дозу,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викликала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в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тварини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, 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боку – дозу,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викликала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 </a:t>
            </a:r>
          </a:p>
          <a:p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i="1" dirty="0"/>
              <a:t>DL50 </a:t>
            </a:r>
            <a:r>
              <a:rPr lang="ru-RU" i="1" dirty="0" err="1"/>
              <a:t>розраховують</a:t>
            </a:r>
            <a:r>
              <a:rPr lang="ru-RU" i="1" dirty="0"/>
              <a:t> за формулою: </a:t>
            </a:r>
            <a:endParaRPr lang="ru-RU" i="1" dirty="0" smtClean="0"/>
          </a:p>
          <a:p>
            <a:endParaRPr lang="ru-RU" i="1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501008"/>
            <a:ext cx="2000622" cy="117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23528" y="4941168"/>
            <a:ext cx="86764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 </a:t>
            </a:r>
            <a:r>
              <a:rPr lang="en-US" i="1" dirty="0"/>
              <a:t>DL100 – </a:t>
            </a:r>
            <a:r>
              <a:rPr lang="ru-RU" i="1" dirty="0"/>
              <a:t>доза </a:t>
            </a:r>
            <a:r>
              <a:rPr lang="ru-RU" i="1" dirty="0" err="1"/>
              <a:t>досліджуваної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, яка </a:t>
            </a:r>
            <a:r>
              <a:rPr lang="ru-RU" i="1" dirty="0" err="1"/>
              <a:t>викликала</a:t>
            </a:r>
            <a:r>
              <a:rPr lang="ru-RU" i="1" dirty="0"/>
              <a:t> </a:t>
            </a:r>
            <a:r>
              <a:rPr lang="ru-RU" i="1" dirty="0" err="1"/>
              <a:t>ефект</a:t>
            </a:r>
            <a:r>
              <a:rPr lang="ru-RU" i="1" dirty="0"/>
              <a:t> у </a:t>
            </a:r>
            <a:r>
              <a:rPr lang="ru-RU" i="1" dirty="0" err="1"/>
              <a:t>всієї</a:t>
            </a:r>
            <a:r>
              <a:rPr lang="ru-RU" i="1" dirty="0"/>
              <a:t> </a:t>
            </a:r>
            <a:r>
              <a:rPr lang="ru-RU" i="1" dirty="0" err="1"/>
              <a:t>групи</a:t>
            </a:r>
            <a:r>
              <a:rPr lang="ru-RU" i="1" dirty="0"/>
              <a:t> </a:t>
            </a:r>
            <a:r>
              <a:rPr lang="ru-RU" i="1" dirty="0" err="1"/>
              <a:t>тварин</a:t>
            </a:r>
            <a:r>
              <a:rPr lang="ru-RU" i="1" dirty="0"/>
              <a:t>; </a:t>
            </a:r>
            <a:r>
              <a:rPr lang="en-US" i="1" dirty="0"/>
              <a:t>d – </a:t>
            </a:r>
            <a:r>
              <a:rPr lang="ru-RU" i="1" dirty="0" err="1"/>
              <a:t>інтервал</a:t>
            </a:r>
            <a:r>
              <a:rPr lang="ru-RU" i="1" dirty="0"/>
              <a:t> (</a:t>
            </a:r>
            <a:r>
              <a:rPr lang="ru-RU" i="1" dirty="0" err="1"/>
              <a:t>різниця</a:t>
            </a:r>
            <a:r>
              <a:rPr lang="ru-RU" i="1" dirty="0"/>
              <a:t>) </a:t>
            </a:r>
            <a:r>
              <a:rPr lang="ru-RU" i="1" dirty="0" err="1"/>
              <a:t>між</a:t>
            </a:r>
            <a:r>
              <a:rPr lang="ru-RU" i="1" dirty="0"/>
              <a:t> </a:t>
            </a:r>
            <a:r>
              <a:rPr lang="ru-RU" i="1" dirty="0" err="1"/>
              <a:t>кожними</a:t>
            </a:r>
            <a:r>
              <a:rPr lang="ru-RU" i="1" dirty="0"/>
              <a:t> </a:t>
            </a:r>
            <a:r>
              <a:rPr lang="ru-RU" i="1" dirty="0" err="1"/>
              <a:t>двома</a:t>
            </a:r>
            <a:r>
              <a:rPr lang="ru-RU" i="1" dirty="0"/>
              <a:t> </a:t>
            </a:r>
            <a:r>
              <a:rPr lang="ru-RU" i="1" dirty="0" err="1"/>
              <a:t>суміжними</a:t>
            </a:r>
            <a:r>
              <a:rPr lang="ru-RU" i="1" dirty="0"/>
              <a:t> дозами; </a:t>
            </a:r>
            <a:r>
              <a:rPr lang="en-US" i="1" dirty="0"/>
              <a:t>z – </a:t>
            </a:r>
            <a:r>
              <a:rPr lang="ru-RU" i="1" dirty="0" err="1"/>
              <a:t>середнє</a:t>
            </a:r>
            <a:r>
              <a:rPr lang="ru-RU" i="1" dirty="0"/>
              <a:t> </a:t>
            </a:r>
            <a:r>
              <a:rPr lang="ru-RU" i="1" dirty="0" err="1"/>
              <a:t>арифметичне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en-US" i="1" dirty="0"/>
              <a:t>n </a:t>
            </a:r>
            <a:r>
              <a:rPr lang="ru-RU" i="1" dirty="0"/>
              <a:t>числа </a:t>
            </a:r>
            <a:r>
              <a:rPr lang="ru-RU" i="1" dirty="0" err="1"/>
              <a:t>тварин</a:t>
            </a:r>
            <a:r>
              <a:rPr lang="ru-RU" i="1" dirty="0"/>
              <a:t>, у </a:t>
            </a:r>
            <a:r>
              <a:rPr lang="ru-RU" i="1" dirty="0" err="1"/>
              <a:t>яких</a:t>
            </a:r>
            <a:r>
              <a:rPr lang="ru-RU" i="1" dirty="0"/>
              <a:t> </a:t>
            </a:r>
            <a:r>
              <a:rPr lang="ru-RU" i="1" dirty="0" err="1"/>
              <a:t>спостерігався</a:t>
            </a:r>
            <a:r>
              <a:rPr lang="ru-RU" i="1" dirty="0"/>
              <a:t> </a:t>
            </a:r>
            <a:r>
              <a:rPr lang="ru-RU" i="1" dirty="0" err="1"/>
              <a:t>врахований</a:t>
            </a:r>
            <a:r>
              <a:rPr lang="ru-RU" i="1" dirty="0"/>
              <a:t> </a:t>
            </a:r>
            <a:r>
              <a:rPr lang="ru-RU" i="1" dirty="0" err="1"/>
              <a:t>ефект</a:t>
            </a:r>
            <a:r>
              <a:rPr lang="ru-RU" i="1" dirty="0"/>
              <a:t> </a:t>
            </a:r>
            <a:r>
              <a:rPr lang="ru-RU" i="1" dirty="0" err="1"/>
              <a:t>під</a:t>
            </a:r>
            <a:r>
              <a:rPr lang="ru-RU" i="1" dirty="0"/>
              <a:t> </a:t>
            </a:r>
            <a:r>
              <a:rPr lang="ru-RU" i="1" dirty="0" err="1"/>
              <a:t>впливом</a:t>
            </a:r>
            <a:r>
              <a:rPr lang="ru-RU" i="1" dirty="0"/>
              <a:t> </a:t>
            </a:r>
            <a:r>
              <a:rPr lang="ru-RU" i="1" dirty="0" err="1"/>
              <a:t>кожних</a:t>
            </a:r>
            <a:r>
              <a:rPr lang="ru-RU" i="1" dirty="0"/>
              <a:t> </a:t>
            </a:r>
            <a:r>
              <a:rPr lang="ru-RU" i="1" dirty="0" err="1"/>
              <a:t>двох</a:t>
            </a:r>
            <a:r>
              <a:rPr lang="ru-RU" i="1" dirty="0"/>
              <a:t> </a:t>
            </a:r>
            <a:r>
              <a:rPr lang="ru-RU" i="1" dirty="0" err="1"/>
              <a:t>суміжних</a:t>
            </a:r>
            <a:r>
              <a:rPr lang="ru-RU" i="1" dirty="0"/>
              <a:t> доз (</a:t>
            </a:r>
            <a:r>
              <a:rPr lang="ru-RU" i="1" dirty="0" err="1"/>
              <a:t>суміжні</a:t>
            </a:r>
            <a:r>
              <a:rPr lang="ru-RU" i="1" dirty="0"/>
              <a:t> </a:t>
            </a:r>
            <a:r>
              <a:rPr lang="ru-RU" i="1" dirty="0" err="1"/>
              <a:t>дві</a:t>
            </a:r>
            <a:r>
              <a:rPr lang="ru-RU" i="1" dirty="0"/>
              <a:t> </a:t>
            </a:r>
            <a:r>
              <a:rPr lang="ru-RU" i="1" dirty="0" err="1"/>
              <a:t>цифри</a:t>
            </a:r>
            <a:r>
              <a:rPr lang="ru-RU" i="1" dirty="0"/>
              <a:t> у </a:t>
            </a:r>
            <a:r>
              <a:rPr lang="ru-RU" i="1" dirty="0" err="1"/>
              <a:t>графі</a:t>
            </a:r>
            <a:r>
              <a:rPr lang="ru-RU" i="1" dirty="0"/>
              <a:t> «</a:t>
            </a:r>
            <a:r>
              <a:rPr lang="ru-RU" i="1" dirty="0" err="1"/>
              <a:t>загиблі</a:t>
            </a:r>
            <a:r>
              <a:rPr lang="ru-RU" i="1" dirty="0"/>
              <a:t>» </a:t>
            </a:r>
            <a:r>
              <a:rPr lang="ru-RU" i="1" dirty="0" err="1"/>
              <a:t>складається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поділяється</a:t>
            </a:r>
            <a:r>
              <a:rPr lang="ru-RU" i="1" dirty="0"/>
              <a:t> пополам), </a:t>
            </a:r>
            <a:r>
              <a:rPr lang="en-US" i="1" dirty="0"/>
              <a:t>n – </a:t>
            </a:r>
            <a:r>
              <a:rPr lang="ru-RU" i="1" dirty="0"/>
              <a:t>число </a:t>
            </a:r>
            <a:r>
              <a:rPr lang="ru-RU" i="1" dirty="0" err="1"/>
              <a:t>тварин</a:t>
            </a:r>
            <a:r>
              <a:rPr lang="ru-RU" i="1" dirty="0"/>
              <a:t> у </a:t>
            </a:r>
            <a:r>
              <a:rPr lang="ru-RU" i="1" dirty="0" err="1"/>
              <a:t>кожній</a:t>
            </a:r>
            <a:r>
              <a:rPr lang="ru-RU" i="1" dirty="0"/>
              <a:t> </a:t>
            </a:r>
            <a:r>
              <a:rPr lang="ru-RU" i="1" dirty="0" err="1"/>
              <a:t>групі</a:t>
            </a:r>
            <a:r>
              <a:rPr lang="ru-RU" i="1" dirty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6764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Приклад </a:t>
            </a:r>
            <a:r>
              <a:rPr lang="ru-RU" i="1" dirty="0" err="1"/>
              <a:t>визначення</a:t>
            </a:r>
            <a:r>
              <a:rPr lang="ru-RU" i="1" dirty="0"/>
              <a:t> </a:t>
            </a:r>
            <a:r>
              <a:rPr lang="ru-RU" i="1" dirty="0" err="1"/>
              <a:t>середньої</a:t>
            </a:r>
            <a:r>
              <a:rPr lang="ru-RU" i="1" dirty="0"/>
              <a:t> </a:t>
            </a:r>
            <a:r>
              <a:rPr lang="ru-RU" i="1" dirty="0" err="1"/>
              <a:t>дози</a:t>
            </a:r>
            <a:r>
              <a:rPr lang="ru-RU" i="1" dirty="0"/>
              <a:t> токсичного </a:t>
            </a:r>
            <a:r>
              <a:rPr lang="ru-RU" i="1" dirty="0" err="1"/>
              <a:t>ефекту</a:t>
            </a:r>
            <a:r>
              <a:rPr lang="ru-RU" i="1" dirty="0"/>
              <a:t> </a:t>
            </a:r>
            <a:r>
              <a:rPr lang="ru-RU" i="1" dirty="0" smtClean="0"/>
              <a:t> за </a:t>
            </a:r>
            <a:r>
              <a:rPr lang="ru-RU" i="1" dirty="0"/>
              <a:t>методом </a:t>
            </a:r>
            <a:r>
              <a:rPr lang="ru-RU" i="1" dirty="0" err="1"/>
              <a:t>Кербера</a:t>
            </a:r>
            <a:r>
              <a:rPr lang="ru-RU" i="1" dirty="0"/>
              <a:t> </a:t>
            </a:r>
          </a:p>
          <a:p>
            <a:r>
              <a:rPr lang="ru-RU" dirty="0" err="1"/>
              <a:t>Застосування</a:t>
            </a:r>
            <a:r>
              <a:rPr lang="ru-RU" dirty="0"/>
              <a:t> методу </a:t>
            </a:r>
            <a:r>
              <a:rPr lang="ru-RU" dirty="0" err="1"/>
              <a:t>Кербера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ілюстровано</a:t>
            </a:r>
            <a:r>
              <a:rPr lang="ru-RU" dirty="0"/>
              <a:t> на </a:t>
            </a:r>
            <a:r>
              <a:rPr lang="ru-RU" dirty="0" err="1"/>
              <a:t>прикладі</a:t>
            </a:r>
            <a:r>
              <a:rPr lang="ru-RU" dirty="0"/>
              <a:t> </a:t>
            </a:r>
            <a:r>
              <a:rPr lang="ru-RU" dirty="0" err="1"/>
              <a:t>експериментальних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</a:t>
            </a:r>
            <a:r>
              <a:rPr lang="ru-RU" dirty="0" err="1"/>
              <a:t>тубазіда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наведені</a:t>
            </a:r>
            <a:r>
              <a:rPr lang="ru-RU" dirty="0"/>
              <a:t> в </a:t>
            </a:r>
            <a:r>
              <a:rPr lang="ru-RU" dirty="0" err="1" smtClean="0"/>
              <a:t>попередній</a:t>
            </a:r>
            <a:r>
              <a:rPr lang="ru-RU" dirty="0" smtClean="0"/>
              <a:t> </a:t>
            </a:r>
            <a:r>
              <a:rPr lang="ru-RU" dirty="0" err="1" smtClean="0"/>
              <a:t>практичній</a:t>
            </a:r>
            <a:r>
              <a:rPr lang="ru-RU" dirty="0" smtClean="0"/>
              <a:t> </a:t>
            </a:r>
            <a:r>
              <a:rPr lang="ru-RU" dirty="0" err="1" smtClean="0"/>
              <a:t>роботі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Хід</a:t>
            </a:r>
            <a:r>
              <a:rPr lang="ru-RU" dirty="0" smtClean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представлений в табл. </a:t>
            </a:r>
            <a:r>
              <a:rPr lang="ru-RU" dirty="0" smtClean="0"/>
              <a:t>1.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88840"/>
            <a:ext cx="7200800" cy="2135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4293096"/>
            <a:ext cx="453650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</a:t>
            </a:r>
            <a:r>
              <a:rPr lang="ru-RU" dirty="0" err="1"/>
              <a:t>користуванні</a:t>
            </a:r>
            <a:r>
              <a:rPr lang="ru-RU" dirty="0"/>
              <a:t> методом </a:t>
            </a:r>
            <a:r>
              <a:rPr lang="ru-RU" dirty="0" err="1"/>
              <a:t>Кербера</a:t>
            </a:r>
            <a:r>
              <a:rPr lang="ru-RU" dirty="0"/>
              <a:t> для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стандартної</a:t>
            </a:r>
            <a:r>
              <a:rPr lang="ru-RU" dirty="0"/>
              <a:t> </a:t>
            </a:r>
            <a:r>
              <a:rPr lang="ru-RU" dirty="0" err="1"/>
              <a:t>помилки</a:t>
            </a:r>
            <a:r>
              <a:rPr lang="ru-RU" dirty="0"/>
              <a:t> DL50 величина стандартного </a:t>
            </a:r>
            <a:r>
              <a:rPr lang="ru-RU" dirty="0" err="1"/>
              <a:t>відхилення</a:t>
            </a:r>
            <a:r>
              <a:rPr lang="ru-RU" dirty="0"/>
              <a:t> повинна бути </a:t>
            </a:r>
            <a:r>
              <a:rPr lang="ru-RU" dirty="0" err="1"/>
              <a:t>знайдена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графіка</a:t>
            </a:r>
            <a:r>
              <a:rPr lang="ru-RU" dirty="0"/>
              <a:t>, </a:t>
            </a:r>
            <a:r>
              <a:rPr lang="ru-RU" dirty="0" err="1"/>
              <a:t>побудованого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частот,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виявлених</a:t>
            </a:r>
            <a:r>
              <a:rPr lang="ru-RU" dirty="0"/>
              <a:t> в </a:t>
            </a:r>
            <a:r>
              <a:rPr lang="ru-RU" dirty="0" err="1"/>
              <a:t>експерименті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628800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побудувати</a:t>
            </a:r>
            <a:r>
              <a:rPr lang="ru-RU" dirty="0"/>
              <a:t> </a:t>
            </a:r>
            <a:r>
              <a:rPr lang="ru-RU" dirty="0" err="1"/>
              <a:t>графік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дозами та </a:t>
            </a:r>
            <a:r>
              <a:rPr lang="ru-RU" dirty="0" err="1"/>
              <a:t>відсотком</a:t>
            </a:r>
            <a:r>
              <a:rPr lang="ru-RU" dirty="0"/>
              <a:t> </a:t>
            </a:r>
            <a:r>
              <a:rPr lang="ru-RU" dirty="0" err="1"/>
              <a:t>загиблих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то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видно,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i="1" dirty="0"/>
              <a:t>DL16 = 158 мг/кг </a:t>
            </a:r>
            <a:r>
              <a:rPr lang="ru-RU" i="1" dirty="0" err="1"/>
              <a:t>і</a:t>
            </a:r>
            <a:r>
              <a:rPr lang="ru-RU" i="1" dirty="0"/>
              <a:t> DL84 = 188 мг/кг.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2420888"/>
            <a:ext cx="1684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Таким чином,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420888"/>
            <a:ext cx="309634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39552" y="3429000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Отже</a:t>
            </a:r>
            <a:r>
              <a:rPr lang="ru-RU" dirty="0"/>
              <a:t>, за </a:t>
            </a:r>
            <a:r>
              <a:rPr lang="ru-RU" dirty="0" smtClean="0"/>
              <a:t>формулою </a:t>
            </a:r>
            <a:r>
              <a:rPr lang="ru-RU" dirty="0" err="1"/>
              <a:t>запропонованою</a:t>
            </a:r>
            <a:r>
              <a:rPr lang="ru-RU" dirty="0"/>
              <a:t> </a:t>
            </a:r>
            <a:r>
              <a:rPr lang="ru-RU" dirty="0" err="1"/>
              <a:t>Гедамом</a:t>
            </a:r>
            <a:r>
              <a:rPr lang="ru-RU" dirty="0"/>
              <a:t> </a:t>
            </a:r>
            <a:r>
              <a:rPr lang="ru-RU" dirty="0" err="1" smtClean="0"/>
              <a:t>попередня</a:t>
            </a:r>
            <a:r>
              <a:rPr lang="ru-RU" dirty="0" smtClean="0"/>
              <a:t> практична робота стандартна </a:t>
            </a:r>
            <a:r>
              <a:rPr lang="ru-RU" dirty="0" err="1"/>
              <a:t>помилка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: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05064"/>
            <a:ext cx="338437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251520" y="5103674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 </a:t>
            </a:r>
            <a:r>
              <a:rPr lang="en-US" i="1" dirty="0"/>
              <a:t>d – </a:t>
            </a:r>
            <a:r>
              <a:rPr lang="ru-RU" i="1" dirty="0" err="1"/>
              <a:t>інтервал</a:t>
            </a:r>
            <a:r>
              <a:rPr lang="ru-RU" i="1" dirty="0"/>
              <a:t> </a:t>
            </a:r>
            <a:r>
              <a:rPr lang="ru-RU" i="1" dirty="0" err="1"/>
              <a:t>між</a:t>
            </a:r>
            <a:r>
              <a:rPr lang="ru-RU" i="1" dirty="0"/>
              <a:t> дозами,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випробовуються</a:t>
            </a:r>
            <a:r>
              <a:rPr lang="ru-RU" i="1" dirty="0"/>
              <a:t>; </a:t>
            </a:r>
            <a:r>
              <a:rPr lang="en-US" i="1" dirty="0"/>
              <a:t>n – </a:t>
            </a:r>
            <a:r>
              <a:rPr lang="ru-RU" i="1" dirty="0" err="1"/>
              <a:t>кількість</a:t>
            </a:r>
            <a:r>
              <a:rPr lang="ru-RU" i="1" dirty="0"/>
              <a:t> </a:t>
            </a:r>
            <a:r>
              <a:rPr lang="ru-RU" i="1" dirty="0" err="1"/>
              <a:t>тварин</a:t>
            </a:r>
            <a:r>
              <a:rPr lang="ru-RU" i="1" dirty="0"/>
              <a:t> у </a:t>
            </a:r>
            <a:r>
              <a:rPr lang="ru-RU" i="1" dirty="0" err="1"/>
              <a:t>кожній</a:t>
            </a:r>
            <a:r>
              <a:rPr lang="ru-RU" i="1" dirty="0"/>
              <a:t> </a:t>
            </a:r>
            <a:r>
              <a:rPr lang="ru-RU" i="1" dirty="0" err="1"/>
              <a:t>групі</a:t>
            </a:r>
            <a:r>
              <a:rPr lang="ru-RU" i="1" dirty="0"/>
              <a:t>; </a:t>
            </a:r>
            <a:r>
              <a:rPr lang="en-US" i="1" dirty="0"/>
              <a:t>k – </a:t>
            </a:r>
            <a:r>
              <a:rPr lang="ru-RU" i="1" dirty="0" err="1"/>
              <a:t>постійний</a:t>
            </a:r>
            <a:r>
              <a:rPr lang="ru-RU" i="1" dirty="0"/>
              <a:t> </a:t>
            </a:r>
            <a:r>
              <a:rPr lang="ru-RU" i="1" dirty="0" err="1"/>
              <a:t>множник</a:t>
            </a:r>
            <a:r>
              <a:rPr lang="ru-RU" i="1" dirty="0"/>
              <a:t> (при </a:t>
            </a:r>
            <a:r>
              <a:rPr lang="ru-RU" i="1" dirty="0" err="1"/>
              <a:t>користуванні</a:t>
            </a:r>
            <a:r>
              <a:rPr lang="ru-RU" i="1" dirty="0"/>
              <a:t> методом </a:t>
            </a:r>
            <a:r>
              <a:rPr lang="ru-RU" i="1" dirty="0" err="1"/>
              <a:t>Беренса</a:t>
            </a:r>
            <a:r>
              <a:rPr lang="ru-RU" i="1" dirty="0"/>
              <a:t> </a:t>
            </a:r>
            <a:r>
              <a:rPr lang="ru-RU" i="1" dirty="0" err="1"/>
              <a:t>дорівнює</a:t>
            </a:r>
            <a:r>
              <a:rPr lang="ru-RU" i="1" dirty="0"/>
              <a:t> 0,66, а при </a:t>
            </a:r>
            <a:r>
              <a:rPr lang="ru-RU" i="1" dirty="0" err="1"/>
              <a:t>користуванні</a:t>
            </a:r>
            <a:r>
              <a:rPr lang="ru-RU" i="1" dirty="0"/>
              <a:t> методом </a:t>
            </a:r>
            <a:r>
              <a:rPr lang="ru-RU" i="1" dirty="0" err="1"/>
              <a:t>Кербера</a:t>
            </a:r>
            <a:r>
              <a:rPr lang="ru-RU" i="1" dirty="0"/>
              <a:t> – 0,564); </a:t>
            </a:r>
            <a:r>
              <a:rPr lang="en-US" i="1" dirty="0"/>
              <a:t>e – </a:t>
            </a:r>
            <a:r>
              <a:rPr lang="ru-RU" i="1" dirty="0" err="1"/>
              <a:t>стандартне</a:t>
            </a:r>
            <a:r>
              <a:rPr lang="ru-RU" i="1" dirty="0"/>
              <a:t> </a:t>
            </a:r>
            <a:r>
              <a:rPr lang="ru-RU" i="1" dirty="0" err="1"/>
              <a:t>відхилення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визначається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графіка</a:t>
            </a:r>
            <a:r>
              <a:rPr lang="ru-RU" i="1" dirty="0"/>
              <a:t> </a:t>
            </a:r>
            <a:r>
              <a:rPr lang="ru-RU" i="1" dirty="0" err="1"/>
              <a:t>характеристичної</a:t>
            </a:r>
            <a:r>
              <a:rPr lang="ru-RU" i="1" dirty="0"/>
              <a:t> </a:t>
            </a:r>
            <a:r>
              <a:rPr lang="ru-RU" i="1" dirty="0" err="1"/>
              <a:t>кривої</a:t>
            </a:r>
            <a:r>
              <a:rPr lang="ru-RU" i="1" dirty="0"/>
              <a:t> як половина </a:t>
            </a:r>
            <a:r>
              <a:rPr lang="ru-RU" i="1" dirty="0" err="1"/>
              <a:t>різниці</a:t>
            </a:r>
            <a:r>
              <a:rPr lang="ru-RU" i="1" dirty="0"/>
              <a:t> </a:t>
            </a:r>
            <a:r>
              <a:rPr lang="ru-RU" i="1" dirty="0" err="1"/>
              <a:t>між</a:t>
            </a:r>
            <a:r>
              <a:rPr lang="ru-RU" i="1" dirty="0"/>
              <a:t> величинами </a:t>
            </a:r>
            <a:r>
              <a:rPr lang="en-US" i="1" dirty="0"/>
              <a:t>DL84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en-US" i="1" dirty="0"/>
              <a:t>DL16. </a:t>
            </a:r>
            <a:endParaRPr lang="ru-R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3933056"/>
            <a:ext cx="309634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Таким чином, при </a:t>
            </a:r>
            <a:r>
              <a:rPr lang="ru-RU" dirty="0" err="1"/>
              <a:t>визначенні</a:t>
            </a:r>
            <a:r>
              <a:rPr lang="ru-RU" dirty="0"/>
              <a:t> DL50 для </a:t>
            </a:r>
            <a:r>
              <a:rPr lang="ru-RU" dirty="0" err="1"/>
              <a:t>тубазіда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методу </a:t>
            </a:r>
            <a:r>
              <a:rPr lang="ru-RU" dirty="0" err="1"/>
              <a:t>Кербера</a:t>
            </a:r>
            <a:r>
              <a:rPr lang="ru-RU" dirty="0"/>
              <a:t> </a:t>
            </a:r>
            <a:r>
              <a:rPr lang="ru-RU" dirty="0" err="1"/>
              <a:t>маємо</a:t>
            </a:r>
            <a:r>
              <a:rPr lang="ru-RU" dirty="0"/>
              <a:t>: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980728"/>
            <a:ext cx="3770200" cy="450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1520" y="1412776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Середня</a:t>
            </a:r>
            <a:r>
              <a:rPr lang="ru-RU" dirty="0"/>
              <a:t> величина </a:t>
            </a:r>
            <a:r>
              <a:rPr lang="ru-RU" dirty="0" err="1"/>
              <a:t>ефекту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достовірною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err="1"/>
              <a:t>помилку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3 рази. </a:t>
            </a:r>
          </a:p>
          <a:p>
            <a:r>
              <a:rPr lang="ru-RU" dirty="0" err="1"/>
              <a:t>Відповідь</a:t>
            </a:r>
            <a:r>
              <a:rPr lang="ru-RU" dirty="0"/>
              <a:t>: для </a:t>
            </a:r>
            <a:r>
              <a:rPr lang="ru-RU" dirty="0" err="1"/>
              <a:t>турбазіда</a:t>
            </a:r>
            <a:r>
              <a:rPr lang="ru-RU" dirty="0"/>
              <a:t> </a:t>
            </a:r>
            <a:r>
              <a:rPr lang="ru-RU" i="1" dirty="0"/>
              <a:t>DL50 = 172,3 ± 3,3 мг/кг, тому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можна</a:t>
            </a:r>
            <a:r>
              <a:rPr lang="ru-RU" i="1" dirty="0"/>
              <a:t> </a:t>
            </a:r>
            <a:r>
              <a:rPr lang="ru-RU" i="1" dirty="0" err="1"/>
              <a:t>віднести</a:t>
            </a:r>
            <a:r>
              <a:rPr lang="ru-RU" i="1" dirty="0"/>
              <a:t> до </a:t>
            </a:r>
            <a:r>
              <a:rPr lang="ru-RU" i="1" dirty="0" err="1"/>
              <a:t>помірно</a:t>
            </a:r>
            <a:r>
              <a:rPr lang="ru-RU" i="1" dirty="0"/>
              <a:t> </a:t>
            </a:r>
            <a:r>
              <a:rPr lang="ru-RU" i="1" dirty="0" err="1"/>
              <a:t>небезпечних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 за </a:t>
            </a:r>
            <a:r>
              <a:rPr lang="ru-RU" i="1" dirty="0" err="1"/>
              <a:t>інтенсивністю</a:t>
            </a:r>
            <a:r>
              <a:rPr lang="ru-RU" i="1" dirty="0"/>
              <a:t> </a:t>
            </a:r>
            <a:r>
              <a:rPr lang="ru-RU" i="1" dirty="0" err="1"/>
              <a:t>виникаючих</a:t>
            </a:r>
            <a:r>
              <a:rPr lang="ru-RU" i="1" dirty="0"/>
              <a:t> </a:t>
            </a:r>
            <a:r>
              <a:rPr lang="ru-RU" i="1" dirty="0" err="1"/>
              <a:t>ефектів</a:t>
            </a:r>
            <a:r>
              <a:rPr lang="ru-RU" i="1" dirty="0"/>
              <a:t> при </a:t>
            </a:r>
            <a:r>
              <a:rPr lang="ru-RU" i="1" dirty="0" err="1"/>
              <a:t>введенні</a:t>
            </a:r>
            <a:r>
              <a:rPr lang="ru-RU" i="1" dirty="0"/>
              <a:t> в </a:t>
            </a:r>
            <a:r>
              <a:rPr lang="ru-RU" i="1" dirty="0" err="1"/>
              <a:t>організм</a:t>
            </a:r>
            <a:r>
              <a:rPr lang="ru-RU" i="1" dirty="0"/>
              <a:t> через рот </a:t>
            </a:r>
            <a:r>
              <a:rPr lang="ru-RU" i="1" dirty="0" err="1" smtClean="0"/>
              <a:t>таблиця</a:t>
            </a:r>
            <a:r>
              <a:rPr lang="ru-RU" i="1" dirty="0" smtClean="0"/>
              <a:t> </a:t>
            </a:r>
            <a:r>
              <a:rPr lang="ru-RU" i="1" dirty="0" err="1" smtClean="0"/>
              <a:t>згадка</a:t>
            </a:r>
            <a:r>
              <a:rPr lang="ru-RU" i="1" dirty="0" smtClean="0"/>
              <a:t> </a:t>
            </a:r>
            <a:r>
              <a:rPr lang="ru-RU" i="1" dirty="0" err="1" smtClean="0"/>
              <a:t>нижче</a:t>
            </a:r>
            <a:r>
              <a:rPr lang="ru-RU" i="1" dirty="0" smtClean="0"/>
              <a:t>…..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780928"/>
            <a:ext cx="6480719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/>
              <a:t>Завдання</a:t>
            </a:r>
            <a:r>
              <a:rPr lang="ru-RU" b="1" i="1" dirty="0"/>
              <a:t> </a:t>
            </a:r>
          </a:p>
          <a:p>
            <a:r>
              <a:rPr lang="ru-RU" dirty="0"/>
              <a:t>1. </a:t>
            </a:r>
            <a:r>
              <a:rPr lang="ru-RU" dirty="0" err="1"/>
              <a:t>Вивчити</a:t>
            </a:r>
            <a:r>
              <a:rPr lang="ru-RU" dirty="0"/>
              <a:t> </a:t>
            </a:r>
            <a:r>
              <a:rPr lang="ru-RU" dirty="0" err="1"/>
              <a:t>приклади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токсичного </a:t>
            </a:r>
            <a:r>
              <a:rPr lang="ru-RU" dirty="0" err="1"/>
              <a:t>ефекту</a:t>
            </a:r>
            <a:r>
              <a:rPr lang="ru-RU" dirty="0"/>
              <a:t> за </a:t>
            </a:r>
            <a:r>
              <a:rPr lang="ru-RU" dirty="0" smtClean="0"/>
              <a:t>методам </a:t>
            </a:r>
            <a:r>
              <a:rPr lang="ru-RU" dirty="0" err="1" smtClean="0"/>
              <a:t>Кербера</a:t>
            </a:r>
            <a:r>
              <a:rPr lang="ru-RU" dirty="0"/>
              <a:t>. </a:t>
            </a:r>
          </a:p>
          <a:p>
            <a:r>
              <a:rPr lang="ru-RU" dirty="0"/>
              <a:t>2.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середню</a:t>
            </a:r>
            <a:r>
              <a:rPr lang="ru-RU" dirty="0"/>
              <a:t> дозу токсичного </a:t>
            </a:r>
            <a:r>
              <a:rPr lang="ru-RU" dirty="0" err="1"/>
              <a:t>ефекту</a:t>
            </a:r>
            <a:r>
              <a:rPr lang="ru-RU" dirty="0"/>
              <a:t> для </a:t>
            </a:r>
            <a:r>
              <a:rPr lang="ru-RU" dirty="0" err="1"/>
              <a:t>отруйної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запропонованої</a:t>
            </a:r>
            <a:r>
              <a:rPr lang="ru-RU" dirty="0"/>
              <a:t> </a:t>
            </a:r>
            <a:r>
              <a:rPr lang="ru-RU" dirty="0" err="1"/>
              <a:t>викладачем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smtClean="0"/>
              <a:t>методу </a:t>
            </a:r>
            <a:r>
              <a:rPr lang="ru-RU" dirty="0" err="1" smtClean="0"/>
              <a:t>Кербера</a:t>
            </a:r>
            <a:r>
              <a:rPr lang="ru-RU" dirty="0"/>
              <a:t>. </a:t>
            </a:r>
          </a:p>
          <a:p>
            <a:r>
              <a:rPr lang="ru-RU" dirty="0"/>
              <a:t>3.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за </a:t>
            </a:r>
            <a:r>
              <a:rPr lang="ru-RU" dirty="0" err="1"/>
              <a:t>значенням</a:t>
            </a:r>
            <a:r>
              <a:rPr lang="ru-RU" dirty="0"/>
              <a:t> </a:t>
            </a:r>
            <a:r>
              <a:rPr lang="ru-RU" i="1" dirty="0"/>
              <a:t>DL50 </a:t>
            </a:r>
            <a:r>
              <a:rPr lang="ru-RU" i="1" dirty="0" smtClean="0"/>
              <a:t>. </a:t>
            </a:r>
            <a:endParaRPr lang="ru-RU" i="1" dirty="0"/>
          </a:p>
          <a:p>
            <a:r>
              <a:rPr lang="ru-RU" dirty="0"/>
              <a:t>3. </a:t>
            </a:r>
            <a:r>
              <a:rPr lang="ru-RU" dirty="0" err="1"/>
              <a:t>Оформити</a:t>
            </a:r>
            <a:r>
              <a:rPr lang="ru-RU" dirty="0"/>
              <a:t> </a:t>
            </a:r>
            <a:r>
              <a:rPr lang="ru-RU" dirty="0" err="1"/>
              <a:t>розрахунки</a:t>
            </a:r>
            <a:r>
              <a:rPr lang="ru-RU" dirty="0"/>
              <a:t> в </a:t>
            </a:r>
            <a:r>
              <a:rPr lang="ru-RU" dirty="0" err="1"/>
              <a:t>робочому</a:t>
            </a:r>
            <a:r>
              <a:rPr lang="ru-RU" dirty="0"/>
              <a:t> </a:t>
            </a:r>
            <a:r>
              <a:rPr lang="ru-RU" dirty="0" err="1"/>
              <a:t>зошиті</a:t>
            </a:r>
            <a:r>
              <a:rPr lang="ru-RU" dirty="0"/>
              <a:t>. </a:t>
            </a:r>
          </a:p>
          <a:p>
            <a:r>
              <a:rPr lang="ru-RU" dirty="0"/>
              <a:t>4. </a:t>
            </a:r>
            <a:r>
              <a:rPr lang="ru-RU" dirty="0" err="1"/>
              <a:t>Захистити</a:t>
            </a:r>
            <a:r>
              <a:rPr lang="ru-RU" dirty="0"/>
              <a:t> роботу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відповісти</a:t>
            </a:r>
            <a:r>
              <a:rPr lang="ru-RU" dirty="0"/>
              <a:t> на </a:t>
            </a:r>
            <a:r>
              <a:rPr lang="ru-RU" dirty="0" err="1"/>
              <a:t>контрольні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356992"/>
            <a:ext cx="77768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/>
              <a:t>Контрольні</a:t>
            </a:r>
            <a:r>
              <a:rPr lang="ru-RU" b="1" i="1" dirty="0"/>
              <a:t> </a:t>
            </a:r>
            <a:r>
              <a:rPr lang="ru-RU" b="1" i="1" dirty="0" err="1"/>
              <a:t>питання</a:t>
            </a:r>
            <a:r>
              <a:rPr lang="ru-RU" b="1" i="1" dirty="0"/>
              <a:t> </a:t>
            </a:r>
          </a:p>
          <a:p>
            <a:r>
              <a:rPr lang="ru-RU" dirty="0" smtClean="0"/>
              <a:t>1. </a:t>
            </a:r>
            <a:r>
              <a:rPr lang="ru-RU" dirty="0"/>
              <a:t>Охарактеризуйте </a:t>
            </a:r>
            <a:r>
              <a:rPr lang="ru-RU" dirty="0" err="1"/>
              <a:t>принципи</a:t>
            </a:r>
            <a:r>
              <a:rPr lang="ru-RU" dirty="0"/>
              <a:t> методу </a:t>
            </a:r>
            <a:r>
              <a:rPr lang="ru-RU" dirty="0" err="1"/>
              <a:t>Кербера</a:t>
            </a:r>
            <a:r>
              <a:rPr lang="ru-RU" dirty="0"/>
              <a:t> для </a:t>
            </a:r>
            <a:r>
              <a:rPr lang="ru-RU" dirty="0" err="1"/>
              <a:t>обчислення</a:t>
            </a:r>
            <a:r>
              <a:rPr lang="ru-RU" dirty="0"/>
              <a:t> </a:t>
            </a:r>
            <a:r>
              <a:rPr lang="ru-RU" dirty="0" err="1"/>
              <a:t>середньо-смертельної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ru-RU" dirty="0" err="1"/>
              <a:t>токсиканта</a:t>
            </a:r>
            <a:r>
              <a:rPr lang="ru-RU" dirty="0"/>
              <a:t>. </a:t>
            </a:r>
          </a:p>
          <a:p>
            <a:r>
              <a:rPr lang="ru-RU" dirty="0" smtClean="0"/>
              <a:t>2. </a:t>
            </a:r>
            <a:r>
              <a:rPr lang="ru-RU" dirty="0" err="1"/>
              <a:t>Поясніть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способу </a:t>
            </a:r>
            <a:r>
              <a:rPr lang="ru-RU" dirty="0" err="1"/>
              <a:t>Спірмена</a:t>
            </a:r>
            <a:r>
              <a:rPr lang="ru-RU" dirty="0"/>
              <a:t> – </a:t>
            </a:r>
            <a:r>
              <a:rPr lang="ru-RU" dirty="0" err="1"/>
              <a:t>Кербера</a:t>
            </a:r>
            <a:r>
              <a:rPr lang="ru-RU" dirty="0"/>
              <a:t> при </a:t>
            </a:r>
            <a:r>
              <a:rPr lang="ru-RU" dirty="0" err="1"/>
              <a:t>визначенні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для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токсикологічної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87624" y="548680"/>
          <a:ext cx="6095999" cy="224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4145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Доза мг/кг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160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170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180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200</a:t>
                      </a:r>
                      <a:endParaRPr lang="ru-RU" sz="1050" dirty="0"/>
                    </a:p>
                  </a:txBody>
                  <a:tcPr/>
                </a:tc>
              </a:tr>
              <a:tr h="249430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Вижили особин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9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0</a:t>
                      </a:r>
                      <a:endParaRPr lang="ru-RU" sz="1050" dirty="0"/>
                    </a:p>
                  </a:txBody>
                  <a:tcPr/>
                </a:tc>
              </a:tr>
              <a:tr h="249430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Загинули, особин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</a:t>
                      </a:r>
                      <a:endParaRPr lang="ru-RU" sz="1050" dirty="0"/>
                    </a:p>
                  </a:txBody>
                  <a:tcPr/>
                </a:tc>
              </a:tr>
              <a:tr h="213797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Загиблі,%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13797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z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13797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13797"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z.d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87624" y="3501008"/>
          <a:ext cx="6095999" cy="224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4145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Доза мг/кг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160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170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180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200</a:t>
                      </a:r>
                      <a:endParaRPr lang="ru-RU" sz="1050" dirty="0"/>
                    </a:p>
                  </a:txBody>
                  <a:tcPr/>
                </a:tc>
              </a:tr>
              <a:tr h="249430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Вижили особин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ru-RU" sz="1050" dirty="0"/>
                    </a:p>
                  </a:txBody>
                  <a:tcPr/>
                </a:tc>
              </a:tr>
              <a:tr h="249430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Загинули, особин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9</a:t>
                      </a:r>
                      <a:endParaRPr lang="ru-RU" sz="1050" dirty="0"/>
                    </a:p>
                  </a:txBody>
                  <a:tcPr/>
                </a:tc>
              </a:tr>
              <a:tr h="213797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Загиблі,%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13797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z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13797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13797"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z.d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83</TotalTime>
  <Words>620</Words>
  <Application>Microsoft Office PowerPoint</Application>
  <PresentationFormat>Экран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Основи токсикології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токсикології</dc:title>
  <dc:creator>Руслан Аминов</dc:creator>
  <cp:lastModifiedBy>Руслан Аминов</cp:lastModifiedBy>
  <cp:revision>10</cp:revision>
  <dcterms:created xsi:type="dcterms:W3CDTF">2022-10-06T17:09:53Z</dcterms:created>
  <dcterms:modified xsi:type="dcterms:W3CDTF">2022-10-06T18:33:24Z</dcterms:modified>
</cp:coreProperties>
</file>