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3"/>
  </p:notesMasterIdLst>
  <p:sldIdLst>
    <p:sldId id="256" r:id="rId2"/>
    <p:sldId id="258" r:id="rId3"/>
    <p:sldId id="264" r:id="rId4"/>
    <p:sldId id="289" r:id="rId5"/>
    <p:sldId id="269" r:id="rId6"/>
    <p:sldId id="290" r:id="rId7"/>
    <p:sldId id="280" r:id="rId8"/>
    <p:sldId id="281" r:id="rId9"/>
    <p:sldId id="282" r:id="rId10"/>
    <p:sldId id="283" r:id="rId11"/>
    <p:sldId id="284" r:id="rId12"/>
    <p:sldId id="285" r:id="rId13"/>
    <p:sldId id="286" r:id="rId14"/>
    <p:sldId id="288" r:id="rId15"/>
    <p:sldId id="267" r:id="rId16"/>
    <p:sldId id="268" r:id="rId17"/>
    <p:sldId id="271" r:id="rId18"/>
    <p:sldId id="272" r:id="rId19"/>
    <p:sldId id="276" r:id="rId20"/>
    <p:sldId id="278" r:id="rId21"/>
    <p:sldId id="279"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4DDD5C3-C171-4444-B8A1-165A9DF42FA0}">
  <a:tblStyle styleId="{D4DDD5C3-C171-4444-B8A1-165A9DF42FA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7" d="100"/>
          <a:sy n="87" d="100"/>
        </p:scale>
        <p:origin x="-1253"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3A4BB-DFB7-45E3-9444-704B03D576BF}" type="doc">
      <dgm:prSet loTypeId="urn:microsoft.com/office/officeart/2005/8/layout/vList2" loCatId="list" qsTypeId="urn:microsoft.com/office/officeart/2005/8/quickstyle/simple1" qsCatId="simple" csTypeId="urn:microsoft.com/office/officeart/2005/8/colors/accent2_3" csCatId="accent2"/>
      <dgm:spPr/>
      <dgm:t>
        <a:bodyPr/>
        <a:lstStyle/>
        <a:p>
          <a:endParaRPr lang="ru-RU"/>
        </a:p>
      </dgm:t>
    </dgm:pt>
    <dgm:pt modelId="{ED309B87-5D0F-466D-9AE8-D41EE7339DC0}">
      <dgm:prSet/>
      <dgm:spPr/>
      <dgm:t>
        <a:bodyPr/>
        <a:lstStyle/>
        <a:p>
          <a:pPr rtl="0"/>
          <a:r>
            <a:rPr lang="ru-RU" b="0" i="0" smtClean="0"/>
            <a:t>фінансування переважно у формі інвестицій до 75% потреб проєктів розвитку інфраструктури соціальної сфери і науки для регіонів, що мають рівень валового регіонального продукту (ВВП для країн-регіонів) нижче 75% від середнього по спільноті;</a:t>
          </a:r>
          <a:endParaRPr lang="ru-RU"/>
        </a:p>
      </dgm:t>
    </dgm:pt>
    <dgm:pt modelId="{4060CEC4-EBA7-4C5F-9057-02324269CB8E}" type="parTrans" cxnId="{9CDA2F30-FDCA-44BA-827D-442409CADA99}">
      <dgm:prSet/>
      <dgm:spPr/>
      <dgm:t>
        <a:bodyPr/>
        <a:lstStyle/>
        <a:p>
          <a:endParaRPr lang="ru-RU"/>
        </a:p>
      </dgm:t>
    </dgm:pt>
    <dgm:pt modelId="{9EBB9379-28CF-46A6-81BF-60CCEDD0F6A5}" type="sibTrans" cxnId="{9CDA2F30-FDCA-44BA-827D-442409CADA99}">
      <dgm:prSet/>
      <dgm:spPr/>
      <dgm:t>
        <a:bodyPr/>
        <a:lstStyle/>
        <a:p>
          <a:endParaRPr lang="ru-RU"/>
        </a:p>
      </dgm:t>
    </dgm:pt>
    <dgm:pt modelId="{A6BDE78B-0A37-44C9-98E2-7F87551D41AA}">
      <dgm:prSet/>
      <dgm:spPr/>
      <dgm:t>
        <a:bodyPr/>
        <a:lstStyle/>
        <a:p>
          <a:pPr rtl="0"/>
          <a:r>
            <a:rPr lang="ru-RU" b="0" i="0" smtClean="0"/>
            <a:t>підтримка у розмірі до 25% фінансових потреб проєктів, що спрямовані на диверсифікацію економіки, створення нових підприємств, розвиток людського потенціалу в інших регіонах, які перебувають у стані структурних економічних змін</a:t>
          </a:r>
          <a:endParaRPr lang="ru-RU"/>
        </a:p>
      </dgm:t>
    </dgm:pt>
    <dgm:pt modelId="{BE4210DE-C94C-425B-A8E4-BAC507AA5624}" type="parTrans" cxnId="{8AF53C28-5FD8-478E-9E7D-8CE2060F5C0B}">
      <dgm:prSet/>
      <dgm:spPr/>
      <dgm:t>
        <a:bodyPr/>
        <a:lstStyle/>
        <a:p>
          <a:endParaRPr lang="ru-RU"/>
        </a:p>
      </dgm:t>
    </dgm:pt>
    <dgm:pt modelId="{106A33FF-03A7-4BB2-8635-AD596F5E12B4}" type="sibTrans" cxnId="{8AF53C28-5FD8-478E-9E7D-8CE2060F5C0B}">
      <dgm:prSet/>
      <dgm:spPr/>
      <dgm:t>
        <a:bodyPr/>
        <a:lstStyle/>
        <a:p>
          <a:endParaRPr lang="ru-RU"/>
        </a:p>
      </dgm:t>
    </dgm:pt>
    <dgm:pt modelId="{684C6D29-1C7D-4DAE-9501-DF096CD13413}" type="pres">
      <dgm:prSet presAssocID="{9F33A4BB-DFB7-45E3-9444-704B03D576BF}" presName="linear" presStyleCnt="0">
        <dgm:presLayoutVars>
          <dgm:animLvl val="lvl"/>
          <dgm:resizeHandles val="exact"/>
        </dgm:presLayoutVars>
      </dgm:prSet>
      <dgm:spPr/>
      <dgm:t>
        <a:bodyPr/>
        <a:lstStyle/>
        <a:p>
          <a:endParaRPr lang="ru-RU"/>
        </a:p>
      </dgm:t>
    </dgm:pt>
    <dgm:pt modelId="{E9844AC3-0543-4E98-8784-8FC68DC7DA13}" type="pres">
      <dgm:prSet presAssocID="{ED309B87-5D0F-466D-9AE8-D41EE7339DC0}" presName="parentText" presStyleLbl="node1" presStyleIdx="0" presStyleCnt="2">
        <dgm:presLayoutVars>
          <dgm:chMax val="0"/>
          <dgm:bulletEnabled val="1"/>
        </dgm:presLayoutVars>
      </dgm:prSet>
      <dgm:spPr/>
      <dgm:t>
        <a:bodyPr/>
        <a:lstStyle/>
        <a:p>
          <a:endParaRPr lang="ru-RU"/>
        </a:p>
      </dgm:t>
    </dgm:pt>
    <dgm:pt modelId="{7079A7E9-2B37-4999-A6FB-2DD9A18AC08C}" type="pres">
      <dgm:prSet presAssocID="{9EBB9379-28CF-46A6-81BF-60CCEDD0F6A5}" presName="spacer" presStyleCnt="0"/>
      <dgm:spPr/>
    </dgm:pt>
    <dgm:pt modelId="{5EBBF450-8A60-4308-A98B-D996089C116A}" type="pres">
      <dgm:prSet presAssocID="{A6BDE78B-0A37-44C9-98E2-7F87551D41AA}" presName="parentText" presStyleLbl="node1" presStyleIdx="1" presStyleCnt="2">
        <dgm:presLayoutVars>
          <dgm:chMax val="0"/>
          <dgm:bulletEnabled val="1"/>
        </dgm:presLayoutVars>
      </dgm:prSet>
      <dgm:spPr/>
      <dgm:t>
        <a:bodyPr/>
        <a:lstStyle/>
        <a:p>
          <a:endParaRPr lang="ru-RU"/>
        </a:p>
      </dgm:t>
    </dgm:pt>
  </dgm:ptLst>
  <dgm:cxnLst>
    <dgm:cxn modelId="{9CDA2F30-FDCA-44BA-827D-442409CADA99}" srcId="{9F33A4BB-DFB7-45E3-9444-704B03D576BF}" destId="{ED309B87-5D0F-466D-9AE8-D41EE7339DC0}" srcOrd="0" destOrd="0" parTransId="{4060CEC4-EBA7-4C5F-9057-02324269CB8E}" sibTransId="{9EBB9379-28CF-46A6-81BF-60CCEDD0F6A5}"/>
    <dgm:cxn modelId="{52553006-544A-4E92-A66E-BAF17AF8170B}" type="presOf" srcId="{9F33A4BB-DFB7-45E3-9444-704B03D576BF}" destId="{684C6D29-1C7D-4DAE-9501-DF096CD13413}" srcOrd="0" destOrd="0" presId="urn:microsoft.com/office/officeart/2005/8/layout/vList2"/>
    <dgm:cxn modelId="{8AF53C28-5FD8-478E-9E7D-8CE2060F5C0B}" srcId="{9F33A4BB-DFB7-45E3-9444-704B03D576BF}" destId="{A6BDE78B-0A37-44C9-98E2-7F87551D41AA}" srcOrd="1" destOrd="0" parTransId="{BE4210DE-C94C-425B-A8E4-BAC507AA5624}" sibTransId="{106A33FF-03A7-4BB2-8635-AD596F5E12B4}"/>
    <dgm:cxn modelId="{B4BB50BC-022A-43C5-8AE0-E25C9BEA8780}" type="presOf" srcId="{A6BDE78B-0A37-44C9-98E2-7F87551D41AA}" destId="{5EBBF450-8A60-4308-A98B-D996089C116A}" srcOrd="0" destOrd="0" presId="urn:microsoft.com/office/officeart/2005/8/layout/vList2"/>
    <dgm:cxn modelId="{DE1772B2-0F70-4595-AFC9-32B6E999E6F4}" type="presOf" srcId="{ED309B87-5D0F-466D-9AE8-D41EE7339DC0}" destId="{E9844AC3-0543-4E98-8784-8FC68DC7DA13}" srcOrd="0" destOrd="0" presId="urn:microsoft.com/office/officeart/2005/8/layout/vList2"/>
    <dgm:cxn modelId="{E41E18DB-1922-426F-BEB0-24634551B414}" type="presParOf" srcId="{684C6D29-1C7D-4DAE-9501-DF096CD13413}" destId="{E9844AC3-0543-4E98-8784-8FC68DC7DA13}" srcOrd="0" destOrd="0" presId="urn:microsoft.com/office/officeart/2005/8/layout/vList2"/>
    <dgm:cxn modelId="{9BA326F3-6FF8-4E92-B59A-257283D17C79}" type="presParOf" srcId="{684C6D29-1C7D-4DAE-9501-DF096CD13413}" destId="{7079A7E9-2B37-4999-A6FB-2DD9A18AC08C}" srcOrd="1" destOrd="0" presId="urn:microsoft.com/office/officeart/2005/8/layout/vList2"/>
    <dgm:cxn modelId="{BD6A8A27-3D56-4B31-8C7D-778D69B7459B}" type="presParOf" srcId="{684C6D29-1C7D-4DAE-9501-DF096CD13413}" destId="{5EBBF450-8A60-4308-A98B-D996089C116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44AC3-0543-4E98-8784-8FC68DC7DA13}">
      <dsp:nvSpPr>
        <dsp:cNvPr id="0" name=""/>
        <dsp:cNvSpPr/>
      </dsp:nvSpPr>
      <dsp:spPr>
        <a:xfrm>
          <a:off x="0" y="262821"/>
          <a:ext cx="8229600" cy="1965599"/>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b="0" i="0" kern="1200" smtClean="0"/>
            <a:t>фінансування переважно у формі інвестицій до 75% потреб проєктів розвитку інфраструктури соціальної сфери і науки для регіонів, що мають рівень валового регіонального продукту (ВВП для країн-регіонів) нижче 75% від середнього по спільноті;</a:t>
          </a:r>
          <a:endParaRPr lang="ru-RU" sz="2400" kern="1200"/>
        </a:p>
      </dsp:txBody>
      <dsp:txXfrm>
        <a:off x="95953" y="358774"/>
        <a:ext cx="8037694" cy="1773693"/>
      </dsp:txXfrm>
    </dsp:sp>
    <dsp:sp modelId="{5EBBF450-8A60-4308-A98B-D996089C116A}">
      <dsp:nvSpPr>
        <dsp:cNvPr id="0" name=""/>
        <dsp:cNvSpPr/>
      </dsp:nvSpPr>
      <dsp:spPr>
        <a:xfrm>
          <a:off x="0" y="2297541"/>
          <a:ext cx="8229600" cy="1965599"/>
        </a:xfrm>
        <a:prstGeom prst="roundRect">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b="0" i="0" kern="1200" smtClean="0"/>
            <a:t>підтримка у розмірі до 25% фінансових потреб проєктів, що спрямовані на диверсифікацію економіки, створення нових підприємств, розвиток людського потенціалу в інших регіонах, які перебувають у стані структурних економічних змін</a:t>
          </a:r>
          <a:endParaRPr lang="ru-RU" sz="2400" kern="1200"/>
        </a:p>
      </dsp:txBody>
      <dsp:txXfrm>
        <a:off x="95953" y="2393494"/>
        <a:ext cx="8037694" cy="17736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008118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4" name="Google Shape;14;p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5" name="Google Shape;65;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66" name="Google Shape;66;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67" name="Google Shape;67;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68" name="Google Shape;68;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69" name="Google Shape;69;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75" name="Google Shape;75;p1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76" name="Google Shape;76;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1" name="Google Shape;81;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82" name="Google Shape;82;p1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таблица" type="tbl">
  <p:cSld name="TABLE">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6"/>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3" name="Google Shape;43;p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44" name="Google Shape;44;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50" name="Google Shape;50;p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51" name="Google Shape;51;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uk.wikipedia.org/wiki/%D0%84%D0%B2%D1%80%D0%BE%D0%BF%D0%B5%D0%B9%D1%81%D1%8C%D0%BA%D0%B8%D0%B9_%D1%81%D0%BE%D1%86%D1%96%D0%B0%D0%BB%D1%8C%D0%BD%D0%B8%D0%B9_%D1%84%D0%BE%D0%BD%D0%B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uk.wikipedia.org/w/index.php?title=%D0%84%D0%B2%D1%80%D0%BE%D0%BF%D0%B5%D0%B9%D1%81%D1%8C%D0%BA%D0%B8%D0%B9_%D1%84%D0%BE%D0%BD%D0%B4_%D1%83%D0%BF%D1%80%D0%B0%D0%B2%D0%BB%D1%96%D0%BD%D0%BD%D1%8F_%D1%82%D0%B0_%D0%B7%D0%B0%D0%B1%D0%B5%D0%B7%D0%BF%D0%B5%D1%87%D0%B5%D0%BD%D0%BD%D1%8F_%D0%B2_%D1%81%D1%96%D0%BB%D1%8C%D1%81%D1%8C%D0%BA%D0%BE%D0%BC%D1%83_%D0%B3%D0%BE%D1%81%D0%BF%D0%BE%D0%B4%D0%B0%D1%80%D1%81%D1%82%D0%B2%D1%96&amp;action=edit&amp;redlink=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uk.wikipedia.org/w/index.php?title=%D0%A2%D1%80%D0%B0%D0%BD%D1%81%D0%BA%D0%BE%D1%80%D0%B4%D0%BE%D0%BD%D0%BD%D0%B0_%D1%81%D0%BF%D1%96%D0%B2%D0%BF%D1%80%D0%B0%D1%86%D1%8F&amp;action=edit&amp;redlink=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uk.wikipedia.org/w/index.php?title=%D0%A4%D0%BE%D0%BD%D0%B4_%D0%B3%D1%83%D1%80%D1%82%D1%83%D0%B2%D0%B0%D0%BD%D0%BD%D1%8F&amp;action=edit&amp;redlink=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3352800" y="304800"/>
            <a:ext cx="54102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2800" b="1" i="1" u="none" dirty="0" err="1">
                <a:solidFill>
                  <a:schemeClr val="dk2"/>
                </a:solidFill>
                <a:sym typeface="Arial"/>
              </a:rPr>
              <a:t>Тема</a:t>
            </a:r>
            <a:r>
              <a:rPr lang="en-US" sz="2800" b="1" i="1" u="none" dirty="0">
                <a:solidFill>
                  <a:schemeClr val="dk2"/>
                </a:solidFill>
                <a:sym typeface="Arial"/>
              </a:rPr>
              <a:t>: </a:t>
            </a:r>
            <a:r>
              <a:rPr lang="uk-UA" sz="2800" b="1" i="1" u="none" dirty="0" smtClean="0">
                <a:solidFill>
                  <a:schemeClr val="dk2"/>
                </a:solidFill>
                <a:sym typeface="Arial"/>
              </a:rPr>
              <a:t>Правове та інституційне забезпечення регіональної політики в ЄС</a:t>
            </a:r>
            <a:endParaRPr sz="2800" dirty="0"/>
          </a:p>
        </p:txBody>
      </p:sp>
      <p:sp>
        <p:nvSpPr>
          <p:cNvPr id="90" name="Google Shape;90;p14"/>
          <p:cNvSpPr txBox="1">
            <a:spLocks noGrp="1"/>
          </p:cNvSpPr>
          <p:nvPr>
            <p:ph type="subTitle" idx="1"/>
          </p:nvPr>
        </p:nvSpPr>
        <p:spPr>
          <a:xfrm>
            <a:off x="381000" y="2590800"/>
            <a:ext cx="8153400" cy="3886200"/>
          </a:xfrm>
          <a:prstGeom prst="rect">
            <a:avLst/>
          </a:prstGeom>
          <a:noFill/>
          <a:ln>
            <a:noFill/>
          </a:ln>
        </p:spPr>
        <p:txBody>
          <a:bodyPr spcFirstLastPara="1" wrap="square" lIns="91425" tIns="45700" rIns="91425" bIns="45700" anchor="t" anchorCtr="0">
            <a:noAutofit/>
          </a:bodyPr>
          <a:lstStyle/>
          <a:p>
            <a:pPr marL="266700" lvl="0" indent="-266700" algn="ctr" rtl="0">
              <a:lnSpc>
                <a:spcPct val="100000"/>
              </a:lnSpc>
              <a:spcBef>
                <a:spcPts val="0"/>
              </a:spcBef>
              <a:spcAft>
                <a:spcPts val="0"/>
              </a:spcAft>
              <a:buClr>
                <a:schemeClr val="dk1"/>
              </a:buClr>
              <a:buSzPts val="2800"/>
              <a:buFont typeface="Arial"/>
              <a:buNone/>
            </a:pPr>
            <a:endParaRPr sz="2800" b="0" i="0" u="none" dirty="0">
              <a:solidFill>
                <a:schemeClr val="dk1"/>
              </a:solidFill>
              <a:latin typeface="Arial"/>
              <a:ea typeface="Arial"/>
              <a:cs typeface="Arial"/>
              <a:sym typeface="Arial"/>
            </a:endParaRPr>
          </a:p>
          <a:p>
            <a:pPr marL="514350" lvl="0" indent="-514350" algn="l" rtl="0">
              <a:lnSpc>
                <a:spcPct val="100000"/>
              </a:lnSpc>
              <a:spcBef>
                <a:spcPts val="560"/>
              </a:spcBef>
              <a:spcAft>
                <a:spcPts val="0"/>
              </a:spcAft>
              <a:buClr>
                <a:schemeClr val="dk1"/>
              </a:buClr>
              <a:buSzPts val="2800"/>
              <a:buFont typeface="Arial"/>
              <a:buAutoNum type="arabicPeriod"/>
            </a:pPr>
            <a:r>
              <a:rPr lang="uk-UA" sz="2800" dirty="0" smtClean="0"/>
              <a:t>Нормативне забезпечення </a:t>
            </a:r>
            <a:r>
              <a:rPr lang="uk-UA" sz="2800" dirty="0" err="1" smtClean="0"/>
              <a:t>рег</a:t>
            </a:r>
            <a:r>
              <a:rPr lang="uk-UA" sz="2800" dirty="0" smtClean="0"/>
              <a:t>. політики. </a:t>
            </a:r>
          </a:p>
          <a:p>
            <a:pPr marL="266700" lvl="0" indent="-266700" algn="l" rtl="0">
              <a:lnSpc>
                <a:spcPct val="100000"/>
              </a:lnSpc>
              <a:spcBef>
                <a:spcPts val="560"/>
              </a:spcBef>
              <a:spcAft>
                <a:spcPts val="0"/>
              </a:spcAft>
              <a:buClr>
                <a:schemeClr val="dk1"/>
              </a:buClr>
              <a:buSzPts val="2800"/>
              <a:buFont typeface="Arial"/>
              <a:buNone/>
            </a:pPr>
            <a:r>
              <a:rPr lang="uk-UA" sz="2800" b="0" i="0" u="none" dirty="0" smtClean="0">
                <a:solidFill>
                  <a:schemeClr val="dk1"/>
                </a:solidFill>
                <a:latin typeface="Arial"/>
                <a:ea typeface="Arial"/>
                <a:cs typeface="Arial"/>
                <a:sym typeface="Arial"/>
              </a:rPr>
              <a:t>2</a:t>
            </a:r>
            <a:r>
              <a:rPr lang="en-US" sz="2800" b="0" i="0" u="none" dirty="0" smtClean="0">
                <a:solidFill>
                  <a:schemeClr val="dk1"/>
                </a:solidFill>
                <a:latin typeface="Arial"/>
                <a:ea typeface="Arial"/>
                <a:cs typeface="Arial"/>
                <a:sym typeface="Arial"/>
              </a:rPr>
              <a:t>. </a:t>
            </a:r>
            <a:r>
              <a:rPr lang="uk-UA" sz="2800" b="0" i="0" u="none" dirty="0" smtClean="0">
                <a:solidFill>
                  <a:schemeClr val="dk1"/>
                </a:solidFill>
                <a:latin typeface="Arial"/>
                <a:ea typeface="Arial"/>
                <a:cs typeface="Arial"/>
                <a:sym typeface="Arial"/>
              </a:rPr>
              <a:t>Принципи </a:t>
            </a:r>
            <a:r>
              <a:rPr lang="uk-UA" sz="2800" b="0" i="0" u="none" dirty="0" err="1" smtClean="0">
                <a:solidFill>
                  <a:schemeClr val="dk1"/>
                </a:solidFill>
                <a:latin typeface="Arial"/>
                <a:ea typeface="Arial"/>
                <a:cs typeface="Arial"/>
                <a:sym typeface="Arial"/>
              </a:rPr>
              <a:t>рег</a:t>
            </a:r>
            <a:r>
              <a:rPr lang="uk-UA" sz="2800" b="0" i="0" u="none" dirty="0" smtClean="0">
                <a:solidFill>
                  <a:schemeClr val="dk1"/>
                </a:solidFill>
                <a:latin typeface="Arial"/>
                <a:ea typeface="Arial"/>
                <a:cs typeface="Arial"/>
                <a:sym typeface="Arial"/>
              </a:rPr>
              <a:t>. політики.</a:t>
            </a:r>
          </a:p>
          <a:p>
            <a:pPr marL="266700" lvl="0" indent="-266700" algn="l" rtl="0">
              <a:lnSpc>
                <a:spcPct val="100000"/>
              </a:lnSpc>
              <a:spcBef>
                <a:spcPts val="560"/>
              </a:spcBef>
              <a:spcAft>
                <a:spcPts val="0"/>
              </a:spcAft>
              <a:buClr>
                <a:schemeClr val="dk1"/>
              </a:buClr>
              <a:buSzPts val="2800"/>
              <a:buFont typeface="Arial"/>
              <a:buNone/>
            </a:pPr>
            <a:r>
              <a:rPr lang="uk-UA" sz="2800" b="0" i="0" u="none" dirty="0" smtClean="0">
                <a:solidFill>
                  <a:schemeClr val="dk1"/>
                </a:solidFill>
                <a:latin typeface="Arial"/>
                <a:ea typeface="Arial"/>
                <a:cs typeface="Arial"/>
                <a:sym typeface="Arial"/>
              </a:rPr>
              <a:t>3. Інституції </a:t>
            </a:r>
            <a:r>
              <a:rPr lang="en-US" sz="2800" b="0" i="0" u="none" dirty="0" smtClean="0">
                <a:solidFill>
                  <a:schemeClr val="dk1"/>
                </a:solidFill>
                <a:latin typeface="Arial"/>
                <a:ea typeface="Arial"/>
                <a:cs typeface="Arial"/>
                <a:sym typeface="Arial"/>
              </a:rPr>
              <a:t>ЄС </a:t>
            </a:r>
            <a:r>
              <a:rPr lang="en-US" sz="2800" b="0" i="0" u="none" dirty="0">
                <a:solidFill>
                  <a:schemeClr val="dk1"/>
                </a:solidFill>
                <a:latin typeface="Arial"/>
                <a:ea typeface="Arial"/>
                <a:cs typeface="Arial"/>
                <a:sym typeface="Arial"/>
              </a:rPr>
              <a:t>у </a:t>
            </a:r>
            <a:r>
              <a:rPr lang="en-US" sz="2800" b="0" i="0" u="none" dirty="0" err="1">
                <a:solidFill>
                  <a:schemeClr val="dk1"/>
                </a:solidFill>
                <a:latin typeface="Arial"/>
                <a:ea typeface="Arial"/>
                <a:cs typeface="Arial"/>
                <a:sym typeface="Arial"/>
              </a:rPr>
              <a:t>сфері</a:t>
            </a:r>
            <a:r>
              <a:rPr lang="en-US" sz="2800" b="0" i="0" u="none" dirty="0">
                <a:solidFill>
                  <a:schemeClr val="dk1"/>
                </a:solidFill>
                <a:latin typeface="Arial"/>
                <a:ea typeface="Arial"/>
                <a:cs typeface="Arial"/>
                <a:sym typeface="Arial"/>
              </a:rPr>
              <a:t> </a:t>
            </a:r>
            <a:r>
              <a:rPr lang="en-US" sz="2800" b="0" i="0" u="none" dirty="0" err="1">
                <a:solidFill>
                  <a:schemeClr val="dk1"/>
                </a:solidFill>
                <a:latin typeface="Arial"/>
                <a:ea typeface="Arial"/>
                <a:cs typeface="Arial"/>
                <a:sym typeface="Arial"/>
              </a:rPr>
              <a:t>регіональної</a:t>
            </a:r>
            <a:r>
              <a:rPr lang="en-US" sz="2800" b="0" i="0" u="none" dirty="0">
                <a:solidFill>
                  <a:schemeClr val="dk1"/>
                </a:solidFill>
                <a:latin typeface="Arial"/>
                <a:ea typeface="Arial"/>
                <a:cs typeface="Arial"/>
                <a:sym typeface="Arial"/>
              </a:rPr>
              <a:t> </a:t>
            </a:r>
            <a:r>
              <a:rPr lang="en-US" sz="2800" b="0" i="0" u="none" dirty="0" err="1">
                <a:solidFill>
                  <a:schemeClr val="dk1"/>
                </a:solidFill>
                <a:latin typeface="Arial"/>
                <a:ea typeface="Arial"/>
                <a:cs typeface="Arial"/>
                <a:sym typeface="Arial"/>
              </a:rPr>
              <a:t>політики</a:t>
            </a:r>
            <a:endParaRPr dirty="0"/>
          </a:p>
          <a:p>
            <a:pPr marL="266700" lvl="0" indent="-266700" algn="l" rtl="0">
              <a:lnSpc>
                <a:spcPct val="100000"/>
              </a:lnSpc>
              <a:spcBef>
                <a:spcPts val="560"/>
              </a:spcBef>
              <a:spcAft>
                <a:spcPts val="0"/>
              </a:spcAft>
              <a:buClr>
                <a:schemeClr val="dk1"/>
              </a:buClr>
              <a:buSzPts val="2800"/>
              <a:buFont typeface="Arial"/>
              <a:buNone/>
            </a:pPr>
            <a:endParaRPr dirty="0"/>
          </a:p>
        </p:txBody>
      </p:sp>
      <p:pic>
        <p:nvPicPr>
          <p:cNvPr id="91" name="Google Shape;91;p14" descr="Картинки по запросу nuts european regions"/>
          <p:cNvPicPr preferRelativeResize="0"/>
          <p:nvPr/>
        </p:nvPicPr>
        <p:blipFill rotWithShape="1">
          <a:blip r:embed="rId3">
            <a:alphaModFix/>
          </a:blip>
          <a:srcRect/>
          <a:stretch/>
        </p:blipFill>
        <p:spPr>
          <a:xfrm>
            <a:off x="228600" y="228600"/>
            <a:ext cx="2943225" cy="190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Інші фонди</a:t>
            </a:r>
            <a:endParaRPr lang="ru-RU" dirty="0"/>
          </a:p>
        </p:txBody>
      </p:sp>
      <p:sp>
        <p:nvSpPr>
          <p:cNvPr id="3" name="Текст 2"/>
          <p:cNvSpPr>
            <a:spLocks noGrp="1"/>
          </p:cNvSpPr>
          <p:nvPr>
            <p:ph type="body" idx="1"/>
          </p:nvPr>
        </p:nvSpPr>
        <p:spPr/>
        <p:txBody>
          <a:bodyPr/>
          <a:lstStyle/>
          <a:p>
            <a:r>
              <a:rPr lang="uk-UA" dirty="0" smtClean="0">
                <a:hlinkClick r:id="rId2" tooltip="Європейський соціальний фонд"/>
              </a:rPr>
              <a:t>Європейський соціальний фонд</a:t>
            </a:r>
            <a:r>
              <a:rPr lang="uk-UA" dirty="0" smtClean="0"/>
              <a:t>,1958</a:t>
            </a:r>
          </a:p>
          <a:p>
            <a:pPr marL="114300" indent="0" algn="just">
              <a:buNone/>
            </a:pPr>
            <a:r>
              <a:rPr lang="uk-UA" dirty="0" smtClean="0"/>
              <a:t>Головний фінансовий інструмент ЄС в галузі зайнятості. Підтримує заходи, спрямовані на </a:t>
            </a:r>
            <a:r>
              <a:rPr lang="uk-UA" dirty="0" err="1" smtClean="0"/>
              <a:t>скорочення безробіття </a:t>
            </a:r>
            <a:r>
              <a:rPr lang="uk-UA" dirty="0" smtClean="0"/>
              <a:t>та розвиток людських ресурсів — перепідготовку кадрів, професійно-технічну </a:t>
            </a:r>
            <a:r>
              <a:rPr lang="ru-RU" dirty="0" err="1" smtClean="0"/>
              <a:t>виучку</a:t>
            </a:r>
            <a:r>
              <a:rPr lang="ru-RU" dirty="0" smtClean="0"/>
              <a:t> </a:t>
            </a:r>
            <a:r>
              <a:rPr lang="ru-RU" dirty="0" err="1"/>
              <a:t>молоді</a:t>
            </a:r>
            <a:r>
              <a:rPr lang="ru-RU" dirty="0"/>
              <a:t> </a:t>
            </a:r>
            <a:r>
              <a:rPr lang="ru-RU" dirty="0" err="1"/>
              <a:t>тощо</a:t>
            </a:r>
            <a:r>
              <a:rPr lang="ru-RU" dirty="0"/>
              <a:t>. </a:t>
            </a:r>
            <a:r>
              <a:rPr lang="ru-RU" sz="2400" dirty="0" err="1"/>
              <a:t>Спрямовує</a:t>
            </a:r>
            <a:r>
              <a:rPr lang="ru-RU" sz="2400" dirty="0"/>
              <a:t> </a:t>
            </a:r>
            <a:r>
              <a:rPr lang="ru-RU" sz="2400" dirty="0" err="1"/>
              <a:t>допомогу</a:t>
            </a:r>
            <a:r>
              <a:rPr lang="ru-RU" sz="2400" dirty="0"/>
              <a:t> через </a:t>
            </a:r>
            <a:r>
              <a:rPr lang="ru-RU" sz="2400" dirty="0" err="1"/>
              <a:t>стратегічні</a:t>
            </a:r>
            <a:r>
              <a:rPr lang="ru-RU" sz="2400" dirty="0"/>
              <a:t> </a:t>
            </a:r>
            <a:r>
              <a:rPr lang="ru-RU" sz="2400" dirty="0" err="1"/>
              <a:t>довготермінові</a:t>
            </a:r>
            <a:r>
              <a:rPr lang="ru-RU" sz="2400" dirty="0"/>
              <a:t> </a:t>
            </a:r>
            <a:r>
              <a:rPr lang="ru-RU" sz="2400" dirty="0" err="1"/>
              <a:t>програми</a:t>
            </a:r>
            <a:r>
              <a:rPr lang="ru-RU" sz="2400" dirty="0"/>
              <a:t>, </a:t>
            </a:r>
            <a:r>
              <a:rPr lang="ru-RU" sz="2400" dirty="0" err="1"/>
              <a:t>які</a:t>
            </a:r>
            <a:r>
              <a:rPr lang="ru-RU" sz="2400" dirty="0"/>
              <a:t> </a:t>
            </a:r>
            <a:r>
              <a:rPr lang="ru-RU" sz="2400" dirty="0" err="1"/>
              <a:t>сприяють</a:t>
            </a:r>
            <a:r>
              <a:rPr lang="ru-RU" sz="2400" dirty="0"/>
              <a:t> </a:t>
            </a:r>
            <a:r>
              <a:rPr lang="ru-RU" sz="2400" dirty="0" err="1"/>
              <a:t>вдосконаленню</a:t>
            </a:r>
            <a:r>
              <a:rPr lang="ru-RU" sz="2400" dirty="0"/>
              <a:t> й </a:t>
            </a:r>
            <a:r>
              <a:rPr lang="ru-RU" sz="2400" dirty="0" err="1"/>
              <a:t>модернізації</a:t>
            </a:r>
            <a:r>
              <a:rPr lang="ru-RU" sz="2400" dirty="0"/>
              <a:t> </a:t>
            </a:r>
            <a:r>
              <a:rPr lang="ru-RU" sz="2400" dirty="0" err="1"/>
              <a:t>робочої</a:t>
            </a:r>
            <a:r>
              <a:rPr lang="ru-RU" sz="2400" dirty="0"/>
              <a:t> </a:t>
            </a:r>
            <a:r>
              <a:rPr lang="ru-RU" sz="2400" dirty="0" err="1"/>
              <a:t>сили</a:t>
            </a:r>
            <a:r>
              <a:rPr lang="ru-RU" sz="2400" dirty="0"/>
              <a:t> в </a:t>
            </a:r>
            <a:r>
              <a:rPr lang="ru-RU" sz="2400" dirty="0" err="1"/>
              <a:t>регіонах</a:t>
            </a:r>
            <a:r>
              <a:rPr lang="ru-RU" sz="2400" dirty="0"/>
              <a:t> </a:t>
            </a:r>
            <a:r>
              <a:rPr lang="ru-RU" sz="2400" dirty="0" smtClean="0"/>
              <a:t>ЄС</a:t>
            </a:r>
            <a:endParaRPr lang="ru-RU" sz="2400" dirty="0"/>
          </a:p>
        </p:txBody>
      </p:sp>
      <p:pic>
        <p:nvPicPr>
          <p:cNvPr id="4098" name="Picture 2" descr="D:\Natasha\Мои документы\значки\знаки оклику\завантаження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87" y="138234"/>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697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ФОНД </a:t>
            </a:r>
            <a:r>
              <a:rPr lang="ru-RU" dirty="0" err="1" smtClean="0"/>
              <a:t>регулювання</a:t>
            </a:r>
            <a:r>
              <a:rPr lang="ru-RU" dirty="0" smtClean="0"/>
              <a:t> в </a:t>
            </a:r>
            <a:r>
              <a:rPr lang="ru-RU" dirty="0" err="1"/>
              <a:t>галузі</a:t>
            </a:r>
            <a:r>
              <a:rPr lang="ru-RU" dirty="0"/>
              <a:t> </a:t>
            </a:r>
            <a:r>
              <a:rPr lang="ru-RU" dirty="0" err="1"/>
              <a:t>риболовлі</a:t>
            </a:r>
            <a:endParaRPr lang="ru-RU" dirty="0"/>
          </a:p>
        </p:txBody>
      </p:sp>
      <p:sp>
        <p:nvSpPr>
          <p:cNvPr id="3" name="Текст 2"/>
          <p:cNvSpPr>
            <a:spLocks noGrp="1"/>
          </p:cNvSpPr>
          <p:nvPr>
            <p:ph type="body" idx="1"/>
          </p:nvPr>
        </p:nvSpPr>
        <p:spPr/>
        <p:txBody>
          <a:bodyPr/>
          <a:lstStyle/>
          <a:p>
            <a:r>
              <a:rPr lang="ru-RU" dirty="0" err="1" smtClean="0"/>
              <a:t>створений</a:t>
            </a:r>
            <a:r>
              <a:rPr lang="ru-RU" dirty="0" smtClean="0"/>
              <a:t> </a:t>
            </a:r>
            <a:r>
              <a:rPr lang="ru-RU" dirty="0"/>
              <a:t>1993 року. </a:t>
            </a:r>
            <a:r>
              <a:rPr lang="ru-RU" dirty="0" err="1"/>
              <a:t>Його</a:t>
            </a:r>
            <a:r>
              <a:rPr lang="ru-RU" dirty="0"/>
              <a:t> </a:t>
            </a:r>
            <a:r>
              <a:rPr lang="ru-RU" dirty="0" err="1"/>
              <a:t>завданням</a:t>
            </a:r>
            <a:r>
              <a:rPr lang="ru-RU" dirty="0"/>
              <a:t> є </a:t>
            </a:r>
            <a:r>
              <a:rPr lang="ru-RU" dirty="0" err="1"/>
              <a:t>упорядкування</a:t>
            </a:r>
            <a:r>
              <a:rPr lang="ru-RU" dirty="0"/>
              <a:t> та </a:t>
            </a:r>
            <a:r>
              <a:rPr lang="ru-RU" dirty="0" err="1"/>
              <a:t>модернізація</a:t>
            </a:r>
            <a:r>
              <a:rPr lang="ru-RU" dirty="0"/>
              <a:t> </a:t>
            </a:r>
            <a:r>
              <a:rPr lang="ru-RU" dirty="0" err="1"/>
              <a:t>обладнання</a:t>
            </a:r>
            <a:r>
              <a:rPr lang="ru-RU" dirty="0"/>
              <a:t> й </a:t>
            </a:r>
            <a:r>
              <a:rPr lang="ru-RU" dirty="0" err="1"/>
              <a:t>матеріалів</a:t>
            </a:r>
            <a:r>
              <a:rPr lang="ru-RU" dirty="0"/>
              <a:t> для </a:t>
            </a:r>
            <a:r>
              <a:rPr lang="ru-RU" dirty="0" err="1"/>
              <a:t>галузі</a:t>
            </a:r>
            <a:r>
              <a:rPr lang="ru-RU" dirty="0"/>
              <a:t>, а </a:t>
            </a:r>
            <a:r>
              <a:rPr lang="ru-RU" dirty="0" err="1"/>
              <a:t>також</a:t>
            </a:r>
            <a:r>
              <a:rPr lang="ru-RU" dirty="0"/>
              <a:t> </a:t>
            </a:r>
            <a:r>
              <a:rPr lang="ru-RU" dirty="0" err="1"/>
              <a:t>диверсифікація</a:t>
            </a:r>
            <a:r>
              <a:rPr lang="ru-RU" dirty="0"/>
              <a:t> </a:t>
            </a:r>
            <a:r>
              <a:rPr lang="ru-RU" dirty="0" err="1"/>
              <a:t>економіки</a:t>
            </a:r>
            <a:r>
              <a:rPr lang="ru-RU" dirty="0"/>
              <a:t> </a:t>
            </a:r>
            <a:r>
              <a:rPr lang="ru-RU" dirty="0" err="1"/>
              <a:t>залежних</a:t>
            </a:r>
            <a:r>
              <a:rPr lang="ru-RU" dirty="0"/>
              <a:t> </a:t>
            </a:r>
            <a:r>
              <a:rPr lang="ru-RU" dirty="0" err="1"/>
              <a:t>від</a:t>
            </a:r>
            <a:r>
              <a:rPr lang="ru-RU" dirty="0"/>
              <a:t> </a:t>
            </a:r>
            <a:r>
              <a:rPr lang="ru-RU" dirty="0" err="1"/>
              <a:t>риболовлі</a:t>
            </a:r>
            <a:r>
              <a:rPr lang="ru-RU" dirty="0"/>
              <a:t> </a:t>
            </a:r>
            <a:r>
              <a:rPr lang="ru-RU" dirty="0" err="1"/>
              <a:t>регіонів</a:t>
            </a:r>
            <a:r>
              <a:rPr lang="ru-RU" dirty="0"/>
              <a:t>.</a:t>
            </a:r>
          </a:p>
          <a:p>
            <a:endParaRPr lang="ru-RU" dirty="0"/>
          </a:p>
          <a:p>
            <a:endParaRPr lang="ru-RU" dirty="0"/>
          </a:p>
          <a:p>
            <a:endParaRPr lang="ru-RU" dirty="0"/>
          </a:p>
          <a:p>
            <a:r>
              <a:rPr lang="ru-RU" dirty="0" smtClean="0"/>
              <a:t>.</a:t>
            </a:r>
            <a:endParaRPr lang="ru-RU" dirty="0"/>
          </a:p>
        </p:txBody>
      </p:sp>
      <p:pic>
        <p:nvPicPr>
          <p:cNvPr id="5122" name="Picture 2" descr="D:\Natasha\Мои документы\знаки картинки\Без названия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675" y="4457700"/>
            <a:ext cx="234315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801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err="1">
                <a:hlinkClick r:id="rId2" tooltip="Європейський фонд управління та забезпечення в сільському господарстві (ще не написана)"/>
              </a:rPr>
              <a:t>Європейський</a:t>
            </a:r>
            <a:r>
              <a:rPr lang="ru-RU" u="sng" dirty="0">
                <a:hlinkClick r:id="rId2" tooltip="Європейський фонд управління та забезпечення в сільському господарстві (ще не написана)"/>
              </a:rPr>
              <a:t> фонд </a:t>
            </a:r>
            <a:r>
              <a:rPr lang="ru-RU" u="sng" dirty="0" err="1">
                <a:hlinkClick r:id="rId2" tooltip="Європейський фонд управління та забезпечення в сільському господарстві (ще не написана)"/>
              </a:rPr>
              <a:t>управління</a:t>
            </a:r>
            <a:r>
              <a:rPr lang="ru-RU" u="sng" dirty="0">
                <a:hlinkClick r:id="rId2" tooltip="Європейський фонд управління та забезпечення в сільському господарстві (ще не написана)"/>
              </a:rPr>
              <a:t> та </a:t>
            </a:r>
            <a:r>
              <a:rPr lang="ru-RU" u="sng" dirty="0" err="1">
                <a:hlinkClick r:id="rId2" tooltip="Європейський фонд управління та забезпечення в сільському господарстві (ще не написана)"/>
              </a:rPr>
              <a:t>забезпечення</a:t>
            </a:r>
            <a:r>
              <a:rPr lang="ru-RU" u="sng" dirty="0">
                <a:hlinkClick r:id="rId2" tooltip="Європейський фонд управління та забезпечення в сільському господарстві (ще не написана)"/>
              </a:rPr>
              <a:t> в </a:t>
            </a:r>
            <a:r>
              <a:rPr lang="ru-RU" u="sng" dirty="0" err="1">
                <a:hlinkClick r:id="rId2" tooltip="Європейський фонд управління та забезпечення в сільському господарстві (ще не написана)"/>
              </a:rPr>
              <a:t>сільському</a:t>
            </a:r>
            <a:r>
              <a:rPr lang="ru-RU" u="sng" dirty="0">
                <a:hlinkClick r:id="rId2" tooltip="Європейський фонд управління та забезпечення в сільському господарстві (ще не написана)"/>
              </a:rPr>
              <a:t> </a:t>
            </a:r>
            <a:r>
              <a:rPr lang="ru-RU" u="sng" dirty="0" err="1">
                <a:hlinkClick r:id="rId2" tooltip="Європейський фонд управління та забезпечення в сільському господарстві (ще не написана)"/>
              </a:rPr>
              <a:t>господарстві</a:t>
            </a:r>
            <a:endParaRPr lang="ru-RU" dirty="0"/>
          </a:p>
        </p:txBody>
      </p:sp>
      <p:sp>
        <p:nvSpPr>
          <p:cNvPr id="3" name="Текст 2"/>
          <p:cNvSpPr>
            <a:spLocks noGrp="1"/>
          </p:cNvSpPr>
          <p:nvPr>
            <p:ph type="body" idx="1"/>
          </p:nvPr>
        </p:nvSpPr>
        <p:spPr/>
        <p:txBody>
          <a:bodyPr/>
          <a:lstStyle/>
          <a:p>
            <a:r>
              <a:rPr lang="ru-RU" dirty="0"/>
              <a:t> </a:t>
            </a:r>
            <a:r>
              <a:rPr lang="ru-RU" dirty="0" smtClean="0"/>
              <a:t>1958 </a:t>
            </a:r>
            <a:r>
              <a:rPr lang="ru-RU" dirty="0" err="1" smtClean="0"/>
              <a:t>рік</a:t>
            </a:r>
            <a:endParaRPr lang="ru-RU" dirty="0" smtClean="0"/>
          </a:p>
          <a:p>
            <a:r>
              <a:rPr lang="ru-RU" dirty="0" err="1" smtClean="0"/>
              <a:t>фінансовий</a:t>
            </a:r>
            <a:r>
              <a:rPr lang="ru-RU" dirty="0" smtClean="0"/>
              <a:t> </a:t>
            </a:r>
            <a:r>
              <a:rPr lang="ru-RU" dirty="0" err="1"/>
              <a:t>інструмент</a:t>
            </a:r>
            <a:r>
              <a:rPr lang="ru-RU" dirty="0"/>
              <a:t> </a:t>
            </a:r>
            <a:r>
              <a:rPr lang="ru-RU" dirty="0" err="1"/>
              <a:t>спільної</a:t>
            </a:r>
            <a:r>
              <a:rPr lang="ru-RU" dirty="0"/>
              <a:t> </a:t>
            </a:r>
            <a:r>
              <a:rPr lang="ru-RU" dirty="0" err="1"/>
              <a:t>сільськогосподарської</a:t>
            </a:r>
            <a:r>
              <a:rPr lang="ru-RU" dirty="0"/>
              <a:t> </a:t>
            </a:r>
            <a:r>
              <a:rPr lang="ru-RU" dirty="0" err="1"/>
              <a:t>політики</a:t>
            </a:r>
            <a:r>
              <a:rPr lang="ru-RU" dirty="0"/>
              <a:t>. Фонд </a:t>
            </a:r>
            <a:r>
              <a:rPr lang="ru-RU" dirty="0" err="1"/>
              <a:t>складається</a:t>
            </a:r>
            <a:r>
              <a:rPr lang="ru-RU" dirty="0"/>
              <a:t> з </a:t>
            </a:r>
            <a:r>
              <a:rPr lang="ru-RU" dirty="0" err="1"/>
              <a:t>двох</a:t>
            </a:r>
            <a:r>
              <a:rPr lang="ru-RU" dirty="0"/>
              <a:t> </a:t>
            </a:r>
            <a:r>
              <a:rPr lang="ru-RU" dirty="0" err="1"/>
              <a:t>секцій</a:t>
            </a:r>
            <a:r>
              <a:rPr lang="ru-RU" dirty="0"/>
              <a:t>: «</a:t>
            </a:r>
            <a:r>
              <a:rPr lang="ru-RU" dirty="0" err="1"/>
              <a:t>Управління</a:t>
            </a:r>
            <a:r>
              <a:rPr lang="ru-RU" dirty="0"/>
              <a:t>», </a:t>
            </a:r>
            <a:r>
              <a:rPr lang="ru-RU" dirty="0" err="1"/>
              <a:t>що</a:t>
            </a:r>
            <a:r>
              <a:rPr lang="ru-RU" dirty="0"/>
              <a:t> </a:t>
            </a:r>
            <a:r>
              <a:rPr lang="ru-RU" dirty="0" err="1"/>
              <a:t>дбає</a:t>
            </a:r>
            <a:r>
              <a:rPr lang="ru-RU" dirty="0"/>
              <a:t> про </a:t>
            </a:r>
            <a:r>
              <a:rPr lang="ru-RU" dirty="0" err="1"/>
              <a:t>розвиток</a:t>
            </a:r>
            <a:r>
              <a:rPr lang="ru-RU" dirty="0"/>
              <a:t> </a:t>
            </a:r>
            <a:r>
              <a:rPr lang="ru-RU" dirty="0" err="1"/>
              <a:t>сільської</a:t>
            </a:r>
            <a:r>
              <a:rPr lang="ru-RU" dirty="0"/>
              <a:t> </a:t>
            </a:r>
            <a:r>
              <a:rPr lang="ru-RU" dirty="0" err="1"/>
              <a:t>місцевості</a:t>
            </a:r>
            <a:r>
              <a:rPr lang="ru-RU" dirty="0"/>
              <a:t> та </a:t>
            </a:r>
            <a:r>
              <a:rPr lang="ru-RU" dirty="0" err="1"/>
              <a:t>допомогу</a:t>
            </a:r>
            <a:r>
              <a:rPr lang="ru-RU" dirty="0"/>
              <a:t> фермерам у </a:t>
            </a:r>
            <a:r>
              <a:rPr lang="ru-RU" dirty="0" err="1"/>
              <a:t>малорозвинутих</a:t>
            </a:r>
            <a:r>
              <a:rPr lang="ru-RU" dirty="0"/>
              <a:t> районах, та «</a:t>
            </a:r>
            <a:r>
              <a:rPr lang="ru-RU" dirty="0" err="1"/>
              <a:t>Забезпечення</a:t>
            </a:r>
            <a:r>
              <a:rPr lang="ru-RU" dirty="0"/>
              <a:t>», яка </a:t>
            </a:r>
            <a:r>
              <a:rPr lang="ru-RU" dirty="0" err="1"/>
              <a:t>фінансує</a:t>
            </a:r>
            <a:r>
              <a:rPr lang="ru-RU" dirty="0"/>
              <a:t> установи </a:t>
            </a:r>
            <a:r>
              <a:rPr lang="ru-RU" dirty="0" err="1"/>
              <a:t>спільного</a:t>
            </a:r>
            <a:r>
              <a:rPr lang="ru-RU" dirty="0"/>
              <a:t> ринку та </a:t>
            </a:r>
            <a:r>
              <a:rPr lang="ru-RU" dirty="0" err="1"/>
              <a:t>розвиток</a:t>
            </a:r>
            <a:r>
              <a:rPr lang="ru-RU" dirty="0"/>
              <a:t> </a:t>
            </a:r>
            <a:r>
              <a:rPr lang="ru-RU" dirty="0" err="1"/>
              <a:t>сільської</a:t>
            </a:r>
            <a:r>
              <a:rPr lang="ru-RU" dirty="0"/>
              <a:t> </a:t>
            </a:r>
            <a:r>
              <a:rPr lang="ru-RU" dirty="0" err="1"/>
              <a:t>місцевості</a:t>
            </a:r>
            <a:r>
              <a:rPr lang="ru-RU" dirty="0"/>
              <a:t> в </a:t>
            </a:r>
            <a:r>
              <a:rPr lang="ru-RU" dirty="0" err="1"/>
              <a:t>інших</a:t>
            </a:r>
            <a:r>
              <a:rPr lang="ru-RU" dirty="0"/>
              <a:t> </a:t>
            </a:r>
            <a:r>
              <a:rPr lang="ru-RU" dirty="0" err="1" smtClean="0"/>
              <a:t>регіонах</a:t>
            </a:r>
            <a:endParaRPr lang="ru-RU" dirty="0"/>
          </a:p>
        </p:txBody>
      </p:sp>
    </p:spTree>
    <p:extLst>
      <p:ext uri="{BB962C8B-B14F-4D97-AF65-F5344CB8AC3E}">
        <p14:creationId xmlns:p14="http://schemas.microsoft.com/office/powerpoint/2010/main" val="3621284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5,35% бюджету </a:t>
            </a:r>
            <a:r>
              <a:rPr lang="ru-RU" dirty="0" err="1"/>
              <a:t>структурних</a:t>
            </a:r>
            <a:r>
              <a:rPr lang="ru-RU" dirty="0"/>
              <a:t> </a:t>
            </a:r>
            <a:r>
              <a:rPr lang="ru-RU" dirty="0" err="1"/>
              <a:t>фондів</a:t>
            </a:r>
            <a:endParaRPr lang="ru-RU" dirty="0"/>
          </a:p>
        </p:txBody>
      </p:sp>
      <p:sp>
        <p:nvSpPr>
          <p:cNvPr id="3" name="Текст 2"/>
          <p:cNvSpPr>
            <a:spLocks noGrp="1"/>
          </p:cNvSpPr>
          <p:nvPr>
            <p:ph type="body" idx="1"/>
          </p:nvPr>
        </p:nvSpPr>
        <p:spPr/>
        <p:txBody>
          <a:bodyPr/>
          <a:lstStyle/>
          <a:p>
            <a:pPr algn="just"/>
            <a:r>
              <a:rPr lang="ru-RU" sz="2800" dirty="0" err="1" smtClean="0"/>
              <a:t>призначені</a:t>
            </a:r>
            <a:r>
              <a:rPr lang="ru-RU" sz="2800" dirty="0" smtClean="0"/>
              <a:t> </a:t>
            </a:r>
            <a:r>
              <a:rPr lang="ru-RU" sz="2800" dirty="0"/>
              <a:t>на </a:t>
            </a:r>
            <a:r>
              <a:rPr lang="ru-RU" sz="2800" dirty="0" err="1"/>
              <a:t>фінансування</a:t>
            </a:r>
            <a:r>
              <a:rPr lang="ru-RU" sz="2800" dirty="0"/>
              <a:t> </a:t>
            </a:r>
            <a:r>
              <a:rPr lang="ru-RU" sz="2800" dirty="0" err="1"/>
              <a:t>чотирьох</a:t>
            </a:r>
            <a:r>
              <a:rPr lang="ru-RU" sz="2800" dirty="0"/>
              <a:t> </a:t>
            </a:r>
            <a:r>
              <a:rPr lang="ru-RU" sz="2800" dirty="0" err="1"/>
              <a:t>спеціальних</a:t>
            </a:r>
            <a:r>
              <a:rPr lang="ru-RU" sz="2800" dirty="0"/>
              <a:t> </a:t>
            </a:r>
            <a:r>
              <a:rPr lang="ru-RU" sz="2800" dirty="0" err="1"/>
              <a:t>ініціатив</a:t>
            </a:r>
            <a:r>
              <a:rPr lang="ru-RU" sz="2800" dirty="0"/>
              <a:t>:</a:t>
            </a:r>
          </a:p>
          <a:p>
            <a:pPr algn="just"/>
            <a:r>
              <a:rPr lang="uk-UA" sz="2800" dirty="0" err="1" smtClean="0">
                <a:hlinkClick r:id="rId2" tooltip="Транскордонна співпраця (ще не написана)"/>
              </a:rPr>
              <a:t>транскордонна</a:t>
            </a:r>
            <a:r>
              <a:rPr lang="uk-UA" sz="2800" dirty="0" err="1" smtClean="0"/>
              <a:t> та </a:t>
            </a:r>
            <a:r>
              <a:rPr lang="uk-UA" sz="2800" dirty="0" smtClean="0"/>
              <a:t>міжрегіональна співпраця</a:t>
            </a:r>
            <a:r>
              <a:rPr lang="ru-RU" sz="2800" dirty="0"/>
              <a:t> (</a:t>
            </a:r>
            <a:r>
              <a:rPr lang="en-GB" sz="2800" i="1" dirty="0" err="1"/>
              <a:t>Interreg</a:t>
            </a:r>
            <a:r>
              <a:rPr lang="en-GB" sz="2800" i="1" dirty="0"/>
              <a:t> III</a:t>
            </a:r>
            <a:r>
              <a:rPr lang="en-GB" sz="2800" dirty="0"/>
              <a:t>);</a:t>
            </a:r>
          </a:p>
          <a:p>
            <a:pPr algn="just"/>
            <a:r>
              <a:rPr lang="ru-RU" sz="2800" dirty="0" err="1"/>
              <a:t>соціально-економічне</a:t>
            </a:r>
            <a:r>
              <a:rPr lang="ru-RU" sz="2800" dirty="0"/>
              <a:t> </a:t>
            </a:r>
            <a:r>
              <a:rPr lang="ru-RU" sz="2800" dirty="0" err="1"/>
              <a:t>відродження</a:t>
            </a:r>
            <a:r>
              <a:rPr lang="ru-RU" sz="2800" dirty="0"/>
              <a:t> </a:t>
            </a:r>
            <a:r>
              <a:rPr lang="ru-RU" sz="2800" dirty="0" err="1"/>
              <a:t>міст</a:t>
            </a:r>
            <a:r>
              <a:rPr lang="ru-RU" sz="2800" dirty="0"/>
              <a:t> і </a:t>
            </a:r>
            <a:r>
              <a:rPr lang="ru-RU" sz="2800" dirty="0" err="1"/>
              <a:t>приміських</a:t>
            </a:r>
            <a:r>
              <a:rPr lang="ru-RU" sz="2800" dirty="0"/>
              <a:t> зон у </a:t>
            </a:r>
            <a:r>
              <a:rPr lang="ru-RU" sz="2800" dirty="0" err="1"/>
              <a:t>занепаді</a:t>
            </a:r>
            <a:r>
              <a:rPr lang="ru-RU" sz="2800" dirty="0"/>
              <a:t> (</a:t>
            </a:r>
            <a:r>
              <a:rPr lang="en-GB" sz="2800" i="1" dirty="0"/>
              <a:t>Urban II</a:t>
            </a:r>
            <a:r>
              <a:rPr lang="en-GB" sz="2800" dirty="0"/>
              <a:t>),</a:t>
            </a:r>
          </a:p>
          <a:p>
            <a:pPr algn="just"/>
            <a:r>
              <a:rPr lang="ru-RU" sz="2800" dirty="0" err="1"/>
              <a:t>розвиток</a:t>
            </a:r>
            <a:r>
              <a:rPr lang="ru-RU" sz="2800" dirty="0"/>
              <a:t> села через </a:t>
            </a:r>
            <a:r>
              <a:rPr lang="ru-RU" sz="2800" dirty="0" err="1"/>
              <a:t>місцеві</a:t>
            </a:r>
            <a:r>
              <a:rPr lang="ru-RU" sz="2800" dirty="0"/>
              <a:t> </a:t>
            </a:r>
            <a:r>
              <a:rPr lang="ru-RU" sz="2800" dirty="0" err="1"/>
              <a:t>ініціативи</a:t>
            </a:r>
            <a:r>
              <a:rPr lang="ru-RU" sz="2800" dirty="0"/>
              <a:t> (</a:t>
            </a:r>
            <a:r>
              <a:rPr lang="en-GB" sz="2800" i="1" dirty="0"/>
              <a:t>Leader+</a:t>
            </a:r>
            <a:r>
              <a:rPr lang="en-GB" sz="2800" dirty="0"/>
              <a:t>);</a:t>
            </a:r>
          </a:p>
          <a:p>
            <a:pPr algn="just"/>
            <a:r>
              <a:rPr lang="ru-RU" sz="2800" dirty="0" err="1"/>
              <a:t>боротьба</a:t>
            </a:r>
            <a:r>
              <a:rPr lang="ru-RU" sz="2800" dirty="0"/>
              <a:t> </a:t>
            </a:r>
            <a:r>
              <a:rPr lang="ru-RU" sz="2800" dirty="0" err="1"/>
              <a:t>проти</a:t>
            </a:r>
            <a:r>
              <a:rPr lang="ru-RU" sz="2800" dirty="0"/>
              <a:t> </a:t>
            </a:r>
            <a:r>
              <a:rPr lang="ru-RU" sz="2800" dirty="0" err="1"/>
              <a:t>дискримінації</a:t>
            </a:r>
            <a:r>
              <a:rPr lang="ru-RU" sz="2800" dirty="0"/>
              <a:t> та </a:t>
            </a:r>
            <a:r>
              <a:rPr lang="ru-RU" sz="2800" dirty="0" err="1"/>
              <a:t>нерівноправності</a:t>
            </a:r>
            <a:r>
              <a:rPr lang="ru-RU" sz="2800" dirty="0"/>
              <a:t> у </a:t>
            </a:r>
            <a:r>
              <a:rPr lang="ru-RU" sz="2800" dirty="0" err="1"/>
              <a:t>доступі</a:t>
            </a:r>
            <a:r>
              <a:rPr lang="ru-RU" sz="2800" dirty="0"/>
              <a:t> до ринку </a:t>
            </a:r>
            <a:r>
              <a:rPr lang="ru-RU" sz="2800" dirty="0" err="1"/>
              <a:t>праці</a:t>
            </a:r>
            <a:r>
              <a:rPr lang="ru-RU" sz="2800" dirty="0"/>
              <a:t> (</a:t>
            </a:r>
            <a:r>
              <a:rPr lang="en-GB" sz="2800" i="1" dirty="0"/>
              <a:t>Equal</a:t>
            </a:r>
            <a:r>
              <a:rPr lang="en-GB" sz="2800" dirty="0"/>
              <a:t>).</a:t>
            </a:r>
          </a:p>
          <a:p>
            <a:endParaRPr lang="ru-RU" dirty="0"/>
          </a:p>
        </p:txBody>
      </p:sp>
    </p:spTree>
    <p:extLst>
      <p:ext uri="{BB962C8B-B14F-4D97-AF65-F5344CB8AC3E}">
        <p14:creationId xmlns:p14="http://schemas.microsoft.com/office/powerpoint/2010/main" val="2279485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dirty="0">
                <a:hlinkClick r:id="rId2" tooltip="Фонд гуртування (ще не написана)"/>
              </a:rPr>
              <a:t>Фонд </a:t>
            </a:r>
            <a:r>
              <a:rPr lang="ru-RU" dirty="0" err="1">
                <a:hlinkClick r:id="rId2" tooltip="Фонд гуртування (ще не написана)"/>
              </a:rPr>
              <a:t>гуртування</a:t>
            </a:r>
            <a:endParaRPr lang="ru-RU" dirty="0"/>
          </a:p>
        </p:txBody>
      </p:sp>
      <p:sp>
        <p:nvSpPr>
          <p:cNvPr id="3" name="Текст 2"/>
          <p:cNvSpPr>
            <a:spLocks noGrp="1"/>
          </p:cNvSpPr>
          <p:nvPr>
            <p:ph type="body" idx="1"/>
          </p:nvPr>
        </p:nvSpPr>
        <p:spPr>
          <a:xfrm>
            <a:off x="422031" y="1556238"/>
            <a:ext cx="8141677" cy="4525962"/>
          </a:xfrm>
        </p:spPr>
        <p:txBody>
          <a:bodyPr/>
          <a:lstStyle/>
          <a:p>
            <a:pPr algn="just"/>
            <a:r>
              <a:rPr lang="ru-RU" dirty="0"/>
              <a:t> </a:t>
            </a:r>
            <a:r>
              <a:rPr lang="uk-UA" dirty="0" smtClean="0"/>
              <a:t>створений 1993 року для подальшого зміцнення структурної політики Спільноти. Завдання Фонду гуртування полягає у фінансуванні розвитку транспортної </a:t>
            </a:r>
            <a:r>
              <a:rPr lang="uk-UA" dirty="0" err="1" smtClean="0"/>
              <a:t>інфраструктури</a:t>
            </a:r>
            <a:r>
              <a:rPr lang="uk-UA" dirty="0" smtClean="0"/>
              <a:t> та екологічних </a:t>
            </a:r>
            <a:r>
              <a:rPr lang="uk-UA" dirty="0" err="1" smtClean="0"/>
              <a:t>проєктів</a:t>
            </a:r>
            <a:r>
              <a:rPr lang="uk-UA" dirty="0" smtClean="0"/>
              <a:t>. Він призначений тим країнам, де ВНП на душу населення становить менш ніж 90% від середнього в Союзі</a:t>
            </a:r>
            <a:endParaRPr lang="uk-UA" dirty="0"/>
          </a:p>
        </p:txBody>
      </p:sp>
      <p:pic>
        <p:nvPicPr>
          <p:cNvPr id="6146" name="Picture 2" descr="D:\Natasha\Мои документы\знаки картинки\Без названия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3771"/>
            <a:ext cx="2457451" cy="1206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416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a:spLocks noGrp="1"/>
          </p:cNvSpPr>
          <p:nvPr>
            <p:ph type="title"/>
          </p:nvPr>
        </p:nvSpPr>
        <p:spPr>
          <a:xfrm>
            <a:off x="2057400" y="274637"/>
            <a:ext cx="7086600" cy="7159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400"/>
              <a:buFont typeface="Arial"/>
              <a:buNone/>
            </a:pPr>
            <a:r>
              <a:rPr lang="en-US" sz="2400" b="1" i="0" u="none">
                <a:solidFill>
                  <a:schemeClr val="dk2"/>
                </a:solidFill>
                <a:latin typeface="Arial"/>
                <a:ea typeface="Arial"/>
                <a:cs typeface="Arial"/>
                <a:sym typeface="Arial"/>
              </a:rPr>
              <a:t>Стратегія Europe-2020</a:t>
            </a:r>
            <a:br>
              <a:rPr lang="en-US" sz="2400" b="1" i="0" u="none">
                <a:solidFill>
                  <a:schemeClr val="dk2"/>
                </a:solidFill>
                <a:latin typeface="Arial"/>
                <a:ea typeface="Arial"/>
                <a:cs typeface="Arial"/>
                <a:sym typeface="Arial"/>
              </a:rPr>
            </a:br>
            <a:r>
              <a:rPr lang="en-US" sz="2400" b="0" i="0" u="none">
                <a:solidFill>
                  <a:schemeClr val="dk2"/>
                </a:solidFill>
                <a:latin typeface="Arial"/>
                <a:ea typeface="Arial"/>
                <a:cs typeface="Arial"/>
                <a:sym typeface="Arial"/>
              </a:rPr>
              <a:t> «розумного, стійкого і всеосяжного зростання»</a:t>
            </a:r>
            <a:r>
              <a:rPr lang="en-US" sz="4000" b="0" i="0" u="none">
                <a:solidFill>
                  <a:schemeClr val="dk2"/>
                </a:solidFill>
                <a:latin typeface="Arial"/>
                <a:ea typeface="Arial"/>
                <a:cs typeface="Arial"/>
                <a:sym typeface="Arial"/>
              </a:rPr>
              <a:t>  </a:t>
            </a:r>
            <a:endParaRPr/>
          </a:p>
        </p:txBody>
      </p:sp>
      <p:sp>
        <p:nvSpPr>
          <p:cNvPr id="191" name="Google Shape;191;p2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75 % населення ЄС у віці від 20 до 64 років мають бути працевлаштовані; </a:t>
            </a:r>
            <a:endParaRPr/>
          </a:p>
          <a:p>
            <a:pPr marL="342900" lvl="0" indent="-342900" algn="l" rtl="0">
              <a:lnSpc>
                <a:spcPct val="8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3 % ВВП ЄС має бути інвестовано у дослідження та наукові розробки; </a:t>
            </a:r>
            <a:endParaRPr/>
          </a:p>
          <a:p>
            <a:pPr marL="342900" lvl="0" indent="-342900" algn="l" rtl="0">
              <a:lnSpc>
                <a:spcPct val="8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кліматичні (енергетичні) цілі «20/20/20» мають стати пріоритетними для економічного розвитку ЄС та бути досягнуті (зменшення викидів парникових газів — на 20 % порівняно з 1990 р.; збільшення до 20 % використання відновлюваних джерел енергії у загальному обсязі споживання енергетичних ресурсів країнами ЄС; підвищення енергоефективності економіки ЄС на 20 %); </a:t>
            </a:r>
            <a:endParaRPr/>
          </a:p>
          <a:p>
            <a:pPr marL="342900" lvl="0" indent="-342900" algn="l" rtl="0">
              <a:lnSpc>
                <a:spcPct val="8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частка учнів, що не отримають до 2020 р. базову середню освіту, не повинна перевищувати 10 %;</a:t>
            </a:r>
            <a:endParaRPr/>
          </a:p>
          <a:p>
            <a:pPr marL="342900" lvl="0" indent="-342900" algn="l" rtl="0">
              <a:lnSpc>
                <a:spcPct val="8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не менше як 40 % молоді віком від 30 до 34 років повинні мати вищу освіту; </a:t>
            </a:r>
            <a:endParaRPr/>
          </a:p>
          <a:p>
            <a:pPr marL="342900" lvl="0" indent="-342900" algn="l" rtl="0">
              <a:lnSpc>
                <a:spcPct val="8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має бути досягнуто скорочення в країнах ЄС кількості осіб, що перебувають у зоні ризику опинитися за межею бідності, на 20 млн осіб (порівняно з показниками 2010 р.) </a:t>
            </a:r>
            <a:endParaRPr/>
          </a:p>
        </p:txBody>
      </p:sp>
      <p:pic>
        <p:nvPicPr>
          <p:cNvPr id="192" name="Google Shape;192;p25" descr="Картинки по запросу europe 2020"/>
          <p:cNvPicPr preferRelativeResize="0"/>
          <p:nvPr/>
        </p:nvPicPr>
        <p:blipFill rotWithShape="1">
          <a:blip r:embed="rId3">
            <a:alphaModFix/>
          </a:blip>
          <a:srcRect/>
          <a:stretch/>
        </p:blipFill>
        <p:spPr>
          <a:xfrm>
            <a:off x="304800" y="5562600"/>
            <a:ext cx="8534400" cy="1123950"/>
          </a:xfrm>
          <a:prstGeom prst="rect">
            <a:avLst/>
          </a:prstGeom>
          <a:noFill/>
          <a:ln>
            <a:noFill/>
          </a:ln>
        </p:spPr>
      </p:pic>
      <p:pic>
        <p:nvPicPr>
          <p:cNvPr id="193" name="Google Shape;193;p25" descr="Картинки по запросу europe 2020"/>
          <p:cNvPicPr preferRelativeResize="0"/>
          <p:nvPr/>
        </p:nvPicPr>
        <p:blipFill rotWithShape="1">
          <a:blip r:embed="rId4">
            <a:alphaModFix/>
          </a:blip>
          <a:srcRect/>
          <a:stretch/>
        </p:blipFill>
        <p:spPr>
          <a:xfrm>
            <a:off x="0" y="0"/>
            <a:ext cx="2286000" cy="1524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txBox="1">
            <a:spLocks noGrp="1"/>
          </p:cNvSpPr>
          <p:nvPr>
            <p:ph type="body" idx="1"/>
          </p:nvPr>
        </p:nvSpPr>
        <p:spPr>
          <a:xfrm>
            <a:off x="457200" y="76200"/>
            <a:ext cx="8229600" cy="5745162"/>
          </a:xfrm>
          <a:prstGeom prst="rect">
            <a:avLst/>
          </a:prstGeom>
          <a:noFill/>
          <a:ln>
            <a:noFill/>
          </a:ln>
        </p:spPr>
        <p:txBody>
          <a:bodyPr spcFirstLastPara="1" wrap="square" lIns="91425" tIns="45700" rIns="91425" bIns="45700" anchor="t" anchorCtr="0">
            <a:noAutofit/>
          </a:bodyPr>
          <a:lstStyle/>
          <a:p>
            <a:pPr marL="342900" lvl="0" indent="-342900" algn="ctr"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Пріоритети регіональної політики ЄС </a:t>
            </a:r>
            <a:r>
              <a:rPr lang="en-US" sz="1800" b="0" i="0" u="none">
                <a:solidFill>
                  <a:schemeClr val="dk1"/>
                </a:solidFill>
                <a:latin typeface="Arial"/>
                <a:ea typeface="Arial"/>
                <a:cs typeface="Arial"/>
                <a:sym typeface="Arial"/>
              </a:rPr>
              <a:t>(2014–2020 рр.)</a:t>
            </a:r>
            <a:r>
              <a:rPr lang="en-US" sz="3200" b="0" i="0" u="none">
                <a:solidFill>
                  <a:schemeClr val="dk1"/>
                </a:solidFill>
                <a:latin typeface="Arial"/>
                <a:ea typeface="Arial"/>
                <a:cs typeface="Arial"/>
                <a:sym typeface="Arial"/>
              </a:rPr>
              <a:t> </a:t>
            </a:r>
            <a:r>
              <a:rPr lang="en-US" sz="3200" b="1" i="0" u="none">
                <a:solidFill>
                  <a:schemeClr val="dk1"/>
                </a:solidFill>
                <a:latin typeface="Arial"/>
                <a:ea typeface="Arial"/>
                <a:cs typeface="Arial"/>
                <a:sym typeface="Arial"/>
              </a:rPr>
              <a:t>:</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дослідження та інновації</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інформаційні та комунікаційні технології</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розвиток малого і середнього бізнесу</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розвиток низьковуглецевої економіки </a:t>
            </a:r>
            <a:endParaRPr/>
          </a:p>
          <a:p>
            <a:pPr marL="342900" lvl="0" indent="-139700" algn="l" rtl="0">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199" name="Google Shape;199;p26" descr="SDG%20Overview_UKR1"/>
          <p:cNvPicPr preferRelativeResize="0"/>
          <p:nvPr/>
        </p:nvPicPr>
        <p:blipFill rotWithShape="1">
          <a:blip r:embed="rId3">
            <a:alphaModFix/>
          </a:blip>
          <a:srcRect/>
          <a:stretch/>
        </p:blipFill>
        <p:spPr>
          <a:xfrm>
            <a:off x="304800" y="3581400"/>
            <a:ext cx="8534400" cy="2714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grpSp>
        <p:nvGrpSpPr>
          <p:cNvPr id="216" name="Google Shape;216;p29"/>
          <p:cNvGrpSpPr/>
          <p:nvPr/>
        </p:nvGrpSpPr>
        <p:grpSpPr>
          <a:xfrm>
            <a:off x="1520825" y="2584450"/>
            <a:ext cx="6861175" cy="4121150"/>
            <a:chOff x="1586" y="8692"/>
            <a:chExt cx="8575" cy="6264"/>
          </a:xfrm>
        </p:grpSpPr>
        <p:sp>
          <p:nvSpPr>
            <p:cNvPr id="217" name="Google Shape;217;p29"/>
            <p:cNvSpPr/>
            <p:nvPr/>
          </p:nvSpPr>
          <p:spPr>
            <a:xfrm>
              <a:off x="1598" y="8692"/>
              <a:ext cx="8563" cy="1075"/>
            </a:xfrm>
            <a:prstGeom prst="horizontalScroll">
              <a:avLst>
                <a:gd name="adj" fmla="val 12500"/>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Здійсненням регіональної політики ЄС зайнята в основному спеціалізована Регіональна комісія ЄС при Європарламенті.</a:t>
              </a:r>
              <a:endParaRPr/>
            </a:p>
          </p:txBody>
        </p:sp>
        <p:sp>
          <p:nvSpPr>
            <p:cNvPr id="218" name="Google Shape;218;p29"/>
            <p:cNvSpPr/>
            <p:nvPr/>
          </p:nvSpPr>
          <p:spPr>
            <a:xfrm>
              <a:off x="1586" y="9937"/>
              <a:ext cx="8566" cy="5019"/>
            </a:xfrm>
            <a:prstGeom prst="flowChartMultidocument">
              <a:avLst/>
            </a:prstGeom>
            <a:solidFill>
              <a:srgbClr val="FFFFFF"/>
            </a:solidFill>
            <a:ln w="9525" cap="flat" cmpd="sng">
              <a:solidFill>
                <a:srgbClr val="000000"/>
              </a:solidFill>
              <a:prstDash val="solid"/>
              <a:miter lim="800000"/>
              <a:headEnd type="none" w="sm" len="sm"/>
              <a:tailEnd type="none" w="sm" len="sm"/>
            </a:ln>
          </p:spPr>
          <p:txBody>
            <a:bodyPr spcFirstLastPara="1" wrap="square" lIns="54000" tIns="10800" rIns="54000" bIns="10800" anchor="t" anchorCtr="0">
              <a:noAutofit/>
            </a:bodyPr>
            <a:lstStyle/>
            <a:p>
              <a:pPr marL="457200" marR="0" lvl="1" indent="0" algn="just"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У рамках Комісії ЄС існує понад 20 генеральних дирекцій (свого роду галузевих і тематичних міністерств), одна з яких цілком зайнята регіональною політикою (DG-16). Ця Генеральна дирекція має у своєму складі як проблемні, так і структурні підрозділи. Вона відповідальна за слаборозвинені, кризові промислові і рідконаселені райони, але свою діяльність у цьому напрямку координує з генеральними дирекціями, зайнятими соціальними і сільськогосподарськими проблемами.</a:t>
              </a:r>
              <a:endParaRPr/>
            </a:p>
          </p:txBody>
        </p:sp>
      </p:grpSp>
      <p:sp>
        <p:nvSpPr>
          <p:cNvPr id="219" name="Google Shape;219;p29" descr="Картинки по запросу region policy Europe"/>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0" name="Google Shape;220;p29" descr="Картинки по запросу region policy Europe"/>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21" name="Google Shape;221;p29" descr="Картинки по запросу region policy Europe"/>
          <p:cNvPicPr preferRelativeResize="0"/>
          <p:nvPr/>
        </p:nvPicPr>
        <p:blipFill rotWithShape="1">
          <a:blip r:embed="rId3">
            <a:alphaModFix/>
          </a:blip>
          <a:srcRect/>
          <a:stretch/>
        </p:blipFill>
        <p:spPr>
          <a:xfrm>
            <a:off x="0" y="0"/>
            <a:ext cx="9144000" cy="2286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400">
              <a:solidFill>
                <a:schemeClr val="dk2"/>
              </a:solidFill>
              <a:latin typeface="Arial"/>
              <a:ea typeface="Arial"/>
              <a:cs typeface="Arial"/>
              <a:sym typeface="Arial"/>
            </a:endParaRPr>
          </a:p>
        </p:txBody>
      </p:sp>
      <p:sp>
        <p:nvSpPr>
          <p:cNvPr id="227" name="Google Shape;227;p3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Font typeface="Arial"/>
              <a:buNone/>
            </a:pPr>
            <a:endParaRPr sz="3200">
              <a:solidFill>
                <a:schemeClr val="dk1"/>
              </a:solidFill>
              <a:latin typeface="Arial"/>
              <a:ea typeface="Arial"/>
              <a:cs typeface="Arial"/>
              <a:sym typeface="Arial"/>
            </a:endParaRPr>
          </a:p>
        </p:txBody>
      </p:sp>
      <p:pic>
        <p:nvPicPr>
          <p:cNvPr id="228" name="Google Shape;228;p30" descr="CoR Portraits and functions"/>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РОЗПОДІЛ КОШТІВ ПОЛІТИКИ ЗГУРТУВАННЯ ЄС У 2014–2020 рр.</a:t>
            </a:r>
            <a:r>
              <a:rPr lang="en-US" sz="4000" b="0" i="0" u="none">
                <a:solidFill>
                  <a:schemeClr val="dk2"/>
                </a:solidFill>
                <a:latin typeface="Arial"/>
                <a:ea typeface="Arial"/>
                <a:cs typeface="Arial"/>
                <a:sym typeface="Arial"/>
              </a:rPr>
              <a:t> </a:t>
            </a:r>
            <a:endParaRPr/>
          </a:p>
        </p:txBody>
      </p:sp>
      <p:graphicFrame>
        <p:nvGraphicFramePr>
          <p:cNvPr id="255" name="Google Shape;255;p34"/>
          <p:cNvGraphicFramePr/>
          <p:nvPr/>
        </p:nvGraphicFramePr>
        <p:xfrm>
          <a:off x="228600" y="1600200"/>
          <a:ext cx="8686800" cy="5173595"/>
        </p:xfrm>
        <a:graphic>
          <a:graphicData uri="http://schemas.openxmlformats.org/drawingml/2006/table">
            <a:tbl>
              <a:tblPr>
                <a:noFill/>
                <a:tableStyleId>{D4DDD5C3-C171-4444-B8A1-165A9DF42FA0}</a:tableStyleId>
              </a:tblPr>
              <a:tblGrid>
                <a:gridCol w="4876800"/>
                <a:gridCol w="2438400"/>
                <a:gridCol w="1371600"/>
              </a:tblGrid>
              <a:tr h="63975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1" u="none">
                          <a:solidFill>
                            <a:srgbClr val="000000"/>
                          </a:solidFill>
                          <a:latin typeface="Arial"/>
                          <a:ea typeface="Arial"/>
                          <a:cs typeface="Arial"/>
                          <a:sym typeface="Arial"/>
                        </a:rPr>
                        <a:t>Напрям</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1" u="none">
                          <a:solidFill>
                            <a:srgbClr val="000000"/>
                          </a:solidFill>
                          <a:latin typeface="Arial"/>
                          <a:ea typeface="Arial"/>
                          <a:cs typeface="Arial"/>
                          <a:sym typeface="Arial"/>
                        </a:rPr>
                        <a:t>Сума, млрд євро</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1" u="none">
                          <a:solidFill>
                            <a:srgbClr val="000000"/>
                          </a:solidFill>
                          <a:latin typeface="Arial"/>
                          <a:ea typeface="Arial"/>
                          <a:cs typeface="Arial"/>
                          <a:sym typeface="Arial"/>
                        </a:rPr>
                        <a:t>Частка, % </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7942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Допомога найменш розвиненим регіонам (ВВП &lt; 75 % середнього по ЄС)</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182,2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51,8</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7942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Допомога перехідним регіонам (ВВП 75–90 % середнього по ЄС)</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35,4</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10,1</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7942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Допомога більш розвиненим регіонам (ВВП &gt; 90 % середнього по ЄС)</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54,3</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15,4</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36987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Європейська територіальне співробітництво</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10,2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2,9</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368300">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Міські інновації</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0,4</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0,1</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36987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Зайнятість молоді</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3,2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0,9</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36987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Фонд згуртування</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63,3</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18,0</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77850">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Підтримка віддалених і рідкозаселених тери- торій</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1,6</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0,5</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368300">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Технічна підтримка</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1,2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0,3</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36987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Всього</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351,8</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100,0</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457200" y="274637"/>
            <a:ext cx="8229600" cy="7921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Ієрархічна система асиметрій у ЄС</a:t>
            </a:r>
            <a:r>
              <a:rPr lang="en-US" sz="4000" b="0" i="0" u="none">
                <a:solidFill>
                  <a:schemeClr val="dk2"/>
                </a:solidFill>
                <a:latin typeface="Arial"/>
                <a:ea typeface="Arial"/>
                <a:cs typeface="Arial"/>
                <a:sym typeface="Arial"/>
              </a:rPr>
              <a:t> </a:t>
            </a:r>
            <a:endParaRPr/>
          </a:p>
        </p:txBody>
      </p:sp>
      <p:sp>
        <p:nvSpPr>
          <p:cNvPr id="106" name="Google Shape;106;p16"/>
          <p:cNvSpPr txBox="1"/>
          <p:nvPr/>
        </p:nvSpPr>
        <p:spPr>
          <a:xfrm>
            <a:off x="2590800" y="1371600"/>
            <a:ext cx="4114800" cy="7620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Асиметрії регіонального розвитку</a:t>
            </a:r>
            <a:endParaRPr/>
          </a:p>
        </p:txBody>
      </p:sp>
      <p:sp>
        <p:nvSpPr>
          <p:cNvPr id="107" name="Google Shape;107;p16"/>
          <p:cNvSpPr txBox="1"/>
          <p:nvPr/>
        </p:nvSpPr>
        <p:spPr>
          <a:xfrm>
            <a:off x="228600" y="2743200"/>
            <a:ext cx="3810000" cy="1752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Економічні:</a:t>
            </a:r>
            <a:endParaRPr/>
          </a:p>
          <a:p>
            <a:pPr marL="0" marR="0" lvl="0" indent="0" algn="l" rtl="0">
              <a:lnSpc>
                <a:spcPct val="100000"/>
              </a:lnSpc>
              <a:spcBef>
                <a:spcPts val="0"/>
              </a:spcBef>
              <a:spcAft>
                <a:spcPts val="0"/>
              </a:spcAft>
              <a:buClr>
                <a:schemeClr val="dk2"/>
              </a:buClr>
              <a:buSzPts val="1200"/>
              <a:buFont typeface="Arial"/>
              <a:buNone/>
            </a:pPr>
            <a:r>
              <a:rPr lang="en-US" sz="1200" b="1" i="0" u="none">
                <a:solidFill>
                  <a:schemeClr val="dk2"/>
                </a:solidFill>
                <a:latin typeface="Arial"/>
                <a:ea typeface="Arial"/>
                <a:cs typeface="Arial"/>
                <a:sym typeface="Arial"/>
              </a:rPr>
              <a:t>GDP</a:t>
            </a:r>
            <a:r>
              <a:rPr lang="en-US" sz="1200" b="0" i="0" u="none">
                <a:solidFill>
                  <a:schemeClr val="dk2"/>
                </a:solidFill>
                <a:latin typeface="Arial"/>
                <a:ea typeface="Arial"/>
                <a:cs typeface="Arial"/>
                <a:sym typeface="Arial"/>
              </a:rPr>
              <a:t> — ВВП (у тому числі ВВП на особу);</a:t>
            </a:r>
            <a:endParaRPr/>
          </a:p>
          <a:p>
            <a:pPr marL="0" marR="0" lvl="0" indent="0" algn="l" rtl="0">
              <a:lnSpc>
                <a:spcPct val="100000"/>
              </a:lnSpc>
              <a:spcBef>
                <a:spcPts val="0"/>
              </a:spcBef>
              <a:spcAft>
                <a:spcPts val="0"/>
              </a:spcAft>
              <a:buClr>
                <a:schemeClr val="dk2"/>
              </a:buClr>
              <a:buSzPts val="1200"/>
              <a:buFont typeface="Arial"/>
              <a:buNone/>
            </a:pPr>
            <a:r>
              <a:rPr lang="en-US" sz="1200" b="1" i="0" u="none">
                <a:solidFill>
                  <a:schemeClr val="dk2"/>
                </a:solidFill>
                <a:latin typeface="Arial"/>
                <a:ea typeface="Arial"/>
                <a:cs typeface="Arial"/>
                <a:sym typeface="Arial"/>
              </a:rPr>
              <a:t>DI</a:t>
            </a:r>
            <a:r>
              <a:rPr lang="en-US" sz="1200" b="0" i="0" u="none">
                <a:solidFill>
                  <a:schemeClr val="dk2"/>
                </a:solidFill>
                <a:latin typeface="Arial"/>
                <a:ea typeface="Arial"/>
                <a:cs typeface="Arial"/>
                <a:sym typeface="Arial"/>
              </a:rPr>
              <a:t> (Disposable income of households)</a:t>
            </a:r>
            <a:r>
              <a:rPr lang="en-US" sz="1200" b="0" i="0" u="none">
                <a:solidFill>
                  <a:schemeClr val="dk1"/>
                </a:solidFill>
                <a:latin typeface="Arial"/>
                <a:ea typeface="Arial"/>
                <a:cs typeface="Arial"/>
                <a:sym typeface="Arial"/>
              </a:rPr>
              <a:t> </a:t>
            </a:r>
            <a:r>
              <a:rPr lang="en-US" sz="1200" b="0" i="0" u="none">
                <a:solidFill>
                  <a:schemeClr val="dk2"/>
                </a:solidFill>
                <a:latin typeface="Arial"/>
                <a:ea typeface="Arial"/>
                <a:cs typeface="Arial"/>
                <a:sym typeface="Arial"/>
              </a:rPr>
              <a:t>– </a:t>
            </a:r>
            <a:endParaRPr/>
          </a:p>
          <a:p>
            <a:pPr marL="0" marR="0" lvl="0" indent="0" algn="l" rtl="0">
              <a:lnSpc>
                <a:spcPct val="100000"/>
              </a:lnSpc>
              <a:spcBef>
                <a:spcPts val="0"/>
              </a:spcBef>
              <a:spcAft>
                <a:spcPts val="0"/>
              </a:spcAft>
              <a:buClr>
                <a:schemeClr val="dk2"/>
              </a:buClr>
              <a:buSzPts val="1200"/>
              <a:buFont typeface="Arial"/>
              <a:buNone/>
            </a:pPr>
            <a:r>
              <a:rPr lang="en-US" sz="1200" b="0" i="0" u="none">
                <a:solidFill>
                  <a:schemeClr val="dk2"/>
                </a:solidFill>
                <a:latin typeface="Arial"/>
                <a:ea typeface="Arial"/>
                <a:cs typeface="Arial"/>
                <a:sym typeface="Arial"/>
              </a:rPr>
              <a:t>доходи, що отримують домогосподарства;</a:t>
            </a:r>
            <a:endParaRPr/>
          </a:p>
          <a:p>
            <a:pPr marL="0" marR="0" lvl="0" indent="0" algn="l" rtl="0">
              <a:lnSpc>
                <a:spcPct val="100000"/>
              </a:lnSpc>
              <a:spcBef>
                <a:spcPts val="0"/>
              </a:spcBef>
              <a:spcAft>
                <a:spcPts val="0"/>
              </a:spcAft>
              <a:buClr>
                <a:schemeClr val="dk2"/>
              </a:buClr>
              <a:buSzPts val="1200"/>
              <a:buFont typeface="Arial"/>
              <a:buNone/>
            </a:pPr>
            <a:r>
              <a:rPr lang="en-US" sz="1200" b="1" i="0" u="none">
                <a:solidFill>
                  <a:schemeClr val="dk2"/>
                </a:solidFill>
                <a:latin typeface="Arial"/>
                <a:ea typeface="Arial"/>
                <a:cs typeface="Arial"/>
                <a:sym typeface="Arial"/>
              </a:rPr>
              <a:t>GERD</a:t>
            </a:r>
            <a:r>
              <a:rPr lang="en-US" sz="1200" b="0" i="0" u="none">
                <a:solidFill>
                  <a:schemeClr val="dk2"/>
                </a:solidFill>
                <a:latin typeface="Arial"/>
                <a:ea typeface="Arial"/>
                <a:cs typeface="Arial"/>
                <a:sym typeface="Arial"/>
              </a:rPr>
              <a:t> (Gross domestic expenditure on R&amp;D) – </a:t>
            </a:r>
            <a:endParaRPr/>
          </a:p>
          <a:p>
            <a:pPr marL="0" marR="0" lvl="0" indent="0" algn="l" rtl="0">
              <a:lnSpc>
                <a:spcPct val="100000"/>
              </a:lnSpc>
              <a:spcBef>
                <a:spcPts val="0"/>
              </a:spcBef>
              <a:spcAft>
                <a:spcPts val="0"/>
              </a:spcAft>
              <a:buClr>
                <a:schemeClr val="dk2"/>
              </a:buClr>
              <a:buSzPts val="1200"/>
              <a:buFont typeface="Arial"/>
              <a:buNone/>
            </a:pPr>
            <a:r>
              <a:rPr lang="en-US" sz="1200" b="0" i="0" u="none">
                <a:solidFill>
                  <a:schemeClr val="dk2"/>
                </a:solidFill>
                <a:latin typeface="Arial"/>
                <a:ea typeface="Arial"/>
                <a:cs typeface="Arial"/>
                <a:sym typeface="Arial"/>
              </a:rPr>
              <a:t>ВВП, що спрямовується на R&amp;D (у тому числі </a:t>
            </a:r>
            <a:endParaRPr/>
          </a:p>
          <a:p>
            <a:pPr marL="0" marR="0" lvl="0" indent="0" algn="l" rtl="0">
              <a:lnSpc>
                <a:spcPct val="100000"/>
              </a:lnSpc>
              <a:spcBef>
                <a:spcPts val="0"/>
              </a:spcBef>
              <a:spcAft>
                <a:spcPts val="0"/>
              </a:spcAft>
              <a:buClr>
                <a:schemeClr val="dk2"/>
              </a:buClr>
              <a:buSzPts val="1200"/>
              <a:buFont typeface="Arial"/>
              <a:buNone/>
            </a:pPr>
            <a:r>
              <a:rPr lang="en-US" sz="1200" b="0" i="0" u="none">
                <a:solidFill>
                  <a:schemeClr val="dk2"/>
                </a:solidFill>
                <a:latin typeface="Arial"/>
                <a:ea typeface="Arial"/>
                <a:cs typeface="Arial"/>
                <a:sym typeface="Arial"/>
              </a:rPr>
              <a:t>на науку та інновації)</a:t>
            </a:r>
            <a:endParaRPr/>
          </a:p>
          <a:p>
            <a:pPr marL="0" marR="0" lvl="0" indent="0" algn="l" rtl="0">
              <a:lnSpc>
                <a:spcPct val="100000"/>
              </a:lnSpc>
              <a:spcBef>
                <a:spcPts val="0"/>
              </a:spcBef>
              <a:spcAft>
                <a:spcPts val="0"/>
              </a:spcAft>
              <a:buNone/>
            </a:pPr>
            <a:endParaRPr sz="1200" b="0" i="0" u="none">
              <a:solidFill>
                <a:schemeClr val="dk2"/>
              </a:solidFill>
              <a:latin typeface="Arial"/>
              <a:ea typeface="Arial"/>
              <a:cs typeface="Arial"/>
              <a:sym typeface="Arial"/>
            </a:endParaRPr>
          </a:p>
        </p:txBody>
      </p:sp>
      <p:sp>
        <p:nvSpPr>
          <p:cNvPr id="108" name="Google Shape;108;p16"/>
          <p:cNvSpPr txBox="1"/>
          <p:nvPr/>
        </p:nvSpPr>
        <p:spPr>
          <a:xfrm>
            <a:off x="4495800" y="2743200"/>
            <a:ext cx="4419600" cy="1752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Соціальні:</a:t>
            </a:r>
            <a:endParaRPr/>
          </a:p>
          <a:p>
            <a:pPr marL="0" marR="0" lvl="0" indent="0" algn="l" rtl="0">
              <a:lnSpc>
                <a:spcPct val="100000"/>
              </a:lnSpc>
              <a:spcBef>
                <a:spcPts val="0"/>
              </a:spcBef>
              <a:spcAft>
                <a:spcPts val="0"/>
              </a:spcAft>
              <a:buClr>
                <a:schemeClr val="dk2"/>
              </a:buClr>
              <a:buSzPts val="1200"/>
              <a:buFont typeface="Arial"/>
              <a:buNone/>
            </a:pPr>
            <a:r>
              <a:rPr lang="en-US" sz="1200" b="1" i="0" u="none">
                <a:solidFill>
                  <a:schemeClr val="dk2"/>
                </a:solidFill>
                <a:latin typeface="Arial"/>
                <a:ea typeface="Arial"/>
                <a:cs typeface="Arial"/>
                <a:sym typeface="Arial"/>
              </a:rPr>
              <a:t>ER</a:t>
            </a:r>
            <a:r>
              <a:rPr lang="en-US" sz="1200" b="0" i="0" u="none">
                <a:solidFill>
                  <a:schemeClr val="dk2"/>
                </a:solidFill>
                <a:latin typeface="Arial"/>
                <a:ea typeface="Arial"/>
                <a:cs typeface="Arial"/>
                <a:sym typeface="Arial"/>
              </a:rPr>
              <a:t> (Employment rate) - рівень зайнятості;</a:t>
            </a:r>
            <a:r>
              <a:rPr lang="en-US" sz="1800" b="0" i="0" u="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2"/>
              </a:buClr>
              <a:buSzPts val="1200"/>
              <a:buFont typeface="Arial"/>
              <a:buNone/>
            </a:pPr>
            <a:r>
              <a:rPr lang="en-US" sz="1200" b="1" i="0" u="none">
                <a:solidFill>
                  <a:schemeClr val="dk2"/>
                </a:solidFill>
                <a:latin typeface="Arial"/>
                <a:ea typeface="Arial"/>
                <a:cs typeface="Arial"/>
                <a:sym typeface="Arial"/>
              </a:rPr>
              <a:t>UER</a:t>
            </a:r>
            <a:r>
              <a:rPr lang="en-US" sz="1200" b="0" i="0" u="none">
                <a:solidFill>
                  <a:schemeClr val="dk2"/>
                </a:solidFill>
                <a:latin typeface="Arial"/>
                <a:ea typeface="Arial"/>
                <a:cs typeface="Arial"/>
                <a:sym typeface="Arial"/>
              </a:rPr>
              <a:t> (Unemployment rate) - рівень безробіття;</a:t>
            </a:r>
            <a:endParaRPr/>
          </a:p>
          <a:p>
            <a:pPr marL="0" marR="0" lvl="0" indent="0" algn="l" rtl="0">
              <a:lnSpc>
                <a:spcPct val="100000"/>
              </a:lnSpc>
              <a:spcBef>
                <a:spcPts val="0"/>
              </a:spcBef>
              <a:spcAft>
                <a:spcPts val="0"/>
              </a:spcAft>
              <a:buClr>
                <a:schemeClr val="dk2"/>
              </a:buClr>
              <a:buSzPts val="1200"/>
              <a:buFont typeface="Arial"/>
              <a:buNone/>
            </a:pPr>
            <a:r>
              <a:rPr lang="en-US" sz="1200" b="1" i="0" u="none">
                <a:solidFill>
                  <a:schemeClr val="dk2"/>
                </a:solidFill>
                <a:latin typeface="Arial"/>
                <a:ea typeface="Arial"/>
                <a:cs typeface="Arial"/>
                <a:sym typeface="Arial"/>
              </a:rPr>
              <a:t>TE</a:t>
            </a:r>
            <a:r>
              <a:rPr lang="en-US" sz="1200" b="0" i="0" u="none">
                <a:solidFill>
                  <a:schemeClr val="dk2"/>
                </a:solidFill>
                <a:latin typeface="Arial"/>
                <a:ea typeface="Arial"/>
                <a:cs typeface="Arial"/>
                <a:sym typeface="Arial"/>
              </a:rPr>
              <a:t> (Persons aged 30– 34 with tertiary education attainment) – </a:t>
            </a:r>
            <a:endParaRPr/>
          </a:p>
          <a:p>
            <a:pPr marL="0" marR="0" lvl="0" indent="0" algn="l" rtl="0">
              <a:lnSpc>
                <a:spcPct val="100000"/>
              </a:lnSpc>
              <a:spcBef>
                <a:spcPts val="0"/>
              </a:spcBef>
              <a:spcAft>
                <a:spcPts val="0"/>
              </a:spcAft>
              <a:buClr>
                <a:schemeClr val="dk2"/>
              </a:buClr>
              <a:buSzPts val="1200"/>
              <a:buFont typeface="Arial"/>
              <a:buNone/>
            </a:pPr>
            <a:r>
              <a:rPr lang="en-US" sz="1200" b="0" i="0" u="none">
                <a:solidFill>
                  <a:schemeClr val="dk2"/>
                </a:solidFill>
                <a:latin typeface="Arial"/>
                <a:ea typeface="Arial"/>
                <a:cs typeface="Arial"/>
                <a:sym typeface="Arial"/>
              </a:rPr>
              <a:t>кількість осіб у віці 30–34 роки, що мають неповну освіту</a:t>
            </a:r>
            <a:r>
              <a:rPr lang="en-US" sz="1200" b="0" i="0" u="none">
                <a:solidFill>
                  <a:schemeClr val="dk1"/>
                </a:solidFill>
                <a:latin typeface="Arial"/>
                <a:ea typeface="Arial"/>
                <a:cs typeface="Arial"/>
                <a:sym typeface="Arial"/>
              </a:rPr>
              <a:t> </a:t>
            </a:r>
            <a:endParaRPr/>
          </a:p>
        </p:txBody>
      </p:sp>
      <p:sp>
        <p:nvSpPr>
          <p:cNvPr id="109" name="Google Shape;109;p16"/>
          <p:cNvSpPr txBox="1"/>
          <p:nvPr/>
        </p:nvSpPr>
        <p:spPr>
          <a:xfrm>
            <a:off x="2362200" y="4953000"/>
            <a:ext cx="4419600" cy="7620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Регіональні (територіальні):</a:t>
            </a:r>
            <a:endParaRPr/>
          </a:p>
          <a:p>
            <a:pPr marL="0" marR="0" lvl="0" indent="0" algn="l" rtl="0">
              <a:lnSpc>
                <a:spcPct val="100000"/>
              </a:lnSpc>
              <a:spcBef>
                <a:spcPts val="0"/>
              </a:spcBef>
              <a:spcAft>
                <a:spcPts val="0"/>
              </a:spcAft>
              <a:buClr>
                <a:schemeClr val="dk1"/>
              </a:buClr>
              <a:buSzPts val="1200"/>
              <a:buFont typeface="Arial"/>
              <a:buNone/>
            </a:pPr>
            <a:r>
              <a:rPr lang="en-US" sz="1200" b="1" i="0" u="none">
                <a:solidFill>
                  <a:schemeClr val="dk1"/>
                </a:solidFill>
                <a:latin typeface="Arial"/>
                <a:ea typeface="Arial"/>
                <a:cs typeface="Arial"/>
                <a:sym typeface="Arial"/>
              </a:rPr>
              <a:t>DM</a:t>
            </a:r>
            <a:r>
              <a:rPr lang="en-US" sz="1200" b="0" i="0" u="none">
                <a:solidFill>
                  <a:schemeClr val="dk1"/>
                </a:solidFill>
                <a:latin typeface="Arial"/>
                <a:ea typeface="Arial"/>
                <a:cs typeface="Arial"/>
                <a:sym typeface="Arial"/>
              </a:rPr>
              <a:t> (Density of motorway) — щільність доріг; </a:t>
            </a:r>
            <a:endParaRPr/>
          </a:p>
          <a:p>
            <a:pPr marL="0" marR="0" lvl="0" indent="0" algn="l" rtl="0">
              <a:lnSpc>
                <a:spcPct val="100000"/>
              </a:lnSpc>
              <a:spcBef>
                <a:spcPts val="0"/>
              </a:spcBef>
              <a:spcAft>
                <a:spcPts val="0"/>
              </a:spcAft>
              <a:buClr>
                <a:schemeClr val="dk1"/>
              </a:buClr>
              <a:buSzPts val="1200"/>
              <a:buFont typeface="Arial"/>
              <a:buNone/>
            </a:pPr>
            <a:r>
              <a:rPr lang="en-US" sz="1200" b="1" i="0" u="none">
                <a:solidFill>
                  <a:schemeClr val="dk1"/>
                </a:solidFill>
                <a:latin typeface="Arial"/>
                <a:ea typeface="Arial"/>
                <a:cs typeface="Arial"/>
                <a:sym typeface="Arial"/>
              </a:rPr>
              <a:t>DR</a:t>
            </a:r>
            <a:r>
              <a:rPr lang="en-US" sz="1200" b="0" i="0" u="none">
                <a:solidFill>
                  <a:schemeClr val="dk1"/>
                </a:solidFill>
                <a:latin typeface="Arial"/>
                <a:ea typeface="Arial"/>
                <a:cs typeface="Arial"/>
                <a:sym typeface="Arial"/>
              </a:rPr>
              <a:t> (Density of railway) — щільність залізниць</a:t>
            </a:r>
            <a:r>
              <a:rPr lang="en-US" sz="1800" b="0" i="0" u="none">
                <a:solidFill>
                  <a:schemeClr val="dk1"/>
                </a:solidFill>
                <a:latin typeface="Arial"/>
                <a:ea typeface="Arial"/>
                <a:cs typeface="Arial"/>
                <a:sym typeface="Arial"/>
              </a:rPr>
              <a:t> </a:t>
            </a:r>
            <a:endParaRPr/>
          </a:p>
        </p:txBody>
      </p:sp>
      <p:sp>
        <p:nvSpPr>
          <p:cNvPr id="110" name="Google Shape;110;p16"/>
          <p:cNvSpPr/>
          <p:nvPr/>
        </p:nvSpPr>
        <p:spPr>
          <a:xfrm>
            <a:off x="2667000" y="2133600"/>
            <a:ext cx="152400" cy="609600"/>
          </a:xfrm>
          <a:prstGeom prst="down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1" name="Google Shape;111;p16"/>
          <p:cNvSpPr/>
          <p:nvPr/>
        </p:nvSpPr>
        <p:spPr>
          <a:xfrm>
            <a:off x="6477000" y="2133600"/>
            <a:ext cx="152400" cy="609600"/>
          </a:xfrm>
          <a:prstGeom prst="down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2" name="Google Shape;112;p16"/>
          <p:cNvSpPr/>
          <p:nvPr/>
        </p:nvSpPr>
        <p:spPr>
          <a:xfrm>
            <a:off x="4191000" y="2133600"/>
            <a:ext cx="152400" cy="2819400"/>
          </a:xfrm>
          <a:prstGeom prst="down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400">
              <a:solidFill>
                <a:schemeClr val="dk2"/>
              </a:solidFill>
              <a:latin typeface="Arial"/>
              <a:ea typeface="Arial"/>
              <a:cs typeface="Arial"/>
              <a:sym typeface="Arial"/>
            </a:endParaRPr>
          </a:p>
        </p:txBody>
      </p:sp>
      <p:sp>
        <p:nvSpPr>
          <p:cNvPr id="267" name="Google Shape;267;p3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Font typeface="Arial"/>
              <a:buNone/>
            </a:pPr>
            <a:endParaRPr sz="3200">
              <a:solidFill>
                <a:schemeClr val="dk1"/>
              </a:solidFill>
              <a:latin typeface="Arial"/>
              <a:ea typeface="Arial"/>
              <a:cs typeface="Arial"/>
              <a:sym typeface="Arial"/>
            </a:endParaRPr>
          </a:p>
        </p:txBody>
      </p:sp>
      <p:pic>
        <p:nvPicPr>
          <p:cNvPr id="268" name="Google Shape;268;p36" descr="Картинки по запросу jessica europe"/>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grpSp>
        <p:nvGrpSpPr>
          <p:cNvPr id="273" name="Google Shape;273;p37"/>
          <p:cNvGrpSpPr/>
          <p:nvPr/>
        </p:nvGrpSpPr>
        <p:grpSpPr>
          <a:xfrm>
            <a:off x="609600" y="533400"/>
            <a:ext cx="7988300" cy="5859462"/>
            <a:chOff x="4309" y="2539"/>
            <a:chExt cx="7510" cy="13447"/>
          </a:xfrm>
        </p:grpSpPr>
        <p:grpSp>
          <p:nvGrpSpPr>
            <p:cNvPr id="274" name="Google Shape;274;p37"/>
            <p:cNvGrpSpPr/>
            <p:nvPr/>
          </p:nvGrpSpPr>
          <p:grpSpPr>
            <a:xfrm>
              <a:off x="4309" y="2539"/>
              <a:ext cx="7510" cy="13447"/>
              <a:chOff x="1500" y="1496"/>
              <a:chExt cx="8230" cy="13447"/>
            </a:xfrm>
          </p:grpSpPr>
          <p:sp>
            <p:nvSpPr>
              <p:cNvPr id="275" name="Google Shape;275;p37"/>
              <p:cNvSpPr txBox="1"/>
              <p:nvPr/>
            </p:nvSpPr>
            <p:spPr>
              <a:xfrm flipH="1">
                <a:off x="2736" y="1496"/>
                <a:ext cx="6251" cy="524"/>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1" i="0" u="none">
                    <a:solidFill>
                      <a:schemeClr val="dk1"/>
                    </a:solidFill>
                    <a:latin typeface="Arial"/>
                    <a:ea typeface="Arial"/>
                    <a:cs typeface="Arial"/>
                    <a:sym typeface="Arial"/>
                  </a:rPr>
                  <a:t>СОЦІАЛЬНА ПОЛІТИКА ЄВРОПЕЙСЬКОГО СОЮЗУ</a:t>
                </a:r>
                <a:endParaRPr/>
              </a:p>
            </p:txBody>
          </p:sp>
          <p:grpSp>
            <p:nvGrpSpPr>
              <p:cNvPr id="276" name="Google Shape;276;p37"/>
              <p:cNvGrpSpPr/>
              <p:nvPr/>
            </p:nvGrpSpPr>
            <p:grpSpPr>
              <a:xfrm>
                <a:off x="1500" y="2173"/>
                <a:ext cx="8230" cy="12770"/>
                <a:chOff x="1418" y="1013"/>
                <a:chExt cx="8820" cy="9362"/>
              </a:xfrm>
            </p:grpSpPr>
            <p:sp>
              <p:nvSpPr>
                <p:cNvPr id="277" name="Google Shape;277;p37"/>
                <p:cNvSpPr/>
                <p:nvPr/>
              </p:nvSpPr>
              <p:spPr>
                <a:xfrm rot="5400000">
                  <a:off x="5580" y="-2133"/>
                  <a:ext cx="930" cy="7221"/>
                </a:xfrm>
                <a:prstGeom prst="notchedRightArrow">
                  <a:avLst>
                    <a:gd name="adj1" fmla="val 10492"/>
                    <a:gd name="adj2" fmla="val 5086"/>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7"/>
                <p:cNvSpPr txBox="1"/>
                <p:nvPr/>
              </p:nvSpPr>
              <p:spPr>
                <a:xfrm rot="10800000">
                  <a:off x="5661" y="1025"/>
                  <a:ext cx="758" cy="920"/>
                </a:xfrm>
                <a:prstGeom prst="rect">
                  <a:avLst/>
                </a:prstGeom>
                <a:noFill/>
                <a:ln>
                  <a:noFill/>
                </a:ln>
              </p:spPr>
              <p:txBody>
                <a:bodyPr spcFirstLastPara="1" wrap="square" lIns="91425" tIns="0" rIns="91425" bIns="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спрямована</a:t>
                  </a:r>
                  <a:endParaRPr/>
                </a:p>
              </p:txBody>
            </p:sp>
            <p:sp>
              <p:nvSpPr>
                <p:cNvPr id="279" name="Google Shape;279;p37"/>
                <p:cNvSpPr/>
                <p:nvPr/>
              </p:nvSpPr>
              <p:spPr>
                <a:xfrm>
                  <a:off x="2961" y="1942"/>
                  <a:ext cx="5940" cy="907"/>
                </a:xfrm>
                <a:prstGeom prst="ellipse">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0" rIns="91425" bIns="0" anchor="t" anchorCtr="0">
                  <a:noAutofit/>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Формування соціально стабільного інтеграційного комплексу</a:t>
                  </a:r>
                  <a:endParaRPr/>
                </a:p>
              </p:txBody>
            </p:sp>
            <p:grpSp>
              <p:nvGrpSpPr>
                <p:cNvPr id="280" name="Google Shape;280;p37"/>
                <p:cNvGrpSpPr/>
                <p:nvPr/>
              </p:nvGrpSpPr>
              <p:grpSpPr>
                <a:xfrm>
                  <a:off x="1431" y="3044"/>
                  <a:ext cx="5387" cy="2052"/>
                  <a:chOff x="878" y="7852"/>
                  <a:chExt cx="5727" cy="2052"/>
                </a:xfrm>
              </p:grpSpPr>
              <p:sp>
                <p:nvSpPr>
                  <p:cNvPr id="281" name="Google Shape;281;p37"/>
                  <p:cNvSpPr/>
                  <p:nvPr/>
                </p:nvSpPr>
                <p:spPr>
                  <a:xfrm>
                    <a:off x="878" y="7852"/>
                    <a:ext cx="3163" cy="2052"/>
                  </a:xfrm>
                  <a:prstGeom prst="rightArrowCallout">
                    <a:avLst>
                      <a:gd name="adj1" fmla="val 17766"/>
                      <a:gd name="adj2" fmla="val 25000"/>
                      <a:gd name="adj3" fmla="val 18720"/>
                      <a:gd name="adj4" fmla="val 64977"/>
                    </a:avLst>
                  </a:prstGeom>
                  <a:solidFill>
                    <a:srgbClr val="FFFFFF"/>
                  </a:solidFill>
                  <a:ln w="9525" cap="flat" cmpd="sng">
                    <a:solidFill>
                      <a:srgbClr val="000000"/>
                    </a:solidFill>
                    <a:prstDash val="solid"/>
                    <a:miter lim="800000"/>
                    <a:headEnd type="none" w="sm" len="sm"/>
                    <a:tailEnd type="none" w="sm" len="sm"/>
                  </a:ln>
                </p:spPr>
                <p:txBody>
                  <a:bodyPr spcFirstLastPara="1" wrap="square" lIns="18000" tIns="10800" rIns="18000" bIns="10800" anchor="t" anchorCtr="0">
                    <a:noAutofit/>
                  </a:bodyPr>
                  <a:lstStyle/>
                  <a:p>
                    <a:pPr marL="0" marR="0" lvl="0" indent="0" algn="ctr" rtl="0">
                      <a:lnSpc>
                        <a:spcPct val="100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Національний рівень</a:t>
                    </a:r>
                    <a:endParaRPr/>
                  </a:p>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міністерства й відомства, що займаються забезпеченням та реалізацією соціальної політики</a:t>
                    </a:r>
                    <a:endParaRPr/>
                  </a:p>
                </p:txBody>
              </p:sp>
              <p:sp>
                <p:nvSpPr>
                  <p:cNvPr id="282" name="Google Shape;282;p37"/>
                  <p:cNvSpPr/>
                  <p:nvPr/>
                </p:nvSpPr>
                <p:spPr>
                  <a:xfrm>
                    <a:off x="4041" y="7924"/>
                    <a:ext cx="2564" cy="1980"/>
                  </a:xfrm>
                  <a:custGeom>
                    <a:avLst/>
                    <a:gdLst/>
                    <a:ahLst/>
                    <a:cxnLst/>
                    <a:rect l="l" t="t"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92" y="10800"/>
                        </a:moveTo>
                        <a:cubicBezTo>
                          <a:pt x="1492" y="15941"/>
                          <a:pt x="5659" y="20108"/>
                          <a:pt x="10800" y="20108"/>
                        </a:cubicBezTo>
                        <a:cubicBezTo>
                          <a:pt x="15941" y="20108"/>
                          <a:pt x="20108" y="15941"/>
                          <a:pt x="20108" y="10800"/>
                        </a:cubicBezTo>
                        <a:cubicBezTo>
                          <a:pt x="20108" y="5659"/>
                          <a:pt x="15941" y="1492"/>
                          <a:pt x="10800" y="1492"/>
                        </a:cubicBezTo>
                        <a:cubicBezTo>
                          <a:pt x="5659" y="1492"/>
                          <a:pt x="1492" y="5659"/>
                          <a:pt x="1492" y="1080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1" i="0" u="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Рівні соціальної</a:t>
                    </a:r>
                    <a:endParaRPr/>
                  </a:p>
                  <a:p>
                    <a:pPr marL="0" marR="0" lvl="0" indent="0" algn="ctr" rtl="0">
                      <a:lnSpc>
                        <a:spcPct val="100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політики</a:t>
                    </a:r>
                    <a:endParaRPr/>
                  </a:p>
                </p:txBody>
              </p:sp>
            </p:grpSp>
            <p:sp>
              <p:nvSpPr>
                <p:cNvPr id="283" name="Google Shape;283;p37"/>
                <p:cNvSpPr/>
                <p:nvPr/>
              </p:nvSpPr>
              <p:spPr>
                <a:xfrm>
                  <a:off x="3938" y="5286"/>
                  <a:ext cx="3968" cy="1928"/>
                </a:xfrm>
                <a:prstGeom prst="ellipse">
                  <a:avLst/>
                </a:prstGeom>
                <a:noFill/>
                <a:ln w="38100" cap="flat" cmpd="dbl">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284" name="Google Shape;284;p37"/>
                <p:cNvGrpSpPr/>
                <p:nvPr/>
              </p:nvGrpSpPr>
              <p:grpSpPr>
                <a:xfrm>
                  <a:off x="1418" y="5334"/>
                  <a:ext cx="8820" cy="5040"/>
                  <a:chOff x="1418" y="10245"/>
                  <a:chExt cx="8820" cy="5040"/>
                </a:xfrm>
              </p:grpSpPr>
              <p:sp>
                <p:nvSpPr>
                  <p:cNvPr id="285" name="Google Shape;285;p37"/>
                  <p:cNvSpPr/>
                  <p:nvPr/>
                </p:nvSpPr>
                <p:spPr>
                  <a:xfrm>
                    <a:off x="4298" y="11865"/>
                    <a:ext cx="3060" cy="1800"/>
                  </a:xfrm>
                  <a:prstGeom prst="octagon">
                    <a:avLst>
                      <a:gd name="adj" fmla="val 29289"/>
                    </a:avLst>
                  </a:prstGeom>
                  <a:solidFill>
                    <a:srgbClr val="FFFFFF"/>
                  </a:solidFill>
                  <a:ln w="9525" cap="flat" cmpd="dbl">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Інструменти соціальної політики країн ЄС</a:t>
                    </a:r>
                    <a:endParaRPr/>
                  </a:p>
                  <a:p>
                    <a:pPr marL="0" marR="0" lvl="0" indent="0" algn="l" rtl="0">
                      <a:lnSpc>
                        <a:spcPct val="100000"/>
                      </a:lnSpc>
                      <a:spcBef>
                        <a:spcPts val="0"/>
                      </a:spcBef>
                      <a:spcAft>
                        <a:spcPts val="0"/>
                      </a:spcAft>
                      <a:buNone/>
                    </a:pPr>
                    <a:endParaRPr sz="1200" b="1" i="0" u="none">
                      <a:solidFill>
                        <a:schemeClr val="dk1"/>
                      </a:solidFill>
                      <a:latin typeface="Times New Roman"/>
                      <a:ea typeface="Times New Roman"/>
                      <a:cs typeface="Times New Roman"/>
                      <a:sym typeface="Times New Roman"/>
                    </a:endParaRPr>
                  </a:p>
                </p:txBody>
              </p:sp>
              <p:sp>
                <p:nvSpPr>
                  <p:cNvPr id="286" name="Google Shape;286;p37"/>
                  <p:cNvSpPr txBox="1"/>
                  <p:nvPr/>
                </p:nvSpPr>
                <p:spPr>
                  <a:xfrm>
                    <a:off x="1418" y="10245"/>
                    <a:ext cx="2160" cy="54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Оподаткування</a:t>
                    </a:r>
                    <a:endParaRPr/>
                  </a:p>
                </p:txBody>
              </p:sp>
              <p:sp>
                <p:nvSpPr>
                  <p:cNvPr id="287" name="Google Shape;287;p37"/>
                  <p:cNvSpPr txBox="1"/>
                  <p:nvPr/>
                </p:nvSpPr>
                <p:spPr>
                  <a:xfrm>
                    <a:off x="3758" y="10245"/>
                    <a:ext cx="2272" cy="72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Заборона обмеження певних дій</a:t>
                    </a:r>
                    <a:endParaRPr/>
                  </a:p>
                </p:txBody>
              </p:sp>
              <p:sp>
                <p:nvSpPr>
                  <p:cNvPr id="288" name="Google Shape;288;p37"/>
                  <p:cNvSpPr txBox="1"/>
                  <p:nvPr/>
                </p:nvSpPr>
                <p:spPr>
                  <a:xfrm>
                    <a:off x="6184" y="10245"/>
                    <a:ext cx="1986" cy="72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Фінансові</a:t>
                    </a:r>
                    <a:endParaRPr/>
                  </a:p>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трансферти</a:t>
                    </a:r>
                    <a:endParaRPr/>
                  </a:p>
                </p:txBody>
              </p:sp>
              <p:sp>
                <p:nvSpPr>
                  <p:cNvPr id="289" name="Google Shape;289;p37"/>
                  <p:cNvSpPr txBox="1"/>
                  <p:nvPr/>
                </p:nvSpPr>
                <p:spPr>
                  <a:xfrm>
                    <a:off x="8258" y="10245"/>
                    <a:ext cx="1980" cy="9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Права і правові</a:t>
                    </a:r>
                    <a:endParaRPr/>
                  </a:p>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титули</a:t>
                    </a:r>
                    <a:endParaRPr/>
                  </a:p>
                </p:txBody>
              </p:sp>
              <p:sp>
                <p:nvSpPr>
                  <p:cNvPr id="290" name="Google Shape;290;p37"/>
                  <p:cNvSpPr txBox="1"/>
                  <p:nvPr/>
                </p:nvSpPr>
                <p:spPr>
                  <a:xfrm>
                    <a:off x="8258" y="11325"/>
                    <a:ext cx="1980" cy="72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Спеціальні</a:t>
                    </a:r>
                    <a:endParaRPr/>
                  </a:p>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стягнення</a:t>
                    </a:r>
                    <a:endParaRPr/>
                  </a:p>
                </p:txBody>
              </p:sp>
              <p:sp>
                <p:nvSpPr>
                  <p:cNvPr id="291" name="Google Shape;291;p37"/>
                  <p:cNvSpPr txBox="1"/>
                  <p:nvPr/>
                </p:nvSpPr>
                <p:spPr>
                  <a:xfrm>
                    <a:off x="8258" y="12225"/>
                    <a:ext cx="1980" cy="126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Вторинні ефекти</a:t>
                    </a:r>
                    <a:endParaRPr/>
                  </a:p>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інших</a:t>
                    </a:r>
                    <a:endParaRPr/>
                  </a:p>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 галузей</a:t>
                    </a:r>
                    <a:endParaRPr/>
                  </a:p>
                </p:txBody>
              </p:sp>
              <p:sp>
                <p:nvSpPr>
                  <p:cNvPr id="292" name="Google Shape;292;p37"/>
                  <p:cNvSpPr txBox="1"/>
                  <p:nvPr/>
                </p:nvSpPr>
                <p:spPr>
                  <a:xfrm>
                    <a:off x="1418" y="14205"/>
                    <a:ext cx="2160" cy="108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Міжгалузеві консультації</a:t>
                    </a:r>
                    <a:endParaRPr/>
                  </a:p>
                  <a:p>
                    <a:pPr marL="0" marR="0" lvl="0" indent="0" algn="ctr" rtl="0">
                      <a:lnSpc>
                        <a:spcPct val="100000"/>
                      </a:lnSpc>
                      <a:spcBef>
                        <a:spcPts val="100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та угоди</a:t>
                    </a:r>
                    <a:endParaRPr/>
                  </a:p>
                </p:txBody>
              </p:sp>
              <p:sp>
                <p:nvSpPr>
                  <p:cNvPr id="293" name="Google Shape;293;p37"/>
                  <p:cNvSpPr txBox="1"/>
                  <p:nvPr/>
                </p:nvSpPr>
                <p:spPr>
                  <a:xfrm>
                    <a:off x="5918" y="14565"/>
                    <a:ext cx="2160" cy="72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Заходи щодо взаємодії</a:t>
                    </a:r>
                    <a:endParaRPr/>
                  </a:p>
                  <a:p>
                    <a:pPr marL="0" marR="0" lvl="0" indent="0" algn="l" rtl="0">
                      <a:lnSpc>
                        <a:spcPct val="100000"/>
                      </a:lnSpc>
                      <a:spcBef>
                        <a:spcPts val="0"/>
                      </a:spcBef>
                      <a:spcAft>
                        <a:spcPts val="0"/>
                      </a:spcAft>
                      <a:buNone/>
                    </a:pPr>
                    <a:endParaRPr sz="1200" b="0" i="0" u="none">
                      <a:solidFill>
                        <a:schemeClr val="dk1"/>
                      </a:solidFill>
                      <a:latin typeface="Times New Roman"/>
                      <a:ea typeface="Times New Roman"/>
                      <a:cs typeface="Times New Roman"/>
                      <a:sym typeface="Times New Roman"/>
                    </a:endParaRPr>
                  </a:p>
                </p:txBody>
              </p:sp>
              <p:sp>
                <p:nvSpPr>
                  <p:cNvPr id="294" name="Google Shape;294;p37"/>
                  <p:cNvSpPr txBox="1"/>
                  <p:nvPr/>
                </p:nvSpPr>
                <p:spPr>
                  <a:xfrm>
                    <a:off x="3758" y="14565"/>
                    <a:ext cx="1980" cy="72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Нефінансові винагороди</a:t>
                    </a:r>
                    <a:endParaRPr/>
                  </a:p>
                </p:txBody>
              </p:sp>
              <p:sp>
                <p:nvSpPr>
                  <p:cNvPr id="295" name="Google Shape;295;p37"/>
                  <p:cNvSpPr txBox="1"/>
                  <p:nvPr/>
                </p:nvSpPr>
                <p:spPr>
                  <a:xfrm>
                    <a:off x="8258" y="13665"/>
                    <a:ext cx="1980" cy="162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Прямі послуги або ваучери</a:t>
                    </a:r>
                    <a:endParaRPr/>
                  </a:p>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на оплату послуг</a:t>
                    </a:r>
                    <a:endParaRPr/>
                  </a:p>
                </p:txBody>
              </p:sp>
              <p:sp>
                <p:nvSpPr>
                  <p:cNvPr id="296" name="Google Shape;296;p37"/>
                  <p:cNvSpPr txBox="1"/>
                  <p:nvPr/>
                </p:nvSpPr>
                <p:spPr>
                  <a:xfrm>
                    <a:off x="1418" y="12945"/>
                    <a:ext cx="2160" cy="108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Консультації, рекомендації, заохочення</a:t>
                    </a:r>
                    <a:endParaRPr/>
                  </a:p>
                </p:txBody>
              </p:sp>
              <p:sp>
                <p:nvSpPr>
                  <p:cNvPr id="297" name="Google Shape;297;p37"/>
                  <p:cNvSpPr txBox="1"/>
                  <p:nvPr/>
                </p:nvSpPr>
                <p:spPr>
                  <a:xfrm>
                    <a:off x="1418" y="12225"/>
                    <a:ext cx="2160" cy="54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Інформація</a:t>
                    </a:r>
                    <a:endParaRPr/>
                  </a:p>
                </p:txBody>
              </p:sp>
              <p:sp>
                <p:nvSpPr>
                  <p:cNvPr id="298" name="Google Shape;298;p37"/>
                  <p:cNvSpPr txBox="1"/>
                  <p:nvPr/>
                </p:nvSpPr>
                <p:spPr>
                  <a:xfrm>
                    <a:off x="1418" y="10965"/>
                    <a:ext cx="2160" cy="108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Права на приватні вимоги, захист</a:t>
                    </a:r>
                    <a:endParaRPr/>
                  </a:p>
                </p:txBody>
              </p:sp>
              <p:cxnSp>
                <p:nvCxnSpPr>
                  <p:cNvPr id="299" name="Google Shape;299;p37"/>
                  <p:cNvCxnSpPr/>
                  <p:nvPr/>
                </p:nvCxnSpPr>
                <p:spPr>
                  <a:xfrm rot="10800000" flipH="1">
                    <a:off x="4478" y="13665"/>
                    <a:ext cx="665" cy="900"/>
                  </a:xfrm>
                  <a:prstGeom prst="straightConnector1">
                    <a:avLst/>
                  </a:prstGeom>
                  <a:noFill/>
                  <a:ln w="9525" cap="flat" cmpd="sng">
                    <a:solidFill>
                      <a:srgbClr val="000000"/>
                    </a:solidFill>
                    <a:prstDash val="solid"/>
                    <a:miter lim="800000"/>
                    <a:headEnd type="none" w="med" len="med"/>
                    <a:tailEnd type="none" w="med" len="med"/>
                  </a:ln>
                </p:spPr>
              </p:cxnSp>
              <p:cxnSp>
                <p:nvCxnSpPr>
                  <p:cNvPr id="300" name="Google Shape;300;p37"/>
                  <p:cNvCxnSpPr/>
                  <p:nvPr/>
                </p:nvCxnSpPr>
                <p:spPr>
                  <a:xfrm rot="10800000">
                    <a:off x="6513" y="13665"/>
                    <a:ext cx="665" cy="900"/>
                  </a:xfrm>
                  <a:prstGeom prst="straightConnector1">
                    <a:avLst/>
                  </a:prstGeom>
                  <a:noFill/>
                  <a:ln w="9525" cap="flat" cmpd="sng">
                    <a:solidFill>
                      <a:srgbClr val="000000"/>
                    </a:solidFill>
                    <a:prstDash val="solid"/>
                    <a:miter lim="800000"/>
                    <a:headEnd type="none" w="med" len="med"/>
                    <a:tailEnd type="none" w="med" len="med"/>
                  </a:ln>
                </p:spPr>
              </p:cxnSp>
              <p:cxnSp>
                <p:nvCxnSpPr>
                  <p:cNvPr id="301" name="Google Shape;301;p37"/>
                  <p:cNvCxnSpPr/>
                  <p:nvPr/>
                </p:nvCxnSpPr>
                <p:spPr>
                  <a:xfrm rot="10800000" flipH="1">
                    <a:off x="3578" y="13125"/>
                    <a:ext cx="720" cy="360"/>
                  </a:xfrm>
                  <a:prstGeom prst="straightConnector1">
                    <a:avLst/>
                  </a:prstGeom>
                  <a:noFill/>
                  <a:ln w="9525" cap="flat" cmpd="sng">
                    <a:solidFill>
                      <a:srgbClr val="000000"/>
                    </a:solidFill>
                    <a:prstDash val="solid"/>
                    <a:miter lim="800000"/>
                    <a:headEnd type="none" w="med" len="med"/>
                    <a:tailEnd type="none" w="med" len="med"/>
                  </a:ln>
                </p:spPr>
              </p:cxnSp>
              <p:cxnSp>
                <p:nvCxnSpPr>
                  <p:cNvPr id="302" name="Google Shape;302;p37"/>
                  <p:cNvCxnSpPr/>
                  <p:nvPr/>
                </p:nvCxnSpPr>
                <p:spPr>
                  <a:xfrm rot="10800000">
                    <a:off x="7358" y="13125"/>
                    <a:ext cx="900" cy="540"/>
                  </a:xfrm>
                  <a:prstGeom prst="straightConnector1">
                    <a:avLst/>
                  </a:prstGeom>
                  <a:noFill/>
                  <a:ln w="9525" cap="flat" cmpd="sng">
                    <a:solidFill>
                      <a:srgbClr val="000000"/>
                    </a:solidFill>
                    <a:prstDash val="solid"/>
                    <a:miter lim="800000"/>
                    <a:headEnd type="none" w="med" len="med"/>
                    <a:tailEnd type="none" w="med" len="med"/>
                  </a:ln>
                </p:spPr>
              </p:cxnSp>
              <p:cxnSp>
                <p:nvCxnSpPr>
                  <p:cNvPr id="303" name="Google Shape;303;p37"/>
                  <p:cNvCxnSpPr/>
                  <p:nvPr/>
                </p:nvCxnSpPr>
                <p:spPr>
                  <a:xfrm flipH="1">
                    <a:off x="7358" y="11685"/>
                    <a:ext cx="900" cy="720"/>
                  </a:xfrm>
                  <a:prstGeom prst="straightConnector1">
                    <a:avLst/>
                  </a:prstGeom>
                  <a:noFill/>
                  <a:ln w="9525" cap="flat" cmpd="sng">
                    <a:solidFill>
                      <a:srgbClr val="000000"/>
                    </a:solidFill>
                    <a:prstDash val="solid"/>
                    <a:miter lim="800000"/>
                    <a:headEnd type="none" w="med" len="med"/>
                    <a:tailEnd type="none" w="med" len="med"/>
                  </a:ln>
                </p:spPr>
              </p:cxnSp>
              <p:cxnSp>
                <p:nvCxnSpPr>
                  <p:cNvPr id="304" name="Google Shape;304;p37"/>
                  <p:cNvCxnSpPr/>
                  <p:nvPr/>
                </p:nvCxnSpPr>
                <p:spPr>
                  <a:xfrm>
                    <a:off x="3578" y="12405"/>
                    <a:ext cx="720" cy="0"/>
                  </a:xfrm>
                  <a:prstGeom prst="straightConnector1">
                    <a:avLst/>
                  </a:prstGeom>
                  <a:noFill/>
                  <a:ln w="9525" cap="flat" cmpd="sng">
                    <a:solidFill>
                      <a:srgbClr val="000000"/>
                    </a:solidFill>
                    <a:prstDash val="solid"/>
                    <a:miter lim="800000"/>
                    <a:headEnd type="none" w="med" len="med"/>
                    <a:tailEnd type="none" w="med" len="med"/>
                  </a:ln>
                </p:spPr>
              </p:cxnSp>
              <p:cxnSp>
                <p:nvCxnSpPr>
                  <p:cNvPr id="305" name="Google Shape;305;p37"/>
                  <p:cNvCxnSpPr/>
                  <p:nvPr/>
                </p:nvCxnSpPr>
                <p:spPr>
                  <a:xfrm rot="10800000">
                    <a:off x="4478" y="10965"/>
                    <a:ext cx="665" cy="900"/>
                  </a:xfrm>
                  <a:prstGeom prst="straightConnector1">
                    <a:avLst/>
                  </a:prstGeom>
                  <a:noFill/>
                  <a:ln w="9525" cap="flat" cmpd="sng">
                    <a:solidFill>
                      <a:srgbClr val="000000"/>
                    </a:solidFill>
                    <a:prstDash val="solid"/>
                    <a:miter lim="800000"/>
                    <a:headEnd type="none" w="med" len="med"/>
                    <a:tailEnd type="none" w="med" len="med"/>
                  </a:ln>
                </p:spPr>
              </p:cxnSp>
              <p:cxnSp>
                <p:nvCxnSpPr>
                  <p:cNvPr id="306" name="Google Shape;306;p37"/>
                  <p:cNvCxnSpPr/>
                  <p:nvPr/>
                </p:nvCxnSpPr>
                <p:spPr>
                  <a:xfrm rot="10800000" flipH="1">
                    <a:off x="6278" y="10965"/>
                    <a:ext cx="360" cy="900"/>
                  </a:xfrm>
                  <a:prstGeom prst="straightConnector1">
                    <a:avLst/>
                  </a:prstGeom>
                  <a:noFill/>
                  <a:ln w="9525" cap="flat" cmpd="sng">
                    <a:solidFill>
                      <a:srgbClr val="000000"/>
                    </a:solidFill>
                    <a:prstDash val="solid"/>
                    <a:miter lim="800000"/>
                    <a:headEnd type="none" w="med" len="med"/>
                    <a:tailEnd type="none" w="med" len="med"/>
                  </a:ln>
                </p:spPr>
              </p:cxnSp>
              <p:cxnSp>
                <p:nvCxnSpPr>
                  <p:cNvPr id="307" name="Google Shape;307;p37"/>
                  <p:cNvCxnSpPr/>
                  <p:nvPr/>
                </p:nvCxnSpPr>
                <p:spPr>
                  <a:xfrm rot="10800000" flipH="1">
                    <a:off x="6513" y="10965"/>
                    <a:ext cx="1745" cy="900"/>
                  </a:xfrm>
                  <a:prstGeom prst="straightConnector1">
                    <a:avLst/>
                  </a:prstGeom>
                  <a:noFill/>
                  <a:ln w="9525" cap="flat" cmpd="sng">
                    <a:solidFill>
                      <a:srgbClr val="000000"/>
                    </a:solidFill>
                    <a:prstDash val="solid"/>
                    <a:miter lim="800000"/>
                    <a:headEnd type="none" w="med" len="med"/>
                    <a:tailEnd type="none" w="med" len="med"/>
                  </a:ln>
                </p:spPr>
              </p:cxnSp>
              <p:cxnSp>
                <p:nvCxnSpPr>
                  <p:cNvPr id="308" name="Google Shape;308;p37"/>
                  <p:cNvCxnSpPr/>
                  <p:nvPr/>
                </p:nvCxnSpPr>
                <p:spPr>
                  <a:xfrm rot="10800000">
                    <a:off x="3578" y="10785"/>
                    <a:ext cx="1171" cy="1340"/>
                  </a:xfrm>
                  <a:prstGeom prst="straightConnector1">
                    <a:avLst/>
                  </a:prstGeom>
                  <a:noFill/>
                  <a:ln w="9525" cap="flat" cmpd="sng">
                    <a:solidFill>
                      <a:srgbClr val="000000"/>
                    </a:solidFill>
                    <a:prstDash val="solid"/>
                    <a:miter lim="800000"/>
                    <a:headEnd type="none" w="med" len="med"/>
                    <a:tailEnd type="none" w="med" len="med"/>
                  </a:ln>
                </p:spPr>
              </p:cxnSp>
              <p:cxnSp>
                <p:nvCxnSpPr>
                  <p:cNvPr id="309" name="Google Shape;309;p37"/>
                  <p:cNvCxnSpPr/>
                  <p:nvPr/>
                </p:nvCxnSpPr>
                <p:spPr>
                  <a:xfrm rot="10800000" flipH="1">
                    <a:off x="3578" y="13416"/>
                    <a:ext cx="1094" cy="969"/>
                  </a:xfrm>
                  <a:prstGeom prst="straightConnector1">
                    <a:avLst/>
                  </a:prstGeom>
                  <a:noFill/>
                  <a:ln w="9525" cap="flat" cmpd="sng">
                    <a:solidFill>
                      <a:srgbClr val="000000"/>
                    </a:solidFill>
                    <a:prstDash val="solid"/>
                    <a:miter lim="800000"/>
                    <a:headEnd type="none" w="med" len="med"/>
                    <a:tailEnd type="none" w="med" len="med"/>
                  </a:ln>
                </p:spPr>
              </p:cxnSp>
              <p:cxnSp>
                <p:nvCxnSpPr>
                  <p:cNvPr id="310" name="Google Shape;310;p37"/>
                  <p:cNvCxnSpPr/>
                  <p:nvPr/>
                </p:nvCxnSpPr>
                <p:spPr>
                  <a:xfrm>
                    <a:off x="3578" y="11505"/>
                    <a:ext cx="720" cy="900"/>
                  </a:xfrm>
                  <a:prstGeom prst="straightConnector1">
                    <a:avLst/>
                  </a:prstGeom>
                  <a:noFill/>
                  <a:ln w="9525" cap="flat" cmpd="sng">
                    <a:solidFill>
                      <a:srgbClr val="000000"/>
                    </a:solidFill>
                    <a:prstDash val="solid"/>
                    <a:miter lim="800000"/>
                    <a:headEnd type="none" w="med" len="med"/>
                    <a:tailEnd type="none" w="med" len="med"/>
                  </a:ln>
                </p:spPr>
              </p:cxnSp>
              <p:cxnSp>
                <p:nvCxnSpPr>
                  <p:cNvPr id="311" name="Google Shape;311;p37"/>
                  <p:cNvCxnSpPr/>
                  <p:nvPr/>
                </p:nvCxnSpPr>
                <p:spPr>
                  <a:xfrm rot="10800000">
                    <a:off x="7358" y="12765"/>
                    <a:ext cx="900" cy="0"/>
                  </a:xfrm>
                  <a:prstGeom prst="straightConnector1">
                    <a:avLst/>
                  </a:prstGeom>
                  <a:noFill/>
                  <a:ln w="9525" cap="flat" cmpd="sng">
                    <a:solidFill>
                      <a:srgbClr val="000000"/>
                    </a:solidFill>
                    <a:prstDash val="solid"/>
                    <a:miter lim="800000"/>
                    <a:headEnd type="none" w="med" len="med"/>
                    <a:tailEnd type="none" w="med" len="med"/>
                  </a:ln>
                </p:spPr>
              </p:cxnSp>
            </p:grpSp>
          </p:grpSp>
        </p:grpSp>
        <p:sp>
          <p:nvSpPr>
            <p:cNvPr id="312" name="Google Shape;312;p37"/>
            <p:cNvSpPr/>
            <p:nvPr/>
          </p:nvSpPr>
          <p:spPr>
            <a:xfrm>
              <a:off x="8913" y="5985"/>
              <a:ext cx="2906" cy="2800"/>
            </a:xfrm>
            <a:prstGeom prst="leftArrowCallout">
              <a:avLst>
                <a:gd name="adj1" fmla="val 2781"/>
                <a:gd name="adj2" fmla="val 3531"/>
                <a:gd name="adj3" fmla="val 3095"/>
                <a:gd name="adj4" fmla="val 8334"/>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Місцевий рівень </a:t>
              </a:r>
              <a:endParaRPr/>
            </a:p>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профспілки та інші громадські організації, що займаються реалізацією соціальної політики на підприємствах </a:t>
              </a:r>
              <a:endParaRPr/>
            </a:p>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та в організаціях</a:t>
              </a:r>
              <a:endParaRPr/>
            </a:p>
            <a:p>
              <a:pPr marL="0" marR="0" lvl="0" indent="0" algn="l" rtl="0">
                <a:lnSpc>
                  <a:spcPct val="100000"/>
                </a:lnSpc>
                <a:spcBef>
                  <a:spcPts val="0"/>
                </a:spcBef>
                <a:spcAft>
                  <a:spcPts val="0"/>
                </a:spcAft>
                <a:buNone/>
              </a:pPr>
              <a:endParaRPr sz="1200" b="0" i="0" u="none">
                <a:solidFill>
                  <a:schemeClr val="dk1"/>
                </a:solidFill>
                <a:latin typeface="Times New Roman"/>
                <a:ea typeface="Times New Roman"/>
                <a:cs typeface="Times New Roman"/>
                <a:sym typeface="Times New Roman"/>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228600" y="76200"/>
            <a:ext cx="8686800" cy="4873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000"/>
              <a:buFont typeface="Arial"/>
              <a:buNone/>
            </a:pPr>
            <a:r>
              <a:rPr lang="en-US" sz="2000" b="1" i="0" u="none">
                <a:solidFill>
                  <a:schemeClr val="dk2"/>
                </a:solidFill>
                <a:latin typeface="Arial"/>
                <a:ea typeface="Arial"/>
                <a:cs typeface="Arial"/>
                <a:sym typeface="Arial"/>
              </a:rPr>
              <a:t>ІСТОРИЧНІ ЕТАПИ ФОРМУВАННЯ РЕГІОНАЛЬНОЇ ПОЛІТИКИ ЄС</a:t>
            </a:r>
            <a:endParaRPr/>
          </a:p>
        </p:txBody>
      </p:sp>
      <p:grpSp>
        <p:nvGrpSpPr>
          <p:cNvPr id="156" name="Google Shape;156;p22"/>
          <p:cNvGrpSpPr/>
          <p:nvPr/>
        </p:nvGrpSpPr>
        <p:grpSpPr>
          <a:xfrm>
            <a:off x="0" y="457200"/>
            <a:ext cx="9144000" cy="1371600"/>
            <a:chOff x="1521" y="1506"/>
            <a:chExt cx="9150" cy="3392"/>
          </a:xfrm>
        </p:grpSpPr>
        <p:sp>
          <p:nvSpPr>
            <p:cNvPr id="157" name="Google Shape;157;p22"/>
            <p:cNvSpPr/>
            <p:nvPr/>
          </p:nvSpPr>
          <p:spPr>
            <a:xfrm>
              <a:off x="1521" y="1506"/>
              <a:ext cx="540" cy="708"/>
            </a:xfrm>
            <a:prstGeom prst="ellipse">
              <a:avLst/>
            </a:prstGeom>
            <a:solidFill>
              <a:srgbClr val="FFFFFF"/>
            </a:solidFill>
            <a:ln w="9525" cap="flat" cmpd="sng">
              <a:solidFill>
                <a:srgbClr val="000000"/>
              </a:solidFill>
              <a:prstDash val="solid"/>
              <a:miter lim="800000"/>
              <a:headEnd type="none" w="sm" len="sm"/>
              <a:tailEnd type="none" w="sm" len="sm"/>
            </a:ln>
          </p:spPr>
          <p:txBody>
            <a:bodyPr spcFirstLastPara="1" wrap="square" lIns="18000" tIns="0" rIns="18000" bIns="0"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1</a:t>
              </a:r>
              <a:endParaRPr/>
            </a:p>
          </p:txBody>
        </p:sp>
        <p:sp>
          <p:nvSpPr>
            <p:cNvPr id="158" name="Google Shape;158;p22"/>
            <p:cNvSpPr/>
            <p:nvPr/>
          </p:nvSpPr>
          <p:spPr>
            <a:xfrm>
              <a:off x="2061" y="1674"/>
              <a:ext cx="2134" cy="3224"/>
            </a:xfrm>
            <a:prstGeom prst="cube">
              <a:avLst>
                <a:gd name="adj" fmla="val 1794"/>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0" rIns="91425" bIns="0" anchor="t" anchorCtr="0">
              <a:noAutofit/>
            </a:bodyPr>
            <a:lstStyle/>
            <a:p>
              <a:pPr marL="0" marR="0" lvl="0" indent="0" algn="ctr"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1968 р. –створення Римського клубу та підписання Римського договору</a:t>
              </a:r>
              <a:endParaRPr/>
            </a:p>
          </p:txBody>
        </p:sp>
        <p:sp>
          <p:nvSpPr>
            <p:cNvPr id="159" name="Google Shape;159;p22"/>
            <p:cNvSpPr/>
            <p:nvPr/>
          </p:nvSpPr>
          <p:spPr>
            <a:xfrm>
              <a:off x="4424" y="1726"/>
              <a:ext cx="6247" cy="3172"/>
            </a:xfrm>
            <a:prstGeom prst="foldedCorner">
              <a:avLst>
                <a:gd name="adj" fmla="val 16667"/>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0" rIns="91425" bIns="0" anchor="t" anchorCtr="0">
              <a:noAutofit/>
            </a:bodyPr>
            <a:lstStyle/>
            <a:p>
              <a:pPr marL="457200" marR="0" lvl="1" indent="0" algn="ctr"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a:p>
              <a:pPr marL="457200" marR="0" lvl="1" indent="0" algn="ctr"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Положення про необхідність забезпечити в рамках ЄС рівномірний розвиток території і допомагати розвиткові кризових районів закріплені у Римському договорі, який дає Комісії ЄС право моніторингу і контролю за діяльність окремих держав  у сфері розподілу різних видів допомоги</a:t>
              </a:r>
              <a:endParaRPr/>
            </a:p>
          </p:txBody>
        </p:sp>
      </p:grpSp>
      <p:grpSp>
        <p:nvGrpSpPr>
          <p:cNvPr id="160" name="Google Shape;160;p22"/>
          <p:cNvGrpSpPr/>
          <p:nvPr/>
        </p:nvGrpSpPr>
        <p:grpSpPr>
          <a:xfrm>
            <a:off x="0" y="1752600"/>
            <a:ext cx="9144000" cy="5105400"/>
            <a:chOff x="1238" y="774"/>
            <a:chExt cx="8749" cy="13680"/>
          </a:xfrm>
        </p:grpSpPr>
        <p:grpSp>
          <p:nvGrpSpPr>
            <p:cNvPr id="161" name="Google Shape;161;p22"/>
            <p:cNvGrpSpPr/>
            <p:nvPr/>
          </p:nvGrpSpPr>
          <p:grpSpPr>
            <a:xfrm>
              <a:off x="1238" y="774"/>
              <a:ext cx="8749" cy="5220"/>
              <a:chOff x="1238" y="774"/>
              <a:chExt cx="8749" cy="5220"/>
            </a:xfrm>
          </p:grpSpPr>
          <p:sp>
            <p:nvSpPr>
              <p:cNvPr id="162" name="Google Shape;162;p22"/>
              <p:cNvSpPr/>
              <p:nvPr/>
            </p:nvSpPr>
            <p:spPr>
              <a:xfrm>
                <a:off x="1238" y="774"/>
                <a:ext cx="515" cy="965"/>
              </a:xfrm>
              <a:prstGeom prst="ellipse">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2</a:t>
                </a:r>
                <a:endParaRPr/>
              </a:p>
            </p:txBody>
          </p:sp>
          <p:sp>
            <p:nvSpPr>
              <p:cNvPr id="163" name="Google Shape;163;p22"/>
              <p:cNvSpPr/>
              <p:nvPr/>
            </p:nvSpPr>
            <p:spPr>
              <a:xfrm>
                <a:off x="1753" y="1521"/>
                <a:ext cx="2365" cy="4473"/>
              </a:xfrm>
              <a:prstGeom prst="cube">
                <a:avLst>
                  <a:gd name="adj" fmla="val 2788"/>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1970 р. –формування регіональних диспропорцій в країнах Європи</a:t>
                </a:r>
                <a:endParaRPr/>
              </a:p>
            </p:txBody>
          </p:sp>
          <p:sp>
            <p:nvSpPr>
              <p:cNvPr id="164" name="Google Shape;164;p22"/>
              <p:cNvSpPr/>
              <p:nvPr/>
            </p:nvSpPr>
            <p:spPr>
              <a:xfrm>
                <a:off x="4298" y="1521"/>
                <a:ext cx="5689" cy="4473"/>
              </a:xfrm>
              <a:prstGeom prst="foldedCorner">
                <a:avLst>
                  <a:gd name="adj" fmla="val 16667"/>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10800" rIns="91425" bIns="10800" anchor="t" anchorCtr="0">
                <a:noAutofit/>
              </a:bodyPr>
              <a:lstStyle/>
              <a:p>
                <a:pPr marL="457200" marR="0" lvl="1" indent="0" algn="ctr"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До середини 1970-х рр. регіональній проблематиці приділялася досить скромна увага. Основна причина цього – відносна економічна і соціальна просторова гомогенність території «шістки». Бельгія, ФРН, Італія, Люксембург, Нідерланди і Франція не надто відрізнялися одне від одного за рівнем розвитку, в них не було особливих внутрішніх розходжень</a:t>
                </a:r>
                <a:endParaRPr/>
              </a:p>
              <a:p>
                <a:pPr marL="457200" marR="0" lvl="1" indent="0" algn="ctr"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і регіональних проблем </a:t>
                </a:r>
                <a:endParaRPr/>
              </a:p>
              <a:p>
                <a:pPr marL="457200" marR="0" lvl="1" indent="0" algn="ctr" rtl="0">
                  <a:lnSpc>
                    <a:spcPct val="100000"/>
                  </a:lnSpc>
                  <a:spcBef>
                    <a:spcPts val="0"/>
                  </a:spcBef>
                  <a:spcAft>
                    <a:spcPts val="0"/>
                  </a:spcAft>
                  <a:buClr>
                    <a:schemeClr val="dk1"/>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(очевидний виняток – Південь Італії)</a:t>
                </a:r>
                <a:endParaRPr/>
              </a:p>
            </p:txBody>
          </p:sp>
        </p:grpSp>
        <p:grpSp>
          <p:nvGrpSpPr>
            <p:cNvPr id="165" name="Google Shape;165;p22"/>
            <p:cNvGrpSpPr/>
            <p:nvPr/>
          </p:nvGrpSpPr>
          <p:grpSpPr>
            <a:xfrm>
              <a:off x="1238" y="5994"/>
              <a:ext cx="8749" cy="4680"/>
              <a:chOff x="1238" y="774"/>
              <a:chExt cx="8749" cy="5220"/>
            </a:xfrm>
          </p:grpSpPr>
          <p:sp>
            <p:nvSpPr>
              <p:cNvPr id="166" name="Google Shape;166;p22"/>
              <p:cNvSpPr/>
              <p:nvPr/>
            </p:nvSpPr>
            <p:spPr>
              <a:xfrm>
                <a:off x="1238" y="774"/>
                <a:ext cx="515" cy="965"/>
              </a:xfrm>
              <a:prstGeom prst="ellipse">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3</a:t>
                </a:r>
                <a:endParaRPr/>
              </a:p>
              <a:p>
                <a:pPr marL="0" marR="0" lvl="0" indent="0" algn="l" rtl="0">
                  <a:lnSpc>
                    <a:spcPct val="100000"/>
                  </a:lnSpc>
                  <a:spcBef>
                    <a:spcPts val="0"/>
                  </a:spcBef>
                  <a:spcAft>
                    <a:spcPts val="0"/>
                  </a:spcAft>
                  <a:buNone/>
                </a:pPr>
                <a:endParaRPr sz="2000" b="0" i="0" u="none">
                  <a:solidFill>
                    <a:schemeClr val="dk1"/>
                  </a:solidFill>
                  <a:latin typeface="Times New Roman"/>
                  <a:ea typeface="Times New Roman"/>
                  <a:cs typeface="Times New Roman"/>
                  <a:sym typeface="Times New Roman"/>
                </a:endParaRPr>
              </a:p>
            </p:txBody>
          </p:sp>
          <p:sp>
            <p:nvSpPr>
              <p:cNvPr id="167" name="Google Shape;167;p22"/>
              <p:cNvSpPr/>
              <p:nvPr/>
            </p:nvSpPr>
            <p:spPr>
              <a:xfrm>
                <a:off x="1753" y="1521"/>
                <a:ext cx="2365" cy="4473"/>
              </a:xfrm>
              <a:prstGeom prst="cube">
                <a:avLst>
                  <a:gd name="adj" fmla="val 2788"/>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1975 р. –створення міжурядових фондів та організацій </a:t>
                </a:r>
                <a:endParaRPr/>
              </a:p>
              <a:p>
                <a:pPr marL="0" marR="0" lvl="0" indent="0" algn="ctr"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з питань регіонального розвитку</a:t>
                </a:r>
                <a:endParaRPr/>
              </a:p>
            </p:txBody>
          </p:sp>
          <p:sp>
            <p:nvSpPr>
              <p:cNvPr id="168" name="Google Shape;168;p22"/>
              <p:cNvSpPr/>
              <p:nvPr/>
            </p:nvSpPr>
            <p:spPr>
              <a:xfrm>
                <a:off x="4298" y="1521"/>
                <a:ext cx="5689" cy="4473"/>
              </a:xfrm>
              <a:prstGeom prst="foldedCorner">
                <a:avLst>
                  <a:gd name="adj" fmla="val 16667"/>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10800" rIns="91425" bIns="10800" anchor="t" anchorCtr="0">
                <a:noAutofit/>
              </a:bodyPr>
              <a:lstStyle/>
              <a:p>
                <a:pPr marL="0" marR="0" lvl="0" indent="0" algn="ctr"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Початком реальної і масштабної загальної регіональної політики ЄС можна вважати 1975 р. Саме тоді був створений Європейський фонд регіонального розвитку (ЕФРР), основною (і єдиної) задачею якого стало здійснення регіональної політики ЄС. До цього вона була «побічною продукцією» інших інститутів Союзу. Створено Європейський соціальний фонд (ЕСФ) і сільськогосподарський фонд (ФЕОГА)</a:t>
                </a:r>
                <a:endParaRPr/>
              </a:p>
              <a:p>
                <a:pPr marL="0" marR="0" lvl="0" indent="0" algn="l" rtl="0">
                  <a:lnSpc>
                    <a:spcPct val="100000"/>
                  </a:lnSpc>
                  <a:spcBef>
                    <a:spcPts val="0"/>
                  </a:spcBef>
                  <a:spcAft>
                    <a:spcPts val="0"/>
                  </a:spcAft>
                  <a:buNone/>
                </a:pPr>
                <a:endParaRPr sz="1400" b="0" i="0" u="none">
                  <a:solidFill>
                    <a:schemeClr val="dk1"/>
                  </a:solidFill>
                  <a:latin typeface="Times New Roman"/>
                  <a:ea typeface="Times New Roman"/>
                  <a:cs typeface="Times New Roman"/>
                  <a:sym typeface="Times New Roman"/>
                </a:endParaRPr>
              </a:p>
            </p:txBody>
          </p:sp>
        </p:grpSp>
        <p:grpSp>
          <p:nvGrpSpPr>
            <p:cNvPr id="169" name="Google Shape;169;p22"/>
            <p:cNvGrpSpPr/>
            <p:nvPr/>
          </p:nvGrpSpPr>
          <p:grpSpPr>
            <a:xfrm>
              <a:off x="1238" y="10674"/>
              <a:ext cx="8749" cy="3780"/>
              <a:chOff x="1238" y="774"/>
              <a:chExt cx="8749" cy="5220"/>
            </a:xfrm>
          </p:grpSpPr>
          <p:sp>
            <p:nvSpPr>
              <p:cNvPr id="170" name="Google Shape;170;p22"/>
              <p:cNvSpPr/>
              <p:nvPr/>
            </p:nvSpPr>
            <p:spPr>
              <a:xfrm>
                <a:off x="1238" y="774"/>
                <a:ext cx="515" cy="965"/>
              </a:xfrm>
              <a:prstGeom prst="ellipse">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4</a:t>
                </a:r>
                <a:endParaRPr/>
              </a:p>
              <a:p>
                <a:pPr marL="0" marR="0" lvl="0" indent="0" algn="l" rtl="0">
                  <a:lnSpc>
                    <a:spcPct val="100000"/>
                  </a:lnSpc>
                  <a:spcBef>
                    <a:spcPts val="0"/>
                  </a:spcBef>
                  <a:spcAft>
                    <a:spcPts val="0"/>
                  </a:spcAft>
                  <a:buNone/>
                </a:pPr>
                <a:endParaRPr sz="2000" b="0" i="0" u="none">
                  <a:solidFill>
                    <a:schemeClr val="dk1"/>
                  </a:solidFill>
                  <a:latin typeface="Times New Roman"/>
                  <a:ea typeface="Times New Roman"/>
                  <a:cs typeface="Times New Roman"/>
                  <a:sym typeface="Times New Roman"/>
                </a:endParaRPr>
              </a:p>
            </p:txBody>
          </p:sp>
          <p:sp>
            <p:nvSpPr>
              <p:cNvPr id="171" name="Google Shape;171;p22"/>
              <p:cNvSpPr/>
              <p:nvPr/>
            </p:nvSpPr>
            <p:spPr>
              <a:xfrm>
                <a:off x="1753" y="1521"/>
                <a:ext cx="2365" cy="4473"/>
              </a:xfrm>
              <a:prstGeom prst="cube">
                <a:avLst>
                  <a:gd name="adj" fmla="val 2788"/>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1993 р. –створення регіонального Фонду зближення</a:t>
                </a:r>
                <a:endParaRPr/>
              </a:p>
              <a:p>
                <a:pPr marL="0" marR="0" lvl="0" indent="0" algn="l" rtl="0">
                  <a:lnSpc>
                    <a:spcPct val="100000"/>
                  </a:lnSpc>
                  <a:spcBef>
                    <a:spcPts val="0"/>
                  </a:spcBef>
                  <a:spcAft>
                    <a:spcPts val="0"/>
                  </a:spcAft>
                  <a:buNone/>
                </a:pPr>
                <a:endParaRPr sz="1400" b="0" i="0" u="none">
                  <a:solidFill>
                    <a:schemeClr val="dk1"/>
                  </a:solidFill>
                  <a:latin typeface="Times New Roman"/>
                  <a:ea typeface="Times New Roman"/>
                  <a:cs typeface="Times New Roman"/>
                  <a:sym typeface="Times New Roman"/>
                </a:endParaRPr>
              </a:p>
            </p:txBody>
          </p:sp>
          <p:sp>
            <p:nvSpPr>
              <p:cNvPr id="172" name="Google Shape;172;p22"/>
              <p:cNvSpPr/>
              <p:nvPr/>
            </p:nvSpPr>
            <p:spPr>
              <a:xfrm>
                <a:off x="4298" y="1521"/>
                <a:ext cx="5689" cy="4473"/>
              </a:xfrm>
              <a:prstGeom prst="foldedCorner">
                <a:avLst>
                  <a:gd name="adj" fmla="val 16667"/>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10800" rIns="91425" bIns="10800" anchor="t" anchorCtr="0">
                <a:noAutofit/>
              </a:bodyPr>
              <a:lstStyle/>
              <a:p>
                <a:pPr marL="0" marR="0" lvl="0" indent="0" algn="ctr"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Створений Фонд зближення, що був орієнтований на розвиток відносно «відсталих» країн ЄС (Греція, Португалія, Іспанія та Ірландія). Цей фонд варто вважати невід’ємною частиною загальної регіональної політики ЄС, тому що і він спрямований на згладжування просторових диспропорцій у Союзі</a:t>
                </a:r>
                <a:endParaRPr/>
              </a:p>
              <a:p>
                <a:pPr marL="0" marR="0" lvl="0" indent="0" algn="l" rtl="0">
                  <a:lnSpc>
                    <a:spcPct val="100000"/>
                  </a:lnSpc>
                  <a:spcBef>
                    <a:spcPts val="0"/>
                  </a:spcBef>
                  <a:spcAft>
                    <a:spcPts val="0"/>
                  </a:spcAft>
                  <a:buNone/>
                </a:pPr>
                <a:endParaRPr sz="1400" b="0" i="0" u="none">
                  <a:solidFill>
                    <a:schemeClr val="dk1"/>
                  </a:solidFill>
                  <a:latin typeface="Times New Roman"/>
                  <a:ea typeface="Times New Roman"/>
                  <a:cs typeface="Times New Roman"/>
                  <a:sym typeface="Times New Roman"/>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a:t>
            </a:r>
            <a:r>
              <a:rPr lang="ru-RU" i="1" dirty="0" err="1"/>
              <a:t>Політика</a:t>
            </a:r>
            <a:r>
              <a:rPr lang="ru-RU" i="1" dirty="0"/>
              <a:t> </a:t>
            </a:r>
            <a:r>
              <a:rPr lang="ru-RU" i="1" dirty="0" err="1"/>
              <a:t>згуртування</a:t>
            </a:r>
            <a:r>
              <a:rPr lang="ru-RU" dirty="0"/>
              <a:t>»</a:t>
            </a:r>
          </a:p>
        </p:txBody>
      </p:sp>
      <p:sp>
        <p:nvSpPr>
          <p:cNvPr id="3" name="Текст 2"/>
          <p:cNvSpPr>
            <a:spLocks noGrp="1"/>
          </p:cNvSpPr>
          <p:nvPr>
            <p:ph type="body" idx="1"/>
          </p:nvPr>
        </p:nvSpPr>
        <p:spPr>
          <a:xfrm>
            <a:off x="483577" y="826476"/>
            <a:ext cx="5143500" cy="3587262"/>
          </a:xfrm>
        </p:spPr>
        <p:txBody>
          <a:bodyPr/>
          <a:lstStyle/>
          <a:p>
            <a:pPr marL="114300" indent="0">
              <a:buNone/>
            </a:pPr>
            <a:endParaRPr lang="ru-RU" dirty="0"/>
          </a:p>
          <a:p>
            <a:pPr marL="114300" indent="0">
              <a:buNone/>
            </a:pPr>
            <a:r>
              <a:rPr lang="ru-RU" sz="2400" dirty="0" smtClean="0"/>
              <a:t> </a:t>
            </a:r>
            <a:r>
              <a:rPr lang="ru-RU" sz="2400" dirty="0" err="1"/>
              <a:t>політика</a:t>
            </a:r>
            <a:r>
              <a:rPr lang="ru-RU" sz="2400" dirty="0"/>
              <a:t>, яка </a:t>
            </a:r>
            <a:r>
              <a:rPr lang="ru-RU" sz="2400" dirty="0" err="1"/>
              <a:t>має</a:t>
            </a:r>
            <a:r>
              <a:rPr lang="ru-RU" sz="2400" dirty="0"/>
              <a:t> на </a:t>
            </a:r>
            <a:r>
              <a:rPr lang="ru-RU" sz="2400" dirty="0" err="1"/>
              <a:t>меті</a:t>
            </a:r>
            <a:r>
              <a:rPr lang="ru-RU" sz="2400" dirty="0"/>
              <a:t> </a:t>
            </a:r>
            <a:r>
              <a:rPr lang="ru-RU" sz="2400" dirty="0" err="1"/>
              <a:t>покращення</a:t>
            </a:r>
            <a:r>
              <a:rPr lang="ru-RU" sz="2400" dirty="0"/>
              <a:t> </a:t>
            </a:r>
            <a:r>
              <a:rPr lang="ru-RU" sz="2400" dirty="0" err="1"/>
              <a:t>економічного</a:t>
            </a:r>
            <a:r>
              <a:rPr lang="ru-RU" sz="2400" dirty="0"/>
              <a:t> </a:t>
            </a:r>
            <a:r>
              <a:rPr lang="ru-RU" sz="2400" dirty="0" err="1"/>
              <a:t>добробуту</a:t>
            </a:r>
            <a:r>
              <a:rPr lang="ru-RU" sz="2400" dirty="0"/>
              <a:t> </a:t>
            </a:r>
            <a:r>
              <a:rPr lang="ru-RU" sz="2400" dirty="0" err="1"/>
              <a:t>регіонів</a:t>
            </a:r>
            <a:r>
              <a:rPr lang="ru-RU" sz="2400" dirty="0"/>
              <a:t> </a:t>
            </a:r>
            <a:r>
              <a:rPr lang="ru-RU" sz="2400" dirty="0" err="1"/>
              <a:t>Європейського</a:t>
            </a:r>
            <a:r>
              <a:rPr lang="ru-RU" sz="2400" dirty="0"/>
              <a:t> Союзу, а </a:t>
            </a:r>
            <a:r>
              <a:rPr lang="ru-RU" sz="2400" dirty="0" err="1"/>
              <a:t>також</a:t>
            </a:r>
            <a:r>
              <a:rPr lang="ru-RU" sz="2400" dirty="0"/>
              <a:t> </a:t>
            </a:r>
            <a:r>
              <a:rPr lang="ru-RU" sz="2400" dirty="0" err="1"/>
              <a:t>запобігання</a:t>
            </a:r>
            <a:r>
              <a:rPr lang="ru-RU" sz="2400" dirty="0"/>
              <a:t> </a:t>
            </a:r>
            <a:r>
              <a:rPr lang="ru-RU" sz="2400" dirty="0" err="1"/>
              <a:t>регіональної</a:t>
            </a:r>
            <a:r>
              <a:rPr lang="ru-RU" sz="2400" dirty="0"/>
              <a:t> </a:t>
            </a:r>
            <a:r>
              <a:rPr lang="ru-RU" sz="2400" dirty="0" err="1"/>
              <a:t>диспропорції</a:t>
            </a:r>
            <a:r>
              <a:rPr lang="ru-RU" sz="2400" dirty="0" smtClean="0"/>
              <a:t>.</a:t>
            </a:r>
            <a:endParaRPr lang="ru-RU" sz="2400" dirty="0"/>
          </a:p>
        </p:txBody>
      </p:sp>
      <p:pic>
        <p:nvPicPr>
          <p:cNvPr id="1026" name="Picture 2" descr="D:\Natasha\Мои документы\значки\аа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213" y="5019674"/>
            <a:ext cx="2771775"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600px-EU_Regional_Policy.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299" y="2557464"/>
            <a:ext cx="4229833" cy="420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736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7"/>
          <p:cNvSpPr txBox="1">
            <a:spLocks noGrp="1"/>
          </p:cNvSpPr>
          <p:nvPr>
            <p:ph type="title"/>
          </p:nvPr>
        </p:nvSpPr>
        <p:spPr>
          <a:xfrm>
            <a:off x="457200" y="274637"/>
            <a:ext cx="8229600" cy="5635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1800"/>
              <a:buFont typeface="Arial"/>
              <a:buNone/>
            </a:pPr>
            <a:r>
              <a:rPr lang="en-US" sz="1800" b="1" i="0" u="none">
                <a:solidFill>
                  <a:schemeClr val="dk2"/>
                </a:solidFill>
                <a:latin typeface="Arial"/>
                <a:ea typeface="Arial"/>
                <a:cs typeface="Arial"/>
                <a:sym typeface="Arial"/>
              </a:rPr>
              <a:t>Базові універсальні засади розробки та впровадження політики регіонального розвитку в країнах ЄС</a:t>
            </a:r>
            <a:r>
              <a:rPr lang="en-US" sz="4000" b="0" i="0" u="none">
                <a:solidFill>
                  <a:schemeClr val="dk2"/>
                </a:solidFill>
                <a:latin typeface="Arial"/>
                <a:ea typeface="Arial"/>
                <a:cs typeface="Arial"/>
                <a:sym typeface="Arial"/>
              </a:rPr>
              <a:t> </a:t>
            </a:r>
            <a:endParaRPr/>
          </a:p>
        </p:txBody>
      </p:sp>
      <p:sp>
        <p:nvSpPr>
          <p:cNvPr id="205" name="Google Shape;205;p27"/>
          <p:cNvSpPr txBox="1">
            <a:spLocks noGrp="1"/>
          </p:cNvSpPr>
          <p:nvPr>
            <p:ph type="body" idx="1"/>
          </p:nvPr>
        </p:nvSpPr>
        <p:spPr>
          <a:xfrm>
            <a:off x="1802422" y="1066800"/>
            <a:ext cx="6884377" cy="5059362"/>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Субсидіарність</a:t>
            </a:r>
            <a:r>
              <a:rPr lang="en-US" sz="1400" b="0" i="0" u="none">
                <a:solidFill>
                  <a:schemeClr val="dk1"/>
                </a:solidFill>
                <a:latin typeface="Arial"/>
                <a:ea typeface="Arial"/>
                <a:cs typeface="Arial"/>
                <a:sym typeface="Arial"/>
              </a:rPr>
              <a:t> — децентралізація владних повноважень, їх передача (делегування) на той рівень публічного управління, на якому вони можуть бути використані найефективніше. </a:t>
            </a:r>
            <a:endParaRPr/>
          </a:p>
          <a:p>
            <a:pPr marL="342900" lvl="0" indent="-254000" algn="l" rtl="0">
              <a:lnSpc>
                <a:spcPct val="8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lvl="0" indent="-342900" algn="l" rtl="0">
              <a:lnSpc>
                <a:spcPct val="8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Децентралізація</a:t>
            </a:r>
            <a:r>
              <a:rPr lang="en-US" sz="1400" b="0" i="0" u="none">
                <a:solidFill>
                  <a:schemeClr val="dk1"/>
                </a:solidFill>
                <a:latin typeface="Arial"/>
                <a:ea typeface="Arial"/>
                <a:cs typeface="Arial"/>
                <a:sym typeface="Arial"/>
              </a:rPr>
              <a:t> — перерозподіл повноважень регіонів з метою їх ефективного використання та заохочення регіональних ініціатив, оптимізація процесів практичного вирішення питань саме на регіональному рівні, а також розмежування функцій і повноважень між різними рівнями управління ЄС на регіональному/місцевому рівні. </a:t>
            </a:r>
            <a:endParaRPr/>
          </a:p>
          <a:p>
            <a:pPr marL="342900" lvl="0" indent="-254000" algn="l" rtl="0">
              <a:lnSpc>
                <a:spcPct val="8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lvl="0" indent="-342900" algn="l" rtl="0">
              <a:lnSpc>
                <a:spcPct val="8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Партнерство</a:t>
            </a:r>
            <a:r>
              <a:rPr lang="en-US" sz="1400" b="0" i="0" u="none">
                <a:solidFill>
                  <a:schemeClr val="dk1"/>
                </a:solidFill>
                <a:latin typeface="Arial"/>
                <a:ea typeface="Arial"/>
                <a:cs typeface="Arial"/>
                <a:sym typeface="Arial"/>
              </a:rPr>
              <a:t> — це співробітництво між різними рівнями, суб’єктами різних рівнів адміністративно-територіальних одиниць (ЄС — країна — регіон) задля досягнення спільної мети регіонального розвитку. </a:t>
            </a:r>
            <a:endParaRPr/>
          </a:p>
          <a:p>
            <a:pPr marL="342900" lvl="0" indent="-254000" algn="l" rtl="0">
              <a:lnSpc>
                <a:spcPct val="8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lvl="0" indent="-342900" algn="l" rtl="0">
              <a:lnSpc>
                <a:spcPct val="8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Програмування</a:t>
            </a:r>
            <a:r>
              <a:rPr lang="en-US" sz="1400" b="0" i="0" u="none">
                <a:solidFill>
                  <a:schemeClr val="dk1"/>
                </a:solidFill>
                <a:latin typeface="Arial"/>
                <a:ea typeface="Arial"/>
                <a:cs typeface="Arial"/>
                <a:sym typeface="Arial"/>
              </a:rPr>
              <a:t> — це цілеспрямована діяльність на локальному (регіональному) рівні для досягнення поставленої (спільної для ЄС) мети щодо забезпечення регіонального розвитку. </a:t>
            </a:r>
            <a:endParaRPr/>
          </a:p>
          <a:p>
            <a:pPr marL="342900" lvl="0" indent="-254000" algn="l" rtl="0">
              <a:lnSpc>
                <a:spcPct val="8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lvl="0" indent="-342900" algn="l" rtl="0">
              <a:lnSpc>
                <a:spcPct val="8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Концентрація</a:t>
            </a:r>
            <a:r>
              <a:rPr lang="en-US" sz="1400" b="0" i="0" u="none">
                <a:solidFill>
                  <a:schemeClr val="dk1"/>
                </a:solidFill>
                <a:latin typeface="Arial"/>
                <a:ea typeface="Arial"/>
                <a:cs typeface="Arial"/>
                <a:sym typeface="Arial"/>
              </a:rPr>
              <a:t> — забезпечення проектів регіонального розвитку ЄС відповідними ресурсами (у тому числі за рахунок коштів Структурних фондів ЄС). </a:t>
            </a:r>
            <a:endParaRPr/>
          </a:p>
          <a:p>
            <a:pPr marL="342900" lvl="0" indent="-254000" algn="l" rtl="0">
              <a:lnSpc>
                <a:spcPct val="8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lvl="0" indent="-342900" algn="l" rtl="0">
              <a:lnSpc>
                <a:spcPct val="8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Компліментарність / доповнюваність</a:t>
            </a:r>
            <a:r>
              <a:rPr lang="en-US" sz="1400" b="0" i="0" u="none">
                <a:solidFill>
                  <a:schemeClr val="dk1"/>
                </a:solidFill>
                <a:latin typeface="Arial"/>
                <a:ea typeface="Arial"/>
                <a:cs typeface="Arial"/>
                <a:sym typeface="Arial"/>
              </a:rPr>
              <a:t> — передбачає задіяння взаємодоповнюючого характеру фінансування регіонального розвитку, субсидій, які розглядаються лише як додаткове джерело під час виконання національних програм регіонального розвитку та не мають право визначати об’єкти фінансування виключно з власної ініціативи (без узгодження з вищим рівнем — суб’єктом впровадження регіональної політики). Принцип компліментарності полягає і у тісній координації регіональної та секторальної політики, що реалізовувалась на рівні ЄС (аграрної, інфраструктурної, промислової, інноваційної тощо). </a:t>
            </a:r>
            <a:endParaRPr/>
          </a:p>
        </p:txBody>
      </p:sp>
      <p:pic>
        <p:nvPicPr>
          <p:cNvPr id="4" name="Picture 2" descr="D:\Natasha\Мои документы\значки\знаки оклику\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30" y="634024"/>
            <a:ext cx="1752600" cy="2600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ВАЖЛИВО</a:t>
            </a:r>
            <a:endParaRPr lang="ru-RU" dirty="0"/>
          </a:p>
        </p:txBody>
      </p:sp>
      <p:sp>
        <p:nvSpPr>
          <p:cNvPr id="3" name="Текст 2"/>
          <p:cNvSpPr>
            <a:spLocks noGrp="1"/>
          </p:cNvSpPr>
          <p:nvPr>
            <p:ph type="body" idx="1"/>
          </p:nvPr>
        </p:nvSpPr>
        <p:spPr/>
        <p:txBody>
          <a:bodyPr/>
          <a:lstStyle/>
          <a:p>
            <a:pPr algn="just"/>
            <a:r>
              <a:rPr lang="ru-RU" sz="2400" dirty="0" err="1"/>
              <a:t>Понад</a:t>
            </a:r>
            <a:r>
              <a:rPr lang="ru-RU" sz="2400" dirty="0"/>
              <a:t> </a:t>
            </a:r>
            <a:r>
              <a:rPr lang="ru-RU" sz="2400" dirty="0" err="1"/>
              <a:t>третини</a:t>
            </a:r>
            <a:r>
              <a:rPr lang="ru-RU" sz="2400" dirty="0"/>
              <a:t> </a:t>
            </a:r>
            <a:r>
              <a:rPr lang="ru-RU" sz="2400" dirty="0" smtClean="0"/>
              <a:t>бюджету </a:t>
            </a:r>
            <a:r>
              <a:rPr lang="ru-RU" sz="2400" dirty="0"/>
              <a:t>ЄС </a:t>
            </a:r>
            <a:r>
              <a:rPr lang="ru-RU" sz="2400" dirty="0" err="1"/>
              <a:t>витрачається</a:t>
            </a:r>
            <a:r>
              <a:rPr lang="ru-RU" sz="2400" dirty="0"/>
              <a:t> на </a:t>
            </a:r>
            <a:r>
              <a:rPr lang="ru-RU" sz="2400" dirty="0" err="1"/>
              <a:t>подолання</a:t>
            </a:r>
            <a:r>
              <a:rPr lang="ru-RU" sz="2400" dirty="0"/>
              <a:t> </a:t>
            </a:r>
            <a:r>
              <a:rPr lang="ru-RU" sz="2400" dirty="0" err="1"/>
              <a:t>економічних</a:t>
            </a:r>
            <a:r>
              <a:rPr lang="ru-RU" sz="2400" dirty="0"/>
              <a:t>, </a:t>
            </a:r>
            <a:r>
              <a:rPr lang="ru-RU" sz="2400" dirty="0" err="1"/>
              <a:t>соціальних</a:t>
            </a:r>
            <a:r>
              <a:rPr lang="ru-RU" sz="2400" dirty="0"/>
              <a:t> і </a:t>
            </a:r>
            <a:r>
              <a:rPr lang="ru-RU" sz="2400" dirty="0" err="1"/>
              <a:t>територіальних</a:t>
            </a:r>
            <a:r>
              <a:rPr lang="ru-RU" sz="2400" dirty="0"/>
              <a:t> </a:t>
            </a:r>
            <a:r>
              <a:rPr lang="ru-RU" sz="2400" dirty="0" err="1"/>
              <a:t>розбіжностей</a:t>
            </a:r>
            <a:r>
              <a:rPr lang="ru-RU" sz="2400" dirty="0"/>
              <a:t> ЄС, </a:t>
            </a:r>
            <a:r>
              <a:rPr lang="ru-RU" sz="2400" dirty="0" err="1"/>
              <a:t>реструктурізацію</a:t>
            </a:r>
            <a:r>
              <a:rPr lang="ru-RU" sz="2400" dirty="0"/>
              <a:t> </a:t>
            </a:r>
            <a:r>
              <a:rPr lang="ru-RU" sz="2400" dirty="0" err="1"/>
              <a:t>занепалих</a:t>
            </a:r>
            <a:r>
              <a:rPr lang="ru-RU" sz="2400" dirty="0"/>
              <a:t> </a:t>
            </a:r>
            <a:r>
              <a:rPr lang="ru-RU" sz="2400" dirty="0" err="1"/>
              <a:t>індустріальних</a:t>
            </a:r>
            <a:r>
              <a:rPr lang="ru-RU" sz="2400" dirty="0"/>
              <a:t> зон і </a:t>
            </a:r>
            <a:r>
              <a:rPr lang="ru-RU" sz="2400" dirty="0" err="1"/>
              <a:t>розвиток</a:t>
            </a:r>
            <a:r>
              <a:rPr lang="ru-RU" sz="2400" dirty="0"/>
              <a:t> аграрного сектору. </a:t>
            </a:r>
            <a:r>
              <a:rPr lang="ru-RU" sz="2400" dirty="0" err="1"/>
              <a:t>Ця</a:t>
            </a:r>
            <a:r>
              <a:rPr lang="ru-RU" sz="2400" dirty="0"/>
              <a:t> </a:t>
            </a:r>
            <a:r>
              <a:rPr lang="ru-RU" sz="2400" dirty="0" err="1"/>
              <a:t>політика</a:t>
            </a:r>
            <a:r>
              <a:rPr lang="ru-RU" sz="2400" dirty="0"/>
              <a:t> </a:t>
            </a:r>
            <a:r>
              <a:rPr lang="ru-RU" sz="2400" dirty="0" err="1"/>
              <a:t>має</a:t>
            </a:r>
            <a:r>
              <a:rPr lang="ru-RU" sz="2400" dirty="0"/>
              <a:t> </a:t>
            </a:r>
            <a:r>
              <a:rPr lang="ru-RU" sz="2400" dirty="0" err="1"/>
              <a:t>сприяти</a:t>
            </a:r>
            <a:r>
              <a:rPr lang="ru-RU" sz="2400" dirty="0"/>
              <a:t> </a:t>
            </a:r>
            <a:r>
              <a:rPr lang="ru-RU" sz="2400" dirty="0" err="1"/>
              <a:t>підвищенню</a:t>
            </a:r>
            <a:r>
              <a:rPr lang="ru-RU" sz="2400" dirty="0"/>
              <a:t> </a:t>
            </a:r>
            <a:r>
              <a:rPr lang="ru-RU" sz="2400" dirty="0" err="1"/>
              <a:t>конкурентоспроможності</a:t>
            </a:r>
            <a:r>
              <a:rPr lang="ru-RU" sz="2400" dirty="0"/>
              <a:t> </a:t>
            </a:r>
            <a:r>
              <a:rPr lang="ru-RU" sz="2400" dirty="0" err="1"/>
              <a:t>регіонів</a:t>
            </a:r>
            <a:r>
              <a:rPr lang="ru-RU" sz="2400" dirty="0"/>
              <a:t>, </a:t>
            </a:r>
            <a:r>
              <a:rPr lang="ru-RU" sz="2400" dirty="0" err="1"/>
              <a:t>заохоченню</a:t>
            </a:r>
            <a:r>
              <a:rPr lang="ru-RU" sz="2400" dirty="0"/>
              <a:t> </a:t>
            </a:r>
            <a:r>
              <a:rPr lang="ru-RU" sz="2400" dirty="0" err="1"/>
              <a:t>економічного</a:t>
            </a:r>
            <a:r>
              <a:rPr lang="ru-RU" sz="2400" dirty="0"/>
              <a:t> </a:t>
            </a:r>
            <a:r>
              <a:rPr lang="ru-RU" sz="2400" dirty="0" err="1"/>
              <a:t>зростання</a:t>
            </a:r>
            <a:r>
              <a:rPr lang="ru-RU" sz="2400" dirty="0"/>
              <a:t> і </a:t>
            </a:r>
            <a:r>
              <a:rPr lang="ru-RU" sz="2400" dirty="0" err="1"/>
              <a:t>створенню</a:t>
            </a:r>
            <a:r>
              <a:rPr lang="ru-RU" sz="2400" dirty="0"/>
              <a:t> </a:t>
            </a:r>
            <a:r>
              <a:rPr lang="ru-RU" sz="2400" dirty="0" err="1"/>
              <a:t>нових</a:t>
            </a:r>
            <a:r>
              <a:rPr lang="ru-RU" sz="2400" dirty="0"/>
              <a:t> </a:t>
            </a:r>
            <a:r>
              <a:rPr lang="ru-RU" sz="2400" dirty="0" err="1"/>
              <a:t>робочих</a:t>
            </a:r>
            <a:r>
              <a:rPr lang="ru-RU" sz="2400" dirty="0"/>
              <a:t> </a:t>
            </a:r>
            <a:r>
              <a:rPr lang="ru-RU" sz="2400" dirty="0" err="1"/>
              <a:t>місць</a:t>
            </a:r>
            <a:r>
              <a:rPr lang="ru-RU" sz="2400" dirty="0"/>
              <a:t>. Заходи </a:t>
            </a:r>
            <a:r>
              <a:rPr lang="ru-RU" sz="2400" dirty="0" err="1"/>
              <a:t>також</a:t>
            </a:r>
            <a:r>
              <a:rPr lang="ru-RU" sz="2400" dirty="0"/>
              <a:t> </a:t>
            </a:r>
            <a:r>
              <a:rPr lang="ru-RU" sz="2400" dirty="0" err="1"/>
              <a:t>спрямовані</a:t>
            </a:r>
            <a:r>
              <a:rPr lang="ru-RU" sz="2400" dirty="0"/>
              <a:t> на </a:t>
            </a:r>
            <a:r>
              <a:rPr lang="ru-RU" sz="2400" dirty="0" err="1"/>
              <a:t>розв'язання</a:t>
            </a:r>
            <a:r>
              <a:rPr lang="ru-RU" sz="2400" dirty="0"/>
              <a:t> </a:t>
            </a:r>
            <a:r>
              <a:rPr lang="ru-RU" sz="2400" dirty="0" err="1"/>
              <a:t>більш</a:t>
            </a:r>
            <a:r>
              <a:rPr lang="ru-RU" sz="2400" dirty="0"/>
              <a:t> широкого проблем, </a:t>
            </a:r>
            <a:r>
              <a:rPr lang="ru-RU" sz="2400" dirty="0" err="1"/>
              <a:t>які</a:t>
            </a:r>
            <a:r>
              <a:rPr lang="ru-RU" sz="2400" dirty="0"/>
              <a:t> </a:t>
            </a:r>
            <a:r>
              <a:rPr lang="ru-RU" sz="2400" dirty="0" err="1"/>
              <a:t>несе</a:t>
            </a:r>
            <a:r>
              <a:rPr lang="ru-RU" sz="2400" dirty="0"/>
              <a:t> нова </a:t>
            </a:r>
            <a:r>
              <a:rPr lang="ru-RU" sz="2400" dirty="0" err="1"/>
              <a:t>доба</a:t>
            </a:r>
            <a:r>
              <a:rPr lang="ru-RU" sz="2400" dirty="0"/>
              <a:t>, </a:t>
            </a:r>
            <a:r>
              <a:rPr lang="ru-RU" sz="2400" dirty="0" err="1"/>
              <a:t>зокрема</a:t>
            </a:r>
            <a:r>
              <a:rPr lang="ru-RU" sz="2400" dirty="0"/>
              <a:t> </a:t>
            </a:r>
            <a:r>
              <a:rPr lang="ru-RU" sz="2400" dirty="0" err="1"/>
              <a:t>кліматичні</a:t>
            </a:r>
            <a:r>
              <a:rPr lang="ru-RU" sz="2400" dirty="0"/>
              <a:t> </a:t>
            </a:r>
            <a:r>
              <a:rPr lang="ru-RU" sz="2400" dirty="0" err="1"/>
              <a:t>зміни</a:t>
            </a:r>
            <a:r>
              <a:rPr lang="ru-RU" sz="2400" dirty="0"/>
              <a:t>, </a:t>
            </a:r>
            <a:r>
              <a:rPr lang="ru-RU" sz="2400" dirty="0" err="1"/>
              <a:t>енергопостачання</a:t>
            </a:r>
            <a:r>
              <a:rPr lang="ru-RU" sz="2400" dirty="0"/>
              <a:t> і </a:t>
            </a:r>
            <a:r>
              <a:rPr lang="ru-RU" sz="2400" dirty="0" err="1"/>
              <a:t>глобалізація</a:t>
            </a:r>
            <a:endParaRPr lang="ru-RU" sz="2400" dirty="0"/>
          </a:p>
        </p:txBody>
      </p:sp>
    </p:spTree>
    <p:extLst>
      <p:ext uri="{BB962C8B-B14F-4D97-AF65-F5344CB8AC3E}">
        <p14:creationId xmlns:p14="http://schemas.microsoft.com/office/powerpoint/2010/main" val="3289309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ЄФРР -1975 </a:t>
            </a:r>
            <a:r>
              <a:rPr lang="ru-RU" b="1" dirty="0" err="1" smtClean="0"/>
              <a:t>рік</a:t>
            </a:r>
            <a:endParaRPr lang="ru-RU" dirty="0"/>
          </a:p>
        </p:txBody>
      </p:sp>
      <p:sp>
        <p:nvSpPr>
          <p:cNvPr id="3" name="Текст 2"/>
          <p:cNvSpPr>
            <a:spLocks noGrp="1"/>
          </p:cNvSpPr>
          <p:nvPr>
            <p:ph type="body" idx="1"/>
          </p:nvPr>
        </p:nvSpPr>
        <p:spPr>
          <a:xfrm>
            <a:off x="457200" y="1600200"/>
            <a:ext cx="6268915" cy="4525962"/>
          </a:xfrm>
        </p:spPr>
        <p:txBody>
          <a:bodyPr/>
          <a:lstStyle/>
          <a:p>
            <a:pPr algn="just"/>
            <a:r>
              <a:rPr lang="ru-RU" b="1" dirty="0" err="1"/>
              <a:t>Європейський</a:t>
            </a:r>
            <a:r>
              <a:rPr lang="ru-RU" b="1" dirty="0"/>
              <a:t> фонд </a:t>
            </a:r>
            <a:r>
              <a:rPr lang="ru-RU" b="1" dirty="0" err="1"/>
              <a:t>регіонального</a:t>
            </a:r>
            <a:r>
              <a:rPr lang="ru-RU" b="1" dirty="0"/>
              <a:t> </a:t>
            </a:r>
            <a:r>
              <a:rPr lang="ru-RU" b="1" dirty="0" err="1" smtClean="0"/>
              <a:t>розвитку</a:t>
            </a:r>
            <a:r>
              <a:rPr lang="ru-RU" dirty="0"/>
              <a:t> </a:t>
            </a:r>
            <a:r>
              <a:rPr lang="en-GB" dirty="0"/>
              <a:t> — </a:t>
            </a:r>
            <a:r>
              <a:rPr lang="ru-RU" dirty="0"/>
              <a:t>один </a:t>
            </a:r>
            <a:r>
              <a:rPr lang="ru-RU" dirty="0" err="1"/>
              <a:t>із</a:t>
            </a:r>
            <a:r>
              <a:rPr lang="ru-RU" dirty="0"/>
              <a:t> </a:t>
            </a:r>
            <a:r>
              <a:rPr lang="ru-RU" dirty="0" err="1"/>
              <a:t>центральних</a:t>
            </a:r>
            <a:r>
              <a:rPr lang="ru-RU" dirty="0"/>
              <a:t> </a:t>
            </a:r>
            <a:r>
              <a:rPr lang="ru-RU" dirty="0" err="1"/>
              <a:t>фондів</a:t>
            </a:r>
            <a:r>
              <a:rPr lang="ru-RU" dirty="0"/>
              <a:t> </a:t>
            </a:r>
            <a:r>
              <a:rPr lang="ru-RU" dirty="0" err="1"/>
              <a:t>Європейського</a:t>
            </a:r>
            <a:r>
              <a:rPr lang="ru-RU" dirty="0"/>
              <a:t> Союзу (ЄС), метою </a:t>
            </a:r>
            <a:r>
              <a:rPr lang="ru-RU" dirty="0" err="1"/>
              <a:t>якого</a:t>
            </a:r>
            <a:r>
              <a:rPr lang="ru-RU" dirty="0"/>
              <a:t> є </a:t>
            </a:r>
            <a:r>
              <a:rPr lang="ru-RU" dirty="0" err="1"/>
              <a:t>фінансування</a:t>
            </a:r>
            <a:r>
              <a:rPr lang="ru-RU" dirty="0"/>
              <a:t> </a:t>
            </a:r>
            <a:r>
              <a:rPr lang="ru-RU" dirty="0" err="1"/>
              <a:t>заходів</a:t>
            </a:r>
            <a:r>
              <a:rPr lang="ru-RU" dirty="0"/>
              <a:t>, </a:t>
            </a:r>
            <a:r>
              <a:rPr lang="ru-RU" dirty="0" err="1"/>
              <a:t>спрямованих</a:t>
            </a:r>
            <a:r>
              <a:rPr lang="ru-RU" dirty="0"/>
              <a:t> на </a:t>
            </a:r>
            <a:r>
              <a:rPr lang="ru-RU" dirty="0" err="1"/>
              <a:t>вирівнювання</a:t>
            </a:r>
            <a:r>
              <a:rPr lang="ru-RU" dirty="0"/>
              <a:t> </a:t>
            </a:r>
            <a:r>
              <a:rPr lang="ru-RU" dirty="0" err="1"/>
              <a:t>регіональних</a:t>
            </a:r>
            <a:r>
              <a:rPr lang="ru-RU" dirty="0"/>
              <a:t> </a:t>
            </a:r>
            <a:r>
              <a:rPr lang="ru-RU" dirty="0" err="1"/>
              <a:t>диспропорцій</a:t>
            </a:r>
            <a:r>
              <a:rPr lang="ru-RU" dirty="0"/>
              <a:t> у </a:t>
            </a:r>
            <a:r>
              <a:rPr lang="ru-RU" dirty="0" err="1"/>
              <a:t>країнах</a:t>
            </a:r>
            <a:r>
              <a:rPr lang="ru-RU" dirty="0"/>
              <a:t>-членах </a:t>
            </a:r>
            <a:r>
              <a:rPr lang="ru-RU" dirty="0" err="1" smtClean="0"/>
              <a:t>співтовариства</a:t>
            </a:r>
            <a:endParaRPr lang="ru-RU" dirty="0"/>
          </a:p>
        </p:txBody>
      </p:sp>
      <p:pic>
        <p:nvPicPr>
          <p:cNvPr id="2050" name="Picture 2" descr="D:\Natasha\Мои документы\значки\знаки оклику\завантаження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0769" y="4121150"/>
            <a:ext cx="18478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817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a:t>
            </a:r>
            <a:endParaRPr lang="ru-RU" dirty="0"/>
          </a:p>
        </p:txBody>
      </p:sp>
      <p:graphicFrame>
        <p:nvGraphicFramePr>
          <p:cNvPr id="4" name="Схема 3"/>
          <p:cNvGraphicFramePr/>
          <p:nvPr>
            <p:extLst>
              <p:ext uri="{D42A27DB-BD31-4B8C-83A1-F6EECF244321}">
                <p14:modId xmlns:p14="http://schemas.microsoft.com/office/powerpoint/2010/main" val="512480080"/>
              </p:ext>
            </p:extLst>
          </p:nvPr>
        </p:nvGraphicFramePr>
        <p:xfrm>
          <a:off x="457200" y="1600200"/>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3633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Напрями роботи:</a:t>
            </a:r>
            <a:endParaRPr lang="ru-RU"/>
          </a:p>
        </p:txBody>
      </p:sp>
      <p:sp>
        <p:nvSpPr>
          <p:cNvPr id="3" name="Текст 2"/>
          <p:cNvSpPr>
            <a:spLocks noGrp="1"/>
          </p:cNvSpPr>
          <p:nvPr>
            <p:ph type="body" idx="1"/>
          </p:nvPr>
        </p:nvSpPr>
        <p:spPr/>
        <p:txBody>
          <a:bodyPr/>
          <a:lstStyle/>
          <a:p>
            <a:r>
              <a:rPr lang="ru-RU" sz="1800" b="1" dirty="0"/>
              <a:t>Мета </a:t>
            </a:r>
            <a:r>
              <a:rPr lang="ru-RU" sz="1800" b="1" dirty="0" err="1"/>
              <a:t>конвергенції</a:t>
            </a:r>
            <a:r>
              <a:rPr lang="ru-RU" sz="1800" dirty="0"/>
              <a:t>:</a:t>
            </a:r>
          </a:p>
          <a:p>
            <a:r>
              <a:rPr lang="ru-RU" sz="1800" dirty="0" err="1"/>
              <a:t>Модернізація</a:t>
            </a:r>
            <a:r>
              <a:rPr lang="ru-RU" sz="1800" dirty="0"/>
              <a:t> та </a:t>
            </a:r>
            <a:r>
              <a:rPr lang="ru-RU" sz="1800" dirty="0" err="1"/>
              <a:t>диверсифікація</a:t>
            </a:r>
            <a:r>
              <a:rPr lang="ru-RU" sz="1800" dirty="0"/>
              <a:t> </a:t>
            </a:r>
            <a:r>
              <a:rPr lang="ru-RU" sz="1800" dirty="0" err="1"/>
              <a:t>економічних</a:t>
            </a:r>
            <a:r>
              <a:rPr lang="ru-RU" sz="1800" dirty="0"/>
              <a:t> структур;</a:t>
            </a:r>
          </a:p>
          <a:p>
            <a:r>
              <a:rPr lang="ru-RU" sz="1800" dirty="0" err="1"/>
              <a:t>Створення</a:t>
            </a:r>
            <a:r>
              <a:rPr lang="ru-RU" sz="1800" dirty="0"/>
              <a:t> </a:t>
            </a:r>
            <a:r>
              <a:rPr lang="ru-RU" sz="1800" dirty="0" err="1"/>
              <a:t>стійких</a:t>
            </a:r>
            <a:r>
              <a:rPr lang="ru-RU" sz="1800" dirty="0"/>
              <a:t> </a:t>
            </a:r>
            <a:r>
              <a:rPr lang="ru-RU" sz="1800" dirty="0" err="1"/>
              <a:t>робочих</a:t>
            </a:r>
            <a:r>
              <a:rPr lang="ru-RU" sz="1800" dirty="0"/>
              <a:t> </a:t>
            </a:r>
            <a:r>
              <a:rPr lang="ru-RU" sz="1800" dirty="0" err="1"/>
              <a:t>місць</a:t>
            </a:r>
            <a:r>
              <a:rPr lang="ru-RU" sz="1800" dirty="0"/>
              <a:t>;</a:t>
            </a:r>
          </a:p>
          <a:p>
            <a:r>
              <a:rPr lang="ru-RU" sz="1800" dirty="0" err="1"/>
              <a:t>Стимулювання</a:t>
            </a:r>
            <a:r>
              <a:rPr lang="ru-RU" sz="1800" dirty="0"/>
              <a:t> </a:t>
            </a:r>
            <a:r>
              <a:rPr lang="ru-RU" sz="1800" dirty="0" err="1"/>
              <a:t>економічного</a:t>
            </a:r>
            <a:r>
              <a:rPr lang="ru-RU" sz="1800" dirty="0"/>
              <a:t> </a:t>
            </a:r>
            <a:r>
              <a:rPr lang="ru-RU" sz="1800" dirty="0" err="1"/>
              <a:t>зростання</a:t>
            </a:r>
            <a:r>
              <a:rPr lang="ru-RU" sz="1800" dirty="0"/>
              <a:t>;</a:t>
            </a:r>
          </a:p>
          <a:p>
            <a:r>
              <a:rPr lang="ru-RU" sz="1800" dirty="0" err="1"/>
              <a:t>Увага</a:t>
            </a:r>
            <a:r>
              <a:rPr lang="ru-RU" sz="1800" dirty="0"/>
              <a:t> до </a:t>
            </a:r>
            <a:r>
              <a:rPr lang="ru-RU" sz="1800" dirty="0" err="1"/>
              <a:t>міських</a:t>
            </a:r>
            <a:r>
              <a:rPr lang="ru-RU" sz="1800" dirty="0"/>
              <a:t>, </a:t>
            </a:r>
            <a:r>
              <a:rPr lang="ru-RU" sz="1800" dirty="0" err="1"/>
              <a:t>гірських</a:t>
            </a:r>
            <a:r>
              <a:rPr lang="ru-RU" sz="1800" dirty="0"/>
              <a:t>, </a:t>
            </a:r>
            <a:r>
              <a:rPr lang="ru-RU" sz="1800" dirty="0" err="1"/>
              <a:t>малонаселених</a:t>
            </a:r>
            <a:r>
              <a:rPr lang="ru-RU" sz="1800" dirty="0"/>
              <a:t> і </a:t>
            </a:r>
            <a:r>
              <a:rPr lang="ru-RU" sz="1800" dirty="0" err="1"/>
              <a:t>віддалених</a:t>
            </a:r>
            <a:r>
              <a:rPr lang="ru-RU" sz="1800" dirty="0"/>
              <a:t> </a:t>
            </a:r>
            <a:r>
              <a:rPr lang="ru-RU" sz="1800" dirty="0" err="1"/>
              <a:t>регіонів</a:t>
            </a:r>
            <a:r>
              <a:rPr lang="ru-RU" sz="1800" dirty="0"/>
              <a:t>.</a:t>
            </a:r>
          </a:p>
          <a:p>
            <a:r>
              <a:rPr lang="ru-RU" sz="1800" b="1" dirty="0" err="1"/>
              <a:t>Регіональна</a:t>
            </a:r>
            <a:r>
              <a:rPr lang="ru-RU" sz="1800" b="1" dirty="0"/>
              <a:t> </a:t>
            </a:r>
            <a:r>
              <a:rPr lang="ru-RU" sz="1800" b="1" dirty="0" err="1"/>
              <a:t>конкурентоспроможність</a:t>
            </a:r>
            <a:r>
              <a:rPr lang="ru-RU" sz="1800" b="1" dirty="0"/>
              <a:t> та </a:t>
            </a:r>
            <a:r>
              <a:rPr lang="ru-RU" sz="1800" b="1" dirty="0" err="1"/>
              <a:t>зайнятість</a:t>
            </a:r>
            <a:r>
              <a:rPr lang="ru-RU" sz="1800" dirty="0"/>
              <a:t>:</a:t>
            </a:r>
          </a:p>
          <a:p>
            <a:r>
              <a:rPr lang="ru-RU" sz="1800" dirty="0" err="1"/>
              <a:t>Інноваційний</a:t>
            </a:r>
            <a:r>
              <a:rPr lang="ru-RU" sz="1800" dirty="0"/>
              <a:t> </a:t>
            </a:r>
            <a:r>
              <a:rPr lang="ru-RU" sz="1800" dirty="0" err="1"/>
              <a:t>прогрес</a:t>
            </a:r>
            <a:r>
              <a:rPr lang="ru-RU" sz="1800" dirty="0"/>
              <a:t>;</a:t>
            </a:r>
          </a:p>
          <a:p>
            <a:r>
              <a:rPr lang="ru-RU" sz="1800" dirty="0" err="1"/>
              <a:t>Довкілля</a:t>
            </a:r>
            <a:r>
              <a:rPr lang="ru-RU" sz="1800" dirty="0"/>
              <a:t>;</a:t>
            </a:r>
          </a:p>
          <a:p>
            <a:r>
              <a:rPr lang="ru-RU" sz="1800" dirty="0"/>
              <a:t>Доступ до транспорту і </a:t>
            </a:r>
            <a:r>
              <a:rPr lang="ru-RU" sz="1800" dirty="0" err="1"/>
              <a:t>телекомунікацій</a:t>
            </a:r>
            <a:r>
              <a:rPr lang="ru-RU" sz="1800" dirty="0"/>
              <a:t>.</a:t>
            </a:r>
          </a:p>
          <a:p>
            <a:r>
              <a:rPr lang="ru-RU" sz="1800" b="1" dirty="0" err="1"/>
              <a:t>Територіальна</a:t>
            </a:r>
            <a:r>
              <a:rPr lang="ru-RU" sz="1800" b="1" dirty="0"/>
              <a:t> </a:t>
            </a:r>
            <a:r>
              <a:rPr lang="ru-RU" sz="1800" b="1" dirty="0" err="1"/>
              <a:t>кооперація</a:t>
            </a:r>
            <a:r>
              <a:rPr lang="ru-RU" sz="1800" dirty="0"/>
              <a:t>:</a:t>
            </a:r>
          </a:p>
          <a:p>
            <a:r>
              <a:rPr lang="ru-RU" sz="1800" dirty="0" err="1"/>
              <a:t>Транскордонна</a:t>
            </a:r>
            <a:r>
              <a:rPr lang="ru-RU" sz="1800" dirty="0"/>
              <a:t> </a:t>
            </a:r>
            <a:r>
              <a:rPr lang="ru-RU" sz="1800" dirty="0" err="1"/>
              <a:t>економічна</a:t>
            </a:r>
            <a:r>
              <a:rPr lang="ru-RU" sz="1800" dirty="0"/>
              <a:t>, </a:t>
            </a:r>
            <a:r>
              <a:rPr lang="ru-RU" sz="1800" dirty="0" err="1"/>
              <a:t>соціальна</a:t>
            </a:r>
            <a:r>
              <a:rPr lang="ru-RU" sz="1800" dirty="0"/>
              <a:t> та </a:t>
            </a:r>
            <a:r>
              <a:rPr lang="ru-RU" sz="1800" dirty="0" err="1"/>
              <a:t>екологічна</a:t>
            </a:r>
            <a:r>
              <a:rPr lang="ru-RU" sz="1800" dirty="0"/>
              <a:t> </a:t>
            </a:r>
            <a:r>
              <a:rPr lang="ru-RU" sz="1800" dirty="0" err="1"/>
              <a:t>діяльності</a:t>
            </a:r>
            <a:r>
              <a:rPr lang="ru-RU" sz="1800" dirty="0"/>
              <a:t>;</a:t>
            </a:r>
          </a:p>
          <a:p>
            <a:r>
              <a:rPr lang="ru-RU" sz="1800" dirty="0" err="1"/>
              <a:t>Транснаціональні</a:t>
            </a:r>
            <a:r>
              <a:rPr lang="ru-RU" sz="1800" dirty="0"/>
              <a:t> </a:t>
            </a:r>
            <a:r>
              <a:rPr lang="ru-RU" sz="1800" dirty="0" err="1"/>
              <a:t>співробітництва</a:t>
            </a:r>
            <a:r>
              <a:rPr lang="ru-RU" sz="1800" dirty="0"/>
              <a:t>, в тому </a:t>
            </a:r>
            <a:r>
              <a:rPr lang="ru-RU" sz="1800" dirty="0" err="1"/>
              <a:t>числі</a:t>
            </a:r>
            <a:r>
              <a:rPr lang="ru-RU" sz="1800" dirty="0"/>
              <a:t> </a:t>
            </a:r>
            <a:r>
              <a:rPr lang="ru-RU" sz="1800" dirty="0" err="1"/>
              <a:t>двосторонні</a:t>
            </a:r>
            <a:r>
              <a:rPr lang="ru-RU" sz="1800" dirty="0"/>
              <a:t> </a:t>
            </a:r>
            <a:r>
              <a:rPr lang="ru-RU" sz="1800" dirty="0" err="1"/>
              <a:t>співробітництва</a:t>
            </a:r>
            <a:r>
              <a:rPr lang="ru-RU" sz="1800" dirty="0"/>
              <a:t> </a:t>
            </a:r>
            <a:r>
              <a:rPr lang="ru-RU" sz="1800" dirty="0" err="1"/>
              <a:t>між</a:t>
            </a:r>
            <a:r>
              <a:rPr lang="ru-RU" sz="1800" dirty="0"/>
              <a:t> </a:t>
            </a:r>
            <a:r>
              <a:rPr lang="ru-RU" sz="1800" dirty="0" err="1"/>
              <a:t>морськими</a:t>
            </a:r>
            <a:r>
              <a:rPr lang="ru-RU" sz="1800" dirty="0"/>
              <a:t> </a:t>
            </a:r>
            <a:r>
              <a:rPr lang="ru-RU" sz="1800" dirty="0" err="1"/>
              <a:t>регіонами</a:t>
            </a:r>
            <a:r>
              <a:rPr lang="ru-RU" sz="1800" dirty="0"/>
              <a:t>;</a:t>
            </a:r>
          </a:p>
          <a:p>
            <a:r>
              <a:rPr lang="ru-RU" sz="1800" dirty="0" err="1"/>
              <a:t>Міжрегіональне</a:t>
            </a:r>
            <a:r>
              <a:rPr lang="ru-RU" sz="1800" dirty="0"/>
              <a:t> </a:t>
            </a:r>
            <a:r>
              <a:rPr lang="ru-RU" sz="1800" dirty="0" err="1"/>
              <a:t>співробітництво</a:t>
            </a:r>
            <a:r>
              <a:rPr lang="ru-RU" sz="1800" dirty="0"/>
              <a:t>, в тому </a:t>
            </a:r>
            <a:r>
              <a:rPr lang="ru-RU" sz="1800" dirty="0" err="1"/>
              <a:t>числі</a:t>
            </a:r>
            <a:r>
              <a:rPr lang="ru-RU" sz="1800" dirty="0"/>
              <a:t> мереж та </a:t>
            </a:r>
            <a:r>
              <a:rPr lang="ru-RU" sz="1800" dirty="0" err="1"/>
              <a:t>обміну</a:t>
            </a:r>
            <a:r>
              <a:rPr lang="ru-RU" sz="1800" dirty="0"/>
              <a:t> </a:t>
            </a:r>
            <a:r>
              <a:rPr lang="ru-RU" sz="1800" dirty="0" err="1"/>
              <a:t>досвідом</a:t>
            </a:r>
            <a:r>
              <a:rPr lang="ru-RU" sz="1800" dirty="0"/>
              <a:t> </a:t>
            </a:r>
            <a:r>
              <a:rPr lang="ru-RU" sz="1800" dirty="0" err="1"/>
              <a:t>між</a:t>
            </a:r>
            <a:r>
              <a:rPr lang="ru-RU" sz="1800" dirty="0"/>
              <a:t> </a:t>
            </a:r>
            <a:r>
              <a:rPr lang="ru-RU" sz="1800" dirty="0" err="1"/>
              <a:t>регіональними</a:t>
            </a:r>
            <a:r>
              <a:rPr lang="ru-RU" sz="1800" dirty="0"/>
              <a:t> та </a:t>
            </a:r>
            <a:r>
              <a:rPr lang="ru-RU" sz="1800" dirty="0" err="1"/>
              <a:t>місцевими</a:t>
            </a:r>
            <a:r>
              <a:rPr lang="ru-RU" sz="1800" dirty="0"/>
              <a:t> </a:t>
            </a:r>
            <a:r>
              <a:rPr lang="ru-RU" sz="1800" dirty="0" err="1"/>
              <a:t>владами</a:t>
            </a:r>
            <a:r>
              <a:rPr lang="ru-RU" sz="1800" dirty="0"/>
              <a:t>.</a:t>
            </a:r>
          </a:p>
          <a:p>
            <a:endParaRPr lang="ru-RU" dirty="0"/>
          </a:p>
        </p:txBody>
      </p:sp>
    </p:spTree>
    <p:extLst>
      <p:ext uri="{BB962C8B-B14F-4D97-AF65-F5344CB8AC3E}">
        <p14:creationId xmlns:p14="http://schemas.microsoft.com/office/powerpoint/2010/main" val="918124773"/>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1271</Words>
  <Application>Microsoft Office PowerPoint</Application>
  <PresentationFormat>Экран (4:3)</PresentationFormat>
  <Paragraphs>175</Paragraphs>
  <Slides>21</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Оформление по умолчанию</vt:lpstr>
      <vt:lpstr>Тема: Правове та інституційне забезпечення регіональної політики в ЄС</vt:lpstr>
      <vt:lpstr>Ієрархічна система асиметрій у ЄС </vt:lpstr>
      <vt:lpstr>ІСТОРИЧНІ ЕТАПИ ФОРМУВАННЯ РЕГІОНАЛЬНОЇ ПОЛІТИКИ ЄС</vt:lpstr>
      <vt:lpstr>«Політика згуртування»</vt:lpstr>
      <vt:lpstr>Базові універсальні засади розробки та впровадження політики регіонального розвитку в країнах ЄС </vt:lpstr>
      <vt:lpstr>ВАЖЛИВО</vt:lpstr>
      <vt:lpstr>ЄФРР -1975 рік</vt:lpstr>
      <vt:lpstr>завдання</vt:lpstr>
      <vt:lpstr>Напрями роботи:</vt:lpstr>
      <vt:lpstr>Інші фонди</vt:lpstr>
      <vt:lpstr>ФОНД регулювання в галузі риболовлі</vt:lpstr>
      <vt:lpstr>Європейський фонд управління та забезпечення в сільському господарстві</vt:lpstr>
      <vt:lpstr>5,35% бюджету структурних фондів</vt:lpstr>
      <vt:lpstr>Фонд гуртування</vt:lpstr>
      <vt:lpstr>Стратегія Europe-2020  «розумного, стійкого і всеосяжного зростання»  </vt:lpstr>
      <vt:lpstr>Презентация PowerPoint</vt:lpstr>
      <vt:lpstr>Презентация PowerPoint</vt:lpstr>
      <vt:lpstr>Презентация PowerPoint</vt:lpstr>
      <vt:lpstr>РОЗПОДІЛ КОШТІВ ПОЛІТИКИ ЗГУРТУВАННЯ ЄС У 2014–2020 рр.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Регіональна політика та політика зближення ЄС</dc:title>
  <dc:creator>User</dc:creator>
  <cp:lastModifiedBy>User</cp:lastModifiedBy>
  <cp:revision>11</cp:revision>
  <dcterms:modified xsi:type="dcterms:W3CDTF">2023-03-15T20:12:23Z</dcterms:modified>
</cp:coreProperties>
</file>