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9" r:id="rId15"/>
    <p:sldId id="269" r:id="rId16"/>
    <p:sldId id="272" r:id="rId17"/>
    <p:sldId id="273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80" r:id="rId2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8" d="100"/>
          <a:sy n="68" d="100"/>
        </p:scale>
        <p:origin x="816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F197815-6EB6-4BCE-B221-F3C3AFBA3C28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0549E4-5911-4274-AC08-6D7A8D215049}">
      <dgm:prSet/>
      <dgm:spPr/>
      <dgm:t>
        <a:bodyPr/>
        <a:lstStyle/>
        <a:p>
          <a:r>
            <a:rPr lang="uk-UA" dirty="0"/>
            <a:t>культ природи і «природної» людини в їх протиставленні суспільству; </a:t>
          </a:r>
          <a:endParaRPr lang="en-US" dirty="0"/>
        </a:p>
      </dgm:t>
    </dgm:pt>
    <dgm:pt modelId="{4C9E659B-C2E7-4119-B659-0755A6F5BA8A}" type="parTrans" cxnId="{9ADF9192-35AA-4BD3-8163-BFA66D83D2EC}">
      <dgm:prSet/>
      <dgm:spPr/>
      <dgm:t>
        <a:bodyPr/>
        <a:lstStyle/>
        <a:p>
          <a:endParaRPr lang="en-US"/>
        </a:p>
      </dgm:t>
    </dgm:pt>
    <dgm:pt modelId="{A43B14DE-1BA2-47A9-9EF2-D24CCA67AE98}" type="sibTrans" cxnId="{9ADF9192-35AA-4BD3-8163-BFA66D83D2EC}">
      <dgm:prSet/>
      <dgm:spPr/>
      <dgm:t>
        <a:bodyPr/>
        <a:lstStyle/>
        <a:p>
          <a:endParaRPr lang="en-US"/>
        </a:p>
      </dgm:t>
    </dgm:pt>
    <dgm:pt modelId="{0AC97505-0A24-4E0F-8BB9-9D379C23C128}">
      <dgm:prSet/>
      <dgm:spPr/>
      <dgm:t>
        <a:bodyPr/>
        <a:lstStyle/>
        <a:p>
          <a:r>
            <a:rPr lang="uk-UA" dirty="0"/>
            <a:t>апологія почуття; </a:t>
          </a:r>
          <a:endParaRPr lang="en-US" dirty="0"/>
        </a:p>
      </dgm:t>
    </dgm:pt>
    <dgm:pt modelId="{E959C636-83B5-4035-9D5F-82F17EF3034B}" type="parTrans" cxnId="{7262E651-A36E-4E0C-8D05-43DA0B7FDBE9}">
      <dgm:prSet/>
      <dgm:spPr/>
      <dgm:t>
        <a:bodyPr/>
        <a:lstStyle/>
        <a:p>
          <a:endParaRPr lang="en-US"/>
        </a:p>
      </dgm:t>
    </dgm:pt>
    <dgm:pt modelId="{41A2779B-A8DE-4B2B-86D7-6C7E00F6DA0E}" type="sibTrans" cxnId="{7262E651-A36E-4E0C-8D05-43DA0B7FDBE9}">
      <dgm:prSet/>
      <dgm:spPr/>
      <dgm:t>
        <a:bodyPr/>
        <a:lstStyle/>
        <a:p>
          <a:endParaRPr lang="en-US"/>
        </a:p>
      </dgm:t>
    </dgm:pt>
    <dgm:pt modelId="{06D37C71-936C-4681-9AD3-167600F41455}">
      <dgm:prSet/>
      <dgm:spPr/>
      <dgm:t>
        <a:bodyPr/>
        <a:lstStyle/>
        <a:p>
          <a:r>
            <a:rPr lang="uk-UA"/>
            <a:t>звернення до ірраціонального, фантастичного; </a:t>
          </a:r>
          <a:endParaRPr lang="en-US"/>
        </a:p>
      </dgm:t>
    </dgm:pt>
    <dgm:pt modelId="{7F933EA9-C8A5-4DA1-BA5C-61637836CCC3}" type="parTrans" cxnId="{CA376D36-D5D6-4EED-AA07-CCBE92EBA0A0}">
      <dgm:prSet/>
      <dgm:spPr/>
      <dgm:t>
        <a:bodyPr/>
        <a:lstStyle/>
        <a:p>
          <a:endParaRPr lang="en-US"/>
        </a:p>
      </dgm:t>
    </dgm:pt>
    <dgm:pt modelId="{70129C02-993E-4E5D-B0E8-B7F384E5D48E}" type="sibTrans" cxnId="{CA376D36-D5D6-4EED-AA07-CCBE92EBA0A0}">
      <dgm:prSet/>
      <dgm:spPr/>
      <dgm:t>
        <a:bodyPr/>
        <a:lstStyle/>
        <a:p>
          <a:endParaRPr lang="en-US"/>
        </a:p>
      </dgm:t>
    </dgm:pt>
    <dgm:pt modelId="{3B071BA6-D579-493D-946B-C1926C0D9D80}">
      <dgm:prSet/>
      <dgm:spPr/>
      <dgm:t>
        <a:bodyPr/>
        <a:lstStyle/>
        <a:p>
          <a:r>
            <a:rPr lang="uk-UA"/>
            <a:t>формування естетики жахливого; </a:t>
          </a:r>
          <a:endParaRPr lang="en-US"/>
        </a:p>
      </dgm:t>
    </dgm:pt>
    <dgm:pt modelId="{5ACA4C95-66EA-44D1-B147-FE6F2381786F}" type="parTrans" cxnId="{85CC67DA-9A16-44D7-B569-CD25C99EFA7C}">
      <dgm:prSet/>
      <dgm:spPr/>
      <dgm:t>
        <a:bodyPr/>
        <a:lstStyle/>
        <a:p>
          <a:endParaRPr lang="en-US"/>
        </a:p>
      </dgm:t>
    </dgm:pt>
    <dgm:pt modelId="{DF8A939B-0188-44FE-A8D0-7E3DA7BEF557}" type="sibTrans" cxnId="{85CC67DA-9A16-44D7-B569-CD25C99EFA7C}">
      <dgm:prSet/>
      <dgm:spPr/>
      <dgm:t>
        <a:bodyPr/>
        <a:lstStyle/>
        <a:p>
          <a:endParaRPr lang="en-US"/>
        </a:p>
      </dgm:t>
    </dgm:pt>
    <dgm:pt modelId="{03D4AC26-6D04-451D-92A0-74CE7D1BA6A1}">
      <dgm:prSet/>
      <dgm:spPr/>
      <dgm:t>
        <a:bodyPr/>
        <a:lstStyle/>
        <a:p>
          <a:r>
            <a:rPr lang="uk-UA" dirty="0"/>
            <a:t>поява інтересу до історичного минулого, до Середньовіччя, </a:t>
          </a:r>
          <a:endParaRPr lang="en-US" dirty="0"/>
        </a:p>
      </dgm:t>
    </dgm:pt>
    <dgm:pt modelId="{318570DA-D8DA-4734-87A1-B6FD81F1E63D}" type="parTrans" cxnId="{1D3C04F2-3C88-4CEB-A3E2-0478FBC353BC}">
      <dgm:prSet/>
      <dgm:spPr/>
      <dgm:t>
        <a:bodyPr/>
        <a:lstStyle/>
        <a:p>
          <a:endParaRPr lang="en-US"/>
        </a:p>
      </dgm:t>
    </dgm:pt>
    <dgm:pt modelId="{E3F7EF85-419D-466A-8D31-8A14794DC9E2}" type="sibTrans" cxnId="{1D3C04F2-3C88-4CEB-A3E2-0478FBC353BC}">
      <dgm:prSet/>
      <dgm:spPr/>
      <dgm:t>
        <a:bodyPr/>
        <a:lstStyle/>
        <a:p>
          <a:endParaRPr lang="en-US"/>
        </a:p>
      </dgm:t>
    </dgm:pt>
    <dgm:pt modelId="{F3222B5D-3047-4358-B924-68E6CD4B1D6C}">
      <dgm:prSet/>
      <dgm:spPr/>
      <dgm:t>
        <a:bodyPr/>
        <a:lstStyle/>
        <a:p>
          <a:r>
            <a:rPr lang="uk-UA" dirty="0"/>
            <a:t>Інтерес до фольклорних традицій національного мистецтва.</a:t>
          </a:r>
          <a:endParaRPr lang="en-US" dirty="0"/>
        </a:p>
      </dgm:t>
    </dgm:pt>
    <dgm:pt modelId="{76F692B3-E827-470D-AECA-E4802179B068}" type="parTrans" cxnId="{2D6C11E1-7977-44BB-B4A1-DB6B3AE35D72}">
      <dgm:prSet/>
      <dgm:spPr/>
      <dgm:t>
        <a:bodyPr/>
        <a:lstStyle/>
        <a:p>
          <a:endParaRPr lang="en-US"/>
        </a:p>
      </dgm:t>
    </dgm:pt>
    <dgm:pt modelId="{9CDD074E-88AF-4F2F-AA2F-4F2B83AA6DD9}" type="sibTrans" cxnId="{2D6C11E1-7977-44BB-B4A1-DB6B3AE35D72}">
      <dgm:prSet/>
      <dgm:spPr/>
      <dgm:t>
        <a:bodyPr/>
        <a:lstStyle/>
        <a:p>
          <a:endParaRPr lang="en-US"/>
        </a:p>
      </dgm:t>
    </dgm:pt>
    <dgm:pt modelId="{14111C9E-4A6E-4EE6-AC97-98C310BF3DBD}" type="pres">
      <dgm:prSet presAssocID="{3F197815-6EB6-4BCE-B221-F3C3AFBA3C28}" presName="diagram" presStyleCnt="0">
        <dgm:presLayoutVars>
          <dgm:dir/>
          <dgm:resizeHandles val="exact"/>
        </dgm:presLayoutVars>
      </dgm:prSet>
      <dgm:spPr/>
    </dgm:pt>
    <dgm:pt modelId="{3D73AA7C-A2C3-4FC5-B586-86753611668D}" type="pres">
      <dgm:prSet presAssocID="{770549E4-5911-4274-AC08-6D7A8D215049}" presName="node" presStyleLbl="node1" presStyleIdx="0" presStyleCnt="6">
        <dgm:presLayoutVars>
          <dgm:bulletEnabled val="1"/>
        </dgm:presLayoutVars>
      </dgm:prSet>
      <dgm:spPr/>
    </dgm:pt>
    <dgm:pt modelId="{9E1166D2-FC04-48FA-AE0F-7075BC9A2A37}" type="pres">
      <dgm:prSet presAssocID="{A43B14DE-1BA2-47A9-9EF2-D24CCA67AE98}" presName="sibTrans" presStyleCnt="0"/>
      <dgm:spPr/>
    </dgm:pt>
    <dgm:pt modelId="{ED940B2D-A3A1-4A9C-B8E5-0F5DE29BD550}" type="pres">
      <dgm:prSet presAssocID="{0AC97505-0A24-4E0F-8BB9-9D379C23C128}" presName="node" presStyleLbl="node1" presStyleIdx="1" presStyleCnt="6">
        <dgm:presLayoutVars>
          <dgm:bulletEnabled val="1"/>
        </dgm:presLayoutVars>
      </dgm:prSet>
      <dgm:spPr/>
    </dgm:pt>
    <dgm:pt modelId="{1B5CC64C-5D01-40F8-A88F-60EDB9D87543}" type="pres">
      <dgm:prSet presAssocID="{41A2779B-A8DE-4B2B-86D7-6C7E00F6DA0E}" presName="sibTrans" presStyleCnt="0"/>
      <dgm:spPr/>
    </dgm:pt>
    <dgm:pt modelId="{B02F0C9A-08B1-4282-84CD-C2F0A2588FFD}" type="pres">
      <dgm:prSet presAssocID="{06D37C71-936C-4681-9AD3-167600F41455}" presName="node" presStyleLbl="node1" presStyleIdx="2" presStyleCnt="6">
        <dgm:presLayoutVars>
          <dgm:bulletEnabled val="1"/>
        </dgm:presLayoutVars>
      </dgm:prSet>
      <dgm:spPr/>
    </dgm:pt>
    <dgm:pt modelId="{4AA396B7-0B7A-43C9-8332-5342CC64D609}" type="pres">
      <dgm:prSet presAssocID="{70129C02-993E-4E5D-B0E8-B7F384E5D48E}" presName="sibTrans" presStyleCnt="0"/>
      <dgm:spPr/>
    </dgm:pt>
    <dgm:pt modelId="{1444AFB5-2924-450A-9C93-466377480419}" type="pres">
      <dgm:prSet presAssocID="{3B071BA6-D579-493D-946B-C1926C0D9D80}" presName="node" presStyleLbl="node1" presStyleIdx="3" presStyleCnt="6">
        <dgm:presLayoutVars>
          <dgm:bulletEnabled val="1"/>
        </dgm:presLayoutVars>
      </dgm:prSet>
      <dgm:spPr/>
    </dgm:pt>
    <dgm:pt modelId="{4E81ECE7-214D-4E4D-A35F-B3339BBE2C14}" type="pres">
      <dgm:prSet presAssocID="{DF8A939B-0188-44FE-A8D0-7E3DA7BEF557}" presName="sibTrans" presStyleCnt="0"/>
      <dgm:spPr/>
    </dgm:pt>
    <dgm:pt modelId="{42FBD75D-412B-4BBD-93E3-1636C51DE6D2}" type="pres">
      <dgm:prSet presAssocID="{03D4AC26-6D04-451D-92A0-74CE7D1BA6A1}" presName="node" presStyleLbl="node1" presStyleIdx="4" presStyleCnt="6">
        <dgm:presLayoutVars>
          <dgm:bulletEnabled val="1"/>
        </dgm:presLayoutVars>
      </dgm:prSet>
      <dgm:spPr/>
    </dgm:pt>
    <dgm:pt modelId="{94A45569-C0A6-46A5-AABE-F7052461E634}" type="pres">
      <dgm:prSet presAssocID="{E3F7EF85-419D-466A-8D31-8A14794DC9E2}" presName="sibTrans" presStyleCnt="0"/>
      <dgm:spPr/>
    </dgm:pt>
    <dgm:pt modelId="{09D59331-77B7-4704-85CD-7FB3222E5593}" type="pres">
      <dgm:prSet presAssocID="{F3222B5D-3047-4358-B924-68E6CD4B1D6C}" presName="node" presStyleLbl="node1" presStyleIdx="5" presStyleCnt="6">
        <dgm:presLayoutVars>
          <dgm:bulletEnabled val="1"/>
        </dgm:presLayoutVars>
      </dgm:prSet>
      <dgm:spPr/>
    </dgm:pt>
  </dgm:ptLst>
  <dgm:cxnLst>
    <dgm:cxn modelId="{96262116-8A0C-4837-9553-00F0419A077C}" type="presOf" srcId="{3F197815-6EB6-4BCE-B221-F3C3AFBA3C28}" destId="{14111C9E-4A6E-4EE6-AC97-98C310BF3DBD}" srcOrd="0" destOrd="0" presId="urn:microsoft.com/office/officeart/2005/8/layout/default"/>
    <dgm:cxn modelId="{B6FB5A25-C7B2-4EEA-A8B1-04F9216A6417}" type="presOf" srcId="{0AC97505-0A24-4E0F-8BB9-9D379C23C128}" destId="{ED940B2D-A3A1-4A9C-B8E5-0F5DE29BD550}" srcOrd="0" destOrd="0" presId="urn:microsoft.com/office/officeart/2005/8/layout/default"/>
    <dgm:cxn modelId="{1D754F2A-F1DE-4F2D-B643-1B015EE1B00A}" type="presOf" srcId="{F3222B5D-3047-4358-B924-68E6CD4B1D6C}" destId="{09D59331-77B7-4704-85CD-7FB3222E5593}" srcOrd="0" destOrd="0" presId="urn:microsoft.com/office/officeart/2005/8/layout/default"/>
    <dgm:cxn modelId="{33406E2D-5F05-45BD-9916-D05899058F87}" type="presOf" srcId="{06D37C71-936C-4681-9AD3-167600F41455}" destId="{B02F0C9A-08B1-4282-84CD-C2F0A2588FFD}" srcOrd="0" destOrd="0" presId="urn:microsoft.com/office/officeart/2005/8/layout/default"/>
    <dgm:cxn modelId="{CA376D36-D5D6-4EED-AA07-CCBE92EBA0A0}" srcId="{3F197815-6EB6-4BCE-B221-F3C3AFBA3C28}" destId="{06D37C71-936C-4681-9AD3-167600F41455}" srcOrd="2" destOrd="0" parTransId="{7F933EA9-C8A5-4DA1-BA5C-61637836CCC3}" sibTransId="{70129C02-993E-4E5D-B0E8-B7F384E5D48E}"/>
    <dgm:cxn modelId="{7262E651-A36E-4E0C-8D05-43DA0B7FDBE9}" srcId="{3F197815-6EB6-4BCE-B221-F3C3AFBA3C28}" destId="{0AC97505-0A24-4E0F-8BB9-9D379C23C128}" srcOrd="1" destOrd="0" parTransId="{E959C636-83B5-4035-9D5F-82F17EF3034B}" sibTransId="{41A2779B-A8DE-4B2B-86D7-6C7E00F6DA0E}"/>
    <dgm:cxn modelId="{5CC90154-2FF3-4D12-8115-928C906FD545}" type="presOf" srcId="{3B071BA6-D579-493D-946B-C1926C0D9D80}" destId="{1444AFB5-2924-450A-9C93-466377480419}" srcOrd="0" destOrd="0" presId="urn:microsoft.com/office/officeart/2005/8/layout/default"/>
    <dgm:cxn modelId="{2E8E0A84-A3A0-4241-9392-2EE2AE6EFF58}" type="presOf" srcId="{770549E4-5911-4274-AC08-6D7A8D215049}" destId="{3D73AA7C-A2C3-4FC5-B586-86753611668D}" srcOrd="0" destOrd="0" presId="urn:microsoft.com/office/officeart/2005/8/layout/default"/>
    <dgm:cxn modelId="{9ADF9192-35AA-4BD3-8163-BFA66D83D2EC}" srcId="{3F197815-6EB6-4BCE-B221-F3C3AFBA3C28}" destId="{770549E4-5911-4274-AC08-6D7A8D215049}" srcOrd="0" destOrd="0" parTransId="{4C9E659B-C2E7-4119-B659-0755A6F5BA8A}" sibTransId="{A43B14DE-1BA2-47A9-9EF2-D24CCA67AE98}"/>
    <dgm:cxn modelId="{48B69E9C-31DF-4346-B770-239FE368A35C}" type="presOf" srcId="{03D4AC26-6D04-451D-92A0-74CE7D1BA6A1}" destId="{42FBD75D-412B-4BBD-93E3-1636C51DE6D2}" srcOrd="0" destOrd="0" presId="urn:microsoft.com/office/officeart/2005/8/layout/default"/>
    <dgm:cxn modelId="{85CC67DA-9A16-44D7-B569-CD25C99EFA7C}" srcId="{3F197815-6EB6-4BCE-B221-F3C3AFBA3C28}" destId="{3B071BA6-D579-493D-946B-C1926C0D9D80}" srcOrd="3" destOrd="0" parTransId="{5ACA4C95-66EA-44D1-B147-FE6F2381786F}" sibTransId="{DF8A939B-0188-44FE-A8D0-7E3DA7BEF557}"/>
    <dgm:cxn modelId="{2D6C11E1-7977-44BB-B4A1-DB6B3AE35D72}" srcId="{3F197815-6EB6-4BCE-B221-F3C3AFBA3C28}" destId="{F3222B5D-3047-4358-B924-68E6CD4B1D6C}" srcOrd="5" destOrd="0" parTransId="{76F692B3-E827-470D-AECA-E4802179B068}" sibTransId="{9CDD074E-88AF-4F2F-AA2F-4F2B83AA6DD9}"/>
    <dgm:cxn modelId="{1D3C04F2-3C88-4CEB-A3E2-0478FBC353BC}" srcId="{3F197815-6EB6-4BCE-B221-F3C3AFBA3C28}" destId="{03D4AC26-6D04-451D-92A0-74CE7D1BA6A1}" srcOrd="4" destOrd="0" parTransId="{318570DA-D8DA-4734-87A1-B6FD81F1E63D}" sibTransId="{E3F7EF85-419D-466A-8D31-8A14794DC9E2}"/>
    <dgm:cxn modelId="{32001D4F-5175-48B1-A791-DCB8FF52609E}" type="presParOf" srcId="{14111C9E-4A6E-4EE6-AC97-98C310BF3DBD}" destId="{3D73AA7C-A2C3-4FC5-B586-86753611668D}" srcOrd="0" destOrd="0" presId="urn:microsoft.com/office/officeart/2005/8/layout/default"/>
    <dgm:cxn modelId="{AC75A07C-947A-484D-BF87-B5D3B105EE7D}" type="presParOf" srcId="{14111C9E-4A6E-4EE6-AC97-98C310BF3DBD}" destId="{9E1166D2-FC04-48FA-AE0F-7075BC9A2A37}" srcOrd="1" destOrd="0" presId="urn:microsoft.com/office/officeart/2005/8/layout/default"/>
    <dgm:cxn modelId="{69B818D6-FC43-44F5-B0C9-838FC0FDDEFA}" type="presParOf" srcId="{14111C9E-4A6E-4EE6-AC97-98C310BF3DBD}" destId="{ED940B2D-A3A1-4A9C-B8E5-0F5DE29BD550}" srcOrd="2" destOrd="0" presId="urn:microsoft.com/office/officeart/2005/8/layout/default"/>
    <dgm:cxn modelId="{BB71AB53-492B-4E68-95D2-CFC3796A4054}" type="presParOf" srcId="{14111C9E-4A6E-4EE6-AC97-98C310BF3DBD}" destId="{1B5CC64C-5D01-40F8-A88F-60EDB9D87543}" srcOrd="3" destOrd="0" presId="urn:microsoft.com/office/officeart/2005/8/layout/default"/>
    <dgm:cxn modelId="{39B75DF9-8E9A-4AA8-B39A-97E33748C53E}" type="presParOf" srcId="{14111C9E-4A6E-4EE6-AC97-98C310BF3DBD}" destId="{B02F0C9A-08B1-4282-84CD-C2F0A2588FFD}" srcOrd="4" destOrd="0" presId="urn:microsoft.com/office/officeart/2005/8/layout/default"/>
    <dgm:cxn modelId="{37BCB83B-43BC-447D-BE62-D6EB271D01AA}" type="presParOf" srcId="{14111C9E-4A6E-4EE6-AC97-98C310BF3DBD}" destId="{4AA396B7-0B7A-43C9-8332-5342CC64D609}" srcOrd="5" destOrd="0" presId="urn:microsoft.com/office/officeart/2005/8/layout/default"/>
    <dgm:cxn modelId="{942143CB-3355-447F-A4F3-0BCC98673734}" type="presParOf" srcId="{14111C9E-4A6E-4EE6-AC97-98C310BF3DBD}" destId="{1444AFB5-2924-450A-9C93-466377480419}" srcOrd="6" destOrd="0" presId="urn:microsoft.com/office/officeart/2005/8/layout/default"/>
    <dgm:cxn modelId="{359229C4-83BF-426A-8C26-E29A71C496C6}" type="presParOf" srcId="{14111C9E-4A6E-4EE6-AC97-98C310BF3DBD}" destId="{4E81ECE7-214D-4E4D-A35F-B3339BBE2C14}" srcOrd="7" destOrd="0" presId="urn:microsoft.com/office/officeart/2005/8/layout/default"/>
    <dgm:cxn modelId="{C8E7A2D0-E2B5-4FB2-8A46-755B2482EACE}" type="presParOf" srcId="{14111C9E-4A6E-4EE6-AC97-98C310BF3DBD}" destId="{42FBD75D-412B-4BBD-93E3-1636C51DE6D2}" srcOrd="8" destOrd="0" presId="urn:microsoft.com/office/officeart/2005/8/layout/default"/>
    <dgm:cxn modelId="{60E6890B-4888-4988-A756-DE287F146A39}" type="presParOf" srcId="{14111C9E-4A6E-4EE6-AC97-98C310BF3DBD}" destId="{94A45569-C0A6-46A5-AABE-F7052461E634}" srcOrd="9" destOrd="0" presId="urn:microsoft.com/office/officeart/2005/8/layout/default"/>
    <dgm:cxn modelId="{99A592B4-7AFC-4B70-84BD-BFF5C8F6BBD7}" type="presParOf" srcId="{14111C9E-4A6E-4EE6-AC97-98C310BF3DBD}" destId="{09D59331-77B7-4704-85CD-7FB3222E559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73AA7C-A2C3-4FC5-B586-86753611668D}">
      <dsp:nvSpPr>
        <dsp:cNvPr id="0" name=""/>
        <dsp:cNvSpPr/>
      </dsp:nvSpPr>
      <dsp:spPr>
        <a:xfrm>
          <a:off x="387826" y="92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культ природи і «природної» людини в їх протиставленні суспільству; </a:t>
          </a:r>
          <a:endParaRPr lang="en-US" sz="1800" kern="1200" dirty="0"/>
        </a:p>
      </dsp:txBody>
      <dsp:txXfrm>
        <a:off x="387826" y="929"/>
        <a:ext cx="2396443" cy="1437865"/>
      </dsp:txXfrm>
    </dsp:sp>
    <dsp:sp modelId="{ED940B2D-A3A1-4A9C-B8E5-0F5DE29BD550}">
      <dsp:nvSpPr>
        <dsp:cNvPr id="0" name=""/>
        <dsp:cNvSpPr/>
      </dsp:nvSpPr>
      <dsp:spPr>
        <a:xfrm>
          <a:off x="3023914" y="92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апологія почуття; </a:t>
          </a:r>
          <a:endParaRPr lang="en-US" sz="1800" kern="1200" dirty="0"/>
        </a:p>
      </dsp:txBody>
      <dsp:txXfrm>
        <a:off x="3023914" y="929"/>
        <a:ext cx="2396443" cy="1437865"/>
      </dsp:txXfrm>
    </dsp:sp>
    <dsp:sp modelId="{B02F0C9A-08B1-4282-84CD-C2F0A2588FFD}">
      <dsp:nvSpPr>
        <dsp:cNvPr id="0" name=""/>
        <dsp:cNvSpPr/>
      </dsp:nvSpPr>
      <dsp:spPr>
        <a:xfrm>
          <a:off x="387826" y="167843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звернення до ірраціонального, фантастичного; </a:t>
          </a:r>
          <a:endParaRPr lang="en-US" sz="1800" kern="1200"/>
        </a:p>
      </dsp:txBody>
      <dsp:txXfrm>
        <a:off x="387826" y="1678439"/>
        <a:ext cx="2396443" cy="1437865"/>
      </dsp:txXfrm>
    </dsp:sp>
    <dsp:sp modelId="{1444AFB5-2924-450A-9C93-466377480419}">
      <dsp:nvSpPr>
        <dsp:cNvPr id="0" name=""/>
        <dsp:cNvSpPr/>
      </dsp:nvSpPr>
      <dsp:spPr>
        <a:xfrm>
          <a:off x="3023914" y="167843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/>
            <a:t>формування естетики жахливого; </a:t>
          </a:r>
          <a:endParaRPr lang="en-US" sz="1800" kern="1200"/>
        </a:p>
      </dsp:txBody>
      <dsp:txXfrm>
        <a:off x="3023914" y="1678439"/>
        <a:ext cx="2396443" cy="1437865"/>
      </dsp:txXfrm>
    </dsp:sp>
    <dsp:sp modelId="{42FBD75D-412B-4BBD-93E3-1636C51DE6D2}">
      <dsp:nvSpPr>
        <dsp:cNvPr id="0" name=""/>
        <dsp:cNvSpPr/>
      </dsp:nvSpPr>
      <dsp:spPr>
        <a:xfrm>
          <a:off x="387826" y="335594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поява інтересу до історичного минулого, до Середньовіччя, </a:t>
          </a:r>
          <a:endParaRPr lang="en-US" sz="1800" kern="1200" dirty="0"/>
        </a:p>
      </dsp:txBody>
      <dsp:txXfrm>
        <a:off x="387826" y="3355949"/>
        <a:ext cx="2396443" cy="1437865"/>
      </dsp:txXfrm>
    </dsp:sp>
    <dsp:sp modelId="{09D59331-77B7-4704-85CD-7FB3222E5593}">
      <dsp:nvSpPr>
        <dsp:cNvPr id="0" name=""/>
        <dsp:cNvSpPr/>
      </dsp:nvSpPr>
      <dsp:spPr>
        <a:xfrm>
          <a:off x="3023914" y="3355949"/>
          <a:ext cx="2396443" cy="143786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/>
            <a:t>Інтерес до фольклорних традицій національного мистецтва.</a:t>
          </a:r>
          <a:endParaRPr lang="en-US" sz="1800" kern="1200" dirty="0"/>
        </a:p>
      </dsp:txBody>
      <dsp:txXfrm>
        <a:off x="3023914" y="3355949"/>
        <a:ext cx="2396443" cy="14378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9392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671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907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809659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26368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89872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369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480114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708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0462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580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7445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826518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7992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602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366501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542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E1D216DE-6310-48BE-8BFB-42BB97D3A3B3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7F64C60-AEF8-4203-9D59-A73895DB6EF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47688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  <p:sldLayoutId id="2147483936" r:id="rId12"/>
    <p:sldLayoutId id="2147483937" r:id="rId13"/>
    <p:sldLayoutId id="2147483938" r:id="rId14"/>
    <p:sldLayoutId id="2147483939" r:id="rId15"/>
    <p:sldLayoutId id="2147483940" r:id="rId16"/>
    <p:sldLayoutId id="21474839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5.jpg"/><Relationship Id="rId7" Type="http://schemas.openxmlformats.org/officeDocument/2006/relationships/diagramColors" Target="../diagrams/colors1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g"/><Relationship Id="rId5" Type="http://schemas.openxmlformats.org/officeDocument/2006/relationships/image" Target="../media/image7.jpeg"/><Relationship Id="rId4" Type="http://schemas.openxmlformats.org/officeDocument/2006/relationships/image" Target="../media/image6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90%D0%B1%D1%81%D0%BE%D0%BB%D1%8E%D1%82%D0%B8%D0%B7%D0%BC" TargetMode="Externa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uk.wikipedia.org/wiki/%D0%94%D0%B5%D0%BC%D0%BE%D0%BA%D1%80%D0%B0%D1%82%D1%96%D1%8F" TargetMode="External"/><Relationship Id="rId4" Type="http://schemas.openxmlformats.org/officeDocument/2006/relationships/hyperlink" Target="https://uk.wikipedia.org/wiki/%D0%90%D1%80%D0%B8%D1%81%D1%82%D0%BE%D0%BA%D1%80%D0%B0%D1%82%D1%96%D1%8F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92429" y="103031"/>
            <a:ext cx="5228822" cy="2137893"/>
          </a:xfrm>
        </p:spPr>
        <p:txBody>
          <a:bodyPr>
            <a:noAutofit/>
          </a:bodyPr>
          <a:lstStyle/>
          <a:p>
            <a:r>
              <a:rPr lang="uk-UA" sz="2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№ 3</a:t>
            </a:r>
            <a:br>
              <a:rPr lang="uk-UA" sz="2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 як тип художнього мислення І </a:t>
            </a:r>
            <a:b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600" b="1" cap="all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естетична система</a:t>
            </a:r>
            <a:br>
              <a:rPr lang="ru-RU" sz="2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502276" y="2060620"/>
            <a:ext cx="5318974" cy="3964259"/>
          </a:xfrm>
        </p:spPr>
        <p:txBody>
          <a:bodyPr>
            <a:normAutofit/>
          </a:bodyPr>
          <a:lstStyle/>
          <a:p>
            <a:pPr lvl="0"/>
            <a:r>
              <a:rPr lang="uk-UA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Соціально-історичні, філософські та естетичні передумови романтизму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Особливості романтичного світобачення та естетики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Жанрова система романтизму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96" r="5516"/>
          <a:stretch/>
        </p:blipFill>
        <p:spPr>
          <a:xfrm>
            <a:off x="9059592" y="74499"/>
            <a:ext cx="3132408" cy="3512168"/>
          </a:xfrm>
        </p:spPr>
      </p:pic>
      <p:pic>
        <p:nvPicPr>
          <p:cNvPr id="3" name="Рисунок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19564BC7-0C0D-4C04-94F5-2B68D20400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8"/>
          <a:stretch/>
        </p:blipFill>
        <p:spPr>
          <a:xfrm>
            <a:off x="5911403" y="61026"/>
            <a:ext cx="3148188" cy="3512168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5271B26A-637B-4118-9E65-E4DAC43067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100" y="3600140"/>
            <a:ext cx="6263899" cy="260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81377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39618" y="685800"/>
            <a:ext cx="5002993" cy="612913"/>
          </a:xfrm>
        </p:spPr>
        <p:txBody>
          <a:bodyPr>
            <a:normAutofit/>
          </a:bodyPr>
          <a:lstStyle/>
          <a:p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 в прогресі: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0" y="581233"/>
            <a:ext cx="4600287" cy="60139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59790" y="1786597"/>
            <a:ext cx="5480488" cy="4343747"/>
          </a:xfrm>
        </p:spPr>
        <p:txBody>
          <a:bodyPr>
            <a:noAutofit/>
          </a:bodyPr>
          <a:lstStyle/>
          <a:p>
            <a:pPr algn="ctr"/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пріоритет матеріальних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цінностей, меркантилізм, жага збагачення, колізії боротьби за владу несумісні з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моральністю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 свідчать про деградацію суспільного устрою.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0500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97759" y="444321"/>
            <a:ext cx="6144853" cy="1613079"/>
          </a:xfrm>
        </p:spPr>
        <p:txBody>
          <a:bodyPr>
            <a:normAutofit/>
          </a:bodyPr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Філософська основа романтичної естетики - ідеї </a:t>
            </a:r>
            <a:r>
              <a:rPr lang="uk-UA" sz="28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німецькоГО</a:t>
            </a:r>
            <a:r>
              <a:rPr lang="uk-UA" sz="28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ІДЕАЛІЗМУ</a:t>
            </a:r>
            <a:endParaRPr lang="ru-RU" sz="28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518" y="685801"/>
            <a:ext cx="3915178" cy="572787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97759" y="2209799"/>
            <a:ext cx="6144853" cy="4203880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І. Кант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(1724 -1804) — основоположник німецької класичної філософії і естетики.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Ставить питання про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своєрідність процесу художньої творчості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специфіку художньої культури як однієї з галузей людської діяльності. 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67573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6699" y="685800"/>
            <a:ext cx="5925913" cy="717997"/>
          </a:xfrm>
        </p:spPr>
        <p:txBody>
          <a:bodyPr>
            <a:norm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Йоган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Фіхте (1762-1814)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972" y="685800"/>
            <a:ext cx="3863662" cy="571500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726546" y="1669774"/>
            <a:ext cx="6336406" cy="4589358"/>
          </a:xfrm>
        </p:spPr>
        <p:txBody>
          <a:bodyPr/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Розглядаючи увесь світ як породження мислячого «я», тобто індивідуальної свідомості, Фіхте визнає сферою прекрасного лише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внутрішній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 людини.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Цими постулатами готується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висновок про самоцінність і повну свободу творчої особи</a:t>
            </a:r>
            <a:r>
              <a:rPr lang="uk-UA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7316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8948" y="386366"/>
            <a:ext cx="5973664" cy="893793"/>
          </a:xfrm>
        </p:spPr>
        <p:txBody>
          <a:bodyPr>
            <a:noAutofit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Фрідріх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вільгельм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Шеллінг</a:t>
            </a:r>
            <a:b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(1775-1854)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634" y="866869"/>
            <a:ext cx="4347314" cy="58012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19113" y="1631852"/>
            <a:ext cx="6152931" cy="5036234"/>
          </a:xfrm>
        </p:spPr>
        <p:txBody>
          <a:bodyPr>
            <a:no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Концепція природи у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Шеллінга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носить пантеїстичний характер: всі феномени матеріального світу  нескінченні в своєму різноманітті форми втілення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«абсолютного духу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який є першопричиною світу.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Ідея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початку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присутнього в природі, стала однією з головних опор романтичної концепції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єдності людини і природи.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805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09F36-1190-4F50-8329-B717E9CC5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308114"/>
          </a:xfrm>
        </p:spPr>
        <p:txBody>
          <a:bodyPr>
            <a:normAutofit fontScale="90000"/>
          </a:bodyPr>
          <a:lstStyle/>
          <a:p>
            <a:endParaRPr lang="ru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CED7FDC-C842-45C9-9980-382D54FB73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59790" y="886265"/>
            <a:ext cx="5669281" cy="5838092"/>
          </a:xfrm>
        </p:spPr>
        <p:txBody>
          <a:bodyPr>
            <a:normAutofit/>
          </a:bodyPr>
          <a:lstStyle/>
          <a:p>
            <a:pPr algn="ctr"/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трансцендентального ідеалізму»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(1800)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Якщо філософія виступає в ролі інтелектуальної інтуїції, то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 постає як одкровення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абсолютна об’єктивність, цілісність,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усеохопність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Мистецтву належить важлива роль у розкритті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Абсолюту.</a:t>
            </a:r>
          </a:p>
          <a:p>
            <a:pPr algn="ctr"/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Поезія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майбутньому буде вихователькою людства й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переживе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філософію з наукою.</a:t>
            </a:r>
            <a:endParaRPr lang="ru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текст, человек, мужчина&#10;&#10;Автоматически созданное описание">
            <a:extLst>
              <a:ext uri="{FF2B5EF4-FFF2-40B4-BE49-F238E27FC236}">
                <a16:creationId xmlns:a16="http://schemas.microsoft.com/office/drawing/2014/main" id="{FA68A77F-FB47-E8C3-096C-A8E67579BB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" y="774700"/>
            <a:ext cx="4459876" cy="5565582"/>
          </a:xfrm>
        </p:spPr>
      </p:pic>
    </p:spTree>
    <p:extLst>
      <p:ext uri="{BB962C8B-B14F-4D97-AF65-F5344CB8AC3E}">
        <p14:creationId xmlns:p14="http://schemas.microsoft.com/office/powerpoint/2010/main" val="16297455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27076" y="685800"/>
            <a:ext cx="5115535" cy="563451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Г.В.Ф. Гегель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(1770 - 1831)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690157"/>
            <a:ext cx="4472734" cy="552776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8437" y="1455313"/>
            <a:ext cx="5664175" cy="4262907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Вчення про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прекрасне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його співвідношенні з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істинним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про піднесене і потворне, про трагічне і комічне, історичне трактування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категорії ідеалу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обґрунтовується перехід до романтизму у всіх видах мистецтва.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30347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1701" y="270456"/>
            <a:ext cx="6362163" cy="1030310"/>
          </a:xfrm>
        </p:spPr>
        <p:txBody>
          <a:bodyPr>
            <a:normAutofit/>
          </a:bodyPr>
          <a:lstStyle/>
          <a:p>
            <a:pPr algn="ctr"/>
            <a:r>
              <a:rPr lang="uk-UA" dirty="0"/>
              <a:t>   </a:t>
            </a:r>
            <a:r>
              <a:rPr lang="uk-UA" sz="2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Естетичні передумови романтизму</a:t>
            </a:r>
            <a:endParaRPr lang="ru-RU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86" y="399245"/>
            <a:ext cx="4958368" cy="595004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28066" y="2124222"/>
            <a:ext cx="6156102" cy="3272026"/>
          </a:xfrm>
        </p:spPr>
        <p:txBody>
          <a:bodyPr>
            <a:no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6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Преромантизм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 естетичних тенденцій, що передбачають романтизм.</a:t>
            </a:r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004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03851" y="283336"/>
            <a:ext cx="5174379" cy="1010892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Преромантичні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теНДЕНЦІЇ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літературі: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9" y="108650"/>
            <a:ext cx="4742968" cy="3307098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768" y="3513981"/>
            <a:ext cx="4742969" cy="3350072"/>
          </a:xfrm>
          <a:prstGeom prst="rect">
            <a:avLst/>
          </a:prstGeom>
        </p:spPr>
      </p:pic>
      <p:graphicFrame>
        <p:nvGraphicFramePr>
          <p:cNvPr id="9" name="Текст 3">
            <a:extLst>
              <a:ext uri="{FF2B5EF4-FFF2-40B4-BE49-F238E27FC236}">
                <a16:creationId xmlns:a16="http://schemas.microsoft.com/office/drawing/2014/main" id="{C8C35F66-0C64-4F62-B01D-23C5CD8F6F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48165308"/>
              </p:ext>
            </p:extLst>
          </p:nvPr>
        </p:nvGraphicFramePr>
        <p:xfrm>
          <a:off x="5950226" y="1685568"/>
          <a:ext cx="5808184" cy="47947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7132644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43864" y="457201"/>
            <a:ext cx="6198747" cy="865161"/>
          </a:xfrm>
        </p:spPr>
        <p:txBody>
          <a:bodyPr>
            <a:normAutofit/>
          </a:bodyPr>
          <a:lstStyle/>
          <a:p>
            <a:pPr algn="ctr"/>
            <a:r>
              <a:rPr lang="uk-UA" dirty="0">
                <a:solidFill>
                  <a:srgbClr val="C00000"/>
                </a:solidFill>
              </a:rPr>
              <a:t>   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Маніфести романтизму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76" y="828887"/>
            <a:ext cx="4051495" cy="534683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01544" y="1589648"/>
            <a:ext cx="7059254" cy="4811151"/>
          </a:xfrm>
        </p:spPr>
        <p:txBody>
          <a:bodyPr>
            <a:norm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 </a:t>
            </a: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Шлегель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«Критичні фраґменти» 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uk-UA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Вордсворт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передмова до «Ліричних балад»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Ж.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Сталь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 літературу», «Про Німеччину»,  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Ф.Р. де Шатобріан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«Геній християнства», </a:t>
            </a:r>
          </a:p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Стендаль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«Расін і Шекспір»,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 Гюго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передмова до драми «Кромвель».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816919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34129" y="0"/>
            <a:ext cx="6014433" cy="1017431"/>
          </a:xfrm>
        </p:spPr>
        <p:txBody>
          <a:bodyPr>
            <a:noAutofit/>
          </a:bodyPr>
          <a:lstStyle/>
          <a:p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світобачення і естетичні ідеали романтизму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41145" y="1392467"/>
            <a:ext cx="6207417" cy="5331890"/>
          </a:xfrm>
        </p:spPr>
        <p:txBody>
          <a:bodyPr>
            <a:normAutofit fontScale="77500" lnSpcReduction="20000"/>
          </a:bodyPr>
          <a:lstStyle/>
          <a:p>
            <a:r>
              <a:rPr lang="uk-UA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Основоположна категорія  — </a:t>
            </a:r>
            <a:r>
              <a:rPr lang="uk-UA" sz="4100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</a:t>
            </a:r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4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</a:t>
            </a:r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це весь світ, невичерпний і внутрішньо суперечливий, до нього входять і оточуюча людину дійсність, і її свідомість </a:t>
            </a:r>
          </a:p>
          <a:p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Загальна картина світу в романтичній свідомості будується на основі постулату про </a:t>
            </a:r>
            <a:r>
              <a:rPr lang="uk-UA" sz="4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двоєдину реальність,</a:t>
            </a:r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яка є втіленням </a:t>
            </a:r>
            <a:r>
              <a:rPr lang="uk-UA" sz="4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абсолютної ідеї </a:t>
            </a:r>
            <a:r>
              <a:rPr lang="uk-UA" sz="41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незліченних матеріальних формах.</a:t>
            </a:r>
          </a:p>
        </p:txBody>
      </p:sp>
      <p:pic>
        <p:nvPicPr>
          <p:cNvPr id="8" name="Объект 7" descr="Изображение выглядит как текст, ткань&#10;&#10;Автоматически созданное описание">
            <a:extLst>
              <a:ext uri="{FF2B5EF4-FFF2-40B4-BE49-F238E27FC236}">
                <a16:creationId xmlns:a16="http://schemas.microsoft.com/office/drawing/2014/main" id="{59D65109-CE52-8C3B-C966-02B017318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38" y="222063"/>
            <a:ext cx="5008097" cy="6881013"/>
          </a:xfrm>
        </p:spPr>
      </p:pic>
    </p:spTree>
    <p:extLst>
      <p:ext uri="{BB962C8B-B14F-4D97-AF65-F5344CB8AC3E}">
        <p14:creationId xmlns:p14="http://schemas.microsoft.com/office/powerpoint/2010/main" val="41814608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 flipV="1">
            <a:off x="4790370" y="5994399"/>
            <a:ext cx="4428242" cy="40005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213" y="972172"/>
            <a:ext cx="3695754" cy="5692740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5" y="3154812"/>
            <a:ext cx="4314631" cy="3530116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424070" y="463550"/>
            <a:ext cx="4465982" cy="5286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НЕ   РОМАНТИЗМ !!!</a:t>
            </a:r>
            <a:endParaRPr lang="ru-RU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5535094" y="385763"/>
            <a:ext cx="4428242" cy="6826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</a:t>
            </a:r>
            <a:r>
              <a:rPr lang="uk-UA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Изображение выглядит как вино, свеча, внутренний, освещенный&#10;&#10;Автоматически созданное описание">
            <a:extLst>
              <a:ext uri="{FF2B5EF4-FFF2-40B4-BE49-F238E27FC236}">
                <a16:creationId xmlns:a16="http://schemas.microsoft.com/office/drawing/2014/main" id="{DA63F594-2D81-6319-9C35-2795AF8F43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864" y="1068388"/>
            <a:ext cx="4314632" cy="2508025"/>
          </a:xfrm>
          <a:prstGeom prst="rect">
            <a:avLst/>
          </a:prstGeom>
        </p:spPr>
      </p:pic>
      <p:pic>
        <p:nvPicPr>
          <p:cNvPr id="16" name="Рисунок 15" descr="Изображение выглядит как текст, млекопитающее, закрыть, жираф&#10;&#10;Автоматически созданное описание">
            <a:extLst>
              <a:ext uri="{FF2B5EF4-FFF2-40B4-BE49-F238E27FC236}">
                <a16:creationId xmlns:a16="http://schemas.microsoft.com/office/drawing/2014/main" id="{FD0BE7A4-3EBE-4668-ED07-AF5944D0EF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1404" y="4553192"/>
            <a:ext cx="3223592" cy="211172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id="{6FB8D01B-74D8-C5FF-CD2B-4F661F33103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7543" y="992188"/>
            <a:ext cx="3223592" cy="3484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108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1655" y="257577"/>
            <a:ext cx="6632818" cy="1306180"/>
          </a:xfrm>
        </p:spPr>
        <p:txBody>
          <a:bodyPr>
            <a:normAutofit/>
          </a:bodyPr>
          <a:lstStyle/>
          <a:p>
            <a:r>
              <a:rPr lang="uk-UA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Універсум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включає дві реальності буття, що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протистоять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одна одній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78437" y="1563757"/>
            <a:ext cx="6886036" cy="4630982"/>
          </a:xfrm>
        </p:spPr>
        <p:txBody>
          <a:bodyPr>
            <a:normAutofit/>
          </a:bodyPr>
          <a:lstStyle/>
          <a:p>
            <a:r>
              <a:rPr lang="uk-UA" dirty="0"/>
              <a:t>     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першій панують повсякденні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матеріальні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інтереси і низькі відчуття. Це фізичне існування. До іншої реальності причетні лише поетичні, творчі душі,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 мистецтва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«романтичні ентузіасти» або «аристократи духу».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Мешканці двох </a:t>
            </a:r>
            <a:r>
              <a:rPr lang="uk-UA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взаємовідчужених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світів існують  в різних «вимірах»; художник в світі обивателів приречений на страждання і самоту.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Объект 15" descr="Изображение выглядит как текст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80736802-AF47-BBAC-E88B-592F4E436D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7" y="663261"/>
            <a:ext cx="4850910" cy="5531478"/>
          </a:xfrm>
        </p:spPr>
      </p:pic>
    </p:spTree>
    <p:extLst>
      <p:ext uri="{BB962C8B-B14F-4D97-AF65-F5344CB8AC3E}">
        <p14:creationId xmlns:p14="http://schemas.microsoft.com/office/powerpoint/2010/main" val="5631562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30332" y="405686"/>
            <a:ext cx="7598536" cy="654488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Романтична концепція особистості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270456"/>
            <a:ext cx="4120593" cy="618185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430332" y="1390918"/>
            <a:ext cx="7392474" cy="5061397"/>
          </a:xfrm>
        </p:spPr>
        <p:txBody>
          <a:bodyPr>
            <a:normAutofit/>
          </a:bodyPr>
          <a:lstStyle/>
          <a:p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Людина — це єдність душі і тіла, двох начал —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духовного і фізичного,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ідеального і матеріального.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Подвійною, суперечливою уявляється романтикам і сама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духовна сфера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людиною рухають почуття і розум, добрі спонуки і злі. 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Ця суперечність, властива людській свідомості, призводить до внутрішніх колізій і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духовної кризи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Пізнати людину можна лише в єдності її неоднозначних прагнень.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92277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9321" y="367048"/>
            <a:ext cx="6710453" cy="799143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образ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романтичної особистості</a:t>
            </a:r>
            <a: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br>
              <a:rPr lang="uk-UA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391696" y="1429555"/>
            <a:ext cx="7585655" cy="5061397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«романтичний ентузіаст» — творча особистість;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«людина долі» втілює романтичне уявлення про героя;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індивідуаліст-бунтар, що протистоїть «натовпу», — найбільш загальна персоніфікація ідеї дисгармонії конфліктних відносин особистості і суспільства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 descr="Изображение выглядит как пол&#10;&#10;Автоматически созданное описание">
            <a:extLst>
              <a:ext uri="{FF2B5EF4-FFF2-40B4-BE49-F238E27FC236}">
                <a16:creationId xmlns:a16="http://schemas.microsoft.com/office/drawing/2014/main" id="{07D2BA35-64C7-13D3-1A58-194444BF1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82" y="367048"/>
            <a:ext cx="4374179" cy="6038556"/>
          </a:xfrm>
        </p:spPr>
      </p:pic>
    </p:spTree>
    <p:extLst>
      <p:ext uri="{BB962C8B-B14F-4D97-AF65-F5344CB8AC3E}">
        <p14:creationId xmlns:p14="http://schemas.microsoft.com/office/powerpoint/2010/main" val="28737262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27422" y="811369"/>
            <a:ext cx="5433253" cy="708338"/>
          </a:xfrm>
        </p:spPr>
        <p:txBody>
          <a:bodyPr>
            <a:normAutofit/>
          </a:bodyPr>
          <a:lstStyle/>
          <a:p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Хвороба століття»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93972" y="1764407"/>
            <a:ext cx="6581104" cy="4739424"/>
          </a:xfrm>
        </p:spPr>
        <p:txBody>
          <a:bodyPr/>
          <a:lstStyle/>
          <a:p>
            <a:r>
              <a:rPr lang="uk-UA" dirty="0"/>
              <a:t>     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романтизму характерним є акцентування ідеї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конфліктних, повних драматизму відносин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особистості і суспільства, що породжує глибоке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незадоволення</a:t>
            </a:r>
            <a:r>
              <a:rPr lang="uk-UA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переконання в невідворотності трагічного розладу людини і світу. 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14" y="566670"/>
            <a:ext cx="4597758" cy="5318975"/>
          </a:xfrm>
        </p:spPr>
      </p:pic>
    </p:spTree>
    <p:extLst>
      <p:ext uri="{BB962C8B-B14F-4D97-AF65-F5344CB8AC3E}">
        <p14:creationId xmlns:p14="http://schemas.microsoft.com/office/powerpoint/2010/main" val="41952671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9451" y="399246"/>
            <a:ext cx="6372665" cy="914400"/>
          </a:xfrm>
        </p:spPr>
        <p:txBody>
          <a:bodyPr>
            <a:normAutofit/>
          </a:bodyPr>
          <a:lstStyle/>
          <a:p>
            <a:pPr algn="ctr"/>
            <a:r>
              <a:rPr lang="uk-UA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РОМАНТИЧНА ІРОНІЯ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556737" y="1571223"/>
            <a:ext cx="5609245" cy="4546242"/>
          </a:xfrm>
        </p:spPr>
        <p:txBody>
          <a:bodyPr>
            <a:normAutofit/>
          </a:bodyPr>
          <a:lstStyle/>
          <a:p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Виражає позицію художника відносно явищ реального світу,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недосконалість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якого виявляється в зіставленні з належним, ідеальним, тобто з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Ідеєю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Право творчої особистості —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піднестися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«над всім обумовленим», тобто над традиціями,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законами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 буття у всіх сферах —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 повсякденності, соціальних конфліктів, політики, моралі до застарілих принципів творчості.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 descr="Изображение выглядит как дно океана&#10;&#10;Автоматически созданное описание">
            <a:extLst>
              <a:ext uri="{FF2B5EF4-FFF2-40B4-BE49-F238E27FC236}">
                <a16:creationId xmlns:a16="http://schemas.microsoft.com/office/drawing/2014/main" id="{F4A650AD-D380-462B-83AE-68C9F8538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083" y="399246"/>
            <a:ext cx="5331654" cy="6059508"/>
          </a:xfrm>
        </p:spPr>
      </p:pic>
    </p:spTree>
    <p:extLst>
      <p:ext uri="{BB962C8B-B14F-4D97-AF65-F5344CB8AC3E}">
        <p14:creationId xmlns:p14="http://schemas.microsoft.com/office/powerpoint/2010/main" val="363919306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926496-FED7-4949-85F2-4C66312BA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5096" y="412960"/>
            <a:ext cx="4850295" cy="925510"/>
          </a:xfrm>
        </p:spPr>
        <p:txBody>
          <a:bodyPr/>
          <a:lstStyle/>
          <a:p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Жанрове розмаїття літератури романтизму</a:t>
            </a:r>
            <a:endParaRPr lang="ru-UA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 descr="Изображение выглядит как внешний, человек, растение, рисует&#10;&#10;Автоматически созданное описание">
            <a:extLst>
              <a:ext uri="{FF2B5EF4-FFF2-40B4-BE49-F238E27FC236}">
                <a16:creationId xmlns:a16="http://schemas.microsoft.com/office/drawing/2014/main" id="{DE66FF30-99FB-49C4-AF0A-18B787FFE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632" y="412960"/>
            <a:ext cx="3740825" cy="3016040"/>
          </a:xfrm>
        </p:spPr>
      </p:pic>
      <p:sp>
        <p:nvSpPr>
          <p:cNvPr id="4" name="Текст 3">
            <a:extLst>
              <a:ext uri="{FF2B5EF4-FFF2-40B4-BE49-F238E27FC236}">
                <a16:creationId xmlns:a16="http://schemas.microsoft.com/office/drawing/2014/main" id="{1A96AC53-5DC6-48D5-9DEA-77C826E530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25009" y="1669774"/>
            <a:ext cx="6427303" cy="4775265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Орієнтація на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розімкненість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жанрових і змішування жанрів. Поява </a:t>
            </a:r>
            <a:r>
              <a:rPr lang="uk-UA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синтетичних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жанрів: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Ліро-епічна поема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Драматична поема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 у віршах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Повість-казка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Новела-казка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Історичний роман</a:t>
            </a:r>
          </a:p>
          <a:p>
            <a:pPr marL="285750" indent="-285750">
              <a:buFontTx/>
              <a:buChar char="-"/>
            </a:pP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Детектив</a:t>
            </a:r>
            <a:endParaRPr lang="ru-UA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Изображение выглядит как человек, цветной&#10;&#10;Автоматически созданное описание">
            <a:extLst>
              <a:ext uri="{FF2B5EF4-FFF2-40B4-BE49-F238E27FC236}">
                <a16:creationId xmlns:a16="http://schemas.microsoft.com/office/drawing/2014/main" id="{8CC95321-527F-4C0A-A68A-797A10449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452" y="3602569"/>
            <a:ext cx="3763109" cy="266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605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20138" y="154545"/>
            <a:ext cx="5322473" cy="489398"/>
          </a:xfrm>
        </p:spPr>
        <p:txBody>
          <a:bodyPr>
            <a:normAutofit fontScale="90000"/>
          </a:bodyPr>
          <a:lstStyle/>
          <a:p>
            <a:r>
              <a:rPr lang="uk-UA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  <a:r>
              <a:rPr lang="uk-UA" sz="36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РОМАНТИЗМ</a:t>
            </a:r>
            <a:endParaRPr lang="ru-RU" sz="3600" b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4" b="2334"/>
          <a:stretch>
            <a:fillRect/>
          </a:stretch>
        </p:blipFill>
        <p:spPr>
          <a:xfrm>
            <a:off x="334851" y="399244"/>
            <a:ext cx="4439840" cy="598830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35826" y="1146221"/>
            <a:ext cx="5897217" cy="5396247"/>
          </a:xfrm>
        </p:spPr>
        <p:txBody>
          <a:bodyPr>
            <a:normAutofit fontScale="92500" lnSpcReduction="10000"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науці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виник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наприкінці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Німеччині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існував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літературі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Америки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першій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половині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XIX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свідомості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й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ідеології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охопив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різні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напрями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право,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психологію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мистецтво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Романтизм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пов'язаний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докорінною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зміною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всієї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світоглядних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ієнтацій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</a:t>
            </a:r>
            <a:b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>       </a:t>
            </a:r>
          </a:p>
        </p:txBody>
      </p:sp>
    </p:spTree>
    <p:extLst>
      <p:ext uri="{BB962C8B-B14F-4D97-AF65-F5344CB8AC3E}">
        <p14:creationId xmlns:p14="http://schemas.microsoft.com/office/powerpoint/2010/main" val="18760584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294782" y="515156"/>
            <a:ext cx="4790941" cy="862883"/>
          </a:xfrm>
        </p:spPr>
        <p:txBody>
          <a:bodyPr/>
          <a:lstStyle/>
          <a:p>
            <a:r>
              <a:rPr lang="uk-UA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Історико-культурні передумови романтизму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744" y="515156"/>
            <a:ext cx="4790941" cy="6246253"/>
          </a:xfr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5711686" y="2504661"/>
            <a:ext cx="6136875" cy="3599926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Французька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буржуазна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революція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(1789  - 1799)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знаменує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перелом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історії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західної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демократії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—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перехід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 tooltip="Абсолютизм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абсолютизму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 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 tooltip="Аристократ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аристократії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 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 tooltip="Демократія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демократії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широких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верств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країни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83793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3216" y="412124"/>
            <a:ext cx="6233375" cy="2317824"/>
          </a:xfrm>
        </p:spPr>
        <p:txBody>
          <a:bodyPr>
            <a:noAutofit/>
          </a:bodyPr>
          <a:lstStyle/>
          <a:p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Абсолютизм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гальмує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торгівлі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промисловості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сільського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господарства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королівська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влада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дворянство і духовенство чинили 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опір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будь-</a:t>
            </a:r>
            <a:r>
              <a:rPr lang="ru-RU" sz="2600" cap="none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яким</a:t>
            </a:r>
            <a:r>
              <a:rPr lang="ru-RU" sz="2600" cap="none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реформам.</a:t>
            </a:r>
            <a:endParaRPr lang="ru-RU" sz="2600" cap="none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293216" y="3021495"/>
            <a:ext cx="6478074" cy="318612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Ідейне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підґрунтя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французьке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Просвітництво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середині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XVIII 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ст. велика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кількість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спрямованих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феодально-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абсолютистських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порядків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Вольтер,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Монтеск'є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Руссо,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Дідро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обстоювали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свободу і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громадянську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рівність</a:t>
            </a:r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546" y="412124"/>
            <a:ext cx="5022761" cy="6053070"/>
          </a:xfrm>
        </p:spPr>
      </p:pic>
    </p:spTree>
    <p:extLst>
      <p:ext uri="{BB962C8B-B14F-4D97-AF65-F5344CB8AC3E}">
        <p14:creationId xmlns:p14="http://schemas.microsoft.com/office/powerpoint/2010/main" val="4087216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61397" y="685800"/>
            <a:ext cx="6406077" cy="885423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Ранній РОМАНТИЗМ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866104"/>
            <a:ext cx="4146997" cy="5431665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62152" y="1841679"/>
            <a:ext cx="6970215" cy="4314422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Має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світлий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оптимістичний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характер,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вільний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від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трагізму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розчарування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Для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раннього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романтизму </a:t>
            </a:r>
            <a:r>
              <a:rPr lang="ru-RU" sz="28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 </a:t>
            </a:r>
            <a:r>
              <a:rPr lang="ru-RU" sz="2800" b="1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притаманне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зіткнення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реальної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сама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дійсність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сприймається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ідеал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В.Вакенродер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В.Блейк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268155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79583" y="685800"/>
            <a:ext cx="5063029" cy="730876"/>
          </a:xfrm>
        </p:spPr>
        <p:txBody>
          <a:bodyPr>
            <a:normAutofit/>
          </a:bodyPr>
          <a:lstStyle/>
          <a:p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Зрілий романтизм</a:t>
            </a:r>
            <a:endParaRPr lang="ru-RU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72" y="685800"/>
            <a:ext cx="4762500" cy="582757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679583" y="1635617"/>
            <a:ext cx="5808372" cy="4877762"/>
          </a:xfrm>
        </p:spPr>
        <p:txBody>
          <a:bodyPr>
            <a:normAutofit/>
          </a:bodyPr>
          <a:lstStyle/>
          <a:p>
            <a:pPr algn="just"/>
            <a:r>
              <a:rPr lang="uk-UA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Глибоке розчарування, відчай, втеча від реальності (Е.Т.А. Гофман,         Г. Гейне)</a:t>
            </a:r>
          </a:p>
          <a:p>
            <a:pPr algn="just"/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Помітні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скорботні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тривожні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мотиви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ноти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глибокого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сумніву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гармонійності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світу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і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безумовності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романтичних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цінностей</a:t>
            </a:r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4507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40254" y="280243"/>
            <a:ext cx="4832948" cy="1316736"/>
          </a:xfrm>
        </p:spPr>
        <p:txBody>
          <a:bodyPr>
            <a:normAutofit fontScale="90000"/>
          </a:bodyPr>
          <a:lstStyle/>
          <a:p>
            <a:pPr algn="ctr"/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uk-UA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наукового пізнання, технічні досягнення </a:t>
            </a:r>
            <a:endParaRPr lang="ru-RU" sz="2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31586" y="2121408"/>
            <a:ext cx="5459010" cy="4008935"/>
          </a:xfrm>
        </p:spPr>
        <p:txBody>
          <a:bodyPr>
            <a:normAutofit/>
          </a:bodyPr>
          <a:lstStyle/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промисловий переворот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винахід парового двигуна і залізниці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наукові відкриття</a:t>
            </a:r>
          </a:p>
          <a:p>
            <a:r>
              <a:rPr lang="uk-UA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активізація соціальних і освітніх процесів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uk-UA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uk-UA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39" y="85323"/>
            <a:ext cx="5459009" cy="2474998"/>
          </a:xfrm>
        </p:spPr>
      </p:pic>
      <p:pic>
        <p:nvPicPr>
          <p:cNvPr id="5" name="Рисунок 4" descr="Изображение выглядит как текст, внутренний, старый, загроможденный&#10;&#10;Автоматически созданное описание">
            <a:extLst>
              <a:ext uri="{FF2B5EF4-FFF2-40B4-BE49-F238E27FC236}">
                <a16:creationId xmlns:a16="http://schemas.microsoft.com/office/drawing/2014/main" id="{5296E472-4BBD-02F8-2DD6-6CFD1BD8DE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4" y="2560321"/>
            <a:ext cx="5344412" cy="363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1054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569611" y="489397"/>
            <a:ext cx="4931223" cy="965917"/>
          </a:xfrm>
        </p:spPr>
        <p:txBody>
          <a:bodyPr>
            <a:normAutofit/>
          </a:bodyPr>
          <a:lstStyle/>
          <a:p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науковІ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відкриття кінця XVIII — </a:t>
            </a:r>
            <a:r>
              <a:rPr lang="uk-UA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</a:t>
            </a:r>
            <a:r>
              <a:rPr lang="uk-UA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XIX СТ. 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0" y="1622738"/>
            <a:ext cx="5404835" cy="4876536"/>
          </a:xfrm>
        </p:spPr>
        <p:txBody>
          <a:bodyPr>
            <a:noAutofit/>
          </a:bodyPr>
          <a:lstStyle/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формулювання</a:t>
            </a:r>
            <a:r>
              <a:rPr lang="uk-UA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законів хімічного атомізму англійським ученим-фізиком і хіміком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Дальтоном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(1766-1844);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праці французького зоолога Ж.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Кювьє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(1769-1832), одного з реформаторів порівняльної анатомії, палеонтології і систематики тварин; </a:t>
            </a:r>
          </a:p>
          <a:p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вчення французького природодослідника Ж.Б. </a:t>
            </a:r>
            <a:r>
              <a:rPr lang="uk-UA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Ламарка</a:t>
            </a:r>
            <a:r>
              <a:rPr lang="uk-UA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(1744-1829) про еволюцію живої природи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Объект 11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39D49BDD-87E0-68F4-9462-4B0E751F68C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74" b="11634"/>
          <a:stretch/>
        </p:blipFill>
        <p:spPr>
          <a:xfrm>
            <a:off x="287793" y="801858"/>
            <a:ext cx="5536232" cy="5697416"/>
          </a:xfrm>
        </p:spPr>
      </p:pic>
    </p:spTree>
    <p:extLst>
      <p:ext uri="{BB962C8B-B14F-4D97-AF65-F5344CB8AC3E}">
        <p14:creationId xmlns:p14="http://schemas.microsoft.com/office/powerpoint/2010/main" val="1912926267"/>
      </p:ext>
    </p:extLst>
  </p:cSld>
  <p:clrMapOvr>
    <a:masterClrMapping/>
  </p:clrMapOvr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4335</TotalTime>
  <Words>1126</Words>
  <Application>Microsoft Office PowerPoint</Application>
  <PresentationFormat>Широкоэкранный</PresentationFormat>
  <Paragraphs>92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Century Gothic</vt:lpstr>
      <vt:lpstr>Times New Roman</vt:lpstr>
      <vt:lpstr>Wingdings 3</vt:lpstr>
      <vt:lpstr>Сектор</vt:lpstr>
      <vt:lpstr>Лекція № 3 Романтизм як тип художнього мислення І  естетична система </vt:lpstr>
      <vt:lpstr>Презентация PowerPoint</vt:lpstr>
      <vt:lpstr>                   РОМАНТИЗМ</vt:lpstr>
      <vt:lpstr>     Історико-культурні передумови романтизму</vt:lpstr>
      <vt:lpstr>     Абсолютизм гальмує розвиток торгівлі і промисловості, сільського господарства: королівська влада, дворянство і духовенство чинили опір будь-яким реформам.</vt:lpstr>
      <vt:lpstr>Ранній РОМАНТИЗМ</vt:lpstr>
      <vt:lpstr>Зрілий романтизм</vt:lpstr>
      <vt:lpstr>       розвиток наукового пізнання, технічні досягнення </vt:lpstr>
      <vt:lpstr>науковІ відкриття кінця XVIII — поч. XIX СТ. </vt:lpstr>
      <vt:lpstr> сумнів в прогресі:</vt:lpstr>
      <vt:lpstr>Філософська основа романтичної естетики - ідеї німецькоГО ІДЕАЛІЗМУ</vt:lpstr>
      <vt:lpstr>Йоган Фіхте (1762-1814)</vt:lpstr>
      <vt:lpstr>Фрідріх вільгельм Шеллінг  (1775-1854)</vt:lpstr>
      <vt:lpstr>Презентация PowerPoint</vt:lpstr>
      <vt:lpstr>Г.В.Ф. Гегель (1770 - 1831)</vt:lpstr>
      <vt:lpstr>   Естетичні передумови романтизму</vt:lpstr>
      <vt:lpstr>Преромантичні теНДЕНЦІЇ в літературі:</vt:lpstr>
      <vt:lpstr>    Маніфести романтизму</vt:lpstr>
      <vt:lpstr>світобачення і естетичні ідеали романтизму</vt:lpstr>
      <vt:lpstr>      Універсум включає дві реальності буття, що протистоять одна одній</vt:lpstr>
      <vt:lpstr>Романтична концепція особистості</vt:lpstr>
      <vt:lpstr>     образ романтичної особистості:  </vt:lpstr>
      <vt:lpstr>«Хвороба століття»</vt:lpstr>
      <vt:lpstr>    РОМАНТИЧНА ІРОНІЯ</vt:lpstr>
      <vt:lpstr>Жанрове розмаїття літератури романтизму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Романтизм як тип художнього мислення І  естетична система</dc:title>
  <dc:creator>Windows User</dc:creator>
  <cp:lastModifiedBy>Яна Кравченко</cp:lastModifiedBy>
  <cp:revision>56</cp:revision>
  <dcterms:created xsi:type="dcterms:W3CDTF">2018-03-09T19:59:43Z</dcterms:created>
  <dcterms:modified xsi:type="dcterms:W3CDTF">2023-03-12T19:15:31Z</dcterms:modified>
</cp:coreProperties>
</file>