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3"/>
  </p:notesMasterIdLst>
  <p:sldIdLst>
    <p:sldId id="256" r:id="rId2"/>
    <p:sldId id="261" r:id="rId3"/>
    <p:sldId id="262" r:id="rId4"/>
    <p:sldId id="257" r:id="rId5"/>
    <p:sldId id="258" r:id="rId6"/>
    <p:sldId id="259" r:id="rId7"/>
    <p:sldId id="260"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291F5E3-06B0-4098-A6ED-70C62659BCF5}" type="datetimeFigureOut">
              <a:rPr lang="ru-RU" smtClean="0"/>
              <a:t>26.04.2020</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CB8D73A-6121-4F7D-9ABE-758BCFD3B465}" type="slidenum">
              <a:rPr lang="ru-RU" smtClean="0"/>
              <a:t>‹#›</a:t>
            </a:fld>
            <a:endParaRPr lang="ru-RU"/>
          </a:p>
        </p:txBody>
      </p:sp>
    </p:spTree>
    <p:extLst>
      <p:ext uri="{BB962C8B-B14F-4D97-AF65-F5344CB8AC3E}">
        <p14:creationId xmlns:p14="http://schemas.microsoft.com/office/powerpoint/2010/main" val="20708148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5CB8D73A-6121-4F7D-9ABE-758BCFD3B465}" type="slidenum">
              <a:rPr lang="ru-RU" smtClean="0"/>
              <a:t>12</a:t>
            </a:fld>
            <a:endParaRPr lang="ru-RU"/>
          </a:p>
        </p:txBody>
      </p:sp>
    </p:spTree>
    <p:extLst>
      <p:ext uri="{BB962C8B-B14F-4D97-AF65-F5344CB8AC3E}">
        <p14:creationId xmlns:p14="http://schemas.microsoft.com/office/powerpoint/2010/main" val="22511378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9B330A06-E62B-48BD-8560-C80A13A548E9}" type="datetimeFigureOut">
              <a:rPr lang="ru-RU" smtClean="0"/>
              <a:t>26.04.2020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1598A09-E5DE-4E75-915D-B7E3FC46A136}" type="slidenum">
              <a:rPr lang="ru-RU" smtClean="0"/>
              <a:t>‹#›</a:t>
            </a:fld>
            <a:endParaRPr lang="ru-RU"/>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a:t>Образец заголовка</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9B330A06-E62B-48BD-8560-C80A13A548E9}" type="datetimeFigureOut">
              <a:rPr lang="ru-RU" smtClean="0"/>
              <a:t>26.04.2020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1598A09-E5DE-4E75-915D-B7E3FC46A136}" type="slidenum">
              <a:rPr lang="ru-RU" smtClean="0"/>
              <a:t>‹#›</a:t>
            </a:fld>
            <a:endParaRPr lang="ru-RU"/>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9B330A06-E62B-48BD-8560-C80A13A548E9}" type="datetimeFigureOut">
              <a:rPr lang="ru-RU" smtClean="0"/>
              <a:t>26.04.2020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1598A09-E5DE-4E75-915D-B7E3FC46A136}" type="slidenum">
              <a:rPr lang="ru-RU" smtClean="0"/>
              <a:t>‹#›</a:t>
            </a:fld>
            <a:endParaRPr lang="ru-RU"/>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B330A06-E62B-48BD-8560-C80A13A548E9}" type="datetimeFigureOut">
              <a:rPr lang="ru-RU" smtClean="0"/>
              <a:t>26.04.2020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1598A09-E5DE-4E75-915D-B7E3FC46A136}" type="slidenum">
              <a:rPr lang="ru-RU" smtClean="0"/>
              <a:t>‹#›</a:t>
            </a:fld>
            <a:endParaRPr lang="ru-RU"/>
          </a:p>
        </p:txBody>
      </p:sp>
      <p:sp>
        <p:nvSpPr>
          <p:cNvPr id="8" name="Title 7"/>
          <p:cNvSpPr>
            <a:spLocks noGrp="1"/>
          </p:cNvSpPr>
          <p:nvPr>
            <p:ph type="title"/>
          </p:nvPr>
        </p:nvSpPr>
        <p:spPr/>
        <p:txBody>
          <a:bodyPr/>
          <a:lstStyle/>
          <a:p>
            <a:r>
              <a:rPr lang="ru-RU"/>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9B330A06-E62B-48BD-8560-C80A13A548E9}" type="datetimeFigureOut">
              <a:rPr lang="ru-RU" smtClean="0"/>
              <a:t>26.04.2020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1598A09-E5DE-4E75-915D-B7E3FC46A136}" type="slidenum">
              <a:rPr lang="ru-RU" smtClean="0"/>
              <a:t>‹#›</a:t>
            </a:fld>
            <a:endParaRPr lang="ru-RU"/>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9B330A06-E62B-48BD-8560-C80A13A548E9}" type="datetimeFigureOut">
              <a:rPr lang="ru-RU" smtClean="0"/>
              <a:t>26.04.2020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1598A09-E5DE-4E75-915D-B7E3FC46A136}" type="slidenum">
              <a:rPr lang="ru-RU" smtClean="0"/>
              <a:t>‹#›</a:t>
            </a:fld>
            <a:endParaRPr lang="ru-RU"/>
          </a:p>
        </p:txBody>
      </p:sp>
      <p:sp>
        <p:nvSpPr>
          <p:cNvPr id="8" name="Title 7"/>
          <p:cNvSpPr>
            <a:spLocks noGrp="1"/>
          </p:cNvSpPr>
          <p:nvPr>
            <p:ph type="title"/>
          </p:nvPr>
        </p:nvSpPr>
        <p:spPr/>
        <p:txBody>
          <a:bodyPr/>
          <a:lstStyle/>
          <a:p>
            <a:r>
              <a:rPr lang="ru-RU"/>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9B330A06-E62B-48BD-8560-C80A13A548E9}" type="datetimeFigureOut">
              <a:rPr lang="ru-RU" smtClean="0"/>
              <a:t>26.04.2020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E1598A09-E5DE-4E75-915D-B7E3FC46A136}" type="slidenum">
              <a:rPr lang="ru-RU" smtClean="0"/>
              <a:t>‹#›</a:t>
            </a:fld>
            <a:endParaRPr lang="ru-RU"/>
          </a:p>
        </p:txBody>
      </p:sp>
      <p:sp>
        <p:nvSpPr>
          <p:cNvPr id="10" name="Title 9"/>
          <p:cNvSpPr>
            <a:spLocks noGrp="1"/>
          </p:cNvSpPr>
          <p:nvPr>
            <p:ph type="title"/>
          </p:nvPr>
        </p:nvSpPr>
        <p:spPr/>
        <p:txBody>
          <a:bodyPr/>
          <a:lstStyle/>
          <a:p>
            <a:r>
              <a:rPr lang="ru-RU"/>
              <a:t>Образец заголовка</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9B330A06-E62B-48BD-8560-C80A13A548E9}" type="datetimeFigureOut">
              <a:rPr lang="ru-RU" smtClean="0"/>
              <a:t>26.04.2020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E1598A09-E5DE-4E75-915D-B7E3FC46A136}" type="slidenum">
              <a:rPr lang="ru-RU" smtClean="0"/>
              <a:t>‹#›</a:t>
            </a:fld>
            <a:endParaRPr lang="ru-RU"/>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330A06-E62B-48BD-8560-C80A13A548E9}" type="datetimeFigureOut">
              <a:rPr lang="ru-RU" smtClean="0"/>
              <a:t>26.04.2020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E1598A09-E5DE-4E75-915D-B7E3FC46A136}" type="slidenum">
              <a:rPr lang="ru-RU" smtClean="0"/>
              <a:t>‹#›</a:t>
            </a:fld>
            <a:endParaRPr lang="ru-RU"/>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9B330A06-E62B-48BD-8560-C80A13A548E9}" type="datetimeFigureOut">
              <a:rPr lang="ru-RU" smtClean="0"/>
              <a:t>26.04.2020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1598A09-E5DE-4E75-915D-B7E3FC46A136}" type="slidenum">
              <a:rPr lang="ru-RU" smtClean="0"/>
              <a:t>‹#›</a:t>
            </a:fld>
            <a:endParaRPr lang="ru-RU"/>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9B330A06-E62B-48BD-8560-C80A13A548E9}" type="datetimeFigureOut">
              <a:rPr lang="ru-RU" smtClean="0"/>
              <a:t>26.04.2020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1598A09-E5DE-4E75-915D-B7E3FC46A136}" type="slidenum">
              <a:rPr lang="ru-RU" smtClean="0"/>
              <a:t>‹#›</a:t>
            </a:fld>
            <a:endParaRPr lang="ru-RU"/>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a:t>Образец заголовка</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9B330A06-E62B-48BD-8560-C80A13A548E9}" type="datetimeFigureOut">
              <a:rPr lang="ru-RU" smtClean="0"/>
              <a:t>26.04.2020</a:t>
            </a:fld>
            <a:endParaRPr lang="ru-RU"/>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ru-RU"/>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E1598A09-E5DE-4E75-915D-B7E3FC46A136}"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dialab.online/news/zanoza/" TargetMode="External"/><Relationship Id="rId7" Type="http://schemas.openxmlformats.org/officeDocument/2006/relationships/image" Target="../media/image21.jpg"/><Relationship Id="rId2" Type="http://schemas.openxmlformats.org/officeDocument/2006/relationships/hyperlink" Target="https://medialab.online/news/shryft/" TargetMode="External"/><Relationship Id="rId1" Type="http://schemas.openxmlformats.org/officeDocument/2006/relationships/slideLayout" Target="../slideLayouts/slideLayout2.xml"/><Relationship Id="rId6" Type="http://schemas.openxmlformats.org/officeDocument/2006/relationships/image" Target="../media/image20.jpg"/><Relationship Id="rId5" Type="http://schemas.openxmlformats.org/officeDocument/2006/relationships/hyperlink" Target="https://medialab.online/news/donotfallinlove/" TargetMode="External"/><Relationship Id="rId4" Type="http://schemas.openxmlformats.org/officeDocument/2006/relationships/hyperlink" Target="https://medialab.online/news/questions/"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citaty.info/topic/intervyu" TargetMode="External"/><Relationship Id="rId7" Type="http://schemas.openxmlformats.org/officeDocument/2006/relationships/image" Target="../media/image22.jpg"/><Relationship Id="rId2" Type="http://schemas.openxmlformats.org/officeDocument/2006/relationships/hyperlink" Target="https://citaty.info/topic/fotografiya" TargetMode="External"/><Relationship Id="rId1" Type="http://schemas.openxmlformats.org/officeDocument/2006/relationships/slideLayout" Target="../slideLayouts/slideLayout2.xml"/><Relationship Id="rId6" Type="http://schemas.openxmlformats.org/officeDocument/2006/relationships/hyperlink" Target="https://citaty.info/topic/nikogda" TargetMode="External"/><Relationship Id="rId5" Type="http://schemas.openxmlformats.org/officeDocument/2006/relationships/hyperlink" Target="https://citaty.info/topic/zhizn" TargetMode="External"/><Relationship Id="rId4" Type="http://schemas.openxmlformats.org/officeDocument/2006/relationships/hyperlink" Target="https://citaty.info/topic/mnenie"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995936" y="5517232"/>
            <a:ext cx="2845296" cy="1252736"/>
          </a:xfrm>
        </p:spPr>
        <p:txBody>
          <a:bodyPr/>
          <a:lstStyle/>
          <a:p>
            <a:r>
              <a:rPr lang="uk-UA" dirty="0" err="1"/>
              <a:t>Тарасевіч</a:t>
            </a:r>
            <a:r>
              <a:rPr lang="uk-UA" dirty="0"/>
              <a:t> Катерина 6.0526 </a:t>
            </a:r>
            <a:endParaRPr lang="ru-RU" dirty="0"/>
          </a:p>
        </p:txBody>
      </p:sp>
      <p:sp>
        <p:nvSpPr>
          <p:cNvPr id="2" name="Заголовок 1"/>
          <p:cNvSpPr>
            <a:spLocks noGrp="1"/>
          </p:cNvSpPr>
          <p:nvPr>
            <p:ph type="ctrTitle"/>
          </p:nvPr>
        </p:nvSpPr>
        <p:spPr>
          <a:xfrm rot="20357926">
            <a:off x="670087" y="1866952"/>
            <a:ext cx="8199930" cy="1828800"/>
          </a:xfrm>
        </p:spPr>
        <p:txBody>
          <a:bodyPr/>
          <a:lstStyle/>
          <a:p>
            <a:r>
              <a:rPr lang="uk-UA" sz="2800" i="1" dirty="0"/>
              <a:t>Опитування, анкета, інтерв'ю??? </a:t>
            </a:r>
            <a:endParaRPr lang="ru-RU" sz="2800" i="1" dirty="0"/>
          </a:p>
        </p:txBody>
      </p:sp>
    </p:spTree>
    <p:extLst>
      <p:ext uri="{BB962C8B-B14F-4D97-AF65-F5344CB8AC3E}">
        <p14:creationId xmlns:p14="http://schemas.microsoft.com/office/powerpoint/2010/main" val="1242490154"/>
      </p:ext>
    </p:extLst>
  </p:cSld>
  <p:clrMapOvr>
    <a:masterClrMapping/>
  </p:clrMapOvr>
  <mc:AlternateContent xmlns:mc="http://schemas.openxmlformats.org/markup-compatibility/2006" xmlns:p14="http://schemas.microsoft.com/office/powerpoint/2010/main">
    <mc:Choice Requires="p14">
      <p:transition spd="slow" p14:dur="1100" advTm="5450">
        <p14:switch dir="r"/>
      </p:transition>
    </mc:Choice>
    <mc:Fallback xmlns="">
      <p:transition spd="slow" advTm="5450">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rot="21025268">
            <a:off x="5050303" y="4309152"/>
            <a:ext cx="3923928" cy="2369200"/>
          </a:xfrm>
        </p:spPr>
        <p:txBody>
          <a:bodyPr/>
          <a:lstStyle/>
          <a:p>
            <a:r>
              <a:rPr lang="uk-UA" sz="3200" dirty="0"/>
              <a:t>Фокус-групи користь для політичних досліджень </a:t>
            </a:r>
            <a:endParaRPr lang="ru-RU" sz="3200" dirty="0"/>
          </a:p>
        </p:txBody>
      </p:sp>
      <p:sp>
        <p:nvSpPr>
          <p:cNvPr id="2" name="Объект 1"/>
          <p:cNvSpPr>
            <a:spLocks noGrp="1"/>
          </p:cNvSpPr>
          <p:nvPr>
            <p:ph sz="quarter" idx="13"/>
          </p:nvPr>
        </p:nvSpPr>
        <p:spPr>
          <a:xfrm>
            <a:off x="0" y="0"/>
            <a:ext cx="9036496" cy="4167416"/>
          </a:xfrm>
        </p:spPr>
        <p:txBody>
          <a:bodyPr>
            <a:normAutofit lnSpcReduction="10000"/>
          </a:bodyPr>
          <a:lstStyle/>
          <a:p>
            <a:r>
              <a:rPr lang="uk-UA" sz="1800" dirty="0" err="1"/>
              <a:t>Фокусгрупа</a:t>
            </a:r>
            <a:r>
              <a:rPr lang="uk-UA" sz="1800" dirty="0"/>
              <a:t> проводиться у спеціально обладнаному приміщенні, хід обговорення підлягає </a:t>
            </a:r>
            <a:r>
              <a:rPr lang="uk-UA" sz="1800" dirty="0" err="1"/>
              <a:t>аудіо-</a:t>
            </a:r>
            <a:r>
              <a:rPr lang="uk-UA" sz="1800" dirty="0"/>
              <a:t> та відеозапису для подальшої </a:t>
            </a:r>
            <a:r>
              <a:rPr lang="uk-UA" sz="1800" dirty="0" err="1"/>
              <a:t>розшифровки</a:t>
            </a:r>
            <a:r>
              <a:rPr lang="uk-UA" sz="1800" dirty="0"/>
              <a:t> суджень і фіксації невербальної поведінки (міміка, жестикуляція тощо) учасників фокус-групи. Ці записи і стенограма дослідження є основою аналітичного звіту.</a:t>
            </a:r>
          </a:p>
          <a:p>
            <a:r>
              <a:rPr lang="uk-UA" sz="1800" dirty="0"/>
              <a:t>Фокус-групи дозволяють глибоко дослідити думку й настановлення населення з конкретних питань, глибинні чинники електоральної поведінки, отримати різностороннє розуміння електоральної картини місцевості, на основі чого може формуватися стратегія і тактика виборчих кампаній.</a:t>
            </a:r>
          </a:p>
          <a:p>
            <a:r>
              <a:rPr lang="uk-UA" sz="1800" dirty="0"/>
              <a:t>Дослідницька цінність методу фокус-груп полягає в ефекті, що створюється ситуацією групового обговорення. При індивідуальному інтерв'ю чітке розмежування на інтерв’юера і респондента об’єктивно призводить до </a:t>
            </a:r>
            <a:r>
              <a:rPr lang="uk-UA" sz="1800" dirty="0" err="1"/>
              <a:t>артефактуальності</a:t>
            </a:r>
            <a:r>
              <a:rPr lang="uk-UA" sz="1800" dirty="0"/>
              <a:t> отриманих даних внаслідок дії ефекту інтерв’юера. В умовах групової дискусії респондент перебуває в ситуації спілкування з собі подібними.</a:t>
            </a: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21219055">
            <a:off x="-4959" y="4073477"/>
            <a:ext cx="5870199" cy="2728843"/>
          </a:xfrm>
          <a:prstGeom prst="rect">
            <a:avLst/>
          </a:prstGeom>
        </p:spPr>
      </p:pic>
    </p:spTree>
    <p:extLst>
      <p:ext uri="{BB962C8B-B14F-4D97-AF65-F5344CB8AC3E}">
        <p14:creationId xmlns:p14="http://schemas.microsoft.com/office/powerpoint/2010/main" val="1288885201"/>
      </p:ext>
    </p:extLst>
  </p:cSld>
  <p:clrMapOvr>
    <a:masterClrMapping/>
  </p:clrMapOvr>
  <mc:AlternateContent xmlns:mc="http://schemas.openxmlformats.org/markup-compatibility/2006" xmlns:p14="http://schemas.microsoft.com/office/powerpoint/2010/main">
    <mc:Choice Requires="p14">
      <p:transition spd="slow" p14:dur="1100" advTm="29552">
        <p14:switch dir="r"/>
      </p:transition>
    </mc:Choice>
    <mc:Fallback xmlns="">
      <p:transition spd="slow" advTm="29552">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771800" y="116632"/>
            <a:ext cx="2624079" cy="1143000"/>
          </a:xfrm>
        </p:spPr>
        <p:txBody>
          <a:bodyPr/>
          <a:lstStyle/>
          <a:p>
            <a:r>
              <a:rPr lang="uk-UA" dirty="0"/>
              <a:t>Отже: </a:t>
            </a:r>
            <a:endParaRPr lang="ru-RU" dirty="0"/>
          </a:p>
        </p:txBody>
      </p:sp>
      <p:sp>
        <p:nvSpPr>
          <p:cNvPr id="3" name="Объект 2"/>
          <p:cNvSpPr>
            <a:spLocks noGrp="1"/>
          </p:cNvSpPr>
          <p:nvPr>
            <p:ph sz="quarter" idx="13"/>
          </p:nvPr>
        </p:nvSpPr>
        <p:spPr>
          <a:xfrm>
            <a:off x="0" y="908720"/>
            <a:ext cx="5840998" cy="4248472"/>
          </a:xfrm>
        </p:spPr>
        <p:txBody>
          <a:bodyPr/>
          <a:lstStyle/>
          <a:p>
            <a:r>
              <a:rPr lang="uk-UA" dirty="0"/>
              <a:t>Використання методу фокус-груп особливо цінне у політичних дослідженнях на виборах до місцевих органів влади. Досвід свідчить, що оскільки нагальність і першочерговість місцевих проблем і потреб у часовій динаміці змінюються несуттєво, то, за умови професійної організації </a:t>
            </a:r>
            <a:r>
              <a:rPr lang="uk-UA" dirty="0" err="1"/>
              <a:t>фокусгруп</a:t>
            </a:r>
            <a:r>
              <a:rPr lang="uk-UA" dirty="0"/>
              <a:t>, для правильного вибору стратегії виборчої кампанії досить однієї серії досліджень. </a:t>
            </a: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51088" y="1052736"/>
            <a:ext cx="3292912" cy="5805264"/>
          </a:xfrm>
          <a:prstGeom prst="rect">
            <a:avLst/>
          </a:prstGeom>
        </p:spPr>
      </p:pic>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197" y="4581128"/>
            <a:ext cx="5753100" cy="2276872"/>
          </a:xfrm>
          <a:prstGeom prst="rect">
            <a:avLst/>
          </a:prstGeom>
        </p:spPr>
      </p:pic>
    </p:spTree>
    <p:extLst>
      <p:ext uri="{BB962C8B-B14F-4D97-AF65-F5344CB8AC3E}">
        <p14:creationId xmlns:p14="http://schemas.microsoft.com/office/powerpoint/2010/main" val="3433485371"/>
      </p:ext>
    </p:extLst>
  </p:cSld>
  <p:clrMapOvr>
    <a:masterClrMapping/>
  </p:clrMapOvr>
  <mc:AlternateContent xmlns:mc="http://schemas.openxmlformats.org/markup-compatibility/2006" xmlns:p14="http://schemas.microsoft.com/office/powerpoint/2010/main">
    <mc:Choice Requires="p14">
      <p:transition spd="slow" p14:dur="1100" advTm="10097">
        <p14:switch dir="r"/>
      </p:transition>
    </mc:Choice>
    <mc:Fallback xmlns="">
      <p:transition spd="slow" advTm="10097">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256" y="0"/>
            <a:ext cx="7766248" cy="1124744"/>
          </a:xfrm>
        </p:spPr>
        <p:txBody>
          <a:bodyPr/>
          <a:lstStyle/>
          <a:p>
            <a:r>
              <a:rPr lang="uk-UA" sz="2800" b="0" dirty="0">
                <a:effectLst/>
              </a:rPr>
              <a:t>За формою питання розрізняються на </a:t>
            </a:r>
            <a:r>
              <a:rPr lang="uk-UA" sz="2800" i="1" dirty="0">
                <a:effectLst/>
              </a:rPr>
              <a:t>закриті</a:t>
            </a:r>
            <a:r>
              <a:rPr lang="uk-UA" sz="2800" b="0" dirty="0">
                <a:effectLst/>
              </a:rPr>
              <a:t>,</a:t>
            </a:r>
            <a:r>
              <a:rPr lang="uk-UA" sz="2800" b="0" dirty="0" err="1">
                <a:effectLst/>
              </a:rPr>
              <a:t> </a:t>
            </a:r>
            <a:r>
              <a:rPr lang="uk-UA" sz="2800" i="1" dirty="0" err="1">
                <a:effectLst/>
              </a:rPr>
              <a:t>відкриті </a:t>
            </a:r>
            <a:r>
              <a:rPr lang="uk-UA" sz="2800" b="0" dirty="0" err="1">
                <a:effectLst/>
              </a:rPr>
              <a:t>та </a:t>
            </a:r>
            <a:r>
              <a:rPr lang="uk-UA" sz="2800" i="1" dirty="0" err="1">
                <a:effectLst/>
              </a:rPr>
              <a:t>на</a:t>
            </a:r>
            <a:r>
              <a:rPr lang="uk-UA" sz="2800" i="1" dirty="0">
                <a:effectLst/>
              </a:rPr>
              <a:t>півзакриті</a:t>
            </a:r>
            <a:endParaRPr lang="uk-UA" sz="2800" dirty="0"/>
          </a:p>
        </p:txBody>
      </p:sp>
      <p:sp>
        <p:nvSpPr>
          <p:cNvPr id="3" name="Объект 2"/>
          <p:cNvSpPr>
            <a:spLocks noGrp="1"/>
          </p:cNvSpPr>
          <p:nvPr>
            <p:ph sz="quarter" idx="13"/>
          </p:nvPr>
        </p:nvSpPr>
        <p:spPr>
          <a:xfrm>
            <a:off x="0" y="980728"/>
            <a:ext cx="9144000" cy="2808312"/>
          </a:xfrm>
        </p:spPr>
        <p:txBody>
          <a:bodyPr>
            <a:normAutofit fontScale="85000" lnSpcReduction="10000"/>
          </a:bodyPr>
          <a:lstStyle/>
          <a:p>
            <a:r>
              <a:rPr lang="uk-UA" sz="2000" dirty="0"/>
              <a:t>У закритих питаннях необхідно пропонувати респонденту такі варіанти відповіді, кожен з яких прийнятний у рівній мірі. Приклад невірного формулювання питання і відповідей: «Якою, на Ваш погляд, повинна бути консистенція нового йогурту?» Варіанти відповіді: «рідкої, твердої, газоподібної».</a:t>
            </a:r>
          </a:p>
          <a:p>
            <a:r>
              <a:rPr lang="uk-UA" sz="2000" dirty="0"/>
              <a:t>Формулювання питання повинна забезпечити можливість точної відповіді на нього.</a:t>
            </a:r>
          </a:p>
          <a:p>
            <a:r>
              <a:rPr lang="uk-UA" sz="2000" dirty="0"/>
              <a:t>Послідовність пропонованих варіантів відповіді впливає на їх вибір респондентом. Як правило, варіанти, що стоять на початку запропонованого списку, більш «популярні», ніж ті, що знаходяться в середині і в кінці. Тому одній половині респондентів слід пропонувати одну послідовність можливих відповідей, а інший - зворотний, тобто має бути два варіанти анкети.</a:t>
            </a:r>
          </a:p>
        </p:txBody>
      </p:sp>
      <p:pic>
        <p:nvPicPr>
          <p:cNvPr id="4" name="Рисунок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3573016"/>
            <a:ext cx="9144000" cy="3284984"/>
          </a:xfrm>
          <a:prstGeom prst="rect">
            <a:avLst/>
          </a:prstGeom>
        </p:spPr>
      </p:pic>
    </p:spTree>
    <p:extLst>
      <p:ext uri="{BB962C8B-B14F-4D97-AF65-F5344CB8AC3E}">
        <p14:creationId xmlns:p14="http://schemas.microsoft.com/office/powerpoint/2010/main" val="1557092482"/>
      </p:ext>
    </p:extLst>
  </p:cSld>
  <p:clrMapOvr>
    <a:masterClrMapping/>
  </p:clrMapOvr>
  <mc:AlternateContent xmlns:mc="http://schemas.openxmlformats.org/markup-compatibility/2006" xmlns:p14="http://schemas.microsoft.com/office/powerpoint/2010/main">
    <mc:Choice Requires="p14">
      <p:transition spd="slow" p14:dur="1100" advTm="18318">
        <p14:switch dir="r"/>
      </p:transition>
    </mc:Choice>
    <mc:Fallback xmlns="">
      <p:transition spd="slow" advTm="18318">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343275" y="3645024"/>
            <a:ext cx="5869028" cy="1143000"/>
          </a:xfrm>
        </p:spPr>
        <p:txBody>
          <a:bodyPr/>
          <a:lstStyle/>
          <a:p>
            <a:r>
              <a:rPr lang="uk-UA" dirty="0"/>
              <a:t>Анкетне опитування та специфіка його різновидів</a:t>
            </a:r>
          </a:p>
        </p:txBody>
      </p:sp>
      <p:sp>
        <p:nvSpPr>
          <p:cNvPr id="3" name="Объект 2"/>
          <p:cNvSpPr>
            <a:spLocks noGrp="1"/>
          </p:cNvSpPr>
          <p:nvPr>
            <p:ph sz="quarter" idx="13"/>
          </p:nvPr>
        </p:nvSpPr>
        <p:spPr>
          <a:xfrm>
            <a:off x="0" y="0"/>
            <a:ext cx="9036496" cy="4206240"/>
          </a:xfrm>
        </p:spPr>
        <p:txBody>
          <a:bodyPr/>
          <a:lstStyle/>
          <a:p>
            <a:r>
              <a:rPr lang="ru-RU" dirty="0"/>
              <a:t> </a:t>
            </a:r>
            <a:r>
              <a:rPr lang="uk-UA" dirty="0"/>
              <a:t>У чому відмінність анкетного опитування від інших опитувальних методик, у першу чергу інтерв'ю? Відмінність полягає саме у формі контакту дослідника і респондента: вони, як правило, не знаходяться в особистій соціально-психологічній взаємодії, звідси - величезний плюс анкетного опитування (практично повна відсутність впливу дослідника на думки і судження респондента, навіть непрямого) і настільки ж значний мінус (залишаються не зрозумілими деякі питання, неможливо уточнення проблем, що піднімаються респондентом, часті випадки, коли анкета бракується через значне число питань, на які не отримано відповіді).</a:t>
            </a:r>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861049"/>
            <a:ext cx="4572000" cy="2996952"/>
          </a:xfrm>
          <a:prstGeom prst="rect">
            <a:avLst/>
          </a:prstGeom>
        </p:spPr>
      </p:pic>
    </p:spTree>
    <p:extLst>
      <p:ext uri="{BB962C8B-B14F-4D97-AF65-F5344CB8AC3E}">
        <p14:creationId xmlns:p14="http://schemas.microsoft.com/office/powerpoint/2010/main" val="2974856101"/>
      </p:ext>
    </p:extLst>
  </p:cSld>
  <p:clrMapOvr>
    <a:masterClrMapping/>
  </p:clrMapOvr>
  <mc:AlternateContent xmlns:mc="http://schemas.openxmlformats.org/markup-compatibility/2006" xmlns:p14="http://schemas.microsoft.com/office/powerpoint/2010/main">
    <mc:Choice Requires="p14">
      <p:transition spd="slow" p14:dur="1100" advTm="17647">
        <p14:switch dir="r"/>
      </p:transition>
    </mc:Choice>
    <mc:Fallback xmlns="">
      <p:transition spd="slow" advTm="17647">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0" y="116632"/>
            <a:ext cx="9144000" cy="3672408"/>
          </a:xfrm>
        </p:spPr>
        <p:txBody>
          <a:bodyPr>
            <a:normAutofit fontScale="92500" lnSpcReduction="20000"/>
          </a:bodyPr>
          <a:lstStyle/>
          <a:p>
            <a:pPr marL="45720" indent="0">
              <a:buNone/>
            </a:pPr>
            <a:r>
              <a:rPr lang="ru-RU" sz="2000" b="1" i="1" u="sng" dirty="0" err="1"/>
              <a:t>Залежно</a:t>
            </a:r>
            <a:r>
              <a:rPr lang="ru-RU" sz="2000" b="1" i="1" u="sng" dirty="0"/>
              <a:t> </a:t>
            </a:r>
            <a:r>
              <a:rPr lang="ru-RU" sz="2000" b="1" i="1" u="sng" dirty="0" err="1"/>
              <a:t>від</a:t>
            </a:r>
            <a:r>
              <a:rPr lang="ru-RU" sz="2000" b="1" i="1" u="sng" dirty="0"/>
              <a:t> </a:t>
            </a:r>
            <a:r>
              <a:rPr lang="ru-RU" sz="2000" b="1" i="1" u="sng" dirty="0" err="1"/>
              <a:t>техніки</a:t>
            </a:r>
            <a:r>
              <a:rPr lang="ru-RU" sz="2000" b="1" i="1" u="sng" dirty="0"/>
              <a:t> </a:t>
            </a:r>
            <a:r>
              <a:rPr lang="ru-RU" sz="2000" b="1" i="1" u="sng" dirty="0" err="1"/>
              <a:t>організації</a:t>
            </a:r>
            <a:r>
              <a:rPr lang="ru-RU" sz="2000" b="1" i="1" u="sng" dirty="0"/>
              <a:t> </a:t>
            </a:r>
            <a:r>
              <a:rPr lang="ru-RU" sz="2000" b="1" i="1" u="sng" dirty="0" err="1"/>
              <a:t>опитування</a:t>
            </a:r>
            <a:r>
              <a:rPr lang="ru-RU" sz="2000" b="1" i="1" u="sng" dirty="0"/>
              <a:t> </a:t>
            </a:r>
            <a:r>
              <a:rPr lang="ru-RU" sz="2000" b="1" i="1" u="sng" dirty="0" err="1"/>
              <a:t>виділяють</a:t>
            </a:r>
            <a:r>
              <a:rPr lang="ru-RU" sz="2000" b="1" i="1" u="sng" dirty="0"/>
              <a:t> </a:t>
            </a:r>
            <a:r>
              <a:rPr lang="ru-RU" sz="2000" b="1" i="1" u="sng" dirty="0" err="1"/>
              <a:t>такі</a:t>
            </a:r>
            <a:r>
              <a:rPr lang="ru-RU" sz="2000" b="1" i="1" u="sng" dirty="0"/>
              <a:t> </a:t>
            </a:r>
            <a:r>
              <a:rPr lang="ru-RU" sz="2000" b="1" i="1" u="sng" dirty="0" err="1"/>
              <a:t>різновиди</a:t>
            </a:r>
            <a:r>
              <a:rPr lang="ru-RU" sz="2000" b="1" i="1" u="sng" dirty="0"/>
              <a:t> анкетного </a:t>
            </a:r>
            <a:r>
              <a:rPr lang="ru-RU" sz="2000" b="1" i="1" u="sng" dirty="0" err="1"/>
              <a:t>опитування</a:t>
            </a:r>
            <a:r>
              <a:rPr lang="ru-RU" sz="2000" b="1" i="1" u="sng" dirty="0"/>
              <a:t>: а) </a:t>
            </a:r>
            <a:r>
              <a:rPr lang="ru-RU" sz="2000" b="1" i="1" u="sng" dirty="0" err="1"/>
              <a:t>поштове</a:t>
            </a:r>
            <a:r>
              <a:rPr lang="ru-RU" sz="2000" b="1" i="1" u="sng" dirty="0"/>
              <a:t>; б) </a:t>
            </a:r>
            <a:r>
              <a:rPr lang="ru-RU" sz="2000" b="1" i="1" u="sng" dirty="0" err="1"/>
              <a:t>пресове</a:t>
            </a:r>
            <a:r>
              <a:rPr lang="ru-RU" sz="2000" b="1" i="1" u="sng" dirty="0"/>
              <a:t>; в) </a:t>
            </a:r>
            <a:r>
              <a:rPr lang="ru-RU" sz="2000" b="1" i="1" u="sng" dirty="0" err="1"/>
              <a:t>роздавальне</a:t>
            </a:r>
            <a:r>
              <a:rPr lang="ru-RU" sz="2000" b="1" i="1" u="sng" dirty="0"/>
              <a:t>.</a:t>
            </a:r>
          </a:p>
          <a:p>
            <a:pPr marL="45720" indent="0">
              <a:buNone/>
            </a:pPr>
            <a:r>
              <a:rPr lang="uk-UA" sz="2000" dirty="0"/>
              <a:t>Організація </a:t>
            </a:r>
            <a:r>
              <a:rPr lang="uk-UA" sz="2000" i="1" dirty="0"/>
              <a:t>поштових опитувань,</a:t>
            </a:r>
            <a:r>
              <a:rPr lang="uk-UA" sz="2000" dirty="0"/>
              <a:t> різновидом якого є опитування за допомогою електронної пошти, здійснюється в такий спосіб: опитувальний лист, анкета відправляється респондентам поштою. Якщо використовується традиційна пошта - частіше за все із супровідним листом і конвертом, </a:t>
            </a:r>
            <a:r>
              <a:rPr lang="uk-UA" sz="2000" dirty="0" err="1"/>
              <a:t>на </a:t>
            </a:r>
            <a:r>
              <a:rPr lang="uk-UA" sz="2000" i="1" dirty="0" err="1"/>
              <a:t>якому</a:t>
            </a:r>
            <a:r>
              <a:rPr lang="uk-UA" sz="2000" dirty="0" err="1"/>
              <a:t> накле</a:t>
            </a:r>
            <a:r>
              <a:rPr lang="uk-UA" sz="2000" dirty="0"/>
              <a:t>єно марки і написано адресу для відповіді дослідному центру (варіант: анкета може доставлятися респондентом особисто). Які ж основні переваги поштових опитувань? Перша і, мабуть, найважливіша - відносно низька вартість (порівняно з іншими опитувальними методиками). Друга перевага - більш проста організація (не потрібні </a:t>
            </a:r>
            <a:r>
              <a:rPr lang="uk-UA" sz="2000" dirty="0" err="1"/>
              <a:t>анкетери</a:t>
            </a:r>
            <a:r>
              <a:rPr lang="uk-UA" sz="2000" dirty="0"/>
              <a:t>, їх інструктаж, контроль їхньої роботи тощо). Третя перевага - можливість проведення опитування на порівняно великих і розкиданих територіях, в т.ч. у важкодоступних районах. Четверта перевага - практично повна відсутність впливу дослідника на респондента (відсутній безпосередній контакт).</a:t>
            </a:r>
            <a:endParaRPr lang="uk-UA" sz="2000" b="1" i="1" u="sng"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717032"/>
            <a:ext cx="4572000" cy="3140968"/>
          </a:xfrm>
          <a:prstGeom prst="rect">
            <a:avLst/>
          </a:prstGeom>
        </p:spPr>
      </p:pic>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76056" y="3717032"/>
            <a:ext cx="4078106" cy="3130062"/>
          </a:xfrm>
          <a:prstGeom prst="rect">
            <a:avLst/>
          </a:prstGeom>
        </p:spPr>
      </p:pic>
    </p:spTree>
    <p:extLst>
      <p:ext uri="{BB962C8B-B14F-4D97-AF65-F5344CB8AC3E}">
        <p14:creationId xmlns:p14="http://schemas.microsoft.com/office/powerpoint/2010/main" val="427277752"/>
      </p:ext>
    </p:extLst>
  </p:cSld>
  <p:clrMapOvr>
    <a:masterClrMapping/>
  </p:clrMapOvr>
  <mc:AlternateContent xmlns:mc="http://schemas.openxmlformats.org/markup-compatibility/2006" xmlns:p14="http://schemas.microsoft.com/office/powerpoint/2010/main">
    <mc:Choice Requires="p14">
      <p:transition spd="slow" p14:dur="1100" advTm="22708">
        <p14:switch dir="r"/>
      </p:transition>
    </mc:Choice>
    <mc:Fallback xmlns="">
      <p:transition spd="slow" advTm="22708">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rot="21325578">
            <a:off x="151794" y="227259"/>
            <a:ext cx="6400800" cy="3474720"/>
          </a:xfrm>
        </p:spPr>
        <p:txBody>
          <a:bodyPr/>
          <a:lstStyle/>
          <a:p>
            <a:r>
              <a:rPr lang="ru-RU" dirty="0" err="1"/>
              <a:t>Сутність</a:t>
            </a:r>
            <a:r>
              <a:rPr lang="ru-RU" dirty="0"/>
              <a:t> </a:t>
            </a:r>
            <a:r>
              <a:rPr lang="ru-RU" b="1" i="1" dirty="0" err="1"/>
              <a:t>пресового</a:t>
            </a:r>
            <a:r>
              <a:rPr lang="ru-RU" b="1" i="1" dirty="0"/>
              <a:t> анкетного </a:t>
            </a:r>
            <a:r>
              <a:rPr lang="ru-RU" b="1" i="1" dirty="0" err="1"/>
              <a:t>опитування</a:t>
            </a:r>
            <a:r>
              <a:rPr lang="ru-RU" dirty="0"/>
              <a:t> в тому, </a:t>
            </a:r>
            <a:r>
              <a:rPr lang="ru-RU" dirty="0" err="1"/>
              <a:t>що</a:t>
            </a:r>
            <a:r>
              <a:rPr lang="ru-RU" dirty="0"/>
              <a:t> анкета </a:t>
            </a:r>
            <a:r>
              <a:rPr lang="ru-RU" dirty="0" err="1"/>
              <a:t>публікується</a:t>
            </a:r>
            <a:r>
              <a:rPr lang="ru-RU" dirty="0"/>
              <a:t> в </a:t>
            </a:r>
            <a:r>
              <a:rPr lang="ru-RU" dirty="0" err="1"/>
              <a:t>одній</a:t>
            </a:r>
            <a:r>
              <a:rPr lang="ru-RU" dirty="0"/>
              <a:t> </a:t>
            </a:r>
            <a:r>
              <a:rPr lang="ru-RU" dirty="0" err="1"/>
              <a:t>або</a:t>
            </a:r>
            <a:r>
              <a:rPr lang="ru-RU" dirty="0"/>
              <a:t> </a:t>
            </a:r>
            <a:r>
              <a:rPr lang="ru-RU" dirty="0" err="1"/>
              <a:t>декількох</a:t>
            </a:r>
            <a:r>
              <a:rPr lang="ru-RU" dirty="0"/>
              <a:t> газетах, а </a:t>
            </a:r>
            <a:r>
              <a:rPr lang="ru-RU" dirty="0" err="1"/>
              <a:t>ті</a:t>
            </a:r>
            <a:r>
              <a:rPr lang="ru-RU" dirty="0"/>
              <a:t>, </a:t>
            </a:r>
            <a:r>
              <a:rPr lang="ru-RU" dirty="0" err="1"/>
              <a:t>хто</a:t>
            </a:r>
            <a:r>
              <a:rPr lang="ru-RU" dirty="0"/>
              <a:t> </a:t>
            </a:r>
            <a:r>
              <a:rPr lang="ru-RU" dirty="0" err="1"/>
              <a:t>висловив</a:t>
            </a:r>
            <a:r>
              <a:rPr lang="ru-RU" dirty="0"/>
              <a:t> </a:t>
            </a:r>
            <a:r>
              <a:rPr lang="ru-RU" dirty="0" err="1"/>
              <a:t>бажання</a:t>
            </a:r>
            <a:r>
              <a:rPr lang="ru-RU" dirty="0"/>
              <a:t> </a:t>
            </a:r>
            <a:r>
              <a:rPr lang="ru-RU" dirty="0" err="1"/>
              <a:t>відповісти</a:t>
            </a:r>
            <a:r>
              <a:rPr lang="ru-RU" dirty="0"/>
              <a:t> на </a:t>
            </a:r>
            <a:r>
              <a:rPr lang="ru-RU" dirty="0" err="1"/>
              <a:t>питання</a:t>
            </a:r>
            <a:r>
              <a:rPr lang="ru-RU" dirty="0"/>
              <a:t>, </a:t>
            </a:r>
            <a:r>
              <a:rPr lang="ru-RU" dirty="0" err="1"/>
              <a:t>після</a:t>
            </a:r>
            <a:r>
              <a:rPr lang="ru-RU" dirty="0"/>
              <a:t> </a:t>
            </a:r>
            <a:r>
              <a:rPr lang="ru-RU" dirty="0" err="1"/>
              <a:t>заповнення</a:t>
            </a:r>
            <a:r>
              <a:rPr lang="ru-RU" dirty="0"/>
              <a:t> </a:t>
            </a:r>
            <a:r>
              <a:rPr lang="ru-RU" dirty="0" err="1"/>
              <a:t>анкети</a:t>
            </a:r>
            <a:r>
              <a:rPr lang="ru-RU" dirty="0"/>
              <a:t> </a:t>
            </a:r>
            <a:r>
              <a:rPr lang="ru-RU" dirty="0" err="1"/>
              <a:t>вирізують</a:t>
            </a:r>
            <a:r>
              <a:rPr lang="ru-RU" dirty="0"/>
              <a:t> </a:t>
            </a:r>
            <a:r>
              <a:rPr lang="ru-RU" dirty="0" err="1"/>
              <a:t>її</a:t>
            </a:r>
            <a:r>
              <a:rPr lang="ru-RU" dirty="0"/>
              <a:t> і </a:t>
            </a:r>
            <a:r>
              <a:rPr lang="ru-RU" dirty="0" err="1"/>
              <a:t>відправляють</a:t>
            </a:r>
            <a:r>
              <a:rPr lang="ru-RU" dirty="0"/>
              <a:t> </a:t>
            </a:r>
            <a:r>
              <a:rPr lang="ru-RU" dirty="0" err="1"/>
              <a:t>поштою</a:t>
            </a:r>
            <a:r>
              <a:rPr lang="ru-RU" dirty="0"/>
              <a:t> до </a:t>
            </a:r>
            <a:r>
              <a:rPr lang="ru-RU" dirty="0" err="1"/>
              <a:t>редакції</a:t>
            </a:r>
            <a:r>
              <a:rPr lang="ru-RU" dirty="0"/>
              <a:t> </a:t>
            </a:r>
            <a:r>
              <a:rPr lang="ru-RU" dirty="0" err="1"/>
              <a:t>або</a:t>
            </a:r>
            <a:r>
              <a:rPr lang="ru-RU" dirty="0"/>
              <a:t> </a:t>
            </a:r>
            <a:r>
              <a:rPr lang="ru-RU" dirty="0" err="1"/>
              <a:t>безпосередньо</a:t>
            </a:r>
            <a:r>
              <a:rPr lang="ru-RU" dirty="0"/>
              <a:t> до </a:t>
            </a:r>
            <a:r>
              <a:rPr lang="ru-RU" dirty="0" err="1"/>
              <a:t>дослідного</a:t>
            </a:r>
            <a:r>
              <a:rPr lang="ru-RU" dirty="0"/>
              <a:t> центру.</a:t>
            </a: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811533">
            <a:off x="3414571" y="2911114"/>
            <a:ext cx="4124351" cy="3522599"/>
          </a:xfrm>
          <a:prstGeom prst="rect">
            <a:avLst/>
          </a:prstGeom>
        </p:spPr>
      </p:pic>
    </p:spTree>
    <p:extLst>
      <p:ext uri="{BB962C8B-B14F-4D97-AF65-F5344CB8AC3E}">
        <p14:creationId xmlns:p14="http://schemas.microsoft.com/office/powerpoint/2010/main" val="857813385"/>
      </p:ext>
    </p:extLst>
  </p:cSld>
  <p:clrMapOvr>
    <a:masterClrMapping/>
  </p:clrMapOvr>
  <mc:AlternateContent xmlns:mc="http://schemas.openxmlformats.org/markup-compatibility/2006" xmlns:p14="http://schemas.microsoft.com/office/powerpoint/2010/main">
    <mc:Choice Requires="p14">
      <p:transition spd="slow" p14:dur="1100" advTm="8607">
        <p14:switch dir="r"/>
      </p:transition>
    </mc:Choice>
    <mc:Fallback xmlns="">
      <p:transition spd="slow" advTm="8607">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rot="374624">
            <a:off x="3314465" y="303398"/>
            <a:ext cx="5852120" cy="5001736"/>
          </a:xfrm>
        </p:spPr>
        <p:txBody>
          <a:bodyPr/>
          <a:lstStyle/>
          <a:p>
            <a:r>
              <a:rPr lang="ru-RU" b="1" i="1" dirty="0" err="1"/>
              <a:t>Роздавальне</a:t>
            </a:r>
            <a:r>
              <a:rPr lang="ru-RU" b="1" i="1" dirty="0"/>
              <a:t> </a:t>
            </a:r>
            <a:r>
              <a:rPr lang="ru-RU" b="1" i="1" dirty="0" err="1"/>
              <a:t>опитування</a:t>
            </a:r>
            <a:r>
              <a:rPr lang="ru-RU" dirty="0"/>
              <a:t> </a:t>
            </a:r>
            <a:r>
              <a:rPr lang="ru-RU" dirty="0" err="1"/>
              <a:t>являє</a:t>
            </a:r>
            <a:r>
              <a:rPr lang="ru-RU" dirty="0"/>
              <a:t> собою </a:t>
            </a:r>
            <a:r>
              <a:rPr lang="ru-RU" dirty="0" err="1"/>
              <a:t>класичний</a:t>
            </a:r>
            <a:r>
              <a:rPr lang="ru-RU" dirty="0"/>
              <a:t> </a:t>
            </a:r>
            <a:r>
              <a:rPr lang="ru-RU" dirty="0" err="1"/>
              <a:t>варіант</a:t>
            </a:r>
            <a:r>
              <a:rPr lang="ru-RU" dirty="0"/>
              <a:t> анкетного </a:t>
            </a:r>
            <a:r>
              <a:rPr lang="ru-RU" dirty="0" err="1"/>
              <a:t>опитування</a:t>
            </a:r>
            <a:r>
              <a:rPr lang="ru-RU" dirty="0"/>
              <a:t>, при </a:t>
            </a:r>
            <a:r>
              <a:rPr lang="ru-RU" dirty="0" err="1"/>
              <a:t>якому</a:t>
            </a:r>
            <a:r>
              <a:rPr lang="ru-RU" dirty="0"/>
              <a:t> є анкетер і респондент. Перший, </a:t>
            </a:r>
            <a:r>
              <a:rPr lang="ru-RU" dirty="0" err="1"/>
              <a:t>провівши</a:t>
            </a:r>
            <a:r>
              <a:rPr lang="ru-RU" dirty="0"/>
              <a:t> </a:t>
            </a:r>
            <a:r>
              <a:rPr lang="ru-RU" dirty="0" err="1"/>
              <a:t>попередній</a:t>
            </a:r>
            <a:r>
              <a:rPr lang="ru-RU" dirty="0"/>
              <a:t> </a:t>
            </a:r>
            <a:r>
              <a:rPr lang="ru-RU" dirty="0" err="1"/>
              <a:t>інструктаж</a:t>
            </a:r>
            <a:r>
              <a:rPr lang="ru-RU" dirty="0"/>
              <a:t> і </a:t>
            </a:r>
            <a:r>
              <a:rPr lang="ru-RU" dirty="0" err="1"/>
              <a:t>відібравши</a:t>
            </a:r>
            <a:r>
              <a:rPr lang="ru-RU" dirty="0"/>
              <a:t> </a:t>
            </a:r>
            <a:r>
              <a:rPr lang="ru-RU" dirty="0" err="1"/>
              <a:t>респондентів</a:t>
            </a:r>
            <a:r>
              <a:rPr lang="ru-RU" dirty="0"/>
              <a:t>, </a:t>
            </a:r>
            <a:r>
              <a:rPr lang="ru-RU" dirty="0" err="1"/>
              <a:t>видає</a:t>
            </a:r>
            <a:r>
              <a:rPr lang="ru-RU" dirty="0"/>
              <a:t> </a:t>
            </a:r>
            <a:r>
              <a:rPr lang="ru-RU" dirty="0" err="1"/>
              <a:t>анкети</a:t>
            </a:r>
            <a:r>
              <a:rPr lang="ru-RU" dirty="0"/>
              <a:t>, </a:t>
            </a:r>
            <a:r>
              <a:rPr lang="ru-RU" dirty="0" err="1"/>
              <a:t>стежить</a:t>
            </a:r>
            <a:r>
              <a:rPr lang="ru-RU" dirty="0"/>
              <a:t> за </a:t>
            </a:r>
            <a:r>
              <a:rPr lang="ru-RU" dirty="0" err="1"/>
              <a:t>їх</a:t>
            </a:r>
            <a:r>
              <a:rPr lang="ru-RU" dirty="0"/>
              <a:t> </a:t>
            </a:r>
            <a:r>
              <a:rPr lang="ru-RU" dirty="0" err="1"/>
              <a:t>заповненням</a:t>
            </a:r>
            <a:r>
              <a:rPr lang="ru-RU" dirty="0"/>
              <a:t>, </a:t>
            </a:r>
            <a:r>
              <a:rPr lang="ru-RU" dirty="0" err="1"/>
              <a:t>приймає</a:t>
            </a:r>
            <a:r>
              <a:rPr lang="ru-RU" dirty="0"/>
              <a:t> і </a:t>
            </a:r>
            <a:r>
              <a:rPr lang="ru-RU" dirty="0" err="1"/>
              <a:t>перевіряє</a:t>
            </a:r>
            <a:r>
              <a:rPr lang="ru-RU" dirty="0"/>
              <a:t> </a:t>
            </a:r>
            <a:r>
              <a:rPr lang="ru-RU" dirty="0" err="1"/>
              <a:t>заповнені</a:t>
            </a:r>
            <a:r>
              <a:rPr lang="ru-RU" dirty="0"/>
              <a:t> </a:t>
            </a:r>
            <a:r>
              <a:rPr lang="ru-RU" dirty="0" err="1"/>
              <a:t>екземпляри</a:t>
            </a:r>
            <a:r>
              <a:rPr lang="ru-RU" dirty="0"/>
              <a:t>. </a:t>
            </a:r>
            <a:r>
              <a:rPr lang="ru-RU" dirty="0" err="1"/>
              <a:t>Другий</a:t>
            </a:r>
            <a:r>
              <a:rPr lang="ru-RU" dirty="0"/>
              <a:t> </a:t>
            </a:r>
            <a:r>
              <a:rPr lang="ru-RU" dirty="0" err="1"/>
              <a:t>відповідає</a:t>
            </a:r>
            <a:r>
              <a:rPr lang="ru-RU" dirty="0"/>
              <a:t> на </a:t>
            </a:r>
            <a:r>
              <a:rPr lang="ru-RU" dirty="0" err="1"/>
              <a:t>питання</a:t>
            </a:r>
            <a:r>
              <a:rPr lang="ru-RU" dirty="0"/>
              <a:t> </a:t>
            </a:r>
            <a:r>
              <a:rPr lang="ru-RU" dirty="0" err="1"/>
              <a:t>анкети</a:t>
            </a:r>
            <a:r>
              <a:rPr lang="ru-RU" dirty="0"/>
              <a:t>.</a:t>
            </a: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21037402">
            <a:off x="214613" y="3754609"/>
            <a:ext cx="5177063" cy="2708920"/>
          </a:xfrm>
          <a:prstGeom prst="rect">
            <a:avLst/>
          </a:prstGeom>
        </p:spPr>
      </p:pic>
    </p:spTree>
    <p:extLst>
      <p:ext uri="{BB962C8B-B14F-4D97-AF65-F5344CB8AC3E}">
        <p14:creationId xmlns:p14="http://schemas.microsoft.com/office/powerpoint/2010/main" val="1496105758"/>
      </p:ext>
    </p:extLst>
  </p:cSld>
  <p:clrMapOvr>
    <a:masterClrMapping/>
  </p:clrMapOvr>
  <mc:AlternateContent xmlns:mc="http://schemas.openxmlformats.org/markup-compatibility/2006" xmlns:p14="http://schemas.microsoft.com/office/powerpoint/2010/main">
    <mc:Choice Requires="p14">
      <p:transition spd="slow" p14:dur="1100" advTm="10144">
        <p14:switch dir="r"/>
      </p:transition>
    </mc:Choice>
    <mc:Fallback xmlns="">
      <p:transition spd="slow" advTm="10144">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771800" y="4869160"/>
            <a:ext cx="6512511" cy="1143000"/>
          </a:xfrm>
        </p:spPr>
        <p:txBody>
          <a:bodyPr/>
          <a:lstStyle/>
          <a:p>
            <a:r>
              <a:rPr lang="uk-UA" dirty="0"/>
              <a:t>Анонімність???</a:t>
            </a:r>
            <a:endParaRPr lang="ru-RU" dirty="0"/>
          </a:p>
        </p:txBody>
      </p:sp>
      <p:sp>
        <p:nvSpPr>
          <p:cNvPr id="3" name="Объект 2"/>
          <p:cNvSpPr>
            <a:spLocks noGrp="1"/>
          </p:cNvSpPr>
          <p:nvPr>
            <p:ph sz="quarter" idx="13"/>
          </p:nvPr>
        </p:nvSpPr>
        <p:spPr>
          <a:xfrm>
            <a:off x="1633" y="1412776"/>
            <a:ext cx="5074423" cy="4824536"/>
          </a:xfrm>
        </p:spPr>
        <p:txBody>
          <a:bodyPr>
            <a:normAutofit fontScale="92500" lnSpcReduction="20000"/>
          </a:bodyPr>
          <a:lstStyle/>
          <a:p>
            <a:r>
              <a:rPr lang="uk-UA" dirty="0"/>
              <a:t>Основні правила забезпечення анонімності такі: опитування має проводитися з дотриманням правил випадкового добору респондентів; респондент заповнює анкету самостійно, причому кількість питань, що потребують розгорнутих відповідей, необхідно звести до мінімуму; </a:t>
            </a:r>
            <a:r>
              <a:rPr lang="uk-UA" dirty="0" err="1"/>
              <a:t>анкетер</a:t>
            </a:r>
            <a:r>
              <a:rPr lang="uk-UA" dirty="0"/>
              <a:t> не втручається в роботу респондента, лише відповідає на його питання; при необхідності забезпечення анонімності опитування має носити груповий характер; після опитування респонденти самостійно опускають анкети в спеціальні ящики-урни; у демографічній частині анкети респондент повинен вказати мінімум відомостей про себе.</a:t>
            </a: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32040" y="-22557"/>
            <a:ext cx="4211960" cy="4924425"/>
          </a:xfrm>
          <a:prstGeom prst="rect">
            <a:avLst/>
          </a:prstGeom>
        </p:spPr>
      </p:pic>
    </p:spTree>
    <p:extLst>
      <p:ext uri="{BB962C8B-B14F-4D97-AF65-F5344CB8AC3E}">
        <p14:creationId xmlns:p14="http://schemas.microsoft.com/office/powerpoint/2010/main" val="689323807"/>
      </p:ext>
    </p:extLst>
  </p:cSld>
  <p:clrMapOvr>
    <a:masterClrMapping/>
  </p:clrMapOvr>
  <mc:AlternateContent xmlns:mc="http://schemas.openxmlformats.org/markup-compatibility/2006" xmlns:p14="http://schemas.microsoft.com/office/powerpoint/2010/main">
    <mc:Choice Requires="p14">
      <p:transition spd="slow" p14:dur="1100" advTm="18483">
        <p14:switch dir="r"/>
      </p:transition>
    </mc:Choice>
    <mc:Fallback xmlns="">
      <p:transition spd="slow" advTm="18483">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09047" y="4437112"/>
            <a:ext cx="4669904" cy="2297192"/>
          </a:xfrm>
        </p:spPr>
        <p:txBody>
          <a:bodyPr/>
          <a:lstStyle/>
          <a:p>
            <a:r>
              <a:rPr lang="uk-UA" dirty="0"/>
              <a:t>Інтерв'ю та його різновиди.</a:t>
            </a:r>
          </a:p>
        </p:txBody>
      </p:sp>
      <p:sp>
        <p:nvSpPr>
          <p:cNvPr id="3" name="Объект 2"/>
          <p:cNvSpPr>
            <a:spLocks noGrp="1"/>
          </p:cNvSpPr>
          <p:nvPr>
            <p:ph sz="quarter" idx="13"/>
          </p:nvPr>
        </p:nvSpPr>
        <p:spPr>
          <a:xfrm>
            <a:off x="0" y="0"/>
            <a:ext cx="5112568" cy="3474720"/>
          </a:xfrm>
        </p:spPr>
        <p:txBody>
          <a:bodyPr>
            <a:normAutofit fontScale="92500" lnSpcReduction="20000"/>
          </a:bodyPr>
          <a:lstStyle/>
          <a:p>
            <a:r>
              <a:rPr lang="uk-UA" i="1" dirty="0" err="1"/>
              <a:t>Інтерв’ю</a:t>
            </a:r>
            <a:r>
              <a:rPr lang="uk-UA" dirty="0" err="1"/>
              <a:t>—</a:t>
            </a:r>
            <a:r>
              <a:rPr lang="uk-UA" dirty="0"/>
              <a:t> це метод одержання необхідної інформації шляхом безпосередньої цілеспрямованої бесіди інтерв’юера з респондентом. Напрям бесіди визначається тією проблемою, яка цікавить інтерв’юера і є предметом прикладного соціологічного дослідження.</a:t>
            </a:r>
            <a:r>
              <a:rPr lang="ru-RU" dirty="0"/>
              <a:t> </a:t>
            </a:r>
            <a:r>
              <a:rPr lang="ru-RU" dirty="0" err="1"/>
              <a:t>Інтерв'ю</a:t>
            </a:r>
            <a:r>
              <a:rPr lang="ru-RU" dirty="0"/>
              <a:t> — </a:t>
            </a:r>
            <a:r>
              <a:rPr lang="ru-RU" dirty="0" err="1"/>
              <a:t>призначена</a:t>
            </a:r>
            <a:r>
              <a:rPr lang="ru-RU" dirty="0"/>
              <a:t> для </a:t>
            </a:r>
            <a:r>
              <a:rPr lang="ru-RU" dirty="0" err="1"/>
              <a:t>опублікування</a:t>
            </a:r>
            <a:r>
              <a:rPr lang="ru-RU" dirty="0"/>
              <a:t> в </a:t>
            </a:r>
            <a:r>
              <a:rPr lang="ru-RU" dirty="0" err="1"/>
              <a:t>пресі</a:t>
            </a:r>
            <a:r>
              <a:rPr lang="ru-RU" dirty="0"/>
              <a:t>, </a:t>
            </a:r>
            <a:r>
              <a:rPr lang="ru-RU" dirty="0" err="1"/>
              <a:t>передачі</a:t>
            </a:r>
            <a:r>
              <a:rPr lang="ru-RU" dirty="0"/>
              <a:t> по </a:t>
            </a:r>
            <a:r>
              <a:rPr lang="ru-RU" dirty="0" err="1"/>
              <a:t>радіо</a:t>
            </a:r>
            <a:r>
              <a:rPr lang="ru-RU" dirty="0"/>
              <a:t>, </a:t>
            </a:r>
            <a:r>
              <a:rPr lang="ru-RU" dirty="0" err="1"/>
              <a:t>телебаченню</a:t>
            </a:r>
            <a:r>
              <a:rPr lang="ru-RU" dirty="0"/>
              <a:t> </a:t>
            </a:r>
            <a:r>
              <a:rPr lang="ru-RU" dirty="0" err="1"/>
              <a:t>розмова</a:t>
            </a:r>
            <a:r>
              <a:rPr lang="ru-RU" dirty="0"/>
              <a:t> </a:t>
            </a:r>
            <a:r>
              <a:rPr lang="ru-RU" dirty="0" err="1"/>
              <a:t>журналіста</a:t>
            </a:r>
            <a:r>
              <a:rPr lang="ru-RU" dirty="0"/>
              <a:t> з </a:t>
            </a:r>
            <a:r>
              <a:rPr lang="ru-RU" dirty="0" err="1"/>
              <a:t>політичним</a:t>
            </a:r>
            <a:r>
              <a:rPr lang="ru-RU" dirty="0"/>
              <a:t>, </a:t>
            </a:r>
            <a:r>
              <a:rPr lang="ru-RU" dirty="0" err="1"/>
              <a:t>громадським</a:t>
            </a:r>
            <a:r>
              <a:rPr lang="ru-RU" dirty="0"/>
              <a:t> </a:t>
            </a:r>
            <a:r>
              <a:rPr lang="ru-RU" dirty="0" err="1"/>
              <a:t>або</a:t>
            </a:r>
            <a:r>
              <a:rPr lang="ru-RU" dirty="0"/>
              <a:t> </a:t>
            </a:r>
            <a:r>
              <a:rPr lang="ru-RU" dirty="0" err="1"/>
              <a:t>яким-небудь</a:t>
            </a:r>
            <a:r>
              <a:rPr lang="ru-RU" dirty="0"/>
              <a:t> </a:t>
            </a:r>
            <a:r>
              <a:rPr lang="ru-RU" dirty="0" err="1"/>
              <a:t>іншим</a:t>
            </a:r>
            <a:r>
              <a:rPr lang="ru-RU" dirty="0"/>
              <a:t> </a:t>
            </a:r>
            <a:r>
              <a:rPr lang="ru-RU" dirty="0" err="1"/>
              <a:t>діячем</a:t>
            </a:r>
            <a:endParaRPr lang="uk-UA"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20072" y="116632"/>
            <a:ext cx="3933982" cy="4320480"/>
          </a:xfrm>
          <a:prstGeom prst="rect">
            <a:avLst/>
          </a:prstGeom>
        </p:spPr>
      </p:pic>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723" y="3284985"/>
            <a:ext cx="5208349" cy="3573016"/>
          </a:xfrm>
          <a:prstGeom prst="rect">
            <a:avLst/>
          </a:prstGeom>
        </p:spPr>
      </p:pic>
    </p:spTree>
    <p:extLst>
      <p:ext uri="{BB962C8B-B14F-4D97-AF65-F5344CB8AC3E}">
        <p14:creationId xmlns:p14="http://schemas.microsoft.com/office/powerpoint/2010/main" val="2683688786"/>
      </p:ext>
    </p:extLst>
  </p:cSld>
  <p:clrMapOvr>
    <a:masterClrMapping/>
  </p:clrMapOvr>
  <mc:AlternateContent xmlns:mc="http://schemas.openxmlformats.org/markup-compatibility/2006" xmlns:p14="http://schemas.microsoft.com/office/powerpoint/2010/main">
    <mc:Choice Requires="p14">
      <p:transition spd="slow" p14:dur="1100" advTm="14885">
        <p14:switch dir="r"/>
      </p:transition>
    </mc:Choice>
    <mc:Fallback xmlns="">
      <p:transition spd="slow" advTm="14885">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771800" y="0"/>
            <a:ext cx="2221632" cy="1143000"/>
          </a:xfrm>
        </p:spPr>
        <p:txBody>
          <a:bodyPr/>
          <a:lstStyle/>
          <a:p>
            <a:r>
              <a:rPr lang="uk-UA" dirty="0"/>
              <a:t>Види:</a:t>
            </a:r>
          </a:p>
        </p:txBody>
      </p:sp>
      <p:sp>
        <p:nvSpPr>
          <p:cNvPr id="3" name="Объект 2"/>
          <p:cNvSpPr>
            <a:spLocks noGrp="1"/>
          </p:cNvSpPr>
          <p:nvPr>
            <p:ph sz="quarter" idx="13"/>
          </p:nvPr>
        </p:nvSpPr>
        <p:spPr>
          <a:xfrm>
            <a:off x="0" y="980728"/>
            <a:ext cx="9036496" cy="6048672"/>
          </a:xfrm>
        </p:spPr>
        <p:txBody>
          <a:bodyPr>
            <a:noAutofit/>
          </a:bodyPr>
          <a:lstStyle/>
          <a:p>
            <a:r>
              <a:rPr lang="ru-RU" sz="1400" b="1" i="1" dirty="0" err="1">
                <a:latin typeface="Arial" pitchFamily="34" charset="0"/>
                <a:cs typeface="Arial" pitchFamily="34" charset="0"/>
              </a:rPr>
              <a:t>Телефонне</a:t>
            </a:r>
            <a:r>
              <a:rPr lang="ru-RU" sz="1400" b="1" i="1" dirty="0">
                <a:latin typeface="Arial" pitchFamily="34" charset="0"/>
                <a:cs typeface="Arial" pitchFamily="34" charset="0"/>
              </a:rPr>
              <a:t> </a:t>
            </a:r>
            <a:r>
              <a:rPr lang="ru-RU" sz="1400" b="1" i="1" dirty="0" err="1">
                <a:latin typeface="Arial" pitchFamily="34" charset="0"/>
                <a:cs typeface="Arial" pitchFamily="34" charset="0"/>
              </a:rPr>
              <a:t>інтерв'ю</a:t>
            </a:r>
            <a:r>
              <a:rPr lang="ru-RU" sz="1400" b="1" dirty="0">
                <a:latin typeface="Arial" pitchFamily="34" charset="0"/>
                <a:cs typeface="Arial" pitchFamily="34" charset="0"/>
              </a:rPr>
              <a:t> - </a:t>
            </a:r>
            <a:r>
              <a:rPr lang="ru-RU" sz="1400" b="1" dirty="0" err="1">
                <a:latin typeface="Arial" pitchFamily="34" charset="0"/>
                <a:cs typeface="Arial" pitchFamily="34" charset="0"/>
              </a:rPr>
              <a:t>бесіда</a:t>
            </a:r>
            <a:r>
              <a:rPr lang="ru-RU" sz="1400" b="1" dirty="0">
                <a:latin typeface="Arial" pitchFamily="34" charset="0"/>
                <a:cs typeface="Arial" pitchFamily="34" charset="0"/>
              </a:rPr>
              <a:t>, проведена </a:t>
            </a:r>
            <a:r>
              <a:rPr lang="ru-RU" sz="1400" b="1" dirty="0" err="1">
                <a:latin typeface="Arial" pitchFamily="34" charset="0"/>
                <a:cs typeface="Arial" pitchFamily="34" charset="0"/>
              </a:rPr>
              <a:t>інтерв'юером</a:t>
            </a:r>
            <a:r>
              <a:rPr lang="ru-RU" sz="1400" b="1" dirty="0">
                <a:latin typeface="Arial" pitchFamily="34" charset="0"/>
                <a:cs typeface="Arial" pitchFamily="34" charset="0"/>
              </a:rPr>
              <a:t> з респондентом по телефону, </a:t>
            </a:r>
            <a:r>
              <a:rPr lang="ru-RU" sz="1400" b="1" dirty="0" err="1">
                <a:latin typeface="Arial" pitchFamily="34" charset="0"/>
                <a:cs typeface="Arial" pitchFamily="34" charset="0"/>
              </a:rPr>
              <a:t>має</a:t>
            </a:r>
            <a:r>
              <a:rPr lang="ru-RU" sz="1400" b="1" dirty="0">
                <a:latin typeface="Arial" pitchFamily="34" charset="0"/>
                <a:cs typeface="Arial" pitchFamily="34" charset="0"/>
              </a:rPr>
              <a:t> </a:t>
            </a:r>
            <a:r>
              <a:rPr lang="ru-RU" sz="1400" b="1" dirty="0" err="1">
                <a:latin typeface="Arial" pitchFamily="34" charset="0"/>
                <a:cs typeface="Arial" pitchFamily="34" charset="0"/>
              </a:rPr>
              <a:t>певну</a:t>
            </a:r>
            <a:r>
              <a:rPr lang="ru-RU" sz="1400" b="1" dirty="0">
                <a:latin typeface="Arial" pitchFamily="34" charset="0"/>
                <a:cs typeface="Arial" pitchFamily="34" charset="0"/>
              </a:rPr>
              <a:t> </a:t>
            </a:r>
            <a:r>
              <a:rPr lang="ru-RU" sz="1400" b="1" dirty="0" err="1">
                <a:latin typeface="Arial" pitchFamily="34" charset="0"/>
                <a:cs typeface="Arial" pitchFamily="34" charset="0"/>
              </a:rPr>
              <a:t>специфіку</a:t>
            </a:r>
            <a:r>
              <a:rPr lang="ru-RU" sz="1400" b="1" dirty="0">
                <a:latin typeface="Arial" pitchFamily="34" charset="0"/>
                <a:cs typeface="Arial" pitchFamily="34" charset="0"/>
              </a:rPr>
              <a:t>. </a:t>
            </a:r>
            <a:r>
              <a:rPr lang="ru-RU" sz="1400" b="1" dirty="0" err="1">
                <a:latin typeface="Arial" pitchFamily="34" charset="0"/>
                <a:cs typeface="Arial" pitchFamily="34" charset="0"/>
              </a:rPr>
              <a:t>Необхідно</a:t>
            </a:r>
            <a:r>
              <a:rPr lang="ru-RU" sz="1400" b="1" dirty="0">
                <a:latin typeface="Arial" pitchFamily="34" charset="0"/>
                <a:cs typeface="Arial" pitchFamily="34" charset="0"/>
              </a:rPr>
              <a:t> </a:t>
            </a:r>
            <a:r>
              <a:rPr lang="ru-RU" sz="1400" b="1" dirty="0" err="1">
                <a:latin typeface="Arial" pitchFamily="34" charset="0"/>
                <a:cs typeface="Arial" pitchFamily="34" charset="0"/>
              </a:rPr>
              <a:t>відзначити</a:t>
            </a:r>
            <a:r>
              <a:rPr lang="ru-RU" sz="1400" b="1" dirty="0">
                <a:latin typeface="Arial" pitchFamily="34" charset="0"/>
                <a:cs typeface="Arial" pitchFamily="34" charset="0"/>
              </a:rPr>
              <a:t>, </a:t>
            </a:r>
            <a:r>
              <a:rPr lang="ru-RU" sz="1400" b="1" dirty="0" err="1">
                <a:latin typeface="Arial" pitchFamily="34" charset="0"/>
                <a:cs typeface="Arial" pitchFamily="34" charset="0"/>
              </a:rPr>
              <a:t>що</a:t>
            </a:r>
            <a:r>
              <a:rPr lang="ru-RU" sz="1400" b="1" dirty="0">
                <a:latin typeface="Arial" pitchFamily="34" charset="0"/>
                <a:cs typeface="Arial" pitchFamily="34" charset="0"/>
              </a:rPr>
              <a:t> </a:t>
            </a:r>
            <a:r>
              <a:rPr lang="ru-RU" sz="1400" b="1" dirty="0" err="1">
                <a:latin typeface="Arial" pitchFamily="34" charset="0"/>
                <a:cs typeface="Arial" pitchFamily="34" charset="0"/>
              </a:rPr>
              <a:t>саме</a:t>
            </a:r>
            <a:r>
              <a:rPr lang="ru-RU" sz="1400" b="1" dirty="0">
                <a:latin typeface="Arial" pitchFamily="34" charset="0"/>
                <a:cs typeface="Arial" pitchFamily="34" charset="0"/>
              </a:rPr>
              <a:t> </a:t>
            </a:r>
            <a:r>
              <a:rPr lang="ru-RU" sz="1400" b="1" dirty="0" err="1">
                <a:latin typeface="Arial" pitchFamily="34" charset="0"/>
                <a:cs typeface="Arial" pitchFamily="34" charset="0"/>
              </a:rPr>
              <a:t>телефонне</a:t>
            </a:r>
            <a:r>
              <a:rPr lang="ru-RU" sz="1400" b="1" dirty="0">
                <a:latin typeface="Arial" pitchFamily="34" charset="0"/>
                <a:cs typeface="Arial" pitchFamily="34" charset="0"/>
              </a:rPr>
              <a:t> </a:t>
            </a:r>
            <a:r>
              <a:rPr lang="ru-RU" sz="1400" b="1" dirty="0" err="1">
                <a:latin typeface="Arial" pitchFamily="34" charset="0"/>
                <a:cs typeface="Arial" pitchFamily="34" charset="0"/>
              </a:rPr>
              <a:t>інтерв'ю</a:t>
            </a:r>
            <a:r>
              <a:rPr lang="ru-RU" sz="1400" b="1" dirty="0">
                <a:latin typeface="Arial" pitchFamily="34" charset="0"/>
                <a:cs typeface="Arial" pitchFamily="34" charset="0"/>
              </a:rPr>
              <a:t> </a:t>
            </a:r>
            <a:r>
              <a:rPr lang="ru-RU" sz="1400" b="1" dirty="0" err="1">
                <a:latin typeface="Arial" pitchFamily="34" charset="0"/>
                <a:cs typeface="Arial" pitchFamily="34" charset="0"/>
              </a:rPr>
              <a:t>дозволяє</a:t>
            </a:r>
            <a:r>
              <a:rPr lang="ru-RU" sz="1400" b="1" dirty="0">
                <a:latin typeface="Arial" pitchFamily="34" charset="0"/>
                <a:cs typeface="Arial" pitchFamily="34" charset="0"/>
              </a:rPr>
              <a:t> </a:t>
            </a:r>
            <a:r>
              <a:rPr lang="ru-RU" sz="1400" b="1" dirty="0" err="1">
                <a:latin typeface="Arial" pitchFamily="34" charset="0"/>
                <a:cs typeface="Arial" pitchFamily="34" charset="0"/>
              </a:rPr>
              <a:t>вирішувати</a:t>
            </a:r>
            <a:r>
              <a:rPr lang="ru-RU" sz="1400" b="1" dirty="0">
                <a:latin typeface="Arial" pitchFamily="34" charset="0"/>
                <a:cs typeface="Arial" pitchFamily="34" charset="0"/>
              </a:rPr>
              <a:t> </a:t>
            </a:r>
            <a:r>
              <a:rPr lang="ru-RU" sz="1400" b="1" dirty="0" err="1">
                <a:latin typeface="Arial" pitchFamily="34" charset="0"/>
                <a:cs typeface="Arial" pitchFamily="34" charset="0"/>
              </a:rPr>
              <a:t>деякі</a:t>
            </a:r>
            <a:r>
              <a:rPr lang="ru-RU" sz="1400" b="1" dirty="0">
                <a:latin typeface="Arial" pitchFamily="34" charset="0"/>
                <a:cs typeface="Arial" pitchFamily="34" charset="0"/>
              </a:rPr>
              <a:t> </a:t>
            </a:r>
            <a:r>
              <a:rPr lang="ru-RU" sz="1400" b="1" dirty="0" err="1">
                <a:latin typeface="Arial" pitchFamily="34" charset="0"/>
                <a:cs typeface="Arial" pitchFamily="34" charset="0"/>
              </a:rPr>
              <a:t>завдання</a:t>
            </a:r>
            <a:r>
              <a:rPr lang="ru-RU" sz="1400" b="1" dirty="0">
                <a:latin typeface="Arial" pitchFamily="34" charset="0"/>
                <a:cs typeface="Arial" pitchFamily="34" charset="0"/>
              </a:rPr>
              <a:t>, </a:t>
            </a:r>
            <a:r>
              <a:rPr lang="ru-RU" sz="1400" b="1" dirty="0" err="1">
                <a:latin typeface="Arial" pitchFamily="34" charset="0"/>
                <a:cs typeface="Arial" pitchFamily="34" charset="0"/>
              </a:rPr>
              <a:t>що</a:t>
            </a:r>
            <a:r>
              <a:rPr lang="ru-RU" sz="1400" b="1" dirty="0">
                <a:latin typeface="Arial" pitchFamily="34" charset="0"/>
                <a:cs typeface="Arial" pitchFamily="34" charset="0"/>
              </a:rPr>
              <a:t> </a:t>
            </a:r>
            <a:r>
              <a:rPr lang="ru-RU" sz="1400" b="1" dirty="0" err="1">
                <a:latin typeface="Arial" pitchFamily="34" charset="0"/>
                <a:cs typeface="Arial" pitchFamily="34" charset="0"/>
              </a:rPr>
              <a:t>виникають</a:t>
            </a:r>
            <a:r>
              <a:rPr lang="ru-RU" sz="1400" b="1" dirty="0">
                <a:latin typeface="Arial" pitchFamily="34" charset="0"/>
                <a:cs typeface="Arial" pitchFamily="34" charset="0"/>
              </a:rPr>
              <a:t> у </a:t>
            </a:r>
            <a:r>
              <a:rPr lang="ru-RU" sz="1400" b="1" dirty="0" err="1">
                <a:latin typeface="Arial" pitchFamily="34" charset="0"/>
                <a:cs typeface="Arial" pitchFamily="34" charset="0"/>
              </a:rPr>
              <a:t>процесі</a:t>
            </a:r>
            <a:r>
              <a:rPr lang="ru-RU" sz="1400" b="1" dirty="0">
                <a:latin typeface="Arial" pitchFamily="34" charset="0"/>
                <a:cs typeface="Arial" pitchFamily="34" charset="0"/>
              </a:rPr>
              <a:t> </a:t>
            </a:r>
            <a:r>
              <a:rPr lang="ru-RU" sz="1400" b="1" dirty="0" err="1">
                <a:latin typeface="Arial" pitchFamily="34" charset="0"/>
                <a:cs typeface="Arial" pitchFamily="34" charset="0"/>
              </a:rPr>
              <a:t>маркетингових</a:t>
            </a:r>
            <a:r>
              <a:rPr lang="ru-RU" sz="1400" b="1" dirty="0">
                <a:latin typeface="Arial" pitchFamily="34" charset="0"/>
                <a:cs typeface="Arial" pitchFamily="34" charset="0"/>
              </a:rPr>
              <a:t> </a:t>
            </a:r>
            <a:r>
              <a:rPr lang="ru-RU" sz="1400" b="1" dirty="0" err="1">
                <a:latin typeface="Arial" pitchFamily="34" charset="0"/>
                <a:cs typeface="Arial" pitchFamily="34" charset="0"/>
              </a:rPr>
              <a:t>досліджень</a:t>
            </a:r>
            <a:r>
              <a:rPr lang="ru-RU" sz="1400" b="1" dirty="0">
                <a:latin typeface="Arial" pitchFamily="34" charset="0"/>
                <a:cs typeface="Arial" pitchFamily="34" charset="0"/>
              </a:rPr>
              <a:t> і </a:t>
            </a:r>
            <a:r>
              <a:rPr lang="ru-RU" sz="1400" b="1" dirty="0" err="1">
                <a:latin typeface="Arial" pitchFamily="34" charset="0"/>
                <a:cs typeface="Arial" pitchFamily="34" charset="0"/>
              </a:rPr>
              <a:t>пов'язані</a:t>
            </a:r>
            <a:r>
              <a:rPr lang="ru-RU" sz="1400" b="1" dirty="0">
                <a:latin typeface="Arial" pitchFamily="34" charset="0"/>
                <a:cs typeface="Arial" pitchFamily="34" charset="0"/>
              </a:rPr>
              <a:t> з </a:t>
            </a:r>
            <a:r>
              <a:rPr lang="ru-RU" sz="1400" b="1" dirty="0" err="1">
                <a:latin typeface="Arial" pitchFamily="34" charset="0"/>
                <a:cs typeface="Arial" pitchFamily="34" charset="0"/>
              </a:rPr>
              <a:t>необхідністю</a:t>
            </a:r>
            <a:r>
              <a:rPr lang="ru-RU" sz="1400" b="1" dirty="0">
                <a:latin typeface="Arial" pitchFamily="34" charset="0"/>
                <a:cs typeface="Arial" pitchFamily="34" charset="0"/>
              </a:rPr>
              <a:t> </a:t>
            </a:r>
            <a:r>
              <a:rPr lang="ru-RU" sz="1400" b="1" dirty="0" err="1">
                <a:latin typeface="Arial" pitchFamily="34" charset="0"/>
                <a:cs typeface="Arial" pitchFamily="34" charset="0"/>
              </a:rPr>
              <a:t>миттєвого</a:t>
            </a:r>
            <a:r>
              <a:rPr lang="ru-RU" sz="1400" b="1" dirty="0">
                <a:latin typeface="Arial" pitchFamily="34" charset="0"/>
                <a:cs typeface="Arial" pitchFamily="34" charset="0"/>
              </a:rPr>
              <a:t> </a:t>
            </a:r>
            <a:r>
              <a:rPr lang="ru-RU" sz="1400" b="1" dirty="0" err="1">
                <a:latin typeface="Arial" pitchFamily="34" charset="0"/>
                <a:cs typeface="Arial" pitchFamily="34" charset="0"/>
              </a:rPr>
              <a:t>одержання</a:t>
            </a:r>
            <a:r>
              <a:rPr lang="ru-RU" sz="1400" b="1" dirty="0">
                <a:latin typeface="Arial" pitchFamily="34" charset="0"/>
                <a:cs typeface="Arial" pitchFamily="34" charset="0"/>
              </a:rPr>
              <a:t> </a:t>
            </a:r>
            <a:r>
              <a:rPr lang="ru-RU" sz="1400" b="1" dirty="0" err="1">
                <a:latin typeface="Arial" pitchFamily="34" charset="0"/>
                <a:cs typeface="Arial" pitchFamily="34" charset="0"/>
              </a:rPr>
              <a:t>інформації</a:t>
            </a:r>
            <a:r>
              <a:rPr lang="ru-RU" sz="1400" b="1" dirty="0">
                <a:latin typeface="Arial" pitchFamily="34" charset="0"/>
                <a:cs typeface="Arial" pitchFamily="34" charset="0"/>
              </a:rPr>
              <a:t>, </a:t>
            </a:r>
            <a:r>
              <a:rPr lang="ru-RU" sz="1400" b="1" dirty="0" err="1">
                <a:latin typeface="Arial" pitchFamily="34" charset="0"/>
                <a:cs typeface="Arial" pitchFamily="34" charset="0"/>
              </a:rPr>
              <a:t>відповідної</a:t>
            </a:r>
            <a:r>
              <a:rPr lang="ru-RU" sz="1400" b="1" dirty="0">
                <a:latin typeface="Arial" pitchFamily="34" charset="0"/>
                <a:cs typeface="Arial" pitchFamily="34" charset="0"/>
              </a:rPr>
              <a:t> </a:t>
            </a:r>
            <a:r>
              <a:rPr lang="ru-RU" sz="1400" b="1" dirty="0" err="1">
                <a:latin typeface="Arial" pitchFamily="34" charset="0"/>
                <a:cs typeface="Arial" pitchFamily="34" charset="0"/>
              </a:rPr>
              <a:t>реакції</a:t>
            </a:r>
            <a:r>
              <a:rPr lang="ru-RU" sz="1400" b="1" dirty="0">
                <a:latin typeface="Arial" pitchFamily="34" charset="0"/>
                <a:cs typeface="Arial" pitchFamily="34" charset="0"/>
              </a:rPr>
              <a:t> </a:t>
            </a:r>
            <a:r>
              <a:rPr lang="ru-RU" sz="1400" b="1" dirty="0" err="1">
                <a:latin typeface="Arial" pitchFamily="34" charset="0"/>
                <a:cs typeface="Arial" pitchFamily="34" charset="0"/>
              </a:rPr>
              <a:t>респондентів</a:t>
            </a:r>
            <a:r>
              <a:rPr lang="ru-RU" sz="1400" b="1" dirty="0">
                <a:latin typeface="Arial" pitchFamily="34" charset="0"/>
                <a:cs typeface="Arial" pitchFamily="34" charset="0"/>
              </a:rPr>
              <a:t>, </a:t>
            </a:r>
            <a:r>
              <a:rPr lang="ru-RU" sz="1400" b="1" dirty="0" err="1">
                <a:latin typeface="Arial" pitchFamily="34" charset="0"/>
                <a:cs typeface="Arial" pitchFamily="34" charset="0"/>
              </a:rPr>
              <a:t>зокрема</a:t>
            </a:r>
            <a:r>
              <a:rPr lang="ru-RU" sz="1400" b="1" dirty="0">
                <a:latin typeface="Arial" pitchFamily="34" charset="0"/>
                <a:cs typeface="Arial" pitchFamily="34" charset="0"/>
              </a:rPr>
              <a:t> при </a:t>
            </a:r>
            <a:r>
              <a:rPr lang="ru-RU" sz="1400" b="1" dirty="0" err="1">
                <a:latin typeface="Arial" pitchFamily="34" charset="0"/>
                <a:cs typeface="Arial" pitchFamily="34" charset="0"/>
              </a:rPr>
              <a:t>регулярних</a:t>
            </a:r>
            <a:r>
              <a:rPr lang="ru-RU" sz="1400" b="1" dirty="0">
                <a:latin typeface="Arial" pitchFamily="34" charset="0"/>
                <a:cs typeface="Arial" pitchFamily="34" charset="0"/>
              </a:rPr>
              <a:t> </a:t>
            </a:r>
            <a:r>
              <a:rPr lang="ru-RU" sz="1400" b="1" dirty="0" err="1">
                <a:latin typeface="Arial" pitchFamily="34" charset="0"/>
                <a:cs typeface="Arial" pitchFamily="34" charset="0"/>
              </a:rPr>
              <a:t>моніторингові</a:t>
            </a:r>
            <a:r>
              <a:rPr lang="ru-RU" sz="1400" b="1" dirty="0">
                <a:latin typeface="Arial" pitchFamily="34" charset="0"/>
                <a:cs typeface="Arial" pitchFamily="34" charset="0"/>
              </a:rPr>
              <a:t> </a:t>
            </a:r>
            <a:r>
              <a:rPr lang="ru-RU" sz="1400" b="1" dirty="0" err="1">
                <a:latin typeface="Arial" pitchFamily="34" charset="0"/>
                <a:cs typeface="Arial" pitchFamily="34" charset="0"/>
              </a:rPr>
              <a:t>їх</a:t>
            </a:r>
            <a:r>
              <a:rPr lang="ru-RU" sz="1400" b="1" dirty="0">
                <a:latin typeface="Arial" pitchFamily="34" charset="0"/>
                <a:cs typeface="Arial" pitchFamily="34" charset="0"/>
              </a:rPr>
              <a:t> </a:t>
            </a:r>
            <a:r>
              <a:rPr lang="ru-RU" sz="1400" b="1" dirty="0" err="1">
                <a:latin typeface="Arial" pitchFamily="34" charset="0"/>
                <a:cs typeface="Arial" pitchFamily="34" charset="0"/>
              </a:rPr>
              <a:t>зніманнях</a:t>
            </a:r>
            <a:r>
              <a:rPr lang="ru-RU" sz="1400" b="1" dirty="0">
                <a:latin typeface="Arial" pitchFamily="34" charset="0"/>
                <a:cs typeface="Arial" pitchFamily="34" charset="0"/>
              </a:rPr>
              <a:t> </a:t>
            </a:r>
            <a:r>
              <a:rPr lang="ru-RU" sz="1400" b="1" dirty="0" err="1">
                <a:latin typeface="Arial" pitchFamily="34" charset="0"/>
                <a:cs typeface="Arial" pitchFamily="34" charset="0"/>
              </a:rPr>
              <a:t>інформації</a:t>
            </a:r>
            <a:r>
              <a:rPr lang="ru-RU" sz="1400" b="1" dirty="0">
                <a:latin typeface="Arial" pitchFamily="34" charset="0"/>
                <a:cs typeface="Arial" pitchFamily="34" charset="0"/>
              </a:rPr>
              <a:t>, </a:t>
            </a:r>
            <a:r>
              <a:rPr lang="ru-RU" sz="1400" b="1" dirty="0" err="1">
                <a:latin typeface="Arial" pitchFamily="34" charset="0"/>
                <a:cs typeface="Arial" pitchFamily="34" charset="0"/>
              </a:rPr>
              <a:t>вивченні</a:t>
            </a:r>
            <a:r>
              <a:rPr lang="ru-RU" sz="1400" b="1" dirty="0">
                <a:latin typeface="Arial" pitchFamily="34" charset="0"/>
                <a:cs typeface="Arial" pitchFamily="34" charset="0"/>
              </a:rPr>
              <a:t> </a:t>
            </a:r>
            <a:r>
              <a:rPr lang="ru-RU" sz="1400" b="1" dirty="0" err="1">
                <a:latin typeface="Arial" pitchFamily="34" charset="0"/>
                <a:cs typeface="Arial" pitchFamily="34" charset="0"/>
              </a:rPr>
              <a:t>залам'ятовуваності</a:t>
            </a:r>
            <a:r>
              <a:rPr lang="ru-RU" sz="1400" b="1" dirty="0">
                <a:latin typeface="Arial" pitchFamily="34" charset="0"/>
                <a:cs typeface="Arial" pitchFamily="34" charset="0"/>
              </a:rPr>
              <a:t> </a:t>
            </a:r>
            <a:r>
              <a:rPr lang="ru-RU" sz="1400" b="1" dirty="0" err="1">
                <a:latin typeface="Arial" pitchFamily="34" charset="0"/>
                <a:cs typeface="Arial" pitchFamily="34" charset="0"/>
              </a:rPr>
              <a:t>телевізійної</a:t>
            </a:r>
            <a:r>
              <a:rPr lang="ru-RU" sz="1400" b="1" dirty="0">
                <a:latin typeface="Arial" pitchFamily="34" charset="0"/>
                <a:cs typeface="Arial" pitchFamily="34" charset="0"/>
              </a:rPr>
              <a:t> </a:t>
            </a:r>
            <a:r>
              <a:rPr lang="ru-RU" sz="1400" b="1" dirty="0" err="1">
                <a:latin typeface="Arial" pitchFamily="34" charset="0"/>
                <a:cs typeface="Arial" pitchFamily="34" charset="0"/>
              </a:rPr>
              <a:t>реклами</a:t>
            </a:r>
            <a:r>
              <a:rPr lang="ru-RU" sz="1400" b="1" dirty="0">
                <a:latin typeface="Arial" pitchFamily="34" charset="0"/>
                <a:cs typeface="Arial" pitchFamily="34" charset="0"/>
              </a:rPr>
              <a:t> </a:t>
            </a:r>
            <a:r>
              <a:rPr lang="ru-RU" sz="1400" b="1" dirty="0" err="1">
                <a:latin typeface="Arial" pitchFamily="34" charset="0"/>
                <a:cs typeface="Arial" pitchFamily="34" charset="0"/>
              </a:rPr>
              <a:t>тощо</a:t>
            </a:r>
            <a:r>
              <a:rPr lang="ru-RU" sz="1400" b="1" dirty="0">
                <a:latin typeface="Arial" pitchFamily="34" charset="0"/>
                <a:cs typeface="Arial" pitchFamily="34" charset="0"/>
              </a:rPr>
              <a:t>. У той же час </a:t>
            </a:r>
            <a:r>
              <a:rPr lang="ru-RU" sz="1400" b="1" dirty="0" err="1">
                <a:latin typeface="Arial" pitchFamily="34" charset="0"/>
                <a:cs typeface="Arial" pitchFamily="34" charset="0"/>
              </a:rPr>
              <a:t>принципово</a:t>
            </a:r>
            <a:r>
              <a:rPr lang="ru-RU" sz="1400" b="1" dirty="0">
                <a:latin typeface="Arial" pitchFamily="34" charset="0"/>
                <a:cs typeface="Arial" pitchFamily="34" charset="0"/>
              </a:rPr>
              <a:t> </a:t>
            </a:r>
            <a:r>
              <a:rPr lang="ru-RU" sz="1400" b="1" dirty="0" err="1">
                <a:latin typeface="Arial" pitchFamily="34" charset="0"/>
                <a:cs typeface="Arial" pitchFamily="34" charset="0"/>
              </a:rPr>
              <a:t>важливою</a:t>
            </a:r>
            <a:r>
              <a:rPr lang="ru-RU" sz="1400" b="1" dirty="0">
                <a:latin typeface="Arial" pitchFamily="34" charset="0"/>
                <a:cs typeface="Arial" pitchFamily="34" charset="0"/>
              </a:rPr>
              <a:t> </a:t>
            </a:r>
            <a:r>
              <a:rPr lang="ru-RU" sz="1400" b="1" dirty="0" err="1">
                <a:latin typeface="Arial" pitchFamily="34" charset="0"/>
                <a:cs typeface="Arial" pitchFamily="34" charset="0"/>
              </a:rPr>
              <a:t>умовою</a:t>
            </a:r>
            <a:r>
              <a:rPr lang="ru-RU" sz="1400" b="1" dirty="0">
                <a:latin typeface="Arial" pitchFamily="34" charset="0"/>
                <a:cs typeface="Arial" pitchFamily="34" charset="0"/>
              </a:rPr>
              <a:t> для </a:t>
            </a:r>
            <a:r>
              <a:rPr lang="ru-RU" sz="1400" b="1" dirty="0" err="1">
                <a:latin typeface="Arial" pitchFamily="34" charset="0"/>
                <a:cs typeface="Arial" pitchFamily="34" charset="0"/>
              </a:rPr>
              <a:t>проведення</a:t>
            </a:r>
            <a:r>
              <a:rPr lang="ru-RU" sz="1400" b="1" dirty="0">
                <a:latin typeface="Arial" pitchFamily="34" charset="0"/>
                <a:cs typeface="Arial" pitchFamily="34" charset="0"/>
              </a:rPr>
              <a:t> телефонного </a:t>
            </a:r>
            <a:r>
              <a:rPr lang="ru-RU" sz="1400" b="1" dirty="0" err="1">
                <a:latin typeface="Arial" pitchFamily="34" charset="0"/>
                <a:cs typeface="Arial" pitchFamily="34" charset="0"/>
              </a:rPr>
              <a:t>інтерв'ю</a:t>
            </a:r>
            <a:r>
              <a:rPr lang="ru-RU" sz="1400" b="1" dirty="0">
                <a:latin typeface="Arial" pitchFamily="34" charset="0"/>
                <a:cs typeface="Arial" pitchFamily="34" charset="0"/>
              </a:rPr>
              <a:t> є </a:t>
            </a:r>
            <a:r>
              <a:rPr lang="ru-RU" sz="1400" b="1" dirty="0" err="1">
                <a:latin typeface="Arial" pitchFamily="34" charset="0"/>
                <a:cs typeface="Arial" pitchFamily="34" charset="0"/>
              </a:rPr>
              <a:t>висока</a:t>
            </a:r>
            <a:r>
              <a:rPr lang="ru-RU" sz="1400" b="1" dirty="0">
                <a:latin typeface="Arial" pitchFamily="34" charset="0"/>
                <a:cs typeface="Arial" pitchFamily="34" charset="0"/>
              </a:rPr>
              <a:t> </a:t>
            </a:r>
            <a:r>
              <a:rPr lang="ru-RU" sz="1400" b="1" dirty="0" err="1">
                <a:latin typeface="Arial" pitchFamily="34" charset="0"/>
                <a:cs typeface="Arial" pitchFamily="34" charset="0"/>
              </a:rPr>
              <a:t>щільність</a:t>
            </a:r>
            <a:r>
              <a:rPr lang="ru-RU" sz="1400" b="1" dirty="0">
                <a:latin typeface="Arial" pitchFamily="34" charset="0"/>
                <a:cs typeface="Arial" pitchFamily="34" charset="0"/>
              </a:rPr>
              <a:t> </a:t>
            </a:r>
            <a:r>
              <a:rPr lang="ru-RU" sz="1400" b="1" dirty="0" err="1">
                <a:latin typeface="Arial" pitchFamily="34" charset="0"/>
                <a:cs typeface="Arial" pitchFamily="34" charset="0"/>
              </a:rPr>
              <a:t>телефонної</a:t>
            </a:r>
            <a:r>
              <a:rPr lang="ru-RU" sz="1400" b="1" dirty="0">
                <a:latin typeface="Arial" pitchFamily="34" charset="0"/>
                <a:cs typeface="Arial" pitchFamily="34" charset="0"/>
              </a:rPr>
              <a:t> </a:t>
            </a:r>
            <a:r>
              <a:rPr lang="ru-RU" sz="1400" b="1" dirty="0" err="1">
                <a:latin typeface="Arial" pitchFamily="34" charset="0"/>
                <a:cs typeface="Arial" pitchFamily="34" charset="0"/>
              </a:rPr>
              <a:t>мережі</a:t>
            </a:r>
            <a:r>
              <a:rPr lang="ru-RU" sz="1400" b="1" dirty="0">
                <a:latin typeface="Arial" pitchFamily="34" charset="0"/>
                <a:cs typeface="Arial" pitchFamily="34" charset="0"/>
              </a:rPr>
              <a:t> (</a:t>
            </a:r>
            <a:r>
              <a:rPr lang="ru-RU" sz="1400" b="1" dirty="0" err="1">
                <a:latin typeface="Arial" pitchFamily="34" charset="0"/>
                <a:cs typeface="Arial" pitchFamily="34" charset="0"/>
              </a:rPr>
              <a:t>телефонні</a:t>
            </a:r>
            <a:r>
              <a:rPr lang="ru-RU" sz="1400" b="1" dirty="0">
                <a:latin typeface="Arial" pitchFamily="34" charset="0"/>
                <a:cs typeface="Arial" pitchFamily="34" charset="0"/>
              </a:rPr>
              <a:t> </a:t>
            </a:r>
            <a:r>
              <a:rPr lang="ru-RU" sz="1400" b="1" dirty="0" err="1">
                <a:latin typeface="Arial" pitchFamily="34" charset="0"/>
                <a:cs typeface="Arial" pitchFamily="34" charset="0"/>
              </a:rPr>
              <a:t>інтерв'ю</a:t>
            </a:r>
            <a:r>
              <a:rPr lang="ru-RU" sz="1400" b="1" dirty="0">
                <a:latin typeface="Arial" pitchFamily="34" charset="0"/>
                <a:cs typeface="Arial" pitchFamily="34" charset="0"/>
              </a:rPr>
              <a:t> </a:t>
            </a:r>
            <a:r>
              <a:rPr lang="ru-RU" sz="1400" b="1" dirty="0" err="1">
                <a:latin typeface="Arial" pitchFamily="34" charset="0"/>
                <a:cs typeface="Arial" pitchFamily="34" charset="0"/>
              </a:rPr>
              <a:t>частіше</a:t>
            </a:r>
            <a:r>
              <a:rPr lang="ru-RU" sz="1400" b="1" dirty="0">
                <a:latin typeface="Arial" pitchFamily="34" charset="0"/>
                <a:cs typeface="Arial" pitchFamily="34" charset="0"/>
              </a:rPr>
              <a:t> </a:t>
            </a:r>
            <a:r>
              <a:rPr lang="ru-RU" sz="1400" b="1" dirty="0" err="1">
                <a:latin typeface="Arial" pitchFamily="34" charset="0"/>
                <a:cs typeface="Arial" pitchFamily="34" charset="0"/>
              </a:rPr>
              <a:t>проводяться</a:t>
            </a:r>
            <a:r>
              <a:rPr lang="ru-RU" sz="1400" b="1" dirty="0">
                <a:latin typeface="Arial" pitchFamily="34" charset="0"/>
                <a:cs typeface="Arial" pitchFamily="34" charset="0"/>
              </a:rPr>
              <a:t> в США, де практично </a:t>
            </a:r>
            <a:r>
              <a:rPr lang="ru-RU" sz="1400" b="1" dirty="0" err="1">
                <a:latin typeface="Arial" pitchFamily="34" charset="0"/>
                <a:cs typeface="Arial" pitchFamily="34" charset="0"/>
              </a:rPr>
              <a:t>кожна</a:t>
            </a:r>
            <a:r>
              <a:rPr lang="ru-RU" sz="1400" b="1" dirty="0">
                <a:latin typeface="Arial" pitchFamily="34" charset="0"/>
                <a:cs typeface="Arial" pitchFamily="34" charset="0"/>
              </a:rPr>
              <a:t> </a:t>
            </a:r>
            <a:r>
              <a:rPr lang="ru-RU" sz="1400" b="1" dirty="0" err="1">
                <a:latin typeface="Arial" pitchFamily="34" charset="0"/>
                <a:cs typeface="Arial" pitchFamily="34" charset="0"/>
              </a:rPr>
              <a:t>сім'я</a:t>
            </a:r>
            <a:r>
              <a:rPr lang="ru-RU" sz="1400" b="1" dirty="0">
                <a:latin typeface="Arial" pitchFamily="34" charset="0"/>
                <a:cs typeface="Arial" pitchFamily="34" charset="0"/>
              </a:rPr>
              <a:t> </a:t>
            </a:r>
            <a:r>
              <a:rPr lang="ru-RU" sz="1400" b="1" dirty="0" err="1">
                <a:latin typeface="Arial" pitchFamily="34" charset="0"/>
                <a:cs typeface="Arial" pitchFamily="34" charset="0"/>
              </a:rPr>
              <a:t>має</a:t>
            </a:r>
            <a:r>
              <a:rPr lang="ru-RU" sz="1400" b="1" dirty="0">
                <a:latin typeface="Arial" pitchFamily="34" charset="0"/>
                <a:cs typeface="Arial" pitchFamily="34" charset="0"/>
              </a:rPr>
              <a:t> телефон), </a:t>
            </a:r>
            <a:r>
              <a:rPr lang="ru-RU" sz="1400" b="1" dirty="0" err="1">
                <a:latin typeface="Arial" pitchFamily="34" charset="0"/>
                <a:cs typeface="Arial" pitchFamily="34" charset="0"/>
              </a:rPr>
              <a:t>що</a:t>
            </a:r>
            <a:r>
              <a:rPr lang="ru-RU" sz="1400" b="1" dirty="0">
                <a:latin typeface="Arial" pitchFamily="34" charset="0"/>
                <a:cs typeface="Arial" pitchFamily="34" charset="0"/>
              </a:rPr>
              <a:t> </a:t>
            </a:r>
            <a:r>
              <a:rPr lang="ru-RU" sz="1400" b="1" dirty="0" err="1">
                <a:latin typeface="Arial" pitchFamily="34" charset="0"/>
                <a:cs typeface="Arial" pitchFamily="34" charset="0"/>
              </a:rPr>
              <a:t>дозволяє</a:t>
            </a:r>
            <a:r>
              <a:rPr lang="ru-RU" sz="1400" b="1" dirty="0">
                <a:latin typeface="Arial" pitchFamily="34" charset="0"/>
                <a:cs typeface="Arial" pitchFamily="34" charset="0"/>
              </a:rPr>
              <a:t> </a:t>
            </a:r>
            <a:r>
              <a:rPr lang="ru-RU" sz="1400" b="1" dirty="0" err="1">
                <a:latin typeface="Arial" pitchFamily="34" charset="0"/>
                <a:cs typeface="Arial" pitchFamily="34" charset="0"/>
              </a:rPr>
              <a:t>комп'ютеру</a:t>
            </a:r>
            <a:r>
              <a:rPr lang="ru-RU" sz="1400" b="1" dirty="0">
                <a:latin typeface="Arial" pitchFamily="34" charset="0"/>
                <a:cs typeface="Arial" pitchFamily="34" charset="0"/>
              </a:rPr>
              <a:t> </a:t>
            </a:r>
            <a:r>
              <a:rPr lang="ru-RU" sz="1400" b="1" dirty="0" err="1">
                <a:latin typeface="Arial" pitchFamily="34" charset="0"/>
                <a:cs typeface="Arial" pitchFamily="34" charset="0"/>
              </a:rPr>
              <a:t>робити</a:t>
            </a:r>
            <a:r>
              <a:rPr lang="ru-RU" sz="1400" b="1" dirty="0">
                <a:latin typeface="Arial" pitchFamily="34" charset="0"/>
                <a:cs typeface="Arial" pitchFamily="34" charset="0"/>
              </a:rPr>
              <a:t> </a:t>
            </a:r>
            <a:r>
              <a:rPr lang="ru-RU" sz="1400" b="1" dirty="0" err="1">
                <a:latin typeface="Arial" pitchFamily="34" charset="0"/>
                <a:cs typeface="Arial" pitchFamily="34" charset="0"/>
              </a:rPr>
              <a:t>вибірку</a:t>
            </a:r>
            <a:r>
              <a:rPr lang="ru-RU" sz="1400" b="1" dirty="0">
                <a:latin typeface="Arial" pitchFamily="34" charset="0"/>
                <a:cs typeface="Arial" pitchFamily="34" charset="0"/>
              </a:rPr>
              <a:t> </a:t>
            </a:r>
            <a:r>
              <a:rPr lang="ru-RU" sz="1400" b="1" dirty="0" err="1">
                <a:latin typeface="Arial" pitchFamily="34" charset="0"/>
                <a:cs typeface="Arial" pitchFamily="34" charset="0"/>
              </a:rPr>
              <a:t>телефонних</a:t>
            </a:r>
            <a:r>
              <a:rPr lang="ru-RU" sz="1400" b="1" dirty="0">
                <a:latin typeface="Arial" pitchFamily="34" charset="0"/>
                <a:cs typeface="Arial" pitchFamily="34" charset="0"/>
              </a:rPr>
              <a:t> </a:t>
            </a:r>
            <a:r>
              <a:rPr lang="ru-RU" sz="1400" b="1" dirty="0" err="1">
                <a:latin typeface="Arial" pitchFamily="34" charset="0"/>
                <a:cs typeface="Arial" pitchFamily="34" charset="0"/>
              </a:rPr>
              <a:t>номерів</a:t>
            </a:r>
            <a:r>
              <a:rPr lang="ru-RU" sz="1400" b="1" dirty="0">
                <a:latin typeface="Arial" pitchFamily="34" charset="0"/>
                <a:cs typeface="Arial" pitchFamily="34" charset="0"/>
              </a:rPr>
              <a:t>, </a:t>
            </a:r>
            <a:r>
              <a:rPr lang="ru-RU" sz="1400" b="1" dirty="0" err="1">
                <a:latin typeface="Arial" pitchFamily="34" charset="0"/>
                <a:cs typeface="Arial" pitchFamily="34" charset="0"/>
              </a:rPr>
              <a:t>використовуючи</a:t>
            </a:r>
            <a:r>
              <a:rPr lang="ru-RU" sz="1400" b="1" dirty="0">
                <a:latin typeface="Arial" pitchFamily="34" charset="0"/>
                <a:cs typeface="Arial" pitchFamily="34" charset="0"/>
              </a:rPr>
              <a:t> </a:t>
            </a:r>
            <a:r>
              <a:rPr lang="ru-RU" sz="1400" b="1" dirty="0" err="1">
                <a:latin typeface="Arial" pitchFamily="34" charset="0"/>
                <a:cs typeface="Arial" pitchFamily="34" charset="0"/>
              </a:rPr>
              <a:t>таблиці</a:t>
            </a:r>
            <a:r>
              <a:rPr lang="ru-RU" sz="1400" b="1" dirty="0">
                <a:latin typeface="Arial" pitchFamily="34" charset="0"/>
                <a:cs typeface="Arial" pitchFamily="34" charset="0"/>
              </a:rPr>
              <a:t> </a:t>
            </a:r>
            <a:r>
              <a:rPr lang="ru-RU" sz="1400" b="1" dirty="0" err="1">
                <a:latin typeface="Arial" pitchFamily="34" charset="0"/>
                <a:cs typeface="Arial" pitchFamily="34" charset="0"/>
              </a:rPr>
              <a:t>випадкових</a:t>
            </a:r>
            <a:r>
              <a:rPr lang="ru-RU" sz="1400" b="1" dirty="0">
                <a:latin typeface="Arial" pitchFamily="34" charset="0"/>
                <a:cs typeface="Arial" pitchFamily="34" charset="0"/>
              </a:rPr>
              <a:t> чисел.</a:t>
            </a:r>
          </a:p>
          <a:p>
            <a:r>
              <a:rPr lang="ru-RU" sz="1400" b="1" i="1" dirty="0" err="1">
                <a:latin typeface="Arial" pitchFamily="34" charset="0"/>
                <a:cs typeface="Arial" pitchFamily="34" charset="0"/>
              </a:rPr>
              <a:t>Глибинне</a:t>
            </a:r>
            <a:r>
              <a:rPr lang="ru-RU" sz="1400" b="1" i="1" dirty="0">
                <a:latin typeface="Arial" pitchFamily="34" charset="0"/>
                <a:cs typeface="Arial" pitchFamily="34" charset="0"/>
              </a:rPr>
              <a:t> </a:t>
            </a:r>
            <a:r>
              <a:rPr lang="ru-RU" sz="1400" b="1" i="1" dirty="0" err="1">
                <a:latin typeface="Arial" pitchFamily="34" charset="0"/>
                <a:cs typeface="Arial" pitchFamily="34" charset="0"/>
              </a:rPr>
              <a:t>інтерв'ю</a:t>
            </a:r>
            <a:r>
              <a:rPr lang="ru-RU" sz="1400" b="1" i="1" dirty="0">
                <a:latin typeface="Arial" pitchFamily="34" charset="0"/>
                <a:cs typeface="Arial" pitchFamily="34" charset="0"/>
              </a:rPr>
              <a:t>.</a:t>
            </a:r>
            <a:r>
              <a:rPr lang="ru-RU" sz="1400" b="1" dirty="0">
                <a:latin typeface="Arial" pitchFamily="34" charset="0"/>
                <a:cs typeface="Arial" pitchFamily="34" charset="0"/>
              </a:rPr>
              <a:t> </a:t>
            </a:r>
            <a:r>
              <a:rPr lang="ru-RU" sz="1400" b="1" dirty="0" err="1">
                <a:latin typeface="Arial" pitchFamily="34" charset="0"/>
                <a:cs typeface="Arial" pitchFamily="34" charset="0"/>
              </a:rPr>
              <a:t>Переходячи</a:t>
            </a:r>
            <a:r>
              <a:rPr lang="ru-RU" sz="1400" b="1" dirty="0">
                <a:latin typeface="Arial" pitchFamily="34" charset="0"/>
                <a:cs typeface="Arial" pitchFamily="34" charset="0"/>
              </a:rPr>
              <a:t> до характеристики </a:t>
            </a:r>
            <a:r>
              <a:rPr lang="ru-RU" sz="1400" b="1" dirty="0" err="1">
                <a:latin typeface="Arial" pitchFamily="34" charset="0"/>
                <a:cs typeface="Arial" pitchFamily="34" charset="0"/>
              </a:rPr>
              <a:t>глибинного</a:t>
            </a:r>
            <a:r>
              <a:rPr lang="ru-RU" sz="1400" b="1" dirty="0">
                <a:latin typeface="Arial" pitchFamily="34" charset="0"/>
                <a:cs typeface="Arial" pitchFamily="34" charset="0"/>
              </a:rPr>
              <a:t> </a:t>
            </a:r>
            <a:r>
              <a:rPr lang="ru-RU" sz="1400" b="1" dirty="0" err="1">
                <a:latin typeface="Arial" pitchFamily="34" charset="0"/>
                <a:cs typeface="Arial" pitchFamily="34" charset="0"/>
              </a:rPr>
              <a:t>інтерв'ю</a:t>
            </a:r>
            <a:r>
              <a:rPr lang="ru-RU" sz="1400" b="1" dirty="0">
                <a:latin typeface="Arial" pitchFamily="34" charset="0"/>
                <a:cs typeface="Arial" pitchFamily="34" charset="0"/>
              </a:rPr>
              <a:t>, </a:t>
            </a:r>
            <a:r>
              <a:rPr lang="ru-RU" sz="1400" b="1" dirty="0" err="1">
                <a:latin typeface="Arial" pitchFamily="34" charset="0"/>
                <a:cs typeface="Arial" pitchFamily="34" charset="0"/>
              </a:rPr>
              <a:t>нагадаємо</a:t>
            </a:r>
            <a:r>
              <a:rPr lang="ru-RU" sz="1400" b="1" dirty="0">
                <a:latin typeface="Arial" pitchFamily="34" charset="0"/>
                <a:cs typeface="Arial" pitchFamily="34" charset="0"/>
              </a:rPr>
              <a:t>, </a:t>
            </a:r>
            <a:r>
              <a:rPr lang="ru-RU" sz="1400" b="1" dirty="0" err="1">
                <a:latin typeface="Arial" pitchFamily="34" charset="0"/>
                <a:cs typeface="Arial" pitchFamily="34" charset="0"/>
              </a:rPr>
              <a:t>що</a:t>
            </a:r>
            <a:r>
              <a:rPr lang="ru-RU" sz="1400" b="1" dirty="0">
                <a:latin typeface="Arial" pitchFamily="34" charset="0"/>
                <a:cs typeface="Arial" pitchFamily="34" charset="0"/>
              </a:rPr>
              <a:t> </a:t>
            </a:r>
            <a:r>
              <a:rPr lang="ru-RU" sz="1400" b="1" dirty="0" err="1">
                <a:latin typeface="Arial" pitchFamily="34" charset="0"/>
                <a:cs typeface="Arial" pitchFamily="34" charset="0"/>
              </a:rPr>
              <a:t>воно</a:t>
            </a:r>
            <a:r>
              <a:rPr lang="ru-RU" sz="1400" b="1" dirty="0">
                <a:latin typeface="Arial" pitchFamily="34" charset="0"/>
                <a:cs typeface="Arial" pitchFamily="34" charset="0"/>
              </a:rPr>
              <a:t> </a:t>
            </a:r>
            <a:r>
              <a:rPr lang="ru-RU" sz="1400" b="1" dirty="0" err="1">
                <a:latin typeface="Arial" pitchFamily="34" charset="0"/>
                <a:cs typeface="Arial" pitchFamily="34" charset="0"/>
              </a:rPr>
              <a:t>належить</a:t>
            </a:r>
            <a:r>
              <a:rPr lang="ru-RU" sz="1400" b="1" dirty="0">
                <a:latin typeface="Arial" pitchFamily="34" charset="0"/>
                <a:cs typeface="Arial" pitchFamily="34" charset="0"/>
              </a:rPr>
              <a:t> до </a:t>
            </a:r>
            <a:r>
              <a:rPr lang="ru-RU" sz="1400" b="1" dirty="0" err="1">
                <a:latin typeface="Arial" pitchFamily="34" charset="0"/>
                <a:cs typeface="Arial" pitchFamily="34" charset="0"/>
              </a:rPr>
              <a:t>групи</a:t>
            </a:r>
            <a:r>
              <a:rPr lang="ru-RU" sz="1400" b="1" dirty="0">
                <a:latin typeface="Arial" pitchFamily="34" charset="0"/>
                <a:cs typeface="Arial" pitchFamily="34" charset="0"/>
              </a:rPr>
              <a:t> </a:t>
            </a:r>
            <a:r>
              <a:rPr lang="ru-RU" sz="1400" b="1" dirty="0" err="1">
                <a:latin typeface="Arial" pitchFamily="34" charset="0"/>
                <a:cs typeface="Arial" pitchFamily="34" charset="0"/>
              </a:rPr>
              <a:t>якісних</a:t>
            </a:r>
            <a:r>
              <a:rPr lang="ru-RU" sz="1400" b="1" dirty="0">
                <a:latin typeface="Arial" pitchFamily="34" charset="0"/>
                <a:cs typeface="Arial" pitchFamily="34" charset="0"/>
              </a:rPr>
              <a:t> </a:t>
            </a:r>
            <a:r>
              <a:rPr lang="ru-RU" sz="1400" b="1" dirty="0" err="1">
                <a:latin typeface="Arial" pitchFamily="34" charset="0"/>
                <a:cs typeface="Arial" pitchFamily="34" charset="0"/>
              </a:rPr>
              <a:t>методів</a:t>
            </a:r>
            <a:r>
              <a:rPr lang="ru-RU" sz="1400" b="1" dirty="0">
                <a:latin typeface="Arial" pitchFamily="34" charset="0"/>
                <a:cs typeface="Arial" pitchFamily="34" charset="0"/>
              </a:rPr>
              <a:t> і </a:t>
            </a:r>
            <a:r>
              <a:rPr lang="ru-RU" sz="1400" b="1" dirty="0" err="1">
                <a:latin typeface="Arial" pitchFamily="34" charset="0"/>
                <a:cs typeface="Arial" pitchFamily="34" charset="0"/>
              </a:rPr>
              <a:t>використовується</a:t>
            </a:r>
            <a:r>
              <a:rPr lang="ru-RU" sz="1400" b="1" dirty="0">
                <a:latin typeface="Arial" pitchFamily="34" charset="0"/>
                <a:cs typeface="Arial" pitchFamily="34" charset="0"/>
              </a:rPr>
              <a:t> в першу </a:t>
            </a:r>
            <a:r>
              <a:rPr lang="ru-RU" sz="1400" b="1" dirty="0" err="1">
                <a:latin typeface="Arial" pitchFamily="34" charset="0"/>
                <a:cs typeface="Arial" pitchFamily="34" charset="0"/>
              </a:rPr>
              <a:t>чергу</a:t>
            </a:r>
            <a:r>
              <a:rPr lang="ru-RU" sz="1400" b="1" dirty="0">
                <a:latin typeface="Arial" pitchFamily="34" charset="0"/>
                <a:cs typeface="Arial" pitchFamily="34" charset="0"/>
              </a:rPr>
              <a:t> в </a:t>
            </a:r>
            <a:r>
              <a:rPr lang="ru-RU" sz="1400" b="1" dirty="0" err="1">
                <a:latin typeface="Arial" pitchFamily="34" charset="0"/>
                <a:cs typeface="Arial" pitchFamily="34" charset="0"/>
              </a:rPr>
              <a:t>ситуаціях</a:t>
            </a:r>
            <a:r>
              <a:rPr lang="ru-RU" sz="1400" b="1" dirty="0">
                <a:latin typeface="Arial" pitchFamily="34" charset="0"/>
                <a:cs typeface="Arial" pitchFamily="34" charset="0"/>
              </a:rPr>
              <a:t>, коли </a:t>
            </a:r>
            <a:r>
              <a:rPr lang="ru-RU" sz="1400" b="1" dirty="0" err="1">
                <a:latin typeface="Arial" pitchFamily="34" charset="0"/>
                <a:cs typeface="Arial" pitchFamily="34" charset="0"/>
              </a:rPr>
              <a:t>респонденти</a:t>
            </a:r>
            <a:r>
              <a:rPr lang="ru-RU" sz="1400" b="1" dirty="0">
                <a:latin typeface="Arial" pitchFamily="34" charset="0"/>
                <a:cs typeface="Arial" pitchFamily="34" charset="0"/>
              </a:rPr>
              <a:t> не </a:t>
            </a:r>
            <a:r>
              <a:rPr lang="ru-RU" sz="1400" b="1" dirty="0" err="1">
                <a:latin typeface="Arial" pitchFamily="34" charset="0"/>
                <a:cs typeface="Arial" pitchFamily="34" charset="0"/>
              </a:rPr>
              <a:t>хочуть</a:t>
            </a:r>
            <a:r>
              <a:rPr lang="ru-RU" sz="1400" b="1" dirty="0">
                <a:latin typeface="Arial" pitchFamily="34" charset="0"/>
                <a:cs typeface="Arial" pitchFamily="34" charset="0"/>
              </a:rPr>
              <a:t> </a:t>
            </a:r>
            <a:r>
              <a:rPr lang="ru-RU" sz="1400" b="1" dirty="0" err="1">
                <a:latin typeface="Arial" pitchFamily="34" charset="0"/>
                <a:cs typeface="Arial" pitchFamily="34" charset="0"/>
              </a:rPr>
              <a:t>або</a:t>
            </a:r>
            <a:r>
              <a:rPr lang="ru-RU" sz="1400" b="1" dirty="0">
                <a:latin typeface="Arial" pitchFamily="34" charset="0"/>
                <a:cs typeface="Arial" pitchFamily="34" charset="0"/>
              </a:rPr>
              <a:t> не </a:t>
            </a:r>
            <a:r>
              <a:rPr lang="ru-RU" sz="1400" b="1" dirty="0" err="1">
                <a:latin typeface="Arial" pitchFamily="34" charset="0"/>
                <a:cs typeface="Arial" pitchFamily="34" charset="0"/>
              </a:rPr>
              <a:t>мають</a:t>
            </a:r>
            <a:r>
              <a:rPr lang="ru-RU" sz="1400" b="1" dirty="0">
                <a:latin typeface="Arial" pitchFamily="34" charset="0"/>
                <a:cs typeface="Arial" pitchFamily="34" charset="0"/>
              </a:rPr>
              <a:t> </a:t>
            </a:r>
            <a:r>
              <a:rPr lang="ru-RU" sz="1400" b="1" dirty="0" err="1">
                <a:latin typeface="Arial" pitchFamily="34" charset="0"/>
                <a:cs typeface="Arial" pitchFamily="34" charset="0"/>
              </a:rPr>
              <a:t>можливості</a:t>
            </a:r>
            <a:r>
              <a:rPr lang="ru-RU" sz="1400" b="1" dirty="0">
                <a:latin typeface="Arial" pitchFamily="34" charset="0"/>
                <a:cs typeface="Arial" pitchFamily="34" charset="0"/>
              </a:rPr>
              <a:t> прямо </a:t>
            </a:r>
            <a:r>
              <a:rPr lang="ru-RU" sz="1400" b="1" dirty="0" err="1">
                <a:latin typeface="Arial" pitchFamily="34" charset="0"/>
                <a:cs typeface="Arial" pitchFamily="34" charset="0"/>
              </a:rPr>
              <a:t>відповісти</a:t>
            </a:r>
            <a:r>
              <a:rPr lang="ru-RU" sz="1400" b="1" dirty="0">
                <a:latin typeface="Arial" pitchFamily="34" charset="0"/>
                <a:cs typeface="Arial" pitchFamily="34" charset="0"/>
              </a:rPr>
              <a:t> на </a:t>
            </a:r>
            <a:r>
              <a:rPr lang="ru-RU" sz="1400" b="1" dirty="0" err="1">
                <a:latin typeface="Arial" pitchFamily="34" charset="0"/>
                <a:cs typeface="Arial" pitchFamily="34" charset="0"/>
              </a:rPr>
              <a:t>питання</a:t>
            </a:r>
            <a:r>
              <a:rPr lang="ru-RU" sz="1400" b="1" dirty="0">
                <a:latin typeface="Arial" pitchFamily="34" charset="0"/>
                <a:cs typeface="Arial" pitchFamily="34" charset="0"/>
              </a:rPr>
              <a:t>, </a:t>
            </a:r>
            <a:r>
              <a:rPr lang="ru-RU" sz="1400" b="1" dirty="0" err="1">
                <a:latin typeface="Arial" pitchFamily="34" charset="0"/>
                <a:cs typeface="Arial" pitchFamily="34" charset="0"/>
              </a:rPr>
              <a:t>які</a:t>
            </a:r>
            <a:r>
              <a:rPr lang="ru-RU" sz="1400" b="1" dirty="0">
                <a:latin typeface="Arial" pitchFamily="34" charset="0"/>
                <a:cs typeface="Arial" pitchFamily="34" charset="0"/>
              </a:rPr>
              <a:t> </a:t>
            </a:r>
            <a:r>
              <a:rPr lang="ru-RU" sz="1400" b="1" dirty="0" err="1">
                <a:latin typeface="Arial" pitchFamily="34" charset="0"/>
                <a:cs typeface="Arial" pitchFamily="34" charset="0"/>
              </a:rPr>
              <a:t>здаються</a:t>
            </a:r>
            <a:r>
              <a:rPr lang="ru-RU" sz="1400" b="1" dirty="0">
                <a:latin typeface="Arial" pitchFamily="34" charset="0"/>
                <a:cs typeface="Arial" pitchFamily="34" charset="0"/>
              </a:rPr>
              <a:t> </a:t>
            </a:r>
            <a:r>
              <a:rPr lang="ru-RU" sz="1400" b="1" dirty="0" err="1">
                <a:latin typeface="Arial" pitchFamily="34" charset="0"/>
                <a:cs typeface="Arial" pitchFamily="34" charset="0"/>
              </a:rPr>
              <a:t>занадто</a:t>
            </a:r>
            <a:r>
              <a:rPr lang="ru-RU" sz="1400" b="1" dirty="0">
                <a:latin typeface="Arial" pitchFamily="34" charset="0"/>
                <a:cs typeface="Arial" pitchFamily="34" charset="0"/>
              </a:rPr>
              <a:t> </a:t>
            </a:r>
            <a:r>
              <a:rPr lang="ru-RU" sz="1400" b="1" dirty="0" err="1">
                <a:latin typeface="Arial" pitchFamily="34" charset="0"/>
                <a:cs typeface="Arial" pitchFamily="34" charset="0"/>
              </a:rPr>
              <a:t>особистими</a:t>
            </a:r>
            <a:r>
              <a:rPr lang="ru-RU" sz="1400" b="1" dirty="0">
                <a:latin typeface="Arial" pitchFamily="34" charset="0"/>
                <a:cs typeface="Arial" pitchFamily="34" charset="0"/>
              </a:rPr>
              <a:t>, </a:t>
            </a:r>
            <a:r>
              <a:rPr lang="ru-RU" sz="1400" b="1" dirty="0" err="1">
                <a:latin typeface="Arial" pitchFamily="34" charset="0"/>
                <a:cs typeface="Arial" pitchFamily="34" charset="0"/>
              </a:rPr>
              <a:t>стосуються</a:t>
            </a:r>
            <a:r>
              <a:rPr lang="ru-RU" sz="1400" b="1" dirty="0">
                <a:latin typeface="Arial" pitchFamily="34" charset="0"/>
                <a:cs typeface="Arial" pitchFamily="34" charset="0"/>
              </a:rPr>
              <a:t> </a:t>
            </a:r>
            <a:r>
              <a:rPr lang="ru-RU" sz="1400" b="1" dirty="0" err="1">
                <a:latin typeface="Arial" pitchFamily="34" charset="0"/>
                <a:cs typeface="Arial" pitchFamily="34" charset="0"/>
              </a:rPr>
              <a:t>самооцінки</a:t>
            </a:r>
            <a:r>
              <a:rPr lang="ru-RU" sz="1400" b="1" dirty="0">
                <a:latin typeface="Arial" pitchFamily="34" charset="0"/>
                <a:cs typeface="Arial" pitchFamily="34" charset="0"/>
              </a:rPr>
              <a:t> і престижу респондента. </a:t>
            </a:r>
            <a:r>
              <a:rPr lang="ru-RU" sz="1400" b="1" dirty="0" err="1">
                <a:latin typeface="Arial" pitchFamily="34" charset="0"/>
                <a:cs typeface="Arial" pitchFamily="34" charset="0"/>
              </a:rPr>
              <a:t>Основна</a:t>
            </a:r>
            <a:r>
              <a:rPr lang="ru-RU" sz="1400" b="1" dirty="0">
                <a:latin typeface="Arial" pitchFamily="34" charset="0"/>
                <a:cs typeface="Arial" pitchFamily="34" charset="0"/>
              </a:rPr>
              <a:t> </a:t>
            </a:r>
            <a:r>
              <a:rPr lang="ru-RU" sz="1400" b="1" dirty="0" err="1">
                <a:latin typeface="Arial" pitchFamily="34" charset="0"/>
                <a:cs typeface="Arial" pitchFamily="34" charset="0"/>
              </a:rPr>
              <a:t>ідея</a:t>
            </a:r>
            <a:r>
              <a:rPr lang="ru-RU" sz="1400" b="1" dirty="0">
                <a:latin typeface="Arial" pitchFamily="34" charset="0"/>
                <a:cs typeface="Arial" pitchFamily="34" charset="0"/>
              </a:rPr>
              <a:t> - </a:t>
            </a:r>
            <a:r>
              <a:rPr lang="ru-RU" sz="1400" b="1" dirty="0" err="1">
                <a:latin typeface="Arial" pitchFamily="34" charset="0"/>
                <a:cs typeface="Arial" pitchFamily="34" charset="0"/>
              </a:rPr>
              <a:t>змусити</a:t>
            </a:r>
            <a:r>
              <a:rPr lang="ru-RU" sz="1400" b="1" dirty="0">
                <a:latin typeface="Arial" pitchFamily="34" charset="0"/>
                <a:cs typeface="Arial" pitchFamily="34" charset="0"/>
              </a:rPr>
              <a:t> респондента </a:t>
            </a:r>
            <a:r>
              <a:rPr lang="ru-RU" sz="1400" b="1" dirty="0" err="1">
                <a:latin typeface="Arial" pitchFamily="34" charset="0"/>
                <a:cs typeface="Arial" pitchFamily="34" charset="0"/>
              </a:rPr>
              <a:t>розговоритися</a:t>
            </a:r>
            <a:r>
              <a:rPr lang="ru-RU" sz="1400" b="1" dirty="0">
                <a:latin typeface="Arial" pitchFamily="34" charset="0"/>
                <a:cs typeface="Arial" pitchFamily="34" charset="0"/>
              </a:rPr>
              <a:t> на </a:t>
            </a:r>
            <a:r>
              <a:rPr lang="ru-RU" sz="1400" b="1" dirty="0" err="1">
                <a:latin typeface="Arial" pitchFamily="34" charset="0"/>
                <a:cs typeface="Arial" pitchFamily="34" charset="0"/>
              </a:rPr>
              <a:t>складну</a:t>
            </a:r>
            <a:r>
              <a:rPr lang="ru-RU" sz="1400" b="1" dirty="0">
                <a:latin typeface="Arial" pitchFamily="34" charset="0"/>
                <a:cs typeface="Arial" pitchFamily="34" charset="0"/>
              </a:rPr>
              <a:t> </a:t>
            </a:r>
            <a:r>
              <a:rPr lang="ru-RU" sz="1400" b="1" dirty="0" err="1">
                <a:latin typeface="Arial" pitchFamily="34" charset="0"/>
                <a:cs typeface="Arial" pitchFamily="34" charset="0"/>
              </a:rPr>
              <a:t>або</a:t>
            </a:r>
            <a:r>
              <a:rPr lang="ru-RU" sz="1400" b="1" dirty="0">
                <a:latin typeface="Arial" pitchFamily="34" charset="0"/>
                <a:cs typeface="Arial" pitchFamily="34" charset="0"/>
              </a:rPr>
              <a:t> </a:t>
            </a:r>
            <a:r>
              <a:rPr lang="ru-RU" sz="1400" b="1" dirty="0" err="1">
                <a:latin typeface="Arial" pitchFamily="34" charset="0"/>
                <a:cs typeface="Arial" pitchFamily="34" charset="0"/>
              </a:rPr>
              <a:t>дуже</a:t>
            </a:r>
            <a:r>
              <a:rPr lang="ru-RU" sz="1400" b="1" dirty="0">
                <a:latin typeface="Arial" pitchFamily="34" charset="0"/>
                <a:cs typeface="Arial" pitchFamily="34" charset="0"/>
              </a:rPr>
              <a:t> </a:t>
            </a:r>
            <a:r>
              <a:rPr lang="ru-RU" sz="1400" b="1" dirty="0" err="1">
                <a:latin typeface="Arial" pitchFamily="34" charset="0"/>
                <a:cs typeface="Arial" pitchFamily="34" charset="0"/>
              </a:rPr>
              <a:t>приватну</a:t>
            </a:r>
            <a:r>
              <a:rPr lang="ru-RU" sz="1400" b="1" dirty="0">
                <a:latin typeface="Arial" pitchFamily="34" charset="0"/>
                <a:cs typeface="Arial" pitchFamily="34" charset="0"/>
              </a:rPr>
              <a:t> тему. У </a:t>
            </a:r>
            <a:r>
              <a:rPr lang="ru-RU" sz="1400" b="1" dirty="0" err="1">
                <a:latin typeface="Arial" pitchFamily="34" charset="0"/>
                <a:cs typeface="Arial" pitchFamily="34" charset="0"/>
              </a:rPr>
              <a:t>процесі</a:t>
            </a:r>
            <a:r>
              <a:rPr lang="ru-RU" sz="1400" b="1" dirty="0">
                <a:latin typeface="Arial" pitchFamily="34" charset="0"/>
                <a:cs typeface="Arial" pitchFamily="34" charset="0"/>
              </a:rPr>
              <a:t> </a:t>
            </a:r>
            <a:r>
              <a:rPr lang="ru-RU" sz="1400" b="1" dirty="0" err="1">
                <a:latin typeface="Arial" pitchFamily="34" charset="0"/>
                <a:cs typeface="Arial" pitchFamily="34" charset="0"/>
              </a:rPr>
              <a:t>бесіди</a:t>
            </a:r>
            <a:r>
              <a:rPr lang="ru-RU" sz="1400" b="1" dirty="0">
                <a:latin typeface="Arial" pitchFamily="34" charset="0"/>
                <a:cs typeface="Arial" pitchFamily="34" charset="0"/>
              </a:rPr>
              <a:t> одна </a:t>
            </a:r>
            <a:r>
              <a:rPr lang="ru-RU" sz="1400" b="1" dirty="0" err="1">
                <a:latin typeface="Arial" pitchFamily="34" charset="0"/>
                <a:cs typeface="Arial" pitchFamily="34" charset="0"/>
              </a:rPr>
              <a:t>ідея</a:t>
            </a:r>
            <a:r>
              <a:rPr lang="ru-RU" sz="1400" b="1" dirty="0">
                <a:latin typeface="Arial" pitchFamily="34" charset="0"/>
                <a:cs typeface="Arial" pitchFamily="34" charset="0"/>
              </a:rPr>
              <a:t> шляхом </a:t>
            </a:r>
            <a:r>
              <a:rPr lang="ru-RU" sz="1400" b="1" dirty="0" err="1">
                <a:latin typeface="Arial" pitchFamily="34" charset="0"/>
                <a:cs typeface="Arial" pitchFamily="34" charset="0"/>
              </a:rPr>
              <a:t>асоціацій</a:t>
            </a:r>
            <a:r>
              <a:rPr lang="ru-RU" sz="1400" b="1" dirty="0">
                <a:latin typeface="Arial" pitchFamily="34" charset="0"/>
                <a:cs typeface="Arial" pitchFamily="34" charset="0"/>
              </a:rPr>
              <a:t> </a:t>
            </a:r>
            <a:r>
              <a:rPr lang="ru-RU" sz="1400" b="1" dirty="0" err="1">
                <a:latin typeface="Arial" pitchFamily="34" charset="0"/>
                <a:cs typeface="Arial" pitchFamily="34" charset="0"/>
              </a:rPr>
              <a:t>викликає</a:t>
            </a:r>
            <a:r>
              <a:rPr lang="ru-RU" sz="1400" b="1" dirty="0">
                <a:latin typeface="Arial" pitchFamily="34" charset="0"/>
                <a:cs typeface="Arial" pitchFamily="34" charset="0"/>
              </a:rPr>
              <a:t> </a:t>
            </a:r>
            <a:r>
              <a:rPr lang="ru-RU" sz="1400" b="1" dirty="0" err="1">
                <a:latin typeface="Arial" pitchFamily="34" charset="0"/>
                <a:cs typeface="Arial" pitchFamily="34" charset="0"/>
              </a:rPr>
              <a:t>появу</a:t>
            </a:r>
            <a:r>
              <a:rPr lang="ru-RU" sz="1400" b="1" dirty="0">
                <a:latin typeface="Arial" pitchFamily="34" charset="0"/>
                <a:cs typeface="Arial" pitchFamily="34" charset="0"/>
              </a:rPr>
              <a:t> </a:t>
            </a:r>
            <a:r>
              <a:rPr lang="ru-RU" sz="1400" b="1" dirty="0" err="1">
                <a:latin typeface="Arial" pitchFamily="34" charset="0"/>
                <a:cs typeface="Arial" pitchFamily="34" charset="0"/>
              </a:rPr>
              <a:t>іншої</a:t>
            </a:r>
            <a:r>
              <a:rPr lang="ru-RU" sz="1400" b="1" dirty="0">
                <a:latin typeface="Arial" pitchFamily="34" charset="0"/>
                <a:cs typeface="Arial" pitchFamily="34" charset="0"/>
              </a:rPr>
              <a:t>, </a:t>
            </a:r>
            <a:r>
              <a:rPr lang="ru-RU" sz="1400" b="1" dirty="0" err="1">
                <a:latin typeface="Arial" pitchFamily="34" charset="0"/>
                <a:cs typeface="Arial" pitchFamily="34" charset="0"/>
              </a:rPr>
              <a:t>піднімаючи</a:t>
            </a:r>
            <a:r>
              <a:rPr lang="ru-RU" sz="1400" b="1" dirty="0">
                <a:latin typeface="Arial" pitchFamily="34" charset="0"/>
                <a:cs typeface="Arial" pitchFamily="34" charset="0"/>
              </a:rPr>
              <a:t> з </a:t>
            </a:r>
            <a:r>
              <a:rPr lang="ru-RU" sz="1400" b="1" dirty="0" err="1">
                <a:latin typeface="Arial" pitchFamily="34" charset="0"/>
                <a:cs typeface="Arial" pitchFamily="34" charset="0"/>
              </a:rPr>
              <a:t>підсвідомості</a:t>
            </a:r>
            <a:r>
              <a:rPr lang="ru-RU" sz="1400" b="1" dirty="0">
                <a:latin typeface="Arial" pitchFamily="34" charset="0"/>
                <a:cs typeface="Arial" pitchFamily="34" charset="0"/>
              </a:rPr>
              <a:t> респондента </a:t>
            </a:r>
            <a:r>
              <a:rPr lang="ru-RU" sz="1400" b="1" dirty="0" err="1">
                <a:latin typeface="Arial" pitchFamily="34" charset="0"/>
                <a:cs typeface="Arial" pitchFamily="34" charset="0"/>
              </a:rPr>
              <a:t>глибинні</a:t>
            </a:r>
            <a:r>
              <a:rPr lang="ru-RU" sz="1400" b="1" dirty="0">
                <a:latin typeface="Arial" pitchFamily="34" charset="0"/>
                <a:cs typeface="Arial" pitchFamily="34" charset="0"/>
              </a:rPr>
              <a:t> </a:t>
            </a:r>
            <a:r>
              <a:rPr lang="ru-RU" sz="1400" b="1" dirty="0" err="1">
                <a:latin typeface="Arial" pitchFamily="34" charset="0"/>
                <a:cs typeface="Arial" pitchFamily="34" charset="0"/>
              </a:rPr>
              <a:t>асоціації</a:t>
            </a:r>
            <a:r>
              <a:rPr lang="ru-RU" sz="1400" b="1" dirty="0">
                <a:latin typeface="Arial" pitchFamily="34" charset="0"/>
                <a:cs typeface="Arial" pitchFamily="34" charset="0"/>
              </a:rPr>
              <a:t>, </a:t>
            </a:r>
            <a:r>
              <a:rPr lang="ru-RU" sz="1400" b="1" dirty="0" err="1">
                <a:latin typeface="Arial" pitchFamily="34" charset="0"/>
                <a:cs typeface="Arial" pitchFamily="34" charset="0"/>
              </a:rPr>
              <a:t>що</a:t>
            </a:r>
            <a:r>
              <a:rPr lang="ru-RU" sz="1400" b="1" dirty="0">
                <a:latin typeface="Arial" pitchFamily="34" charset="0"/>
                <a:cs typeface="Arial" pitchFamily="34" charset="0"/>
              </a:rPr>
              <a:t> </a:t>
            </a:r>
            <a:r>
              <a:rPr lang="ru-RU" sz="1400" b="1" dirty="0" err="1">
                <a:latin typeface="Arial" pitchFamily="34" charset="0"/>
                <a:cs typeface="Arial" pitchFamily="34" charset="0"/>
              </a:rPr>
              <a:t>звичайно</a:t>
            </a:r>
            <a:r>
              <a:rPr lang="ru-RU" sz="1400" b="1" dirty="0">
                <a:latin typeface="Arial" pitchFamily="34" charset="0"/>
                <a:cs typeface="Arial" pitchFamily="34" charset="0"/>
              </a:rPr>
              <a:t> </a:t>
            </a:r>
            <a:r>
              <a:rPr lang="ru-RU" sz="1400" b="1" dirty="0" err="1">
                <a:latin typeface="Arial" pitchFamily="34" charset="0"/>
                <a:cs typeface="Arial" pitchFamily="34" charset="0"/>
              </a:rPr>
              <a:t>заглушуються</a:t>
            </a:r>
            <a:r>
              <a:rPr lang="ru-RU" sz="1400" b="1" dirty="0">
                <a:latin typeface="Arial" pitchFamily="34" charset="0"/>
                <a:cs typeface="Arial" pitchFamily="34" charset="0"/>
              </a:rPr>
              <a:t>.</a:t>
            </a:r>
          </a:p>
          <a:p>
            <a:r>
              <a:rPr lang="ru-RU" sz="1400" b="1" dirty="0" err="1">
                <a:latin typeface="Arial" pitchFamily="34" charset="0"/>
                <a:cs typeface="Arial" pitchFamily="34" charset="0"/>
              </a:rPr>
              <a:t>Вільне</a:t>
            </a:r>
            <a:r>
              <a:rPr lang="ru-RU" sz="1400" b="1" dirty="0">
                <a:latin typeface="Arial" pitchFamily="34" charset="0"/>
                <a:cs typeface="Arial" pitchFamily="34" charset="0"/>
              </a:rPr>
              <a:t> </a:t>
            </a:r>
            <a:r>
              <a:rPr lang="ru-RU" sz="1400" b="1" dirty="0" err="1">
                <a:latin typeface="Arial" pitchFamily="34" charset="0"/>
                <a:cs typeface="Arial" pitchFamily="34" charset="0"/>
              </a:rPr>
              <a:t>інтерв’ю</a:t>
            </a:r>
            <a:r>
              <a:rPr lang="ru-RU" sz="1400" b="1" dirty="0">
                <a:latin typeface="Arial" pitchFamily="34" charset="0"/>
                <a:cs typeface="Arial" pitchFamily="34" charset="0"/>
              </a:rPr>
              <a:t>, коли, як правило, </a:t>
            </a:r>
            <a:r>
              <a:rPr lang="ru-RU" sz="1400" b="1" dirty="0" err="1">
                <a:latin typeface="Arial" pitchFamily="34" charset="0"/>
                <a:cs typeface="Arial" pitchFamily="34" charset="0"/>
              </a:rPr>
              <a:t>немає</a:t>
            </a:r>
            <a:r>
              <a:rPr lang="ru-RU" sz="1400" b="1" dirty="0">
                <a:latin typeface="Arial" pitchFamily="34" charset="0"/>
                <a:cs typeface="Arial" pitchFamily="34" charset="0"/>
              </a:rPr>
              <a:t> плану і </a:t>
            </a:r>
            <a:r>
              <a:rPr lang="ru-RU" sz="1400" b="1" dirty="0" err="1">
                <a:latin typeface="Arial" pitchFamily="34" charset="0"/>
                <a:cs typeface="Arial" pitchFamily="34" charset="0"/>
              </a:rPr>
              <a:t>завчасно</a:t>
            </a:r>
            <a:r>
              <a:rPr lang="ru-RU" sz="1400" b="1" dirty="0">
                <a:latin typeface="Arial" pitchFamily="34" charset="0"/>
                <a:cs typeface="Arial" pitchFamily="34" charset="0"/>
              </a:rPr>
              <a:t> </a:t>
            </a:r>
            <a:r>
              <a:rPr lang="ru-RU" sz="1400" b="1" dirty="0" err="1">
                <a:latin typeface="Arial" pitchFamily="34" charset="0"/>
                <a:cs typeface="Arial" pitchFamily="34" charset="0"/>
              </a:rPr>
              <a:t>сформульованих</a:t>
            </a:r>
            <a:r>
              <a:rPr lang="ru-RU" sz="1400" b="1" dirty="0">
                <a:latin typeface="Arial" pitchFamily="34" charset="0"/>
                <a:cs typeface="Arial" pitchFamily="34" charset="0"/>
              </a:rPr>
              <a:t> </a:t>
            </a:r>
            <a:r>
              <a:rPr lang="ru-RU" sz="1400" b="1" dirty="0" err="1">
                <a:latin typeface="Arial" pitchFamily="34" charset="0"/>
                <a:cs typeface="Arial" pitchFamily="34" charset="0"/>
              </a:rPr>
              <a:t>запитань</a:t>
            </a:r>
            <a:r>
              <a:rPr lang="ru-RU" sz="1400" b="1" dirty="0">
                <a:latin typeface="Arial" pitchFamily="34" charset="0"/>
                <a:cs typeface="Arial" pitchFamily="34" charset="0"/>
              </a:rPr>
              <a:t>.</a:t>
            </a:r>
          </a:p>
          <a:p>
            <a:r>
              <a:rPr lang="uk-UA" sz="1400" b="1" dirty="0">
                <a:latin typeface="Arial" pitchFamily="34" charset="0"/>
                <a:cs typeface="Arial" pitchFamily="34" charset="0"/>
              </a:rPr>
              <a:t>Особисте інтерв'ю. </a:t>
            </a:r>
            <a:r>
              <a:rPr lang="ru-RU" sz="1400" b="1" dirty="0" err="1">
                <a:latin typeface="Arial" pitchFamily="34" charset="0"/>
                <a:cs typeface="Arial" pitchFamily="34" charset="0"/>
              </a:rPr>
              <a:t>Особливе</a:t>
            </a:r>
            <a:r>
              <a:rPr lang="ru-RU" sz="1400" b="1" dirty="0">
                <a:latin typeface="Arial" pitchFamily="34" charset="0"/>
                <a:cs typeface="Arial" pitchFamily="34" charset="0"/>
              </a:rPr>
              <a:t> </a:t>
            </a:r>
            <a:r>
              <a:rPr lang="ru-RU" sz="1400" b="1" dirty="0" err="1">
                <a:latin typeface="Arial" pitchFamily="34" charset="0"/>
                <a:cs typeface="Arial" pitchFamily="34" charset="0"/>
              </a:rPr>
              <a:t>значення</a:t>
            </a:r>
            <a:r>
              <a:rPr lang="ru-RU" sz="1400" b="1" dirty="0">
                <a:latin typeface="Arial" pitchFamily="34" charset="0"/>
                <a:cs typeface="Arial" pitchFamily="34" charset="0"/>
              </a:rPr>
              <a:t> при </a:t>
            </a:r>
            <a:r>
              <a:rPr lang="ru-RU" sz="1400" b="1" dirty="0" err="1">
                <a:latin typeface="Arial" pitchFamily="34" charset="0"/>
                <a:cs typeface="Arial" pitchFamily="34" charset="0"/>
              </a:rPr>
              <a:t>використанні</a:t>
            </a:r>
            <a:r>
              <a:rPr lang="ru-RU" sz="1400" b="1" dirty="0">
                <a:latin typeface="Arial" pitchFamily="34" charset="0"/>
                <a:cs typeface="Arial" pitchFamily="34" charset="0"/>
              </a:rPr>
              <a:t> методики </a:t>
            </a:r>
            <a:r>
              <a:rPr lang="ru-RU" sz="1400" b="1" dirty="0" err="1">
                <a:latin typeface="Arial" pitchFamily="34" charset="0"/>
                <a:cs typeface="Arial" pitchFamily="34" charset="0"/>
              </a:rPr>
              <a:t>особистого</a:t>
            </a:r>
            <a:r>
              <a:rPr lang="ru-RU" sz="1400" b="1" dirty="0">
                <a:latin typeface="Arial" pitchFamily="34" charset="0"/>
                <a:cs typeface="Arial" pitchFamily="34" charset="0"/>
              </a:rPr>
              <a:t> </a:t>
            </a:r>
            <a:r>
              <a:rPr lang="ru-RU" sz="1400" b="1" dirty="0" err="1">
                <a:latin typeface="Arial" pitchFamily="34" charset="0"/>
                <a:cs typeface="Arial" pitchFamily="34" charset="0"/>
              </a:rPr>
              <a:t>інтерв'ю</a:t>
            </a:r>
            <a:r>
              <a:rPr lang="ru-RU" sz="1400" b="1" dirty="0">
                <a:latin typeface="Arial" pitchFamily="34" charset="0"/>
                <a:cs typeface="Arial" pitchFamily="34" charset="0"/>
              </a:rPr>
              <a:t> </a:t>
            </a:r>
            <a:r>
              <a:rPr lang="ru-RU" sz="1400" b="1" dirty="0" err="1">
                <a:latin typeface="Arial" pitchFamily="34" charset="0"/>
                <a:cs typeface="Arial" pitchFamily="34" charset="0"/>
              </a:rPr>
              <a:t>має</a:t>
            </a:r>
            <a:r>
              <a:rPr lang="ru-RU" sz="1400" b="1" dirty="0">
                <a:latin typeface="Arial" pitchFamily="34" charset="0"/>
                <a:cs typeface="Arial" pitchFamily="34" charset="0"/>
              </a:rPr>
              <a:t> та </a:t>
            </a:r>
            <a:r>
              <a:rPr lang="ru-RU" sz="1400" b="1" dirty="0" err="1">
                <a:latin typeface="Arial" pitchFamily="34" charset="0"/>
                <a:cs typeface="Arial" pitchFamily="34" charset="0"/>
              </a:rPr>
              <a:t>обставина</a:t>
            </a:r>
            <a:r>
              <a:rPr lang="ru-RU" sz="1400" b="1" dirty="0">
                <a:latin typeface="Arial" pitchFamily="34" charset="0"/>
                <a:cs typeface="Arial" pitchFamily="34" charset="0"/>
              </a:rPr>
              <a:t>, </a:t>
            </a:r>
            <a:r>
              <a:rPr lang="ru-RU" sz="1400" b="1" dirty="0" err="1">
                <a:latin typeface="Arial" pitchFamily="34" charset="0"/>
                <a:cs typeface="Arial" pitchFamily="34" charset="0"/>
              </a:rPr>
              <a:t>що</a:t>
            </a:r>
            <a:r>
              <a:rPr lang="ru-RU" sz="1400" b="1" dirty="0">
                <a:latin typeface="Arial" pitchFamily="34" charset="0"/>
                <a:cs typeface="Arial" pitchFamily="34" charset="0"/>
              </a:rPr>
              <a:t> в </a:t>
            </a:r>
            <a:r>
              <a:rPr lang="ru-RU" sz="1400" b="1" dirty="0" err="1">
                <a:latin typeface="Arial" pitchFamily="34" charset="0"/>
                <a:cs typeface="Arial" pitchFamily="34" charset="0"/>
              </a:rPr>
              <a:t>процесі</a:t>
            </a:r>
            <a:r>
              <a:rPr lang="ru-RU" sz="1400" b="1" dirty="0">
                <a:latin typeface="Arial" pitchFamily="34" charset="0"/>
                <a:cs typeface="Arial" pitchFamily="34" charset="0"/>
              </a:rPr>
              <a:t> контакту </a:t>
            </a:r>
            <a:r>
              <a:rPr lang="ru-RU" sz="1400" b="1" dirty="0" err="1">
                <a:latin typeface="Arial" pitchFamily="34" charset="0"/>
                <a:cs typeface="Arial" pitchFamily="34" charset="0"/>
              </a:rPr>
              <a:t>інтерв'юера</a:t>
            </a:r>
            <a:r>
              <a:rPr lang="ru-RU" sz="1400" b="1" dirty="0">
                <a:latin typeface="Arial" pitchFamily="34" charset="0"/>
                <a:cs typeface="Arial" pitchFamily="34" charset="0"/>
              </a:rPr>
              <a:t> з респондентом </a:t>
            </a:r>
            <a:r>
              <a:rPr lang="ru-RU" sz="1400" b="1" dirty="0" err="1">
                <a:latin typeface="Arial" pitchFamily="34" charset="0"/>
                <a:cs typeface="Arial" pitchFamily="34" charset="0"/>
              </a:rPr>
              <a:t>установлюються</a:t>
            </a:r>
            <a:r>
              <a:rPr lang="ru-RU" sz="1400" b="1" dirty="0">
                <a:latin typeface="Arial" pitchFamily="34" charset="0"/>
                <a:cs typeface="Arial" pitchFamily="34" charset="0"/>
              </a:rPr>
              <a:t> </a:t>
            </a:r>
            <a:r>
              <a:rPr lang="ru-RU" sz="1400" b="1" dirty="0" err="1">
                <a:latin typeface="Arial" pitchFamily="34" charset="0"/>
                <a:cs typeface="Arial" pitchFamily="34" charset="0"/>
              </a:rPr>
              <a:t>певні</a:t>
            </a:r>
            <a:r>
              <a:rPr lang="ru-RU" sz="1400" b="1" dirty="0">
                <a:latin typeface="Arial" pitchFamily="34" charset="0"/>
                <a:cs typeface="Arial" pitchFamily="34" charset="0"/>
              </a:rPr>
              <a:t> </a:t>
            </a:r>
            <a:r>
              <a:rPr lang="ru-RU" sz="1400" b="1" dirty="0" err="1">
                <a:latin typeface="Arial" pitchFamily="34" charset="0"/>
                <a:cs typeface="Arial" pitchFamily="34" charset="0"/>
              </a:rPr>
              <a:t>психологічні</a:t>
            </a:r>
            <a:r>
              <a:rPr lang="ru-RU" sz="1400" b="1" dirty="0">
                <a:latin typeface="Arial" pitchFamily="34" charset="0"/>
                <a:cs typeface="Arial" pitchFamily="34" charset="0"/>
              </a:rPr>
              <a:t> </a:t>
            </a:r>
            <a:r>
              <a:rPr lang="ru-RU" sz="1400" b="1" dirty="0" err="1">
                <a:latin typeface="Arial" pitchFamily="34" charset="0"/>
                <a:cs typeface="Arial" pitchFamily="34" charset="0"/>
              </a:rPr>
              <a:t>відносини</a:t>
            </a:r>
            <a:r>
              <a:rPr lang="ru-RU" sz="1400" b="1" dirty="0">
                <a:latin typeface="Arial" pitchFamily="34" charset="0"/>
                <a:cs typeface="Arial" pitchFamily="34" charset="0"/>
              </a:rPr>
              <a:t>, </a:t>
            </a:r>
            <a:r>
              <a:rPr lang="ru-RU" sz="1400" b="1" dirty="0" err="1">
                <a:latin typeface="Arial" pitchFamily="34" charset="0"/>
                <a:cs typeface="Arial" pitchFamily="34" charset="0"/>
              </a:rPr>
              <a:t>що</a:t>
            </a:r>
            <a:r>
              <a:rPr lang="ru-RU" sz="1400" b="1" dirty="0">
                <a:latin typeface="Arial" pitchFamily="34" charset="0"/>
                <a:cs typeface="Arial" pitchFamily="34" charset="0"/>
              </a:rPr>
              <a:t> </a:t>
            </a:r>
            <a:r>
              <a:rPr lang="ru-RU" sz="1400" b="1" dirty="0" err="1">
                <a:latin typeface="Arial" pitchFamily="34" charset="0"/>
                <a:cs typeface="Arial" pitchFamily="34" charset="0"/>
              </a:rPr>
              <a:t>дозволяють</a:t>
            </a:r>
            <a:r>
              <a:rPr lang="ru-RU" sz="1400" b="1" dirty="0">
                <a:latin typeface="Arial" pitchFamily="34" charset="0"/>
                <a:cs typeface="Arial" pitchFamily="34" charset="0"/>
              </a:rPr>
              <a:t> </a:t>
            </a:r>
            <a:r>
              <a:rPr lang="ru-RU" sz="1400" b="1" dirty="0" err="1">
                <a:latin typeface="Arial" pitchFamily="34" charset="0"/>
                <a:cs typeface="Arial" pitchFamily="34" charset="0"/>
              </a:rPr>
              <a:t>одержати</a:t>
            </a:r>
            <a:r>
              <a:rPr lang="ru-RU" sz="1400" b="1" dirty="0">
                <a:latin typeface="Arial" pitchFamily="34" charset="0"/>
                <a:cs typeface="Arial" pitchFamily="34" charset="0"/>
              </a:rPr>
              <a:t> </a:t>
            </a:r>
            <a:r>
              <a:rPr lang="ru-RU" sz="1400" b="1" dirty="0" err="1">
                <a:latin typeface="Arial" pitchFamily="34" charset="0"/>
                <a:cs typeface="Arial" pitchFamily="34" charset="0"/>
              </a:rPr>
              <a:t>специфічну</a:t>
            </a:r>
            <a:r>
              <a:rPr lang="ru-RU" sz="1400" b="1" dirty="0">
                <a:latin typeface="Arial" pitchFamily="34" charset="0"/>
                <a:cs typeface="Arial" pitchFamily="34" charset="0"/>
              </a:rPr>
              <a:t> "</a:t>
            </a:r>
            <a:r>
              <a:rPr lang="ru-RU" sz="1400" b="1" dirty="0" err="1">
                <a:latin typeface="Arial" pitchFamily="34" charset="0"/>
                <a:cs typeface="Arial" pitchFamily="34" charset="0"/>
              </a:rPr>
              <a:t>глибинну</a:t>
            </a:r>
            <a:r>
              <a:rPr lang="ru-RU" sz="1400" b="1" dirty="0">
                <a:latin typeface="Arial" pitchFamily="34" charset="0"/>
                <a:cs typeface="Arial" pitchFamily="34" charset="0"/>
              </a:rPr>
              <a:t>" </a:t>
            </a:r>
            <a:r>
              <a:rPr lang="ru-RU" sz="1400" b="1" dirty="0" err="1">
                <a:latin typeface="Arial" pitchFamily="34" charset="0"/>
                <a:cs typeface="Arial" pitchFamily="34" charset="0"/>
              </a:rPr>
              <a:t>інформацію</a:t>
            </a:r>
            <a:r>
              <a:rPr lang="ru-RU" sz="1400" b="1" dirty="0">
                <a:latin typeface="Arial" pitchFamily="34" charset="0"/>
                <a:cs typeface="Arial" pitchFamily="34" charset="0"/>
              </a:rPr>
              <a:t> (</a:t>
            </a:r>
            <a:r>
              <a:rPr lang="ru-RU" sz="1400" b="1" dirty="0" err="1">
                <a:latin typeface="Arial" pitchFamily="34" charset="0"/>
                <a:cs typeface="Arial" pitchFamily="34" charset="0"/>
              </a:rPr>
              <a:t>наприклад</a:t>
            </a:r>
            <a:r>
              <a:rPr lang="ru-RU" sz="1400" b="1" dirty="0">
                <a:latin typeface="Arial" pitchFamily="34" charset="0"/>
                <a:cs typeface="Arial" pitchFamily="34" charset="0"/>
              </a:rPr>
              <a:t>, про </a:t>
            </a:r>
            <a:r>
              <a:rPr lang="ru-RU" sz="1400" b="1" dirty="0" err="1">
                <a:latin typeface="Arial" pitchFamily="34" charset="0"/>
                <a:cs typeface="Arial" pitchFamily="34" charset="0"/>
              </a:rPr>
              <a:t>мотивацію</a:t>
            </a:r>
            <a:r>
              <a:rPr lang="ru-RU" sz="1400" b="1" dirty="0">
                <a:latin typeface="Arial" pitchFamily="34" charset="0"/>
                <a:cs typeface="Arial" pitchFamily="34" charset="0"/>
              </a:rPr>
              <a:t> до </a:t>
            </a:r>
            <a:r>
              <a:rPr lang="ru-RU" sz="1400" b="1" dirty="0" err="1">
                <a:latin typeface="Arial" pitchFamily="34" charset="0"/>
                <a:cs typeface="Arial" pitchFamily="34" charset="0"/>
              </a:rPr>
              <a:t>споживання</a:t>
            </a:r>
            <a:r>
              <a:rPr lang="ru-RU" sz="1400" b="1" dirty="0">
                <a:latin typeface="Arial" pitchFamily="34" charset="0"/>
                <a:cs typeface="Arial" pitchFamily="34" charset="0"/>
              </a:rPr>
              <a:t> тих </a:t>
            </a:r>
            <a:r>
              <a:rPr lang="ru-RU" sz="1400" b="1" dirty="0" err="1">
                <a:latin typeface="Arial" pitchFamily="34" charset="0"/>
                <a:cs typeface="Arial" pitchFamily="34" charset="0"/>
              </a:rPr>
              <a:t>або</a:t>
            </a:r>
            <a:r>
              <a:rPr lang="ru-RU" sz="1400" b="1" dirty="0">
                <a:latin typeface="Arial" pitchFamily="34" charset="0"/>
                <a:cs typeface="Arial" pitchFamily="34" charset="0"/>
              </a:rPr>
              <a:t> </a:t>
            </a:r>
            <a:r>
              <a:rPr lang="ru-RU" sz="1400" b="1" dirty="0" err="1">
                <a:latin typeface="Arial" pitchFamily="34" charset="0"/>
                <a:cs typeface="Arial" pitchFamily="34" charset="0"/>
              </a:rPr>
              <a:t>інших</a:t>
            </a:r>
            <a:r>
              <a:rPr lang="ru-RU" sz="1400" b="1" dirty="0">
                <a:latin typeface="Arial" pitchFamily="34" charset="0"/>
                <a:cs typeface="Arial" pitchFamily="34" charset="0"/>
              </a:rPr>
              <a:t> </a:t>
            </a:r>
            <a:r>
              <a:rPr lang="ru-RU" sz="1400" b="1" dirty="0" err="1">
                <a:latin typeface="Arial" pitchFamily="34" charset="0"/>
                <a:cs typeface="Arial" pitchFamily="34" charset="0"/>
              </a:rPr>
              <a:t>товарів</a:t>
            </a:r>
            <a:r>
              <a:rPr lang="ru-RU" sz="1400" b="1" dirty="0">
                <a:latin typeface="Arial" pitchFamily="34" charset="0"/>
                <a:cs typeface="Arial" pitchFamily="34" charset="0"/>
              </a:rPr>
              <a:t>), яку практично </a:t>
            </a:r>
            <a:r>
              <a:rPr lang="ru-RU" sz="1400" b="1" dirty="0" err="1">
                <a:latin typeface="Arial" pitchFamily="34" charset="0"/>
                <a:cs typeface="Arial" pitchFamily="34" charset="0"/>
              </a:rPr>
              <a:t>неможливо</a:t>
            </a:r>
            <a:r>
              <a:rPr lang="ru-RU" sz="1400" b="1" dirty="0">
                <a:latin typeface="Arial" pitchFamily="34" charset="0"/>
                <a:cs typeface="Arial" pitchFamily="34" charset="0"/>
              </a:rPr>
              <a:t> </a:t>
            </a:r>
            <a:r>
              <a:rPr lang="ru-RU" sz="1400" b="1" dirty="0" err="1">
                <a:latin typeface="Arial" pitchFamily="34" charset="0"/>
                <a:cs typeface="Arial" pitchFamily="34" charset="0"/>
              </a:rPr>
              <a:t>одержати</a:t>
            </a:r>
            <a:r>
              <a:rPr lang="ru-RU" sz="1400" b="1" dirty="0">
                <a:latin typeface="Arial" pitchFamily="34" charset="0"/>
                <a:cs typeface="Arial" pitchFamily="34" charset="0"/>
              </a:rPr>
              <a:t> в </a:t>
            </a:r>
            <a:r>
              <a:rPr lang="ru-RU" sz="1400" b="1" dirty="0" err="1">
                <a:latin typeface="Arial" pitchFamily="34" charset="0"/>
                <a:cs typeface="Arial" pitchFamily="34" charset="0"/>
              </a:rPr>
              <a:t>ході</a:t>
            </a:r>
            <a:r>
              <a:rPr lang="ru-RU" sz="1400" b="1" dirty="0">
                <a:latin typeface="Arial" pitchFamily="34" charset="0"/>
                <a:cs typeface="Arial" pitchFamily="34" charset="0"/>
              </a:rPr>
              <a:t> анкетного </a:t>
            </a:r>
            <a:r>
              <a:rPr lang="ru-RU" sz="1400" b="1" dirty="0" err="1">
                <a:latin typeface="Arial" pitchFamily="34" charset="0"/>
                <a:cs typeface="Arial" pitchFamily="34" charset="0"/>
              </a:rPr>
              <a:t>опитування</a:t>
            </a:r>
            <a:r>
              <a:rPr lang="ru-RU" sz="1400" b="1" dirty="0">
                <a:latin typeface="Arial" pitchFamily="34" charset="0"/>
                <a:cs typeface="Arial" pitchFamily="34" charset="0"/>
              </a:rPr>
              <a:t> (але, </a:t>
            </a:r>
            <a:r>
              <a:rPr lang="ru-RU" sz="1400" b="1" dirty="0" err="1">
                <a:latin typeface="Arial" pitchFamily="34" charset="0"/>
                <a:cs typeface="Arial" pitchFamily="34" charset="0"/>
              </a:rPr>
              <a:t>слід</a:t>
            </a:r>
            <a:r>
              <a:rPr lang="ru-RU" sz="1400" b="1" dirty="0">
                <a:latin typeface="Arial" pitchFamily="34" charset="0"/>
                <a:cs typeface="Arial" pitchFamily="34" charset="0"/>
              </a:rPr>
              <a:t> </a:t>
            </a:r>
            <a:r>
              <a:rPr lang="ru-RU" sz="1400" b="1" dirty="0" err="1">
                <a:latin typeface="Arial" pitchFamily="34" charset="0"/>
                <a:cs typeface="Arial" pitchFamily="34" charset="0"/>
              </a:rPr>
              <a:t>постійно</a:t>
            </a:r>
            <a:r>
              <a:rPr lang="ru-RU" sz="1400" b="1" dirty="0">
                <a:latin typeface="Arial" pitchFamily="34" charset="0"/>
                <a:cs typeface="Arial" pitchFamily="34" charset="0"/>
              </a:rPr>
              <a:t> </a:t>
            </a:r>
            <a:r>
              <a:rPr lang="ru-RU" sz="1400" b="1" dirty="0" err="1">
                <a:latin typeface="Arial" pitchFamily="34" charset="0"/>
                <a:cs typeface="Arial" pitchFamily="34" charset="0"/>
              </a:rPr>
              <a:t>пам'ятати</a:t>
            </a:r>
            <a:r>
              <a:rPr lang="ru-RU" sz="1400" b="1" dirty="0">
                <a:latin typeface="Arial" pitchFamily="34" charset="0"/>
                <a:cs typeface="Arial" pitchFamily="34" charset="0"/>
              </a:rPr>
              <a:t> і про </a:t>
            </a:r>
            <a:r>
              <a:rPr lang="ru-RU" sz="1400" b="1" dirty="0" err="1">
                <a:latin typeface="Arial" pitchFamily="34" charset="0"/>
                <a:cs typeface="Arial" pitchFamily="34" charset="0"/>
              </a:rPr>
              <a:t>деякі</a:t>
            </a:r>
            <a:r>
              <a:rPr lang="ru-RU" sz="1400" b="1" dirty="0">
                <a:latin typeface="Arial" pitchFamily="34" charset="0"/>
                <a:cs typeface="Arial" pitchFamily="34" charset="0"/>
              </a:rPr>
              <a:t> </a:t>
            </a:r>
            <a:r>
              <a:rPr lang="ru-RU" sz="1400" b="1" dirty="0" err="1">
                <a:latin typeface="Arial" pitchFamily="34" charset="0"/>
                <a:cs typeface="Arial" pitchFamily="34" charset="0"/>
              </a:rPr>
              <a:t>негативні</a:t>
            </a:r>
            <a:r>
              <a:rPr lang="ru-RU" sz="1400" b="1" dirty="0">
                <a:latin typeface="Arial" pitchFamily="34" charset="0"/>
                <a:cs typeface="Arial" pitchFamily="34" charset="0"/>
              </a:rPr>
              <a:t> </a:t>
            </a:r>
            <a:r>
              <a:rPr lang="ru-RU" sz="1400" b="1" dirty="0" err="1">
                <a:latin typeface="Arial" pitchFamily="34" charset="0"/>
                <a:cs typeface="Arial" pitchFamily="34" charset="0"/>
              </a:rPr>
              <a:t>моменти</a:t>
            </a:r>
            <a:r>
              <a:rPr lang="ru-RU" sz="1400" b="1" dirty="0">
                <a:latin typeface="Arial" pitchFamily="34" charset="0"/>
                <a:cs typeface="Arial" pitchFamily="34" charset="0"/>
              </a:rPr>
              <a:t>, </a:t>
            </a:r>
            <a:r>
              <a:rPr lang="ru-RU" sz="1400" b="1" dirty="0" err="1">
                <a:latin typeface="Arial" pitchFamily="34" charset="0"/>
                <a:cs typeface="Arial" pitchFamily="34" charset="0"/>
              </a:rPr>
              <a:t>пов'язані</a:t>
            </a:r>
            <a:r>
              <a:rPr lang="ru-RU" sz="1400" b="1" dirty="0">
                <a:latin typeface="Arial" pitchFamily="34" charset="0"/>
                <a:cs typeface="Arial" pitchFamily="34" charset="0"/>
              </a:rPr>
              <a:t> з </a:t>
            </a:r>
            <a:r>
              <a:rPr lang="ru-RU" sz="1400" b="1" dirty="0" err="1">
                <a:latin typeface="Arial" pitchFamily="34" charset="0"/>
                <a:cs typeface="Arial" pitchFamily="34" charset="0"/>
              </a:rPr>
              <a:t>впливом</a:t>
            </a:r>
            <a:r>
              <a:rPr lang="ru-RU" sz="1400" b="1" dirty="0">
                <a:latin typeface="Arial" pitchFamily="34" charset="0"/>
                <a:cs typeface="Arial" pitchFamily="34" charset="0"/>
              </a:rPr>
              <a:t> </a:t>
            </a:r>
            <a:r>
              <a:rPr lang="ru-RU" sz="1400" b="1" dirty="0" err="1">
                <a:latin typeface="Arial" pitchFamily="34" charset="0"/>
                <a:cs typeface="Arial" pitchFamily="34" charset="0"/>
              </a:rPr>
              <a:t>інтерв'юера</a:t>
            </a:r>
            <a:r>
              <a:rPr lang="ru-RU" sz="1400" b="1" dirty="0">
                <a:latin typeface="Arial" pitchFamily="34" charset="0"/>
                <a:cs typeface="Arial" pitchFamily="34" charset="0"/>
              </a:rPr>
              <a:t> на </a:t>
            </a:r>
            <a:r>
              <a:rPr lang="ru-RU" sz="1400" b="1" dirty="0" err="1">
                <a:latin typeface="Arial" pitchFamily="34" charset="0"/>
                <a:cs typeface="Arial" pitchFamily="34" charset="0"/>
              </a:rPr>
              <a:t>опитуваного</a:t>
            </a:r>
            <a:r>
              <a:rPr lang="ru-RU" sz="1400" b="1" dirty="0">
                <a:latin typeface="Arial" pitchFamily="34" charset="0"/>
                <a:cs typeface="Arial" pitchFamily="34" charset="0"/>
              </a:rPr>
              <a:t>). І </a:t>
            </a:r>
            <a:r>
              <a:rPr lang="ru-RU" sz="1400" b="1" dirty="0" err="1">
                <a:latin typeface="Arial" pitchFamily="34" charset="0"/>
                <a:cs typeface="Arial" pitchFamily="34" charset="0"/>
              </a:rPr>
              <a:t>це</a:t>
            </a:r>
            <a:r>
              <a:rPr lang="ru-RU" sz="1400" b="1" dirty="0">
                <a:latin typeface="Arial" pitchFamily="34" charset="0"/>
                <a:cs typeface="Arial" pitchFamily="34" charset="0"/>
              </a:rPr>
              <a:t> - </a:t>
            </a:r>
            <a:r>
              <a:rPr lang="ru-RU" sz="1400" b="1" dirty="0" err="1">
                <a:latin typeface="Arial" pitchFamily="34" charset="0"/>
                <a:cs typeface="Arial" pitchFamily="34" charset="0"/>
              </a:rPr>
              <a:t>найважливіша</a:t>
            </a:r>
            <a:r>
              <a:rPr lang="ru-RU" sz="1400" b="1" dirty="0">
                <a:latin typeface="Arial" pitchFamily="34" charset="0"/>
                <a:cs typeface="Arial" pitchFamily="34" charset="0"/>
              </a:rPr>
              <a:t> </a:t>
            </a:r>
            <a:r>
              <a:rPr lang="ru-RU" sz="1400" b="1" dirty="0" err="1">
                <a:latin typeface="Arial" pitchFamily="34" charset="0"/>
                <a:cs typeface="Arial" pitchFamily="34" charset="0"/>
              </a:rPr>
              <a:t>перевага</a:t>
            </a:r>
            <a:r>
              <a:rPr lang="ru-RU" sz="1400" b="1" dirty="0">
                <a:latin typeface="Arial" pitchFamily="34" charset="0"/>
                <a:cs typeface="Arial" pitchFamily="34" charset="0"/>
              </a:rPr>
              <a:t> </a:t>
            </a:r>
            <a:r>
              <a:rPr lang="ru-RU" sz="1400" b="1" dirty="0" err="1">
                <a:latin typeface="Arial" pitchFamily="34" charset="0"/>
                <a:cs typeface="Arial" pitchFamily="34" charset="0"/>
              </a:rPr>
              <a:t>особистого</a:t>
            </a:r>
            <a:r>
              <a:rPr lang="ru-RU" sz="1400" b="1" dirty="0">
                <a:latin typeface="Arial" pitchFamily="34" charset="0"/>
                <a:cs typeface="Arial" pitchFamily="34" charset="0"/>
              </a:rPr>
              <a:t> </a:t>
            </a:r>
            <a:r>
              <a:rPr lang="ru-RU" sz="1400" b="1" dirty="0" err="1">
                <a:latin typeface="Arial" pitchFamily="34" charset="0"/>
                <a:cs typeface="Arial" pitchFamily="34" charset="0"/>
              </a:rPr>
              <a:t>інтерв'ю</a:t>
            </a:r>
            <a:r>
              <a:rPr lang="ru-RU" sz="1600" dirty="0"/>
              <a:t>.</a:t>
            </a:r>
          </a:p>
        </p:txBody>
      </p:sp>
    </p:spTree>
    <p:extLst>
      <p:ext uri="{BB962C8B-B14F-4D97-AF65-F5344CB8AC3E}">
        <p14:creationId xmlns:p14="http://schemas.microsoft.com/office/powerpoint/2010/main" val="3642464338"/>
      </p:ext>
    </p:extLst>
  </p:cSld>
  <p:clrMapOvr>
    <a:masterClrMapping/>
  </p:clrMapOvr>
  <mc:AlternateContent xmlns:mc="http://schemas.openxmlformats.org/markup-compatibility/2006" xmlns:p14="http://schemas.microsoft.com/office/powerpoint/2010/main">
    <mc:Choice Requires="p14">
      <p:transition spd="slow" p14:dur="1100" advTm="33721">
        <p14:switch dir="r"/>
      </p:transition>
    </mc:Choice>
    <mc:Fallback xmlns="">
      <p:transition spd="slow" advTm="33721">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683568" y="188640"/>
            <a:ext cx="7344816" cy="1584176"/>
          </a:xfrm>
        </p:spPr>
        <p:txBody>
          <a:bodyPr/>
          <a:lstStyle/>
          <a:p>
            <a:r>
              <a:rPr lang="uk-UA" dirty="0"/>
              <a:t>Трішечки фактів з історії =) </a:t>
            </a:r>
            <a:endParaRPr lang="ru-RU" dirty="0"/>
          </a:p>
        </p:txBody>
      </p:sp>
      <p:sp>
        <p:nvSpPr>
          <p:cNvPr id="2" name="Объект 1"/>
          <p:cNvSpPr>
            <a:spLocks noGrp="1"/>
          </p:cNvSpPr>
          <p:nvPr>
            <p:ph sz="quarter" idx="13"/>
          </p:nvPr>
        </p:nvSpPr>
        <p:spPr>
          <a:xfrm>
            <a:off x="0" y="1687150"/>
            <a:ext cx="8681388" cy="5138929"/>
          </a:xfrm>
        </p:spPr>
        <p:txBody>
          <a:bodyPr>
            <a:normAutofit/>
          </a:bodyPr>
          <a:lstStyle/>
          <a:p>
            <a:r>
              <a:rPr lang="uk-UA" sz="1400" b="1" dirty="0"/>
              <a:t>Перші відомості про проведення опитувань відносяться до найдавнішої історії людської цивілізації і пов'язані з встановленням чисельності населення, здатного носити зброю і платити податки. Є письмові свідчення про проведення таких обліків у найдавніших державах Азії та Африки вже в третьому тисячолітті до нашої ери. Методи обліку були найпростішими. Так, за відомостями Геродота скіфський цар </a:t>
            </a:r>
            <a:r>
              <a:rPr lang="uk-UA" sz="1400" b="1" dirty="0" err="1"/>
              <a:t>Аріантас</a:t>
            </a:r>
            <a:r>
              <a:rPr lang="uk-UA" sz="1400" b="1" dirty="0"/>
              <a:t> для встановлення числа своїх підданих наказав кожному з них під страхом смертної кари принести по наконечнику стріли. Аналогічним чином вів облік своїх воїнів і </a:t>
            </a:r>
            <a:r>
              <a:rPr lang="uk-UA" sz="1400" b="1" dirty="0" err="1"/>
              <a:t>Тамерлан</a:t>
            </a:r>
            <a:r>
              <a:rPr lang="uk-UA" sz="1400" b="1" dirty="0"/>
              <a:t> - кожен воїн повинен був покласти по одному каменю</a:t>
            </a:r>
          </a:p>
          <a:p>
            <a:r>
              <a:rPr lang="ru-RU" sz="1400" b="1" dirty="0"/>
              <a:t>В </a:t>
            </a:r>
            <a:r>
              <a:rPr lang="ru-RU" sz="1400" b="1" dirty="0" err="1"/>
              <a:t>античну</a:t>
            </a:r>
            <a:r>
              <a:rPr lang="ru-RU" sz="1400" b="1" dirty="0"/>
              <a:t> </a:t>
            </a:r>
            <a:r>
              <a:rPr lang="ru-RU" sz="1400" b="1" dirty="0" err="1"/>
              <a:t>епоху</a:t>
            </a:r>
            <a:r>
              <a:rPr lang="ru-RU" sz="1400" b="1" dirty="0"/>
              <a:t> </a:t>
            </a:r>
            <a:r>
              <a:rPr lang="ru-RU" sz="1400" b="1" dirty="0" err="1"/>
              <a:t>облік</a:t>
            </a:r>
            <a:r>
              <a:rPr lang="ru-RU" sz="1400" b="1" dirty="0"/>
              <a:t> </a:t>
            </a:r>
            <a:r>
              <a:rPr lang="ru-RU" sz="1400" b="1" dirty="0" err="1"/>
              <a:t>населення</a:t>
            </a:r>
            <a:r>
              <a:rPr lang="ru-RU" sz="1400" b="1" dirty="0"/>
              <a:t> </a:t>
            </a:r>
            <a:r>
              <a:rPr lang="ru-RU" sz="1400" b="1" dirty="0" err="1"/>
              <a:t>доручається</a:t>
            </a:r>
            <a:r>
              <a:rPr lang="ru-RU" sz="1400" b="1" dirty="0"/>
              <a:t> </a:t>
            </a:r>
            <a:r>
              <a:rPr lang="ru-RU" sz="1400" b="1" dirty="0" err="1"/>
              <a:t>спеціальним</a:t>
            </a:r>
            <a:r>
              <a:rPr lang="ru-RU" sz="1400" b="1" dirty="0"/>
              <a:t> чиновникам - цензорам. З </a:t>
            </a:r>
            <a:r>
              <a:rPr lang="ru-RU" sz="1400" b="1" dirty="0" err="1"/>
              <a:t>цього</a:t>
            </a:r>
            <a:r>
              <a:rPr lang="ru-RU" sz="1400" b="1" dirty="0"/>
              <a:t> часу </a:t>
            </a:r>
            <a:r>
              <a:rPr lang="ru-RU" sz="1400" b="1" dirty="0" err="1"/>
              <a:t>перепису</a:t>
            </a:r>
            <a:r>
              <a:rPr lang="ru-RU" sz="1400" b="1" dirty="0"/>
              <a:t> стали </a:t>
            </a:r>
            <a:r>
              <a:rPr lang="ru-RU" sz="1400" b="1" dirty="0" err="1"/>
              <a:t>називатися</a:t>
            </a:r>
            <a:r>
              <a:rPr lang="ru-RU" sz="1400" b="1" dirty="0"/>
              <a:t> </a:t>
            </a:r>
            <a:r>
              <a:rPr lang="ru-RU" sz="1400" b="1" dirty="0" err="1"/>
              <a:t>цензамі</a:t>
            </a:r>
            <a:r>
              <a:rPr lang="ru-RU" sz="1400" b="1" dirty="0"/>
              <a:t>. </a:t>
            </a:r>
            <a:r>
              <a:rPr lang="ru-RU" sz="1400" b="1" dirty="0" err="1"/>
              <a:t>Кожен</a:t>
            </a:r>
            <a:r>
              <a:rPr lang="ru-RU" sz="1400" b="1" dirty="0"/>
              <a:t> </a:t>
            </a:r>
            <a:r>
              <a:rPr lang="ru-RU" sz="1400" b="1" dirty="0" err="1"/>
              <a:t>громадянин</a:t>
            </a:r>
            <a:r>
              <a:rPr lang="ru-RU" sz="1400" b="1" dirty="0"/>
              <a:t> Риму </a:t>
            </a:r>
            <a:r>
              <a:rPr lang="ru-RU" sz="1400" b="1" dirty="0" err="1"/>
              <a:t>під</a:t>
            </a:r>
            <a:r>
              <a:rPr lang="ru-RU" sz="1400" b="1" dirty="0"/>
              <a:t> клятвою </a:t>
            </a:r>
            <a:r>
              <a:rPr lang="ru-RU" sz="1400" b="1" dirty="0" err="1"/>
              <a:t>повідомляв</a:t>
            </a:r>
            <a:r>
              <a:rPr lang="ru-RU" sz="1400" b="1" dirty="0"/>
              <a:t> </a:t>
            </a:r>
            <a:r>
              <a:rPr lang="ru-RU" sz="1400" b="1" dirty="0" err="1"/>
              <a:t>такі</a:t>
            </a:r>
            <a:r>
              <a:rPr lang="ru-RU" sz="1400" b="1" dirty="0"/>
              <a:t> </a:t>
            </a:r>
            <a:r>
              <a:rPr lang="ru-RU" sz="1400" b="1" dirty="0" err="1"/>
              <a:t>відомості</a:t>
            </a:r>
            <a:r>
              <a:rPr lang="ru-RU" sz="1400" b="1" dirty="0"/>
              <a:t>: </a:t>
            </a:r>
            <a:r>
              <a:rPr lang="ru-RU" sz="1400" b="1" dirty="0" err="1"/>
              <a:t>ім'я</a:t>
            </a:r>
            <a:r>
              <a:rPr lang="ru-RU" sz="1400" b="1" dirty="0"/>
              <a:t> та </a:t>
            </a:r>
            <a:r>
              <a:rPr lang="ru-RU" sz="1400" b="1" dirty="0" err="1"/>
              <a:t>вік</a:t>
            </a:r>
            <a:r>
              <a:rPr lang="ru-RU" sz="1400" b="1" dirty="0"/>
              <a:t> - </a:t>
            </a:r>
            <a:r>
              <a:rPr lang="ru-RU" sz="1400" b="1" dirty="0" err="1"/>
              <a:t>свої</a:t>
            </a:r>
            <a:r>
              <a:rPr lang="ru-RU" sz="1400" b="1" dirty="0"/>
              <a:t> і </a:t>
            </a:r>
            <a:r>
              <a:rPr lang="ru-RU" sz="1400" b="1" dirty="0" err="1"/>
              <a:t>членів</a:t>
            </a:r>
            <a:r>
              <a:rPr lang="ru-RU" sz="1400" b="1" dirty="0"/>
              <a:t> </a:t>
            </a:r>
            <a:r>
              <a:rPr lang="ru-RU" sz="1400" b="1" dirty="0" err="1"/>
              <a:t>своєї</a:t>
            </a:r>
            <a:r>
              <a:rPr lang="ru-RU" sz="1400" b="1" dirty="0"/>
              <a:t> </a:t>
            </a:r>
            <a:r>
              <a:rPr lang="ru-RU" sz="1400" b="1" dirty="0" err="1"/>
              <a:t>сім'ї</a:t>
            </a:r>
            <a:r>
              <a:rPr lang="ru-RU" sz="1400" b="1" dirty="0"/>
              <a:t>, величину </a:t>
            </a:r>
            <a:r>
              <a:rPr lang="ru-RU" sz="1400" b="1" dirty="0" err="1"/>
              <a:t>рухомого</a:t>
            </a:r>
            <a:r>
              <a:rPr lang="ru-RU" sz="1400" b="1" dirty="0"/>
              <a:t> і </a:t>
            </a:r>
            <a:r>
              <a:rPr lang="ru-RU" sz="1400" b="1" dirty="0" err="1"/>
              <a:t>нерухомого</a:t>
            </a:r>
            <a:r>
              <a:rPr lang="ru-RU" sz="1400" b="1" dirty="0"/>
              <a:t> майна. За </a:t>
            </a:r>
            <a:r>
              <a:rPr lang="ru-RU" sz="1400" b="1" dirty="0" err="1"/>
              <a:t>ухилення</a:t>
            </a:r>
            <a:r>
              <a:rPr lang="ru-RU" sz="1400" b="1" dirty="0"/>
              <a:t> </a:t>
            </a:r>
            <a:r>
              <a:rPr lang="ru-RU" sz="1400" b="1" dirty="0" err="1"/>
              <a:t>від</a:t>
            </a:r>
            <a:r>
              <a:rPr lang="ru-RU" sz="1400" b="1" dirty="0"/>
              <a:t> </a:t>
            </a:r>
            <a:r>
              <a:rPr lang="ru-RU" sz="1400" b="1" dirty="0" err="1"/>
              <a:t>обліку</a:t>
            </a:r>
            <a:r>
              <a:rPr lang="ru-RU" sz="1400" b="1" dirty="0"/>
              <a:t> </a:t>
            </a:r>
            <a:r>
              <a:rPr lang="ru-RU" sz="1400" b="1" dirty="0" err="1"/>
              <a:t>або</a:t>
            </a:r>
            <a:r>
              <a:rPr lang="ru-RU" sz="1400" b="1" dirty="0"/>
              <a:t> </a:t>
            </a:r>
            <a:r>
              <a:rPr lang="ru-RU" sz="1400" b="1" dirty="0" err="1"/>
              <a:t>перекручення</a:t>
            </a:r>
            <a:r>
              <a:rPr lang="ru-RU" sz="1400" b="1" dirty="0"/>
              <a:t> </a:t>
            </a:r>
            <a:r>
              <a:rPr lang="ru-RU" sz="1400" b="1" dirty="0" err="1"/>
              <a:t>відомостей</a:t>
            </a:r>
            <a:r>
              <a:rPr lang="ru-RU" sz="1400" b="1" dirty="0"/>
              <a:t> належало </a:t>
            </a:r>
            <a:r>
              <a:rPr lang="ru-RU" sz="1400" b="1" dirty="0" err="1"/>
              <a:t>суворе</a:t>
            </a:r>
            <a:r>
              <a:rPr lang="ru-RU" sz="1400" b="1" dirty="0"/>
              <a:t> </a:t>
            </a:r>
            <a:r>
              <a:rPr lang="ru-RU" sz="1400" b="1" dirty="0" err="1"/>
              <a:t>покарання</a:t>
            </a:r>
            <a:r>
              <a:rPr lang="ru-RU" sz="1400" b="1" dirty="0"/>
              <a:t>. У </a:t>
            </a:r>
            <a:r>
              <a:rPr lang="ru-RU" sz="1400" b="1" dirty="0" err="1"/>
              <a:t>цей</a:t>
            </a:r>
            <a:r>
              <a:rPr lang="ru-RU" sz="1400" b="1" dirty="0"/>
              <a:t> час </a:t>
            </a:r>
            <a:r>
              <a:rPr lang="ru-RU" sz="1400" b="1" dirty="0" err="1"/>
              <a:t>дані</a:t>
            </a:r>
            <a:r>
              <a:rPr lang="ru-RU" sz="1400" b="1" dirty="0"/>
              <a:t> </a:t>
            </a:r>
            <a:r>
              <a:rPr lang="ru-RU" sz="1400" b="1" dirty="0" err="1"/>
              <a:t>переписів</a:t>
            </a:r>
            <a:r>
              <a:rPr lang="ru-RU" sz="1400" b="1" dirty="0"/>
              <a:t> </a:t>
            </a:r>
            <a:r>
              <a:rPr lang="ru-RU" sz="1400" b="1" dirty="0" err="1"/>
              <a:t>забезпечували</a:t>
            </a:r>
            <a:r>
              <a:rPr lang="ru-RU" sz="1400" b="1" dirty="0"/>
              <a:t> </a:t>
            </a:r>
            <a:r>
              <a:rPr lang="ru-RU" sz="1400" b="1" dirty="0" err="1"/>
              <a:t>рішення</a:t>
            </a:r>
            <a:r>
              <a:rPr lang="ru-RU" sz="1400" b="1" dirty="0"/>
              <a:t> не </a:t>
            </a:r>
            <a:r>
              <a:rPr lang="ru-RU" sz="1400" b="1" dirty="0" err="1"/>
              <a:t>лише</a:t>
            </a:r>
            <a:r>
              <a:rPr lang="ru-RU" sz="1400" b="1" dirty="0"/>
              <a:t> </a:t>
            </a:r>
            <a:r>
              <a:rPr lang="ru-RU" sz="1400" b="1" dirty="0" err="1"/>
              <a:t>фінансово-економічних</a:t>
            </a:r>
            <a:r>
              <a:rPr lang="ru-RU" sz="1400" b="1" dirty="0"/>
              <a:t> та </a:t>
            </a:r>
            <a:r>
              <a:rPr lang="ru-RU" sz="1400" b="1" dirty="0" err="1"/>
              <a:t>військових</a:t>
            </a:r>
            <a:r>
              <a:rPr lang="ru-RU" sz="1400" b="1" dirty="0"/>
              <a:t> </a:t>
            </a:r>
            <a:r>
              <a:rPr lang="ru-RU" sz="1400" b="1" dirty="0" err="1"/>
              <a:t>завдань</a:t>
            </a:r>
            <a:r>
              <a:rPr lang="ru-RU" sz="1400" b="1" dirty="0"/>
              <a:t> (</a:t>
            </a:r>
            <a:r>
              <a:rPr lang="ru-RU" sz="1400" b="1" dirty="0" err="1"/>
              <a:t>оподаткування</a:t>
            </a:r>
            <a:r>
              <a:rPr lang="ru-RU" sz="1400" b="1" dirty="0"/>
              <a:t>, </a:t>
            </a:r>
            <a:r>
              <a:rPr lang="ru-RU" sz="1400" b="1" dirty="0" err="1"/>
              <a:t>облік</a:t>
            </a:r>
            <a:r>
              <a:rPr lang="ru-RU" sz="1400" b="1" dirty="0"/>
              <a:t> </a:t>
            </a:r>
            <a:r>
              <a:rPr lang="ru-RU" sz="1400" b="1" dirty="0" err="1"/>
              <a:t>воїнів</a:t>
            </a:r>
            <a:r>
              <a:rPr lang="ru-RU" sz="1400" b="1" dirty="0"/>
              <a:t>), але й </a:t>
            </a:r>
            <a:r>
              <a:rPr lang="ru-RU" sz="1400" b="1" dirty="0" err="1"/>
              <a:t>політичних</a:t>
            </a:r>
            <a:r>
              <a:rPr lang="ru-RU" sz="1400" b="1" dirty="0"/>
              <a:t>, </a:t>
            </a:r>
            <a:r>
              <a:rPr lang="ru-RU" sz="1400" b="1" dirty="0" err="1"/>
              <a:t>оскільки</a:t>
            </a:r>
            <a:r>
              <a:rPr lang="ru-RU" sz="1400" b="1" dirty="0"/>
              <a:t> </a:t>
            </a:r>
            <a:r>
              <a:rPr lang="ru-RU" sz="1400" b="1" dirty="0" err="1"/>
              <a:t>певний</a:t>
            </a:r>
            <a:r>
              <a:rPr lang="ru-RU" sz="1400" b="1" dirty="0"/>
              <a:t> </a:t>
            </a:r>
            <a:r>
              <a:rPr lang="ru-RU" sz="1400" b="1" dirty="0" err="1"/>
              <a:t>рівень</a:t>
            </a:r>
            <a:r>
              <a:rPr lang="ru-RU" sz="1400" b="1" dirty="0"/>
              <a:t> </a:t>
            </a:r>
            <a:r>
              <a:rPr lang="ru-RU" sz="1400" b="1" dirty="0" err="1"/>
              <a:t>забезпеченості</a:t>
            </a:r>
            <a:r>
              <a:rPr lang="ru-RU" sz="1400" b="1" dirty="0"/>
              <a:t> давав право на участь в органах </a:t>
            </a:r>
            <a:r>
              <a:rPr lang="ru-RU" sz="1400" b="1" dirty="0" err="1"/>
              <a:t>управління</a:t>
            </a:r>
            <a:r>
              <a:rPr lang="ru-RU" sz="1400" b="1" dirty="0"/>
              <a:t>. </a:t>
            </a:r>
            <a:endParaRPr lang="uk-UA" sz="1400" b="1" dirty="0"/>
          </a:p>
          <a:p>
            <a:r>
              <a:rPr lang="ru-RU" sz="1400" b="1" dirty="0"/>
              <a:t>У </a:t>
            </a:r>
            <a:r>
              <a:rPr lang="ru-RU" sz="1400" b="1" dirty="0" err="1"/>
              <a:t>стародавніх</a:t>
            </a:r>
            <a:r>
              <a:rPr lang="ru-RU" sz="1400" b="1" dirty="0"/>
              <a:t> </a:t>
            </a:r>
            <a:r>
              <a:rPr lang="ru-RU" sz="1400" b="1" dirty="0" err="1"/>
              <a:t>переписах</a:t>
            </a:r>
            <a:r>
              <a:rPr lang="ru-RU" sz="1400" b="1" dirty="0"/>
              <a:t> не </a:t>
            </a:r>
            <a:r>
              <a:rPr lang="ru-RU" sz="1400" b="1" dirty="0" err="1"/>
              <a:t>враховувався</a:t>
            </a:r>
            <a:r>
              <a:rPr lang="ru-RU" sz="1400" b="1" dirty="0"/>
              <a:t> </a:t>
            </a:r>
            <a:r>
              <a:rPr lang="ru-RU" sz="1400" b="1" dirty="0" err="1"/>
              <a:t>жіноче</a:t>
            </a:r>
            <a:r>
              <a:rPr lang="ru-RU" sz="1400" b="1" dirty="0"/>
              <a:t> </a:t>
            </a:r>
            <a:r>
              <a:rPr lang="ru-RU" sz="1400" b="1" dirty="0" err="1"/>
              <a:t>населення</a:t>
            </a:r>
            <a:r>
              <a:rPr lang="ru-RU" sz="1400" b="1" dirty="0"/>
              <a:t>. </a:t>
            </a:r>
            <a:r>
              <a:rPr lang="ru-RU" sz="1400" b="1" dirty="0" err="1"/>
              <a:t>Виняток</a:t>
            </a:r>
            <a:r>
              <a:rPr lang="ru-RU" sz="1400" b="1" dirty="0"/>
              <a:t> </a:t>
            </a:r>
            <a:r>
              <a:rPr lang="ru-RU" sz="1400" b="1" dirty="0" err="1"/>
              <a:t>робився</a:t>
            </a:r>
            <a:r>
              <a:rPr lang="ru-RU" sz="1400" b="1" dirty="0"/>
              <a:t> для </a:t>
            </a:r>
            <a:r>
              <a:rPr lang="ru-RU" sz="1400" b="1" dirty="0" err="1"/>
              <a:t>вдів</a:t>
            </a:r>
            <a:r>
              <a:rPr lang="ru-RU" sz="1400" b="1" dirty="0"/>
              <a:t>, </a:t>
            </a:r>
            <a:r>
              <a:rPr lang="ru-RU" sz="1400" b="1" dirty="0" err="1"/>
              <a:t>які</a:t>
            </a:r>
            <a:r>
              <a:rPr lang="ru-RU" sz="1400" b="1" dirty="0"/>
              <a:t> </a:t>
            </a:r>
            <a:r>
              <a:rPr lang="ru-RU" sz="1400" b="1" dirty="0" err="1"/>
              <a:t>мають</a:t>
            </a:r>
            <a:r>
              <a:rPr lang="ru-RU" sz="1400" b="1" dirty="0"/>
              <a:t> </a:t>
            </a:r>
            <a:r>
              <a:rPr lang="ru-RU" sz="1400" b="1" dirty="0" err="1"/>
              <a:t>майно</a:t>
            </a:r>
            <a:r>
              <a:rPr lang="ru-RU" sz="1400" b="1" dirty="0"/>
              <a:t> і </a:t>
            </a:r>
            <a:r>
              <a:rPr lang="ru-RU" sz="1400" b="1" dirty="0" err="1"/>
              <a:t>господарство</a:t>
            </a:r>
            <a:r>
              <a:rPr lang="ru-RU" sz="1400" b="1" dirty="0"/>
              <a:t>, </a:t>
            </a:r>
            <a:r>
              <a:rPr lang="ru-RU" sz="1400" b="1" dirty="0" err="1"/>
              <a:t>хоча</a:t>
            </a:r>
            <a:r>
              <a:rPr lang="ru-RU" sz="1400" b="1" dirty="0"/>
              <a:t> </a:t>
            </a:r>
            <a:r>
              <a:rPr lang="ru-RU" sz="1400" b="1" dirty="0" err="1"/>
              <a:t>дані</a:t>
            </a:r>
            <a:r>
              <a:rPr lang="ru-RU" sz="1400" b="1" dirty="0"/>
              <a:t> про </a:t>
            </a:r>
            <a:r>
              <a:rPr lang="ru-RU" sz="1400" b="1" dirty="0" err="1"/>
              <a:t>економічний</a:t>
            </a:r>
            <a:r>
              <a:rPr lang="ru-RU" sz="1400" b="1" dirty="0"/>
              <a:t> стан давали </a:t>
            </a:r>
            <a:r>
              <a:rPr lang="ru-RU" sz="1400" b="1" dirty="0" err="1"/>
              <a:t>опікуни</a:t>
            </a:r>
            <a:r>
              <a:rPr lang="ru-RU" sz="1400" b="1" dirty="0"/>
              <a:t>, а не </a:t>
            </a:r>
            <a:r>
              <a:rPr lang="ru-RU" sz="1400" b="1" dirty="0" err="1"/>
              <a:t>самі</a:t>
            </a:r>
            <a:r>
              <a:rPr lang="ru-RU" sz="1400" b="1" dirty="0"/>
              <a:t> </a:t>
            </a:r>
            <a:r>
              <a:rPr lang="ru-RU" sz="1400" b="1" dirty="0" err="1"/>
              <a:t>вдови</a:t>
            </a:r>
            <a:r>
              <a:rPr lang="ru-RU" sz="1400" b="1" dirty="0"/>
              <a:t>. </a:t>
            </a:r>
            <a:r>
              <a:rPr lang="ru-RU" sz="1400" b="1" dirty="0" err="1"/>
              <a:t>Жіноче</a:t>
            </a:r>
            <a:r>
              <a:rPr lang="ru-RU" sz="1400" b="1" dirty="0"/>
              <a:t> </a:t>
            </a:r>
            <a:r>
              <a:rPr lang="ru-RU" sz="1400" b="1" dirty="0" err="1"/>
              <a:t>населення</a:t>
            </a:r>
            <a:r>
              <a:rPr lang="ru-RU" sz="1400" b="1" dirty="0"/>
              <a:t> </a:t>
            </a:r>
            <a:r>
              <a:rPr lang="ru-RU" sz="1400" b="1" dirty="0" err="1"/>
              <a:t>починає</a:t>
            </a:r>
            <a:r>
              <a:rPr lang="ru-RU" sz="1400" b="1" dirty="0"/>
              <a:t> </a:t>
            </a:r>
            <a:r>
              <a:rPr lang="ru-RU" sz="1400" b="1" dirty="0" err="1"/>
              <a:t>враховуватися</a:t>
            </a:r>
            <a:r>
              <a:rPr lang="ru-RU" sz="1400" b="1" dirty="0"/>
              <a:t> </a:t>
            </a:r>
            <a:r>
              <a:rPr lang="ru-RU" sz="1400" b="1" dirty="0" err="1"/>
              <a:t>приблизно</a:t>
            </a:r>
            <a:r>
              <a:rPr lang="ru-RU" sz="1400" b="1" dirty="0"/>
              <a:t> з </a:t>
            </a:r>
            <a:r>
              <a:rPr lang="ru-RU" sz="1400" b="1" dirty="0" err="1"/>
              <a:t>середини</a:t>
            </a:r>
            <a:r>
              <a:rPr lang="ru-RU" sz="1400" b="1" dirty="0"/>
              <a:t> XVIII в., Але </a:t>
            </a:r>
            <a:r>
              <a:rPr lang="ru-RU" sz="1400" b="1" dirty="0" err="1"/>
              <a:t>регулярним</a:t>
            </a:r>
            <a:r>
              <a:rPr lang="ru-RU" sz="1400" b="1" dirty="0"/>
              <a:t> </a:t>
            </a:r>
            <a:r>
              <a:rPr lang="ru-RU" sz="1400" b="1" dirty="0" err="1"/>
              <a:t>облік</a:t>
            </a:r>
            <a:r>
              <a:rPr lang="ru-RU" sz="1400" b="1" dirty="0"/>
              <a:t> став не </a:t>
            </a:r>
            <a:r>
              <a:rPr lang="ru-RU" sz="1400" b="1" dirty="0" err="1"/>
              <a:t>відразу</a:t>
            </a:r>
            <a:r>
              <a:rPr lang="ru-RU" sz="1400" b="1" dirty="0"/>
              <a:t>. </a:t>
            </a:r>
            <a:r>
              <a:rPr lang="ru-RU" sz="1400" b="1" dirty="0" err="1"/>
              <a:t>Чи</a:t>
            </a:r>
            <a:r>
              <a:rPr lang="ru-RU" sz="1400" b="1" dirty="0"/>
              <a:t> не </a:t>
            </a:r>
            <a:r>
              <a:rPr lang="ru-RU" sz="1400" b="1" dirty="0" err="1"/>
              <a:t>враховувалося</a:t>
            </a:r>
            <a:r>
              <a:rPr lang="ru-RU" sz="1400" b="1" dirty="0"/>
              <a:t> в </a:t>
            </a:r>
            <a:r>
              <a:rPr lang="ru-RU" sz="1400" b="1" dirty="0" err="1"/>
              <a:t>переписах</a:t>
            </a:r>
            <a:r>
              <a:rPr lang="ru-RU" sz="1400" b="1" dirty="0"/>
              <a:t> і духовенство, </a:t>
            </a:r>
            <a:r>
              <a:rPr lang="ru-RU" sz="1400" b="1" dirty="0" err="1"/>
              <a:t>традиційно</a:t>
            </a:r>
            <a:r>
              <a:rPr lang="ru-RU" sz="1400" b="1" dirty="0"/>
              <a:t> не </a:t>
            </a:r>
            <a:r>
              <a:rPr lang="ru-RU" sz="1400" b="1" dirty="0" err="1"/>
              <a:t>підлягало</a:t>
            </a:r>
            <a:r>
              <a:rPr lang="ru-RU" sz="1400" b="1" dirty="0"/>
              <a:t> </a:t>
            </a:r>
            <a:r>
              <a:rPr lang="ru-RU" sz="1400" b="1" dirty="0" err="1"/>
              <a:t>оподаткуванню</a:t>
            </a:r>
            <a:r>
              <a:rPr lang="ru-RU" sz="1400" b="1" dirty="0"/>
              <a:t>.</a:t>
            </a:r>
          </a:p>
        </p:txBody>
      </p:sp>
    </p:spTree>
    <p:extLst>
      <p:ext uri="{BB962C8B-B14F-4D97-AF65-F5344CB8AC3E}">
        <p14:creationId xmlns:p14="http://schemas.microsoft.com/office/powerpoint/2010/main" val="178411683"/>
      </p:ext>
    </p:extLst>
  </p:cSld>
  <p:clrMapOvr>
    <a:masterClrMapping/>
  </p:clrMapOvr>
  <mc:AlternateContent xmlns:mc="http://schemas.openxmlformats.org/markup-compatibility/2006" xmlns:p14="http://schemas.microsoft.com/office/powerpoint/2010/main">
    <mc:Choice Requires="p14">
      <p:transition spd="slow" p14:dur="1100" advTm="53708">
        <p14:switch dir="r"/>
      </p:transition>
    </mc:Choice>
    <mc:Fallback xmlns="">
      <p:transition spd="slow" advTm="53708">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8519" y="-32720"/>
            <a:ext cx="5328592" cy="1589511"/>
          </a:xfrm>
        </p:spPr>
        <p:txBody>
          <a:bodyPr/>
          <a:lstStyle/>
          <a:p>
            <a:r>
              <a:rPr lang="ru-RU" dirty="0"/>
              <a:t>Про </a:t>
            </a:r>
            <a:r>
              <a:rPr lang="uk-UA" dirty="0"/>
              <a:t>помилки:</a:t>
            </a:r>
            <a:r>
              <a:rPr lang="ru-RU" dirty="0"/>
              <a:t> </a:t>
            </a:r>
          </a:p>
        </p:txBody>
      </p:sp>
      <p:sp>
        <p:nvSpPr>
          <p:cNvPr id="3" name="Объект 2"/>
          <p:cNvSpPr>
            <a:spLocks noGrp="1"/>
          </p:cNvSpPr>
          <p:nvPr>
            <p:ph sz="quarter" idx="13"/>
          </p:nvPr>
        </p:nvSpPr>
        <p:spPr>
          <a:xfrm>
            <a:off x="0" y="908720"/>
            <a:ext cx="5508104" cy="5949280"/>
          </a:xfrm>
        </p:spPr>
        <p:txBody>
          <a:bodyPr>
            <a:normAutofit fontScale="92500" lnSpcReduction="20000"/>
          </a:bodyPr>
          <a:lstStyle/>
          <a:p>
            <a:r>
              <a:rPr lang="ru-RU" b="1" dirty="0"/>
              <a:t> </a:t>
            </a:r>
            <a:r>
              <a:rPr lang="ru-RU" sz="1600" b="1" dirty="0" err="1"/>
              <a:t>Хибний</a:t>
            </a:r>
            <a:r>
              <a:rPr lang="ru-RU" sz="1600" b="1" dirty="0"/>
              <a:t> ключ</a:t>
            </a:r>
            <a:r>
              <a:rPr lang="ru-RU" sz="1600" dirty="0"/>
              <a:t>, </a:t>
            </a:r>
            <a:r>
              <a:rPr lang="ru-RU" sz="1600" dirty="0" err="1"/>
              <a:t>або</a:t>
            </a:r>
            <a:r>
              <a:rPr lang="ru-RU" sz="1600" dirty="0"/>
              <a:t> </a:t>
            </a:r>
            <a:r>
              <a:rPr lang="ru-RU" sz="1600" dirty="0" err="1"/>
              <a:t>використання</a:t>
            </a:r>
            <a:r>
              <a:rPr lang="ru-RU" sz="1600" dirty="0"/>
              <a:t> героя не за </a:t>
            </a:r>
            <a:r>
              <a:rPr lang="ru-RU" sz="1600" dirty="0" err="1"/>
              <a:t>призначенням</a:t>
            </a:r>
            <a:r>
              <a:rPr lang="ru-RU" sz="1600" b="1" dirty="0"/>
              <a:t>. </a:t>
            </a:r>
            <a:r>
              <a:rPr lang="ru-RU" sz="1600" dirty="0" err="1"/>
              <a:t>Із</a:t>
            </a:r>
            <a:r>
              <a:rPr lang="ru-RU" sz="1600" dirty="0"/>
              <a:t> </a:t>
            </a:r>
            <a:r>
              <a:rPr lang="ru-RU" sz="1600" dirty="0" err="1"/>
              <a:t>цікавими</a:t>
            </a:r>
            <a:r>
              <a:rPr lang="ru-RU" sz="1600" dirty="0"/>
              <a:t> людьми </a:t>
            </a:r>
            <a:r>
              <a:rPr lang="ru-RU" sz="1600" dirty="0" err="1"/>
              <a:t>можна</a:t>
            </a:r>
            <a:r>
              <a:rPr lang="ru-RU" sz="1600" dirty="0"/>
              <a:t> </a:t>
            </a:r>
            <a:r>
              <a:rPr lang="ru-RU" sz="1600" dirty="0" err="1"/>
              <a:t>говорити</a:t>
            </a:r>
            <a:r>
              <a:rPr lang="ru-RU" sz="1600" dirty="0"/>
              <a:t> про </a:t>
            </a:r>
            <a:r>
              <a:rPr lang="ru-RU" sz="1600" dirty="0" err="1"/>
              <a:t>різні</a:t>
            </a:r>
            <a:r>
              <a:rPr lang="ru-RU" sz="1600" dirty="0"/>
              <a:t> </a:t>
            </a:r>
            <a:r>
              <a:rPr lang="ru-RU" sz="1600" dirty="0" err="1"/>
              <a:t>речі</a:t>
            </a:r>
            <a:r>
              <a:rPr lang="ru-RU" sz="1600" dirty="0"/>
              <a:t>, й герой </a:t>
            </a:r>
            <a:r>
              <a:rPr lang="ru-RU" sz="1600" dirty="0" err="1"/>
              <a:t>може</a:t>
            </a:r>
            <a:r>
              <a:rPr lang="ru-RU" sz="1600" dirty="0"/>
              <a:t> </a:t>
            </a:r>
            <a:r>
              <a:rPr lang="ru-RU" sz="1600" dirty="0" err="1"/>
              <a:t>мати</a:t>
            </a:r>
            <a:r>
              <a:rPr lang="ru-RU" sz="1600" dirty="0"/>
              <a:t> </a:t>
            </a:r>
            <a:r>
              <a:rPr lang="ru-RU" sz="1600" dirty="0" err="1"/>
              <a:t>кілька</a:t>
            </a:r>
            <a:r>
              <a:rPr lang="ru-RU" sz="1600" dirty="0"/>
              <a:t> «</a:t>
            </a:r>
            <a:r>
              <a:rPr lang="ru-RU" sz="1600" dirty="0" err="1"/>
              <a:t>коронних</a:t>
            </a:r>
            <a:r>
              <a:rPr lang="ru-RU" sz="1600" dirty="0"/>
              <a:t>» тем. </a:t>
            </a:r>
            <a:r>
              <a:rPr lang="ru-RU" sz="1600" dirty="0" err="1"/>
              <a:t>Наприклад</a:t>
            </a:r>
            <a:r>
              <a:rPr lang="ru-RU" sz="1600" dirty="0"/>
              <a:t>, </a:t>
            </a:r>
            <a:r>
              <a:rPr lang="ru-RU" sz="1600" dirty="0" err="1"/>
              <a:t>MediaLab</a:t>
            </a:r>
            <a:r>
              <a:rPr lang="ru-RU" sz="1600" dirty="0"/>
              <a:t> говорив </a:t>
            </a:r>
            <a:r>
              <a:rPr lang="ru-RU" sz="1600" dirty="0" err="1"/>
              <a:t>із</a:t>
            </a:r>
            <a:r>
              <a:rPr lang="ru-RU" sz="1600" dirty="0"/>
              <a:t> дизайнером Богданом </a:t>
            </a:r>
            <a:r>
              <a:rPr lang="ru-RU" sz="1600" dirty="0" err="1"/>
              <a:t>Гдалем</a:t>
            </a:r>
            <a:r>
              <a:rPr lang="ru-RU" sz="1600" dirty="0"/>
              <a:t> </a:t>
            </a:r>
            <a:r>
              <a:rPr lang="ru-RU" sz="1600" dirty="0">
                <a:hlinkClick r:id="rId2"/>
              </a:rPr>
              <a:t>про </a:t>
            </a:r>
            <a:r>
              <a:rPr lang="ru-RU" sz="1600" dirty="0" err="1">
                <a:hlinkClick r:id="rId2"/>
              </a:rPr>
              <a:t>українські</a:t>
            </a:r>
            <a:r>
              <a:rPr lang="ru-RU" sz="1600" dirty="0">
                <a:hlinkClick r:id="rId2"/>
              </a:rPr>
              <a:t> </a:t>
            </a:r>
            <a:r>
              <a:rPr lang="ru-RU" sz="1600" dirty="0" err="1">
                <a:hlinkClick r:id="rId2"/>
              </a:rPr>
              <a:t>шрифти</a:t>
            </a:r>
            <a:r>
              <a:rPr lang="ru-RU" sz="1600" dirty="0"/>
              <a:t>, а з </a:t>
            </a:r>
            <a:r>
              <a:rPr lang="ru-RU" sz="1600" dirty="0" err="1"/>
              <a:t>редакторкою</a:t>
            </a:r>
            <a:r>
              <a:rPr lang="ru-RU" sz="1600" dirty="0"/>
              <a:t> </a:t>
            </a:r>
            <a:r>
              <a:rPr lang="ru-RU" sz="1600" dirty="0" err="1"/>
              <a:t>Аліною</a:t>
            </a:r>
            <a:r>
              <a:rPr lang="ru-RU" sz="1600" dirty="0"/>
              <a:t> </a:t>
            </a:r>
            <a:r>
              <a:rPr lang="ru-RU" sz="1600" dirty="0" err="1"/>
              <a:t>Новгородцевою</a:t>
            </a:r>
            <a:r>
              <a:rPr lang="ru-RU" sz="1600" dirty="0"/>
              <a:t> — про те, як </a:t>
            </a:r>
            <a:r>
              <a:rPr lang="ru-RU" sz="1600" dirty="0" err="1">
                <a:hlinkClick r:id="rId3"/>
              </a:rPr>
              <a:t>керувати</a:t>
            </a:r>
            <a:r>
              <a:rPr lang="ru-RU" sz="1600" dirty="0">
                <a:hlinkClick r:id="rId3"/>
              </a:rPr>
              <a:t> </a:t>
            </a:r>
            <a:r>
              <a:rPr lang="ru-RU" sz="1600" dirty="0" err="1">
                <a:hlinkClick r:id="rId3"/>
              </a:rPr>
              <a:t>запорізьким</a:t>
            </a:r>
            <a:r>
              <a:rPr lang="ru-RU" sz="1600" dirty="0">
                <a:hlinkClick r:id="rId3"/>
              </a:rPr>
              <a:t> </a:t>
            </a:r>
            <a:r>
              <a:rPr lang="ru-RU" sz="1600" dirty="0" err="1">
                <a:hlinkClick r:id="rId3"/>
              </a:rPr>
              <a:t>виданням</a:t>
            </a:r>
            <a:r>
              <a:rPr lang="ru-RU" sz="1600" dirty="0">
                <a:hlinkClick r:id="rId3"/>
              </a:rPr>
              <a:t> </a:t>
            </a:r>
            <a:r>
              <a:rPr lang="ru-RU" sz="1600" dirty="0" err="1">
                <a:hlinkClick r:id="rId3"/>
              </a:rPr>
              <a:t>із</a:t>
            </a:r>
            <a:r>
              <a:rPr lang="ru-RU" sz="1600" dirty="0">
                <a:hlinkClick r:id="rId3"/>
              </a:rPr>
              <a:t> </a:t>
            </a:r>
            <a:r>
              <a:rPr lang="ru-RU" sz="1600" dirty="0" err="1">
                <a:hlinkClick r:id="rId3"/>
              </a:rPr>
              <a:t>Південної</a:t>
            </a:r>
            <a:r>
              <a:rPr lang="ru-RU" sz="1600" dirty="0">
                <a:hlinkClick r:id="rId3"/>
              </a:rPr>
              <a:t> </a:t>
            </a:r>
            <a:r>
              <a:rPr lang="ru-RU" sz="1600" dirty="0" err="1">
                <a:hlinkClick r:id="rId3"/>
              </a:rPr>
              <a:t>Азії</a:t>
            </a:r>
            <a:r>
              <a:rPr lang="ru-RU" sz="1600" dirty="0"/>
              <a:t>.</a:t>
            </a:r>
          </a:p>
          <a:p>
            <a:r>
              <a:rPr lang="ru-RU" sz="1600" b="1" dirty="0"/>
              <a:t>Не </a:t>
            </a:r>
            <a:r>
              <a:rPr lang="ru-RU" sz="1600" b="1" dirty="0" err="1"/>
              <a:t>готуватися</a:t>
            </a:r>
            <a:r>
              <a:rPr lang="ru-RU" sz="1600" b="1" dirty="0"/>
              <a:t> </a:t>
            </a:r>
            <a:r>
              <a:rPr lang="ru-RU" sz="1600" b="1" dirty="0" err="1"/>
              <a:t>взагалі</a:t>
            </a:r>
            <a:r>
              <a:rPr lang="ru-RU" sz="1600" dirty="0"/>
              <a:t>. </a:t>
            </a:r>
            <a:r>
              <a:rPr lang="ru-RU" sz="1600" dirty="0" err="1"/>
              <a:t>Якась</a:t>
            </a:r>
            <a:r>
              <a:rPr lang="ru-RU" sz="1600" dirty="0"/>
              <a:t> </a:t>
            </a:r>
            <a:r>
              <a:rPr lang="ru-RU" sz="1600" dirty="0" err="1"/>
              <a:t>імовірність</a:t>
            </a:r>
            <a:r>
              <a:rPr lang="ru-RU" sz="1600" dirty="0"/>
              <a:t> </a:t>
            </a:r>
            <a:r>
              <a:rPr lang="ru-RU" sz="1600" dirty="0" err="1"/>
              <a:t>намацати</a:t>
            </a:r>
            <a:r>
              <a:rPr lang="ru-RU" sz="1600" dirty="0"/>
              <a:t> у </a:t>
            </a:r>
            <a:r>
              <a:rPr lang="ru-RU" sz="1600" dirty="0" err="1"/>
              <a:t>співрозмовнику</a:t>
            </a:r>
            <a:r>
              <a:rPr lang="ru-RU" sz="1600" dirty="0"/>
              <a:t> </a:t>
            </a:r>
            <a:r>
              <a:rPr lang="ru-RU" sz="1600" dirty="0" err="1"/>
              <a:t>саме</a:t>
            </a:r>
            <a:r>
              <a:rPr lang="ru-RU" sz="1600" dirty="0"/>
              <a:t> те </a:t>
            </a:r>
            <a:r>
              <a:rPr lang="ru-RU" sz="1600" dirty="0" err="1"/>
              <a:t>найважливіше</a:t>
            </a:r>
            <a:r>
              <a:rPr lang="ru-RU" sz="1600" dirty="0"/>
              <a:t> й </a:t>
            </a:r>
            <a:r>
              <a:rPr lang="ru-RU" sz="1600" dirty="0" err="1"/>
              <a:t>унікальне</a:t>
            </a:r>
            <a:r>
              <a:rPr lang="ru-RU" sz="1600" dirty="0"/>
              <a:t>, </a:t>
            </a:r>
            <a:r>
              <a:rPr lang="ru-RU" sz="1600" dirty="0" err="1"/>
              <a:t>чого</a:t>
            </a:r>
            <a:r>
              <a:rPr lang="ru-RU" sz="1600" dirty="0"/>
              <a:t> не </a:t>
            </a:r>
            <a:r>
              <a:rPr lang="ru-RU" sz="1600" dirty="0" err="1"/>
              <a:t>побачили</a:t>
            </a:r>
            <a:r>
              <a:rPr lang="ru-RU" sz="1600" dirty="0"/>
              <a:t> </a:t>
            </a:r>
            <a:r>
              <a:rPr lang="ru-RU" sz="1600" dirty="0" err="1"/>
              <a:t>інші</a:t>
            </a:r>
            <a:r>
              <a:rPr lang="ru-RU" sz="1600" dirty="0"/>
              <a:t>, </a:t>
            </a:r>
            <a:r>
              <a:rPr lang="ru-RU" sz="1600" dirty="0" err="1"/>
              <a:t>вгадати</a:t>
            </a:r>
            <a:r>
              <a:rPr lang="ru-RU" sz="1600" dirty="0"/>
              <a:t> з темами й </a:t>
            </a:r>
            <a:r>
              <a:rPr lang="ru-RU" sz="1600" dirty="0" err="1"/>
              <a:t>запитаннями</a:t>
            </a:r>
            <a:r>
              <a:rPr lang="ru-RU" sz="1600" dirty="0"/>
              <a:t>, — є, особливо </a:t>
            </a:r>
            <a:r>
              <a:rPr lang="ru-RU" sz="1600" dirty="0" err="1"/>
              <a:t>якщо</a:t>
            </a:r>
            <a:r>
              <a:rPr lang="ru-RU" sz="1600" dirty="0"/>
              <a:t> </a:t>
            </a:r>
            <a:r>
              <a:rPr lang="ru-RU" sz="1600" dirty="0" err="1"/>
              <a:t>ви</a:t>
            </a:r>
            <a:r>
              <a:rPr lang="ru-RU" sz="1600" dirty="0"/>
              <a:t> </a:t>
            </a:r>
            <a:r>
              <a:rPr lang="ru-RU" sz="1600" dirty="0" err="1"/>
              <a:t>геніальний</a:t>
            </a:r>
            <a:r>
              <a:rPr lang="ru-RU" sz="1600" dirty="0"/>
              <a:t> </a:t>
            </a:r>
            <a:r>
              <a:rPr lang="ru-RU" sz="1600" dirty="0" err="1"/>
              <a:t>комунікатор</a:t>
            </a:r>
            <a:r>
              <a:rPr lang="ru-RU" sz="1600" dirty="0"/>
              <a:t>. Але </a:t>
            </a:r>
            <a:r>
              <a:rPr lang="ru-RU" sz="1600" dirty="0" err="1"/>
              <a:t>краще</a:t>
            </a:r>
            <a:r>
              <a:rPr lang="ru-RU" sz="1600" dirty="0"/>
              <a:t> все-таки </a:t>
            </a:r>
            <a:r>
              <a:rPr lang="ru-RU" sz="1600" dirty="0" err="1">
                <a:hlinkClick r:id="rId4"/>
              </a:rPr>
              <a:t>готуватися</a:t>
            </a:r>
            <a:r>
              <a:rPr lang="ru-RU" sz="1600" dirty="0"/>
              <a:t>.</a:t>
            </a:r>
          </a:p>
          <a:p>
            <a:r>
              <a:rPr lang="ru-RU" sz="1600" b="1" dirty="0" err="1"/>
              <a:t>Зловживати</a:t>
            </a:r>
            <a:r>
              <a:rPr lang="ru-RU" sz="1600" b="1" dirty="0"/>
              <a:t> </a:t>
            </a:r>
            <a:r>
              <a:rPr lang="ru-RU" sz="1600" b="1" dirty="0" err="1"/>
              <a:t>вторсировиною</a:t>
            </a:r>
            <a:r>
              <a:rPr lang="ru-RU" sz="1600" dirty="0"/>
              <a:t>. </a:t>
            </a:r>
            <a:r>
              <a:rPr lang="ru-RU" sz="1600" dirty="0" err="1"/>
              <a:t>Готуючись</a:t>
            </a:r>
            <a:r>
              <a:rPr lang="ru-RU" sz="1600" dirty="0"/>
              <a:t> до </a:t>
            </a:r>
            <a:r>
              <a:rPr lang="ru-RU" sz="1600" dirty="0" err="1"/>
              <a:t>розмови</a:t>
            </a:r>
            <a:r>
              <a:rPr lang="ru-RU" sz="1600" dirty="0"/>
              <a:t>, </a:t>
            </a:r>
            <a:r>
              <a:rPr lang="ru-RU" sz="1600" dirty="0" err="1"/>
              <a:t>слід</a:t>
            </a:r>
            <a:r>
              <a:rPr lang="ru-RU" sz="1600" dirty="0"/>
              <a:t> </a:t>
            </a:r>
            <a:r>
              <a:rPr lang="ru-RU" sz="1600" dirty="0" err="1"/>
              <a:t>неодмінно</a:t>
            </a:r>
            <a:r>
              <a:rPr lang="ru-RU" sz="1600" dirty="0"/>
              <a:t> </a:t>
            </a:r>
            <a:r>
              <a:rPr lang="ru-RU" sz="1600" dirty="0" err="1"/>
              <a:t>перечитати</a:t>
            </a:r>
            <a:r>
              <a:rPr lang="ru-RU" sz="1600" dirty="0"/>
              <a:t> </a:t>
            </a:r>
            <a:r>
              <a:rPr lang="ru-RU" sz="1600" dirty="0" err="1"/>
              <a:t>останні</a:t>
            </a:r>
            <a:r>
              <a:rPr lang="ru-RU" sz="1600" dirty="0"/>
              <a:t> </a:t>
            </a:r>
            <a:r>
              <a:rPr lang="ru-RU" sz="1600" dirty="0" err="1"/>
              <a:t>інтерв’ю</a:t>
            </a:r>
            <a:r>
              <a:rPr lang="ru-RU" sz="1600" dirty="0"/>
              <a:t> героя, особливо </a:t>
            </a:r>
            <a:r>
              <a:rPr lang="ru-RU" sz="1600" dirty="0" err="1"/>
              <a:t>якщо</a:t>
            </a:r>
            <a:r>
              <a:rPr lang="ru-RU" sz="1600" dirty="0"/>
              <a:t> </a:t>
            </a:r>
            <a:r>
              <a:rPr lang="ru-RU" sz="1600" dirty="0" err="1"/>
              <a:t>він</a:t>
            </a:r>
            <a:r>
              <a:rPr lang="ru-RU" sz="1600" dirty="0"/>
              <a:t> часто </a:t>
            </a:r>
            <a:r>
              <a:rPr lang="ru-RU" sz="1600" dirty="0" err="1"/>
              <a:t>спілкується</a:t>
            </a:r>
            <a:r>
              <a:rPr lang="ru-RU" sz="1600" dirty="0"/>
              <a:t> з </a:t>
            </a:r>
            <a:r>
              <a:rPr lang="ru-RU" sz="1600" dirty="0" err="1"/>
              <a:t>журналістами</a:t>
            </a:r>
            <a:r>
              <a:rPr lang="ru-RU" sz="1600" dirty="0"/>
              <a:t>.</a:t>
            </a:r>
          </a:p>
          <a:p>
            <a:r>
              <a:rPr lang="ru-RU" sz="1600" b="1" dirty="0"/>
              <a:t>«</a:t>
            </a:r>
            <a:r>
              <a:rPr lang="ru-RU" sz="1600" b="1" dirty="0" err="1"/>
              <a:t>Ваші</a:t>
            </a:r>
            <a:r>
              <a:rPr lang="ru-RU" sz="1600" b="1" dirty="0"/>
              <a:t> </a:t>
            </a:r>
            <a:r>
              <a:rPr lang="ru-RU" sz="1600" b="1" dirty="0" err="1"/>
              <a:t>творчі</a:t>
            </a:r>
            <a:r>
              <a:rPr lang="ru-RU" sz="1600" b="1" dirty="0"/>
              <a:t> </a:t>
            </a:r>
            <a:r>
              <a:rPr lang="ru-RU" sz="1600" b="1" dirty="0" err="1"/>
              <a:t>плани</a:t>
            </a:r>
            <a:r>
              <a:rPr lang="ru-RU" sz="1600" b="1" dirty="0"/>
              <a:t>»</a:t>
            </a:r>
            <a:r>
              <a:rPr lang="ru-RU" sz="1600" dirty="0"/>
              <a:t>. </a:t>
            </a:r>
            <a:r>
              <a:rPr lang="ru-RU" sz="1600" dirty="0" err="1"/>
              <a:t>Ставити</a:t>
            </a:r>
            <a:r>
              <a:rPr lang="ru-RU" sz="1600" dirty="0"/>
              <a:t> </a:t>
            </a:r>
            <a:r>
              <a:rPr lang="ru-RU" sz="1600" dirty="0" err="1"/>
              <a:t>прості</a:t>
            </a:r>
            <a:r>
              <a:rPr lang="ru-RU" sz="1600" dirty="0"/>
              <a:t> </a:t>
            </a:r>
            <a:r>
              <a:rPr lang="ru-RU" sz="1600" dirty="0" err="1"/>
              <a:t>запитання</a:t>
            </a:r>
            <a:r>
              <a:rPr lang="ru-RU" sz="1600" dirty="0"/>
              <a:t> — </a:t>
            </a:r>
            <a:r>
              <a:rPr lang="ru-RU" sz="1600" dirty="0" err="1">
                <a:hlinkClick r:id="rId5"/>
              </a:rPr>
              <a:t>можна</a:t>
            </a:r>
            <a:r>
              <a:rPr lang="ru-RU" sz="1600" dirty="0"/>
              <a:t>. Особливо </a:t>
            </a:r>
            <a:r>
              <a:rPr lang="ru-RU" sz="1600" dirty="0" err="1"/>
              <a:t>під</a:t>
            </a:r>
            <a:r>
              <a:rPr lang="ru-RU" sz="1600" dirty="0"/>
              <a:t> час портретного </a:t>
            </a:r>
            <a:r>
              <a:rPr lang="ru-RU" sz="1600" dirty="0" err="1"/>
              <a:t>інтерв’ю</a:t>
            </a:r>
            <a:r>
              <a:rPr lang="ru-RU" sz="1600" dirty="0"/>
              <a:t>. Проблема </a:t>
            </a:r>
            <a:r>
              <a:rPr lang="ru-RU" sz="1600" dirty="0" err="1"/>
              <a:t>запитань-штампів</a:t>
            </a:r>
            <a:r>
              <a:rPr lang="ru-RU" sz="1600" dirty="0"/>
              <a:t> не </a:t>
            </a:r>
            <a:r>
              <a:rPr lang="ru-RU" sz="1600" dirty="0" err="1"/>
              <a:t>лише</a:t>
            </a:r>
            <a:r>
              <a:rPr lang="ru-RU" sz="1600" dirty="0"/>
              <a:t> в тому, </a:t>
            </a:r>
            <a:r>
              <a:rPr lang="ru-RU" sz="1600" dirty="0" err="1"/>
              <a:t>що</a:t>
            </a:r>
            <a:r>
              <a:rPr lang="ru-RU" sz="1600" dirty="0"/>
              <a:t> вони </a:t>
            </a:r>
            <a:r>
              <a:rPr lang="ru-RU" sz="1600" dirty="0" err="1"/>
              <a:t>набридають</a:t>
            </a:r>
            <a:r>
              <a:rPr lang="ru-RU" sz="1600" dirty="0"/>
              <a:t> і </a:t>
            </a:r>
            <a:r>
              <a:rPr lang="ru-RU" sz="1600" dirty="0" err="1"/>
              <a:t>дратують</a:t>
            </a:r>
            <a:r>
              <a:rPr lang="ru-RU" sz="1600" dirty="0"/>
              <a:t>, а </a:t>
            </a:r>
            <a:r>
              <a:rPr lang="ru-RU" sz="1600" dirty="0" err="1"/>
              <a:t>радше</a:t>
            </a:r>
            <a:r>
              <a:rPr lang="ru-RU" sz="1600" dirty="0"/>
              <a:t> в тому, </a:t>
            </a:r>
            <a:r>
              <a:rPr lang="ru-RU" sz="1600" dirty="0" err="1"/>
              <a:t>що</a:t>
            </a:r>
            <a:r>
              <a:rPr lang="ru-RU" sz="1600" dirty="0"/>
              <a:t> на них </a:t>
            </a:r>
            <a:r>
              <a:rPr lang="ru-RU" sz="1600" dirty="0" err="1"/>
              <a:t>дають</a:t>
            </a:r>
            <a:r>
              <a:rPr lang="ru-RU" sz="1600" dirty="0"/>
              <a:t> </a:t>
            </a:r>
            <a:r>
              <a:rPr lang="ru-RU" sz="1600" dirty="0" err="1"/>
              <a:t>відповіді-штампи</a:t>
            </a:r>
            <a:r>
              <a:rPr lang="ru-RU" sz="1600" dirty="0"/>
              <a:t> — не </a:t>
            </a:r>
            <a:r>
              <a:rPr lang="ru-RU" sz="1600" dirty="0" err="1"/>
              <a:t>завжди</a:t>
            </a:r>
            <a:r>
              <a:rPr lang="ru-RU" sz="1600" dirty="0"/>
              <a:t> </a:t>
            </a:r>
            <a:r>
              <a:rPr lang="ru-RU" sz="1600" dirty="0" err="1"/>
              <a:t>щирі</a:t>
            </a:r>
            <a:r>
              <a:rPr lang="ru-RU" sz="1600" dirty="0"/>
              <a:t> й </a:t>
            </a:r>
            <a:r>
              <a:rPr lang="ru-RU" sz="1600" dirty="0" err="1"/>
              <a:t>правдиві</a:t>
            </a:r>
            <a:r>
              <a:rPr lang="ru-RU" sz="1600" dirty="0"/>
              <a:t>, </a:t>
            </a:r>
            <a:r>
              <a:rPr lang="ru-RU" sz="1600" dirty="0" err="1"/>
              <a:t>завжди</a:t>
            </a:r>
            <a:r>
              <a:rPr lang="ru-RU" sz="1600" dirty="0"/>
              <a:t> </a:t>
            </a:r>
            <a:r>
              <a:rPr lang="ru-RU" sz="1600" dirty="0" err="1"/>
              <a:t>неоригінальні</a:t>
            </a:r>
            <a:endParaRPr lang="ru-RU" sz="1600" dirty="0"/>
          </a:p>
          <a:p>
            <a:r>
              <a:rPr lang="ru-RU" sz="1600" b="1" dirty="0" err="1"/>
              <a:t>Кілька</a:t>
            </a:r>
            <a:r>
              <a:rPr lang="ru-RU" sz="1600" b="1" dirty="0"/>
              <a:t> </a:t>
            </a:r>
            <a:r>
              <a:rPr lang="ru-RU" sz="1600" b="1" dirty="0" err="1"/>
              <a:t>запитань</a:t>
            </a:r>
            <a:r>
              <a:rPr lang="ru-RU" sz="1600" b="1" dirty="0"/>
              <a:t> в одному. </a:t>
            </a:r>
            <a:r>
              <a:rPr lang="ru-RU" sz="1600" dirty="0" err="1"/>
              <a:t>Поширена</a:t>
            </a:r>
            <a:r>
              <a:rPr lang="ru-RU" sz="1600" dirty="0"/>
              <a:t> на </a:t>
            </a:r>
            <a:r>
              <a:rPr lang="ru-RU" sz="1600" dirty="0" err="1"/>
              <a:t>прес-конференціях</a:t>
            </a:r>
            <a:r>
              <a:rPr lang="ru-RU" sz="1600" dirty="0"/>
              <a:t> практика, коли </a:t>
            </a:r>
            <a:r>
              <a:rPr lang="ru-RU" sz="1600" dirty="0" err="1"/>
              <a:t>журналіст</a:t>
            </a:r>
            <a:r>
              <a:rPr lang="ru-RU" sz="1600" dirty="0"/>
              <a:t>, </a:t>
            </a:r>
            <a:r>
              <a:rPr lang="ru-RU" sz="1600" dirty="0" err="1"/>
              <a:t>вхопившись</a:t>
            </a:r>
            <a:r>
              <a:rPr lang="ru-RU" sz="1600" dirty="0"/>
              <a:t> за </a:t>
            </a:r>
            <a:r>
              <a:rPr lang="ru-RU" sz="1600" dirty="0" err="1"/>
              <a:t>мікрофон</a:t>
            </a:r>
            <a:r>
              <a:rPr lang="ru-RU" sz="1600" dirty="0"/>
              <a:t>, </a:t>
            </a:r>
            <a:r>
              <a:rPr lang="ru-RU" sz="1600" dirty="0" err="1"/>
              <a:t>вистрелює</a:t>
            </a:r>
            <a:r>
              <a:rPr lang="ru-RU" sz="1600" dirty="0"/>
              <a:t> </a:t>
            </a:r>
            <a:r>
              <a:rPr lang="ru-RU" sz="1600" dirty="0" err="1"/>
              <a:t>відразу</a:t>
            </a:r>
            <a:r>
              <a:rPr lang="ru-RU" sz="1600" dirty="0"/>
              <a:t> два-три </a:t>
            </a:r>
            <a:r>
              <a:rPr lang="ru-RU" sz="1600" dirty="0" err="1"/>
              <a:t>запитання</a:t>
            </a:r>
            <a:r>
              <a:rPr lang="ru-RU" sz="1600" dirty="0"/>
              <a:t>, в </a:t>
            </a:r>
            <a:r>
              <a:rPr lang="ru-RU" sz="1600" dirty="0" err="1"/>
              <a:t>більшості</a:t>
            </a:r>
            <a:r>
              <a:rPr lang="ru-RU" sz="1600" dirty="0"/>
              <a:t> </a:t>
            </a:r>
            <a:r>
              <a:rPr lang="ru-RU" sz="1600" dirty="0" err="1"/>
              <a:t>випадків</a:t>
            </a:r>
            <a:r>
              <a:rPr lang="ru-RU" sz="1600" dirty="0"/>
              <a:t> непродуктивна.</a:t>
            </a:r>
          </a:p>
          <a:p>
            <a:r>
              <a:rPr lang="ru-RU" sz="1600" b="1" dirty="0" err="1"/>
              <a:t>Анкетування</a:t>
            </a:r>
            <a:r>
              <a:rPr lang="ru-RU" sz="1600" dirty="0"/>
              <a:t>. </a:t>
            </a:r>
            <a:r>
              <a:rPr lang="ru-RU" sz="1600" dirty="0" err="1"/>
              <a:t>Це</a:t>
            </a:r>
            <a:r>
              <a:rPr lang="ru-RU" sz="1600" dirty="0"/>
              <a:t> коли </a:t>
            </a:r>
            <a:r>
              <a:rPr lang="ru-RU" sz="1600" dirty="0" err="1"/>
              <a:t>інтерв’юер</a:t>
            </a:r>
            <a:r>
              <a:rPr lang="ru-RU" sz="1600" dirty="0"/>
              <a:t> поводиться так, </a:t>
            </a:r>
            <a:r>
              <a:rPr lang="ru-RU" sz="1600" dirty="0" err="1"/>
              <a:t>наче</a:t>
            </a:r>
            <a:r>
              <a:rPr lang="ru-RU" sz="1600" dirty="0"/>
              <a:t> </a:t>
            </a:r>
            <a:r>
              <a:rPr lang="ru-RU" sz="1600" dirty="0" err="1"/>
              <a:t>його</a:t>
            </a:r>
            <a:r>
              <a:rPr lang="ru-RU" sz="1600" dirty="0"/>
              <a:t> </a:t>
            </a:r>
            <a:r>
              <a:rPr lang="ru-RU" sz="1600" dirty="0" err="1"/>
              <a:t>єдина</a:t>
            </a:r>
            <a:r>
              <a:rPr lang="ru-RU" sz="1600" dirty="0"/>
              <a:t> мета — </a:t>
            </a:r>
            <a:r>
              <a:rPr lang="ru-RU" sz="1600" dirty="0" err="1"/>
              <a:t>встигнути</a:t>
            </a:r>
            <a:r>
              <a:rPr lang="ru-RU" sz="1600" dirty="0"/>
              <a:t> </a:t>
            </a:r>
            <a:r>
              <a:rPr lang="ru-RU" sz="1600" dirty="0" err="1"/>
              <a:t>поставити</a:t>
            </a:r>
            <a:r>
              <a:rPr lang="ru-RU" sz="1600" dirty="0"/>
              <a:t> </a:t>
            </a:r>
            <a:r>
              <a:rPr lang="ru-RU" sz="1600" dirty="0" err="1"/>
              <a:t>всі</a:t>
            </a:r>
            <a:r>
              <a:rPr lang="ru-RU" sz="1600" dirty="0"/>
              <a:t> </a:t>
            </a:r>
            <a:r>
              <a:rPr lang="ru-RU" sz="1600" dirty="0" err="1"/>
              <a:t>запитання</a:t>
            </a:r>
            <a:r>
              <a:rPr lang="ru-RU" sz="1600" dirty="0"/>
              <a:t> </a:t>
            </a:r>
            <a:r>
              <a:rPr lang="ru-RU" sz="1600" dirty="0" err="1"/>
              <a:t>зі</a:t>
            </a:r>
            <a:r>
              <a:rPr lang="ru-RU" sz="1600" dirty="0"/>
              <a:t> списку, а не </a:t>
            </a:r>
            <a:r>
              <a:rPr lang="ru-RU" sz="1600" dirty="0" err="1"/>
              <a:t>почути</a:t>
            </a:r>
            <a:r>
              <a:rPr lang="ru-RU" sz="1600" dirty="0"/>
              <a:t> </a:t>
            </a:r>
            <a:r>
              <a:rPr lang="ru-RU" sz="1600" dirty="0" err="1"/>
              <a:t>цікаві</a:t>
            </a:r>
            <a:r>
              <a:rPr lang="ru-RU" sz="1600" dirty="0"/>
              <a:t> та </a:t>
            </a:r>
            <a:r>
              <a:rPr lang="ru-RU" sz="1600" dirty="0" err="1"/>
              <a:t>змістовні</a:t>
            </a:r>
            <a:r>
              <a:rPr lang="ru-RU" sz="1600" dirty="0"/>
              <a:t> </a:t>
            </a:r>
            <a:r>
              <a:rPr lang="ru-RU" sz="1600" dirty="0" err="1"/>
              <a:t>відповіді</a:t>
            </a:r>
            <a:r>
              <a:rPr lang="ru-RU" sz="1600" dirty="0"/>
              <a:t>. </a:t>
            </a:r>
          </a:p>
        </p:txBody>
      </p:sp>
      <p:pic>
        <p:nvPicPr>
          <p:cNvPr id="4" name="Рисунок 3"/>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580112" y="188640"/>
            <a:ext cx="3384376" cy="2736304"/>
          </a:xfrm>
          <a:prstGeom prst="rect">
            <a:avLst/>
          </a:prstGeom>
        </p:spPr>
      </p:pic>
      <p:pic>
        <p:nvPicPr>
          <p:cNvPr id="5" name="Рисунок 4"/>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580112" y="2924944"/>
            <a:ext cx="3563888" cy="3601566"/>
          </a:xfrm>
          <a:prstGeom prst="rect">
            <a:avLst/>
          </a:prstGeom>
        </p:spPr>
      </p:pic>
    </p:spTree>
    <p:extLst>
      <p:ext uri="{BB962C8B-B14F-4D97-AF65-F5344CB8AC3E}">
        <p14:creationId xmlns:p14="http://schemas.microsoft.com/office/powerpoint/2010/main" val="1944714828"/>
      </p:ext>
    </p:extLst>
  </p:cSld>
  <p:clrMapOvr>
    <a:masterClrMapping/>
  </p:clrMapOvr>
  <mc:AlternateContent xmlns:mc="http://schemas.openxmlformats.org/markup-compatibility/2006" xmlns:p14="http://schemas.microsoft.com/office/powerpoint/2010/main">
    <mc:Choice Requires="p14">
      <p:transition spd="slow" p14:dur="1100" advTm="34158">
        <p14:switch dir="r"/>
      </p:transition>
    </mc:Choice>
    <mc:Fallback xmlns="">
      <p:transition spd="slow" advTm="34158">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07904" y="5777880"/>
            <a:ext cx="5184576" cy="1080120"/>
          </a:xfrm>
        </p:spPr>
        <p:txBody>
          <a:bodyPr/>
          <a:lstStyle/>
          <a:p>
            <a:r>
              <a:rPr lang="uk-UA" dirty="0"/>
              <a:t>Дякую за увагу </a:t>
            </a:r>
            <a:endParaRPr lang="ru-RU" dirty="0"/>
          </a:p>
        </p:txBody>
      </p:sp>
      <p:sp>
        <p:nvSpPr>
          <p:cNvPr id="3" name="Объект 2"/>
          <p:cNvSpPr>
            <a:spLocks noGrp="1"/>
          </p:cNvSpPr>
          <p:nvPr>
            <p:ph sz="quarter" idx="13"/>
          </p:nvPr>
        </p:nvSpPr>
        <p:spPr>
          <a:xfrm rot="20531226">
            <a:off x="1143000" y="731520"/>
            <a:ext cx="6400800" cy="3474720"/>
          </a:xfrm>
        </p:spPr>
        <p:txBody>
          <a:bodyPr/>
          <a:lstStyle/>
          <a:p>
            <a:pPr marL="45720" indent="0">
              <a:buNone/>
            </a:pPr>
            <a:r>
              <a:rPr lang="ru-RU" i="1" dirty="0"/>
              <a:t>Подобно старому суеверию, что </a:t>
            </a:r>
            <a:r>
              <a:rPr lang="ru-RU" i="1" dirty="0">
                <a:hlinkClick r:id="rId2"/>
              </a:rPr>
              <a:t>фотография</a:t>
            </a:r>
            <a:r>
              <a:rPr lang="ru-RU" i="1" dirty="0"/>
              <a:t> крадет частичку твоей души, — мне кажется, </a:t>
            </a:r>
            <a:r>
              <a:rPr lang="ru-RU" i="1" dirty="0">
                <a:hlinkClick r:id="rId3"/>
              </a:rPr>
              <a:t>интервью</a:t>
            </a:r>
            <a:r>
              <a:rPr lang="ru-RU" i="1" dirty="0"/>
              <a:t> делает то же самое. Каждый раз, когда ты высказываешь какое-то </a:t>
            </a:r>
            <a:r>
              <a:rPr lang="ru-RU" i="1" dirty="0">
                <a:hlinkClick r:id="rId4"/>
              </a:rPr>
              <a:t>мнение</a:t>
            </a:r>
            <a:r>
              <a:rPr lang="ru-RU" i="1" dirty="0"/>
              <a:t> о </a:t>
            </a:r>
            <a:r>
              <a:rPr lang="ru-RU" i="1" dirty="0">
                <a:hlinkClick r:id="rId5"/>
              </a:rPr>
              <a:t>жизни</a:t>
            </a:r>
            <a:r>
              <a:rPr lang="ru-RU" i="1" dirty="0"/>
              <a:t>, политике, о чем угодно, что-то уходит.. и оно уже </a:t>
            </a:r>
            <a:r>
              <a:rPr lang="ru-RU" i="1" dirty="0">
                <a:hlinkClick r:id="rId6"/>
              </a:rPr>
              <a:t>никогда</a:t>
            </a:r>
            <a:r>
              <a:rPr lang="ru-RU" i="1" dirty="0"/>
              <a:t> не вернется.</a:t>
            </a:r>
          </a:p>
          <a:p>
            <a:pPr marL="45720" indent="0">
              <a:buNone/>
            </a:pPr>
            <a:r>
              <a:rPr lang="ru-RU" i="1" dirty="0"/>
              <a:t>Хью Лори </a:t>
            </a:r>
          </a:p>
        </p:txBody>
      </p:sp>
      <p:pic>
        <p:nvPicPr>
          <p:cNvPr id="4" name="Рисунок 3"/>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rot="834480">
            <a:off x="5480666" y="3445904"/>
            <a:ext cx="3378097" cy="1981200"/>
          </a:xfrm>
          <a:prstGeom prst="rect">
            <a:avLst/>
          </a:prstGeom>
        </p:spPr>
      </p:pic>
    </p:spTree>
    <p:extLst>
      <p:ext uri="{BB962C8B-B14F-4D97-AF65-F5344CB8AC3E}">
        <p14:creationId xmlns:p14="http://schemas.microsoft.com/office/powerpoint/2010/main" val="1520185114"/>
      </p:ext>
    </p:extLst>
  </p:cSld>
  <p:clrMapOvr>
    <a:masterClrMapping/>
  </p:clrMapOvr>
  <mc:AlternateContent xmlns:mc="http://schemas.openxmlformats.org/markup-compatibility/2006" xmlns:p14="http://schemas.microsoft.com/office/powerpoint/2010/main">
    <mc:Choice Requires="p14">
      <p:transition spd="slow" p14:dur="1100" advTm="10029">
        <p14:switch dir="r"/>
      </p:transition>
    </mc:Choice>
    <mc:Fallback xmlns="">
      <p:transition spd="slow" advTm="10029">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0" y="0"/>
            <a:ext cx="2952329" cy="792088"/>
          </a:xfrm>
        </p:spPr>
        <p:txBody>
          <a:bodyPr/>
          <a:lstStyle/>
          <a:p>
            <a:r>
              <a:rPr lang="uk-UA" dirty="0"/>
              <a:t>Отже!!!</a:t>
            </a:r>
            <a:endParaRPr lang="ru-RU" dirty="0"/>
          </a:p>
        </p:txBody>
      </p:sp>
      <p:sp>
        <p:nvSpPr>
          <p:cNvPr id="2" name="Объект 1"/>
          <p:cNvSpPr>
            <a:spLocks noGrp="1"/>
          </p:cNvSpPr>
          <p:nvPr>
            <p:ph sz="quarter" idx="13"/>
          </p:nvPr>
        </p:nvSpPr>
        <p:spPr>
          <a:xfrm>
            <a:off x="19926" y="980729"/>
            <a:ext cx="5056130" cy="5861502"/>
          </a:xfrm>
        </p:spPr>
        <p:txBody>
          <a:bodyPr>
            <a:normAutofit fontScale="92500" lnSpcReduction="10000"/>
          </a:bodyPr>
          <a:lstStyle/>
          <a:p>
            <a:pPr marL="45720" indent="0">
              <a:buNone/>
            </a:pPr>
            <a:r>
              <a:rPr lang="uk-UA" b="1" dirty="0"/>
              <a:t>найпростіші форми масових опитувань населення чітко відображали боротьбу соціальних, класових інтересів, суперечності соціального розвитку. Організаторами опитувань були правлячі класи, і масові опитування формувалися як необхідна частина державного апарату примусу і гноблення. Опір опитуваннями, спотворення інформації, ухилення від опитувань супроводжують практиці переписів з їх виникнення. Разом з методом опитування розвиваються і форми контролю за якістю його результатів, які спочатку носили характер примусових заходів і санкцій: клятви, присяги, тілесні покарання, грошові штрафи, перевірки отриманих відповідей.</a:t>
            </a: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04048" y="0"/>
            <a:ext cx="4139952" cy="6858000"/>
          </a:xfrm>
          <a:prstGeom prst="rect">
            <a:avLst/>
          </a:prstGeom>
        </p:spPr>
      </p:pic>
    </p:spTree>
    <p:extLst>
      <p:ext uri="{BB962C8B-B14F-4D97-AF65-F5344CB8AC3E}">
        <p14:creationId xmlns:p14="http://schemas.microsoft.com/office/powerpoint/2010/main" val="1161022509"/>
      </p:ext>
    </p:extLst>
  </p:cSld>
  <p:clrMapOvr>
    <a:masterClrMapping/>
  </p:clrMapOvr>
  <mc:AlternateContent xmlns:mc="http://schemas.openxmlformats.org/markup-compatibility/2006" xmlns:p14="http://schemas.microsoft.com/office/powerpoint/2010/main">
    <mc:Choice Requires="p14">
      <p:transition spd="slow" p14:dur="1100" advTm="21565">
        <p14:switch dir="r"/>
      </p:transition>
    </mc:Choice>
    <mc:Fallback xmlns="">
      <p:transition spd="slow" advTm="21565">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2771800" y="3284984"/>
            <a:ext cx="6512511" cy="1143000"/>
          </a:xfrm>
        </p:spPr>
        <p:txBody>
          <a:bodyPr/>
          <a:lstStyle/>
          <a:p>
            <a:r>
              <a:rPr lang="uk-UA" dirty="0"/>
              <a:t>Сутність методу опитування </a:t>
            </a:r>
            <a:endParaRPr lang="ru-RU" dirty="0"/>
          </a:p>
        </p:txBody>
      </p:sp>
      <p:sp>
        <p:nvSpPr>
          <p:cNvPr id="2" name="Объект 1"/>
          <p:cNvSpPr>
            <a:spLocks noGrp="1"/>
          </p:cNvSpPr>
          <p:nvPr>
            <p:ph sz="quarter" idx="13"/>
          </p:nvPr>
        </p:nvSpPr>
        <p:spPr>
          <a:xfrm>
            <a:off x="231305" y="708868"/>
            <a:ext cx="8681388" cy="2592288"/>
          </a:xfrm>
        </p:spPr>
        <p:txBody>
          <a:bodyPr>
            <a:normAutofit fontScale="92500" lnSpcReduction="10000"/>
          </a:bodyPr>
          <a:lstStyle/>
          <a:p>
            <a:r>
              <a:rPr lang="ru-RU" dirty="0"/>
              <a:t> </a:t>
            </a:r>
            <a:r>
              <a:rPr lang="uk-UA" b="1" dirty="0"/>
              <a:t>Опитування - незамінний прийом отримання інформації про суб'єктивний світ людей, їх прагнення, мотиви діяльності, думки. Він приваблює дослідників тому, що вважається майже універсальним методом. В основі методу опитування лежить система запитань, пропоно­ваних опитуваному, відповіді котрого і створюють необхідну інформацію. Існує два різновиди опитування, пов'язаних із письмовою або усною формою спілкування інтерв'юера із респондентом: анкетування та інтерв'ю.</a:t>
            </a: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20906592">
            <a:off x="-110302" y="3353983"/>
            <a:ext cx="4619625" cy="3325137"/>
          </a:xfrm>
          <a:prstGeom prst="rect">
            <a:avLst/>
          </a:prstGeom>
        </p:spPr>
      </p:pic>
    </p:spTree>
    <p:extLst>
      <p:ext uri="{BB962C8B-B14F-4D97-AF65-F5344CB8AC3E}">
        <p14:creationId xmlns:p14="http://schemas.microsoft.com/office/powerpoint/2010/main" val="348282859"/>
      </p:ext>
    </p:extLst>
  </p:cSld>
  <p:clrMapOvr>
    <a:masterClrMapping/>
  </p:clrMapOvr>
  <mc:AlternateContent xmlns:mc="http://schemas.openxmlformats.org/markup-compatibility/2006" xmlns:p14="http://schemas.microsoft.com/office/powerpoint/2010/main">
    <mc:Choice Requires="p14">
      <p:transition spd="slow" p14:dur="1100" advTm="16734">
        <p14:switch dir="r"/>
      </p:transition>
    </mc:Choice>
    <mc:Fallback xmlns="">
      <p:transition spd="slow" advTm="16734">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sz="quarter" idx="13"/>
          </p:nvPr>
        </p:nvSpPr>
        <p:spPr>
          <a:xfrm>
            <a:off x="0" y="0"/>
            <a:ext cx="9144000" cy="3717032"/>
          </a:xfrm>
        </p:spPr>
        <p:txBody>
          <a:bodyPr>
            <a:normAutofit/>
          </a:bodyPr>
          <a:lstStyle/>
          <a:p>
            <a:r>
              <a:rPr lang="uk-UA" sz="1800" b="1" dirty="0"/>
              <a:t>Специфіка даного методу полягає в тому, що, з одного боку, він є незамінним прийомом одержання інформації про суб'єктивний світ людей, їхні схильності, мотиви діяльності, думки, з іншого боку - при використанні даного методу в багатьох випадках виникає можливість прояву суб'єктивізму, тенденційності, необхідності забезпечення високої надійності одержуваної інформації. Опитування є незамінним методом одержання інформації про масову свідомість, громадську думку, фіксування їхнього стану. Адже якщо маркетологу необхідно з'ясувати попит на певний товар, він повинен у першу чергу виявити ставлення до нього в громадській свідомості. Саме від стану цієї свідомості залежить, чи будуть люди купувати даний товар, навіть якщо їхні думки здаватимуться маркетологу цілком необґрунтованими, а їхні уподобання - оригінальними і специфічними.</a:t>
            </a: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18" y="3645024"/>
            <a:ext cx="9154017" cy="3212976"/>
          </a:xfrm>
          <a:prstGeom prst="rect">
            <a:avLst/>
          </a:prstGeom>
        </p:spPr>
      </p:pic>
    </p:spTree>
    <p:extLst>
      <p:ext uri="{BB962C8B-B14F-4D97-AF65-F5344CB8AC3E}">
        <p14:creationId xmlns:p14="http://schemas.microsoft.com/office/powerpoint/2010/main" val="417119000"/>
      </p:ext>
    </p:extLst>
  </p:cSld>
  <p:clrMapOvr>
    <a:masterClrMapping/>
  </p:clrMapOvr>
  <mc:AlternateContent xmlns:mc="http://schemas.openxmlformats.org/markup-compatibility/2006" xmlns:p14="http://schemas.microsoft.com/office/powerpoint/2010/main">
    <mc:Choice Requires="p14">
      <p:transition spd="slow" p14:dur="1100" advTm="22846">
        <p14:switch dir="r"/>
      </p:transition>
    </mc:Choice>
    <mc:Fallback xmlns="">
      <p:transition spd="slow" advTm="22846">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sz="quarter" idx="13"/>
          </p:nvPr>
        </p:nvSpPr>
        <p:spPr>
          <a:xfrm>
            <a:off x="0" y="4244861"/>
            <a:ext cx="8964488" cy="2592288"/>
          </a:xfrm>
        </p:spPr>
        <p:txBody>
          <a:bodyPr>
            <a:normAutofit fontScale="92500" lnSpcReduction="20000"/>
          </a:bodyPr>
          <a:lstStyle/>
          <a:p>
            <a:r>
              <a:rPr lang="uk-UA" b="1" dirty="0"/>
              <a:t>Багато</a:t>
            </a:r>
            <a:r>
              <a:rPr lang="ru-RU" b="1" dirty="0"/>
              <a:t> </a:t>
            </a:r>
            <a:r>
              <a:rPr lang="ru-RU" b="1" dirty="0" err="1"/>
              <a:t>соціологів</a:t>
            </a:r>
            <a:r>
              <a:rPr lang="ru-RU" b="1" dirty="0"/>
              <a:t> критично </a:t>
            </a:r>
            <a:r>
              <a:rPr lang="ru-RU" b="1" dirty="0" err="1"/>
              <a:t>ставляться</a:t>
            </a:r>
            <a:r>
              <a:rPr lang="ru-RU" b="1" dirty="0"/>
              <a:t> до </a:t>
            </a:r>
            <a:r>
              <a:rPr lang="ru-RU" b="1" dirty="0" err="1"/>
              <a:t>цього</a:t>
            </a:r>
            <a:r>
              <a:rPr lang="ru-RU" b="1" dirty="0"/>
              <a:t> методу. На </a:t>
            </a:r>
            <a:r>
              <a:rPr lang="ru-RU" b="1" dirty="0" err="1"/>
              <a:t>їхню</a:t>
            </a:r>
            <a:r>
              <a:rPr lang="ru-RU" b="1" dirty="0"/>
              <a:t> думку, при </a:t>
            </a:r>
            <a:r>
              <a:rPr lang="ru-RU" b="1" dirty="0" err="1"/>
              <a:t>цьому</a:t>
            </a:r>
            <a:r>
              <a:rPr lang="ru-RU" b="1" dirty="0"/>
              <a:t> </a:t>
            </a:r>
            <a:r>
              <a:rPr lang="ru-RU" b="1" dirty="0" err="1"/>
              <a:t>можна</a:t>
            </a:r>
            <a:r>
              <a:rPr lang="ru-RU" b="1" dirty="0"/>
              <a:t> </a:t>
            </a:r>
            <a:r>
              <a:rPr lang="ru-RU" b="1" dirty="0" err="1"/>
              <a:t>надати</a:t>
            </a:r>
            <a:r>
              <a:rPr lang="ru-RU" b="1" dirty="0"/>
              <a:t> </a:t>
            </a:r>
            <a:r>
              <a:rPr lang="ru-RU" b="1" dirty="0" err="1"/>
              <a:t>видимості</a:t>
            </a:r>
            <a:r>
              <a:rPr lang="ru-RU" b="1" dirty="0"/>
              <a:t> </a:t>
            </a:r>
            <a:r>
              <a:rPr lang="ru-RU" b="1" dirty="0" err="1"/>
              <a:t>точності</a:t>
            </a:r>
            <a:r>
              <a:rPr lang="ru-RU" b="1" dirty="0"/>
              <a:t> результатам, </a:t>
            </a:r>
            <a:r>
              <a:rPr lang="ru-RU" b="1" dirty="0" err="1"/>
              <a:t>достовірність</a:t>
            </a:r>
            <a:r>
              <a:rPr lang="ru-RU" b="1" dirty="0"/>
              <a:t> </a:t>
            </a:r>
            <a:r>
              <a:rPr lang="ru-RU" b="1" dirty="0" err="1"/>
              <a:t>яких</a:t>
            </a:r>
            <a:r>
              <a:rPr lang="ru-RU" b="1" dirty="0"/>
              <a:t> </a:t>
            </a:r>
            <a:r>
              <a:rPr lang="ru-RU" b="1" dirty="0" err="1"/>
              <a:t>сумнівна</a:t>
            </a:r>
            <a:r>
              <a:rPr lang="ru-RU" b="1" dirty="0"/>
              <a:t>, </a:t>
            </a:r>
            <a:r>
              <a:rPr lang="ru-RU" b="1" dirty="0" err="1"/>
              <a:t>якщо</a:t>
            </a:r>
            <a:r>
              <a:rPr lang="ru-RU" b="1" dirty="0"/>
              <a:t> </a:t>
            </a:r>
            <a:r>
              <a:rPr lang="ru-RU" b="1" dirty="0" err="1"/>
              <a:t>зважити</a:t>
            </a:r>
            <a:r>
              <a:rPr lang="ru-RU" b="1" dirty="0"/>
              <a:t> на </a:t>
            </a:r>
            <a:r>
              <a:rPr lang="ru-RU" b="1" dirty="0" err="1"/>
              <a:t>відносно</a:t>
            </a:r>
            <a:r>
              <a:rPr lang="ru-RU" b="1" dirty="0"/>
              <a:t> </a:t>
            </a:r>
            <a:r>
              <a:rPr lang="ru-RU" b="1" dirty="0" err="1"/>
              <a:t>поверховий</a:t>
            </a:r>
            <a:r>
              <a:rPr lang="ru-RU" b="1" dirty="0"/>
              <a:t> характер </a:t>
            </a:r>
            <a:r>
              <a:rPr lang="ru-RU" b="1" dirty="0" err="1"/>
              <a:t>більшості</a:t>
            </a:r>
            <a:r>
              <a:rPr lang="ru-RU" b="1" dirty="0"/>
              <a:t> </a:t>
            </a:r>
            <a:r>
              <a:rPr lang="ru-RU" b="1" dirty="0" err="1"/>
              <a:t>відповідей</a:t>
            </a:r>
            <a:r>
              <a:rPr lang="ru-RU" b="1" dirty="0"/>
              <a:t> </a:t>
            </a:r>
            <a:r>
              <a:rPr lang="ru-RU" b="1" dirty="0" err="1"/>
              <a:t>респондентів</a:t>
            </a:r>
            <a:r>
              <a:rPr lang="ru-RU" b="1" dirty="0"/>
              <a:t>. </a:t>
            </a:r>
            <a:r>
              <a:rPr lang="ru-RU" b="1" dirty="0" err="1"/>
              <a:t>Показники</a:t>
            </a:r>
            <a:r>
              <a:rPr lang="ru-RU" b="1" dirty="0"/>
              <a:t> </a:t>
            </a:r>
            <a:r>
              <a:rPr lang="ru-RU" b="1" dirty="0" err="1"/>
              <a:t>ухилення</a:t>
            </a:r>
            <a:r>
              <a:rPr lang="ru-RU" b="1" dirty="0"/>
              <a:t> </a:t>
            </a:r>
            <a:r>
              <a:rPr lang="ru-RU" b="1" dirty="0" err="1"/>
              <a:t>від</a:t>
            </a:r>
            <a:r>
              <a:rPr lang="ru-RU" b="1" dirty="0"/>
              <a:t> </a:t>
            </a:r>
            <a:r>
              <a:rPr lang="ru-RU" b="1" dirty="0" err="1"/>
              <a:t>анкетних</a:t>
            </a:r>
            <a:r>
              <a:rPr lang="ru-RU" b="1" dirty="0"/>
              <a:t> </a:t>
            </a:r>
            <a:r>
              <a:rPr lang="ru-RU" b="1" dirty="0" err="1"/>
              <a:t>питань</a:t>
            </a:r>
            <a:r>
              <a:rPr lang="ru-RU" b="1" dirty="0"/>
              <a:t> </a:t>
            </a:r>
            <a:r>
              <a:rPr lang="ru-RU" b="1" dirty="0" err="1"/>
              <a:t>іноді</a:t>
            </a:r>
            <a:r>
              <a:rPr lang="ru-RU" b="1" dirty="0"/>
              <a:t> </a:t>
            </a:r>
            <a:r>
              <a:rPr lang="ru-RU" b="1" dirty="0" err="1"/>
              <a:t>дуже</a:t>
            </a:r>
            <a:r>
              <a:rPr lang="ru-RU" b="1" dirty="0"/>
              <a:t> </a:t>
            </a:r>
            <a:r>
              <a:rPr lang="ru-RU" b="1" dirty="0" err="1"/>
              <a:t>значні</a:t>
            </a:r>
            <a:r>
              <a:rPr lang="ru-RU" b="1" dirty="0"/>
              <a:t>, особливо коли </a:t>
            </a:r>
            <a:r>
              <a:rPr lang="ru-RU" b="1" dirty="0" err="1"/>
              <a:t>анкети</a:t>
            </a:r>
            <a:r>
              <a:rPr lang="ru-RU" b="1" dirty="0"/>
              <a:t> </a:t>
            </a:r>
            <a:r>
              <a:rPr lang="ru-RU" b="1" dirty="0" err="1"/>
              <a:t>висилаються</a:t>
            </a:r>
            <a:r>
              <a:rPr lang="ru-RU" b="1" dirty="0"/>
              <a:t> </a:t>
            </a:r>
            <a:r>
              <a:rPr lang="ru-RU" b="1" dirty="0" err="1"/>
              <a:t>поштою</a:t>
            </a:r>
            <a:r>
              <a:rPr lang="ru-RU" b="1" dirty="0"/>
              <a:t>. </a:t>
            </a:r>
            <a:r>
              <a:rPr lang="ru-RU" b="1" dirty="0" err="1"/>
              <a:t>Це</a:t>
            </a:r>
            <a:r>
              <a:rPr lang="ru-RU" b="1" dirty="0"/>
              <a:t> </a:t>
            </a:r>
            <a:r>
              <a:rPr lang="ru-RU" b="1" dirty="0" err="1"/>
              <a:t>стосується</a:t>
            </a:r>
            <a:r>
              <a:rPr lang="ru-RU" b="1" dirty="0"/>
              <a:t> й </a:t>
            </a:r>
            <a:r>
              <a:rPr lang="ru-RU" b="1" dirty="0" err="1"/>
              <a:t>висновків</a:t>
            </a:r>
            <a:r>
              <a:rPr lang="ru-RU" b="1" dirty="0"/>
              <a:t> на </a:t>
            </a:r>
            <a:r>
              <a:rPr lang="ru-RU" b="1" dirty="0" err="1"/>
              <a:t>основі</a:t>
            </a:r>
            <a:r>
              <a:rPr lang="ru-RU" b="1" dirty="0"/>
              <a:t> </a:t>
            </a:r>
            <a:r>
              <a:rPr lang="ru-RU" b="1" dirty="0" err="1"/>
              <a:t>результатів</a:t>
            </a:r>
            <a:r>
              <a:rPr lang="ru-RU" b="1" dirty="0"/>
              <a:t>, </a:t>
            </a:r>
            <a:r>
              <a:rPr lang="ru-RU" b="1" dirty="0" err="1"/>
              <a:t>одержаних</a:t>
            </a:r>
            <a:r>
              <a:rPr lang="ru-RU" b="1" dirty="0"/>
              <a:t> </a:t>
            </a:r>
            <a:r>
              <a:rPr lang="ru-RU" b="1" dirty="0" err="1"/>
              <a:t>від</a:t>
            </a:r>
            <a:r>
              <a:rPr lang="ru-RU" b="1" dirty="0"/>
              <a:t> </a:t>
            </a:r>
            <a:r>
              <a:rPr lang="ru-RU" b="1" dirty="0" err="1"/>
              <a:t>ледь</a:t>
            </a:r>
            <a:r>
              <a:rPr lang="ru-RU" b="1" dirty="0"/>
              <a:t> </a:t>
            </a:r>
            <a:r>
              <a:rPr lang="ru-RU" b="1" dirty="0" err="1"/>
              <a:t>більше</a:t>
            </a:r>
            <a:r>
              <a:rPr lang="ru-RU" b="1" dirty="0"/>
              <a:t> </a:t>
            </a:r>
            <a:r>
              <a:rPr lang="ru-RU" b="1" dirty="0" err="1"/>
              <a:t>половини</a:t>
            </a:r>
            <a:r>
              <a:rPr lang="ru-RU" b="1" dirty="0"/>
              <a:t> </a:t>
            </a:r>
            <a:r>
              <a:rPr lang="ru-RU" b="1" dirty="0" err="1"/>
              <a:t>членів</a:t>
            </a:r>
            <a:r>
              <a:rPr lang="ru-RU" b="1" dirty="0"/>
              <a:t> </a:t>
            </a:r>
            <a:r>
              <a:rPr lang="ru-RU" b="1" dirty="0" err="1"/>
              <a:t>вибірки</a:t>
            </a:r>
            <a:r>
              <a:rPr lang="ru-RU" b="1" dirty="0"/>
              <a:t>, </a:t>
            </a:r>
            <a:r>
              <a:rPr lang="ru-RU" b="1" dirty="0" err="1"/>
              <a:t>хоча</a:t>
            </a:r>
            <a:r>
              <a:rPr lang="ru-RU" b="1" dirty="0"/>
              <a:t> </a:t>
            </a:r>
            <a:r>
              <a:rPr lang="ru-RU" b="1" dirty="0" err="1"/>
              <a:t>соціологи</a:t>
            </a:r>
            <a:r>
              <a:rPr lang="ru-RU" b="1" dirty="0"/>
              <a:t> </a:t>
            </a:r>
            <a:r>
              <a:rPr lang="ru-RU" b="1" dirty="0" err="1"/>
              <a:t>зазвичай</a:t>
            </a:r>
            <a:r>
              <a:rPr lang="ru-RU" b="1" dirty="0"/>
              <a:t> </a:t>
            </a:r>
            <a:r>
              <a:rPr lang="ru-RU" b="1" dirty="0" err="1"/>
              <a:t>намагаються</a:t>
            </a:r>
            <a:r>
              <a:rPr lang="ru-RU" b="1" dirty="0"/>
              <a:t> повторно </a:t>
            </a:r>
            <a:r>
              <a:rPr lang="ru-RU" b="1" dirty="0" err="1"/>
              <a:t>сконтактуватися</a:t>
            </a:r>
            <a:r>
              <a:rPr lang="ru-RU" b="1" dirty="0"/>
              <a:t> з </a:t>
            </a:r>
            <a:r>
              <a:rPr lang="ru-RU" b="1" dirty="0" err="1"/>
              <a:t>нереспондентами</a:t>
            </a:r>
            <a:r>
              <a:rPr lang="ru-RU" b="1" dirty="0"/>
              <a:t> </a:t>
            </a:r>
            <a:r>
              <a:rPr lang="ru-RU" b="1" dirty="0" err="1"/>
              <a:t>або</a:t>
            </a:r>
            <a:r>
              <a:rPr lang="ru-RU" b="1" dirty="0"/>
              <a:t> </a:t>
            </a:r>
            <a:r>
              <a:rPr lang="ru-RU" b="1" dirty="0" err="1"/>
              <a:t>замінити</a:t>
            </a:r>
            <a:r>
              <a:rPr lang="ru-RU" b="1" dirty="0"/>
              <a:t> </a:t>
            </a:r>
            <a:r>
              <a:rPr lang="ru-RU" b="1" dirty="0" err="1"/>
              <a:t>їх</a:t>
            </a:r>
            <a:r>
              <a:rPr lang="ru-RU" b="1" dirty="0"/>
              <a:t> </a:t>
            </a:r>
            <a:r>
              <a:rPr lang="ru-RU" b="1" dirty="0" err="1"/>
              <a:t>іншими</a:t>
            </a:r>
            <a:r>
              <a:rPr lang="ru-RU" b="1" dirty="0"/>
              <a:t> особами. Про тих, </a:t>
            </a:r>
            <a:r>
              <a:rPr lang="ru-RU" b="1" dirty="0" err="1"/>
              <a:t>хто</a:t>
            </a:r>
            <a:r>
              <a:rPr lang="ru-RU" b="1" dirty="0"/>
              <a:t> </a:t>
            </a:r>
            <a:r>
              <a:rPr lang="ru-RU" b="1" dirty="0" err="1"/>
              <a:t>ухилився</a:t>
            </a:r>
            <a:r>
              <a:rPr lang="ru-RU" b="1" dirty="0"/>
              <a:t> </a:t>
            </a:r>
            <a:r>
              <a:rPr lang="ru-RU" b="1" dirty="0" err="1"/>
              <a:t>від</a:t>
            </a:r>
            <a:r>
              <a:rPr lang="ru-RU" b="1" dirty="0"/>
              <a:t> </a:t>
            </a:r>
            <a:r>
              <a:rPr lang="ru-RU" b="1" dirty="0" err="1"/>
              <a:t>анкетування</a:t>
            </a:r>
            <a:r>
              <a:rPr lang="ru-RU" b="1" dirty="0"/>
              <a:t> </a:t>
            </a:r>
            <a:r>
              <a:rPr lang="ru-RU" b="1" dirty="0" err="1"/>
              <a:t>чи</a:t>
            </a:r>
            <a:r>
              <a:rPr lang="ru-RU" b="1" dirty="0"/>
              <a:t> </a:t>
            </a:r>
            <a:r>
              <a:rPr lang="ru-RU" b="1" dirty="0" err="1"/>
              <a:t>інтерв'ю</a:t>
            </a:r>
            <a:r>
              <a:rPr lang="ru-RU" b="1" dirty="0"/>
              <a:t>, </a:t>
            </a:r>
            <a:r>
              <a:rPr lang="ru-RU" b="1" dirty="0" err="1"/>
              <a:t>відомо</a:t>
            </a:r>
            <a:r>
              <a:rPr lang="ru-RU" b="1" dirty="0"/>
              <a:t> мало.</a:t>
            </a: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2862"/>
            <a:ext cx="9144000" cy="4208226"/>
          </a:xfrm>
          <a:prstGeom prst="rect">
            <a:avLst/>
          </a:prstGeom>
        </p:spPr>
      </p:pic>
    </p:spTree>
    <p:extLst>
      <p:ext uri="{BB962C8B-B14F-4D97-AF65-F5344CB8AC3E}">
        <p14:creationId xmlns:p14="http://schemas.microsoft.com/office/powerpoint/2010/main" val="1868394573"/>
      </p:ext>
    </p:extLst>
  </p:cSld>
  <p:clrMapOvr>
    <a:masterClrMapping/>
  </p:clrMapOvr>
  <mc:AlternateContent xmlns:mc="http://schemas.openxmlformats.org/markup-compatibility/2006" xmlns:p14="http://schemas.microsoft.com/office/powerpoint/2010/main">
    <mc:Choice Requires="p14">
      <p:transition spd="slow" p14:dur="1100" advTm="16924">
        <p14:switch dir="r"/>
      </p:transition>
    </mc:Choice>
    <mc:Fallback xmlns="">
      <p:transition spd="slow" advTm="16924">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2358289" y="4231754"/>
            <a:ext cx="6512511" cy="1143000"/>
          </a:xfrm>
        </p:spPr>
        <p:txBody>
          <a:bodyPr/>
          <a:lstStyle/>
          <a:p>
            <a:r>
              <a:rPr lang="uk-UA" dirty="0"/>
              <a:t>Види опитувальних методів</a:t>
            </a:r>
          </a:p>
        </p:txBody>
      </p:sp>
      <p:sp>
        <p:nvSpPr>
          <p:cNvPr id="2" name="Объект 1"/>
          <p:cNvSpPr>
            <a:spLocks noGrp="1"/>
          </p:cNvSpPr>
          <p:nvPr>
            <p:ph sz="quarter" idx="13"/>
          </p:nvPr>
        </p:nvSpPr>
        <p:spPr>
          <a:xfrm>
            <a:off x="179513" y="1719071"/>
            <a:ext cx="8609380" cy="2718041"/>
          </a:xfrm>
        </p:spPr>
        <p:txBody>
          <a:bodyPr>
            <a:normAutofit fontScale="77500" lnSpcReduction="20000"/>
          </a:bodyPr>
          <a:lstStyle/>
          <a:p>
            <a:r>
              <a:rPr lang="ru-RU" dirty="0"/>
              <a:t> </a:t>
            </a:r>
            <a:r>
              <a:rPr lang="uk-UA" b="1" dirty="0"/>
              <a:t>Усні(бесіда ,телефонне опитування, інтерв'ю, телевізійне </a:t>
            </a:r>
            <a:r>
              <a:rPr lang="uk-UA" b="1" dirty="0" err="1"/>
              <a:t>експрес-</a:t>
            </a:r>
            <a:r>
              <a:rPr lang="uk-UA" b="1" dirty="0"/>
              <a:t> опитування) </a:t>
            </a:r>
          </a:p>
          <a:p>
            <a:r>
              <a:rPr lang="uk-UA" b="1" dirty="0"/>
              <a:t> Писемні (анкета , пресове , поштове опитування) </a:t>
            </a:r>
          </a:p>
          <a:p>
            <a:r>
              <a:rPr lang="uk-UA" b="1" dirty="0"/>
              <a:t>Метод опитування заснований на припущенні про те, що потрібні відомості про психологічні особливості людини можна отримати, аналізуючи письмові або усні відповіді на серію стандартних, спеціально підібраних питань. Перевага цього методу полягає в його універсальності і доступності застосування. Якщо за допомогою спостереження психолог може лише зафіксувати вчинки і поведінку дітей у певній ситуації зараз, то опитування дозволяє збирати інформацію про різні значущі для дітей події (сьогодення і минулого), про їх наміри і плани, думки й оцінки соціальних явищ.</a:t>
            </a: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44008" y="24299"/>
            <a:ext cx="4499992" cy="1748517"/>
          </a:xfrm>
          <a:prstGeom prst="rect">
            <a:avLst/>
          </a:prstGeom>
        </p:spPr>
      </p:pic>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8" y="5013176"/>
            <a:ext cx="6454116" cy="1844824"/>
          </a:xfrm>
          <a:prstGeom prst="rect">
            <a:avLst/>
          </a:prstGeom>
        </p:spPr>
      </p:pic>
    </p:spTree>
    <p:extLst>
      <p:ext uri="{BB962C8B-B14F-4D97-AF65-F5344CB8AC3E}">
        <p14:creationId xmlns:p14="http://schemas.microsoft.com/office/powerpoint/2010/main" val="2135924276"/>
      </p:ext>
    </p:extLst>
  </p:cSld>
  <p:clrMapOvr>
    <a:masterClrMapping/>
  </p:clrMapOvr>
  <mc:AlternateContent xmlns:mc="http://schemas.openxmlformats.org/markup-compatibility/2006" xmlns:p14="http://schemas.microsoft.com/office/powerpoint/2010/main">
    <mc:Choice Requires="p14">
      <p:transition spd="slow" p14:dur="1100" advTm="22531">
        <p14:switch dir="r"/>
      </p:transition>
    </mc:Choice>
    <mc:Fallback xmlns="">
      <p:transition spd="slow" advTm="22531">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381000" y="355846"/>
            <a:ext cx="8381260" cy="1200945"/>
          </a:xfrm>
        </p:spPr>
        <p:txBody>
          <a:bodyPr/>
          <a:lstStyle/>
          <a:p>
            <a:r>
              <a:rPr lang="uk-UA" sz="2800" dirty="0"/>
              <a:t>Щодо специфіки застосування опитування в політичних дослідженнях </a:t>
            </a:r>
            <a:endParaRPr lang="ru-RU" sz="2800" dirty="0"/>
          </a:p>
        </p:txBody>
      </p:sp>
      <p:sp>
        <p:nvSpPr>
          <p:cNvPr id="2" name="Объект 1"/>
          <p:cNvSpPr>
            <a:spLocks noGrp="1"/>
          </p:cNvSpPr>
          <p:nvPr>
            <p:ph sz="quarter" idx="13"/>
          </p:nvPr>
        </p:nvSpPr>
        <p:spPr>
          <a:xfrm>
            <a:off x="107504" y="1628800"/>
            <a:ext cx="8928992" cy="3168352"/>
          </a:xfrm>
        </p:spPr>
        <p:txBody>
          <a:bodyPr>
            <a:normAutofit lnSpcReduction="10000"/>
          </a:bodyPr>
          <a:lstStyle/>
          <a:p>
            <a:pPr marL="45720" indent="0">
              <a:buNone/>
            </a:pPr>
            <a:r>
              <a:rPr lang="uk-UA" sz="2800" b="1" u="sng" dirty="0"/>
              <a:t>В політичному вимірі  найвідоміший є «експертний метод дослідження» </a:t>
            </a:r>
          </a:p>
          <a:p>
            <a:pPr marL="45720" indent="0">
              <a:buNone/>
            </a:pPr>
            <a:r>
              <a:rPr lang="uk-UA" b="1" dirty="0"/>
              <a:t>Експертні методи дослідження найчастіше мають форму експертних опитувань (усних бесід (інтерв'ю) або письмових анкетних опитувань).</a:t>
            </a:r>
            <a:r>
              <a:rPr lang="ru-RU" b="1" dirty="0"/>
              <a:t> На </a:t>
            </a:r>
            <a:r>
              <a:rPr lang="ru-RU" b="1" dirty="0" err="1"/>
              <a:t>основі</a:t>
            </a:r>
            <a:r>
              <a:rPr lang="ru-RU" b="1" dirty="0"/>
              <a:t> </a:t>
            </a:r>
            <a:r>
              <a:rPr lang="ru-RU" b="1" dirty="0" err="1"/>
              <a:t>представленої</a:t>
            </a:r>
            <a:r>
              <a:rPr lang="ru-RU" b="1" dirty="0"/>
              <a:t> </a:t>
            </a:r>
            <a:r>
              <a:rPr lang="ru-RU" b="1" dirty="0" err="1"/>
              <a:t>інформації</a:t>
            </a:r>
            <a:r>
              <a:rPr lang="ru-RU" b="1" dirty="0"/>
              <a:t>, </a:t>
            </a:r>
            <a:r>
              <a:rPr lang="ru-RU" b="1" dirty="0" err="1"/>
              <a:t>своїх</a:t>
            </a:r>
            <a:r>
              <a:rPr lang="ru-RU" b="1" dirty="0"/>
              <a:t> </a:t>
            </a:r>
            <a:r>
              <a:rPr lang="ru-RU" b="1" dirty="0" err="1"/>
              <a:t>знань</a:t>
            </a:r>
            <a:r>
              <a:rPr lang="ru-RU" b="1" dirty="0"/>
              <a:t> і </a:t>
            </a:r>
            <a:r>
              <a:rPr lang="ru-RU" b="1" dirty="0" err="1"/>
              <a:t>наявного</a:t>
            </a:r>
            <a:r>
              <a:rPr lang="ru-RU" b="1" dirty="0"/>
              <a:t> </a:t>
            </a:r>
            <a:r>
              <a:rPr lang="ru-RU" b="1" dirty="0" err="1"/>
              <a:t>досвіду</a:t>
            </a:r>
            <a:r>
              <a:rPr lang="ru-RU" b="1" dirty="0"/>
              <a:t> </a:t>
            </a:r>
            <a:r>
              <a:rPr lang="ru-RU" b="1" dirty="0" err="1"/>
              <a:t>експерти</a:t>
            </a:r>
            <a:r>
              <a:rPr lang="ru-RU" b="1" dirty="0"/>
              <a:t> </a:t>
            </a:r>
            <a:r>
              <a:rPr lang="ru-RU" b="1" dirty="0" err="1"/>
              <a:t>висловлюють</a:t>
            </a:r>
            <a:r>
              <a:rPr lang="ru-RU" b="1" dirty="0"/>
              <a:t> </a:t>
            </a:r>
            <a:r>
              <a:rPr lang="ru-RU" b="1" dirty="0" err="1"/>
              <a:t>свої</a:t>
            </a:r>
            <a:r>
              <a:rPr lang="ru-RU" b="1" dirty="0"/>
              <a:t> </a:t>
            </a:r>
            <a:r>
              <a:rPr lang="ru-RU" b="1" dirty="0" err="1"/>
              <a:t>судження</a:t>
            </a:r>
            <a:r>
              <a:rPr lang="ru-RU" b="1" dirty="0"/>
              <a:t>, </a:t>
            </a:r>
            <a:r>
              <a:rPr lang="ru-RU" b="1" dirty="0" err="1"/>
              <a:t>оцінки</a:t>
            </a:r>
            <a:r>
              <a:rPr lang="ru-RU" b="1" dirty="0"/>
              <a:t>, </a:t>
            </a:r>
            <a:r>
              <a:rPr lang="ru-RU" b="1" dirty="0" err="1"/>
              <a:t>пропозиції</a:t>
            </a:r>
            <a:r>
              <a:rPr lang="ru-RU" b="1" dirty="0"/>
              <a:t>. </a:t>
            </a:r>
            <a:r>
              <a:rPr lang="ru-RU" b="1" dirty="0" err="1"/>
              <a:t>Їхні</a:t>
            </a:r>
            <a:r>
              <a:rPr lang="ru-RU" b="1" dirty="0"/>
              <a:t> думки </a:t>
            </a:r>
            <a:r>
              <a:rPr lang="ru-RU" b="1" dirty="0" err="1"/>
              <a:t>співвідносяться</a:t>
            </a:r>
            <a:r>
              <a:rPr lang="ru-RU" b="1" dirty="0"/>
              <a:t> </a:t>
            </a:r>
            <a:r>
              <a:rPr lang="ru-RU" b="1" dirty="0" err="1"/>
              <a:t>між</a:t>
            </a:r>
            <a:r>
              <a:rPr lang="ru-RU" b="1" dirty="0"/>
              <a:t> собою, </a:t>
            </a:r>
            <a:r>
              <a:rPr lang="ru-RU" b="1" dirty="0" err="1"/>
              <a:t>якщо</a:t>
            </a:r>
            <a:r>
              <a:rPr lang="ru-RU" b="1" dirty="0"/>
              <a:t> треба </a:t>
            </a:r>
            <a:r>
              <a:rPr lang="ru-RU" b="1" dirty="0" err="1"/>
              <a:t>отримати</a:t>
            </a:r>
            <a:r>
              <a:rPr lang="ru-RU" b="1" dirty="0"/>
              <a:t> </a:t>
            </a:r>
            <a:r>
              <a:rPr lang="ru-RU" b="1" dirty="0" err="1"/>
              <a:t>уявлення</a:t>
            </a:r>
            <a:r>
              <a:rPr lang="ru-RU" b="1" dirty="0"/>
              <a:t> про </a:t>
            </a:r>
            <a:r>
              <a:rPr lang="ru-RU" b="1" dirty="0" err="1"/>
              <a:t>їх</a:t>
            </a:r>
            <a:r>
              <a:rPr lang="ru-RU" b="1" dirty="0"/>
              <a:t> </a:t>
            </a:r>
            <a:r>
              <a:rPr lang="ru-RU" b="1" dirty="0" err="1"/>
              <a:t>загальній</a:t>
            </a:r>
            <a:r>
              <a:rPr lang="ru-RU" b="1" dirty="0"/>
              <a:t> </a:t>
            </a:r>
            <a:r>
              <a:rPr lang="ru-RU" b="1" dirty="0" err="1"/>
              <a:t>думці</a:t>
            </a:r>
            <a:r>
              <a:rPr lang="ru-RU" b="1" dirty="0"/>
              <a:t> </a:t>
            </a:r>
            <a:r>
              <a:rPr lang="ru-RU" b="1" dirty="0" err="1"/>
              <a:t>або</a:t>
            </a:r>
            <a:r>
              <a:rPr lang="ru-RU" b="1" dirty="0"/>
              <a:t> </a:t>
            </a:r>
            <a:r>
              <a:rPr lang="ru-RU" b="1" dirty="0" err="1"/>
              <a:t>рішенні</a:t>
            </a:r>
            <a:r>
              <a:rPr lang="ru-RU" b="1" dirty="0"/>
              <a:t>.</a:t>
            </a:r>
            <a:r>
              <a:rPr lang="ru-RU" dirty="0"/>
              <a:t> </a:t>
            </a:r>
          </a:p>
          <a:p>
            <a:pPr marL="45720" indent="0">
              <a:buNone/>
            </a:pPr>
            <a:endParaRPr lang="uk-UA" dirty="0"/>
          </a:p>
          <a:p>
            <a:pPr marL="45720" indent="0">
              <a:buNone/>
            </a:pPr>
            <a:endParaRPr lang="ru-RU" b="1" u="sng" dirty="0"/>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653136"/>
            <a:ext cx="9036496" cy="2204864"/>
          </a:xfrm>
          <a:prstGeom prst="rect">
            <a:avLst/>
          </a:prstGeom>
        </p:spPr>
      </p:pic>
    </p:spTree>
    <p:extLst>
      <p:ext uri="{BB962C8B-B14F-4D97-AF65-F5344CB8AC3E}">
        <p14:creationId xmlns:p14="http://schemas.microsoft.com/office/powerpoint/2010/main" val="3365448472"/>
      </p:ext>
    </p:extLst>
  </p:cSld>
  <p:clrMapOvr>
    <a:masterClrMapping/>
  </p:clrMapOvr>
  <mc:AlternateContent xmlns:mc="http://schemas.openxmlformats.org/markup-compatibility/2006" xmlns:p14="http://schemas.microsoft.com/office/powerpoint/2010/main">
    <mc:Choice Requires="p14">
      <p:transition spd="slow" p14:dur="1100" advTm="13520">
        <p14:switch dir="r"/>
      </p:transition>
    </mc:Choice>
    <mc:Fallback xmlns="">
      <p:transition spd="slow" advTm="13520">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sz="quarter" idx="13"/>
          </p:nvPr>
        </p:nvSpPr>
        <p:spPr>
          <a:xfrm>
            <a:off x="4282572" y="16132"/>
            <a:ext cx="4861428" cy="6841867"/>
          </a:xfrm>
        </p:spPr>
        <p:txBody>
          <a:bodyPr>
            <a:normAutofit/>
          </a:bodyPr>
          <a:lstStyle/>
          <a:p>
            <a:r>
              <a:rPr lang="uk-UA" b="1" dirty="0"/>
              <a:t>Кількісні дослідження, зокрема — масові опитування дозволяють оцінити (у відсотках) рівень популярності конкретного політика та готовність виборців проголосувати за нього, виявити основні соціальні групи, що його підтримують тощо. Ці дослідження не дають відповіді на </a:t>
            </a:r>
            <a:r>
              <a:rPr lang="uk-UA" b="1" dirty="0" err="1"/>
              <a:t>зпитання</a:t>
            </a:r>
            <a:r>
              <a:rPr lang="uk-UA" b="1" dirty="0"/>
              <a:t> </a:t>
            </a:r>
            <a:r>
              <a:rPr lang="uk-UA" b="1" dirty="0" err="1"/>
              <a:t>„чому</a:t>
            </a:r>
            <a:r>
              <a:rPr lang="uk-UA" b="1" dirty="0"/>
              <a:t>?”, не дозволяють вивчати таку глибоку проблему, як несвідомі мотиви поведінки виборців. Якісні дослідження орієнтовані не на масовий збір даних, а на досягнення глибокого розуміння соціальних явищ. </a:t>
            </a: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4427984" cy="6165304"/>
          </a:xfrm>
          <a:prstGeom prst="rect">
            <a:avLst/>
          </a:prstGeom>
        </p:spPr>
      </p:pic>
    </p:spTree>
    <p:extLst>
      <p:ext uri="{BB962C8B-B14F-4D97-AF65-F5344CB8AC3E}">
        <p14:creationId xmlns:p14="http://schemas.microsoft.com/office/powerpoint/2010/main" val="2510860785"/>
      </p:ext>
    </p:extLst>
  </p:cSld>
  <p:clrMapOvr>
    <a:masterClrMapping/>
  </p:clrMapOvr>
  <mc:AlternateContent xmlns:mc="http://schemas.openxmlformats.org/markup-compatibility/2006" xmlns:p14="http://schemas.microsoft.com/office/powerpoint/2010/main">
    <mc:Choice Requires="p14">
      <p:transition spd="slow" p14:dur="1100" advTm="18366">
        <p14:switch dir="r"/>
      </p:transition>
    </mc:Choice>
    <mc:Fallback xmlns="">
      <p:transition spd="slow" advTm="18366">
        <p:fade/>
      </p:transition>
    </mc:Fallback>
  </mc:AlternateContent>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106</TotalTime>
  <Words>2275</Words>
  <Application>Microsoft Macintosh PowerPoint</Application>
  <PresentationFormat>Экран (4:3)</PresentationFormat>
  <Paragraphs>56</Paragraphs>
  <Slides>21</Slides>
  <Notes>1</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21</vt:i4>
      </vt:variant>
    </vt:vector>
  </HeadingPairs>
  <TitlesOfParts>
    <vt:vector size="26" baseType="lpstr">
      <vt:lpstr>Arial</vt:lpstr>
      <vt:lpstr>Calibri</vt:lpstr>
      <vt:lpstr>Georgia</vt:lpstr>
      <vt:lpstr>Trebuchet MS</vt:lpstr>
      <vt:lpstr>Воздушный поток</vt:lpstr>
      <vt:lpstr>Опитування, анкета, інтерв'ю??? </vt:lpstr>
      <vt:lpstr>Трішечки фактів з історії =) </vt:lpstr>
      <vt:lpstr>Отже!!!</vt:lpstr>
      <vt:lpstr>Сутність методу опитування </vt:lpstr>
      <vt:lpstr>Презентация PowerPoint</vt:lpstr>
      <vt:lpstr>Презентация PowerPoint</vt:lpstr>
      <vt:lpstr>Види опитувальних методів</vt:lpstr>
      <vt:lpstr>Щодо специфіки застосування опитування в політичних дослідженнях </vt:lpstr>
      <vt:lpstr>Презентация PowerPoint</vt:lpstr>
      <vt:lpstr>Фокус-групи користь для політичних досліджень </vt:lpstr>
      <vt:lpstr>Отже: </vt:lpstr>
      <vt:lpstr>За формою питання розрізняються на закриті, відкриті та напівзакриті</vt:lpstr>
      <vt:lpstr>Анкетне опитування та специфіка його різновидів</vt:lpstr>
      <vt:lpstr>Презентация PowerPoint</vt:lpstr>
      <vt:lpstr>Презентация PowerPoint</vt:lpstr>
      <vt:lpstr>Презентация PowerPoint</vt:lpstr>
      <vt:lpstr>Анонімність???</vt:lpstr>
      <vt:lpstr>Інтерв'ю та його різновиди.</vt:lpstr>
      <vt:lpstr>Види:</vt:lpstr>
      <vt:lpstr>Про помилки: </vt:lpstr>
      <vt:lpstr>Дякую за увагу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Опитування, анкета, інтерв'ю???</dc:title>
  <dc:creator>kitya</dc:creator>
  <cp:lastModifiedBy>Microsoft Office User</cp:lastModifiedBy>
  <cp:revision>10</cp:revision>
  <dcterms:created xsi:type="dcterms:W3CDTF">2020-04-23T17:57:20Z</dcterms:created>
  <dcterms:modified xsi:type="dcterms:W3CDTF">2020-04-26T17:18:55Z</dcterms:modified>
</cp:coreProperties>
</file>