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0" r:id="rId5"/>
    <p:sldId id="262" r:id="rId6"/>
    <p:sldId id="263" r:id="rId7"/>
    <p:sldId id="264"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20.09.2022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20.09.2022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20.09.2022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20.09.2022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20.09.2022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20.09.2022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20.09.2022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Загальна характеристика досудової санації.</a:t>
            </a:r>
            <a:br>
              <a:rPr lang="uk-UA" sz="3200" dirty="0" smtClean="0"/>
            </a:br>
            <a:r>
              <a:rPr lang="uk-UA" sz="3200" dirty="0" smtClean="0"/>
              <a:t>2. План досудової санації.</a:t>
            </a:r>
            <a:br>
              <a:rPr lang="uk-UA" sz="3200" dirty="0" smtClean="0"/>
            </a:br>
            <a:r>
              <a:rPr lang="uk-UA" sz="3200" dirty="0" smtClean="0"/>
              <a:t>3. Процедура санації боржника до порушення провадження у справі про банкрутство</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4. </a:t>
            </a:r>
            <a:r>
              <a:rPr lang="uk-UA" b="1" dirty="0"/>
              <a:t>Досудова санація</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71600" y="332656"/>
            <a:ext cx="7632848" cy="4801314"/>
          </a:xfrm>
          <a:prstGeom prst="rect">
            <a:avLst/>
          </a:prstGeom>
        </p:spPr>
        <p:txBody>
          <a:bodyPr wrap="square">
            <a:spAutoFit/>
          </a:bodyPr>
          <a:lstStyle/>
          <a:p>
            <a:pPr algn="just"/>
            <a:endParaRPr lang="uk-UA" b="1" dirty="0" smtClean="0"/>
          </a:p>
          <a:p>
            <a:pPr algn="ctr"/>
            <a:r>
              <a:rPr lang="uk-UA" b="1" dirty="0" smtClean="0"/>
              <a:t>Досудова санація - </a:t>
            </a:r>
            <a:r>
              <a:rPr lang="uk-UA" dirty="0" smtClean="0"/>
              <a:t>це система заходів щодо відновлення платоспроможності боржника, які здійснюються з метою уникнення порушення провадження у справі про визнання боржника банкрутом</a:t>
            </a:r>
            <a:r>
              <a:rPr lang="ru-RU" dirty="0" smtClean="0"/>
              <a:t>.</a:t>
            </a:r>
          </a:p>
          <a:p>
            <a:pPr algn="ctr"/>
            <a:endParaRPr lang="ru-RU" dirty="0"/>
          </a:p>
          <a:p>
            <a:pPr algn="ctr"/>
            <a:r>
              <a:rPr lang="uk-UA" b="1" dirty="0"/>
              <a:t>Види заходів при досудовій </a:t>
            </a:r>
            <a:r>
              <a:rPr lang="uk-UA" b="1" dirty="0" smtClean="0"/>
              <a:t>санації:</a:t>
            </a:r>
          </a:p>
          <a:p>
            <a:pPr marL="285750" indent="-285750" algn="just">
              <a:buFontTx/>
              <a:buChar char="-"/>
            </a:pPr>
            <a:r>
              <a:rPr lang="uk-UA" dirty="0" smtClean="0"/>
              <a:t>реструктуризація </a:t>
            </a:r>
            <a:r>
              <a:rPr lang="uk-UA" dirty="0"/>
              <a:t>підприємства (реорганізаційні заходи</a:t>
            </a:r>
            <a:r>
              <a:rPr lang="uk-UA" dirty="0" smtClean="0"/>
              <a:t>);</a:t>
            </a:r>
          </a:p>
          <a:p>
            <a:pPr marL="285750" indent="-285750" algn="just">
              <a:buFontTx/>
              <a:buChar char="-"/>
            </a:pPr>
            <a:r>
              <a:rPr lang="uk-UA" dirty="0" smtClean="0"/>
              <a:t>організаційно-господарські </a:t>
            </a:r>
            <a:r>
              <a:rPr lang="uk-UA" dirty="0"/>
              <a:t>(перепрофілювання виробництва, закриття нерентабельних виробництв</a:t>
            </a:r>
            <a:r>
              <a:rPr lang="uk-UA" dirty="0" smtClean="0"/>
              <a:t>);</a:t>
            </a:r>
          </a:p>
          <a:p>
            <a:pPr marL="285750" indent="-285750" algn="just">
              <a:buFontTx/>
              <a:buChar char="-"/>
            </a:pPr>
            <a:r>
              <a:rPr lang="uk-UA" dirty="0" smtClean="0"/>
              <a:t>управлінські </a:t>
            </a:r>
            <a:r>
              <a:rPr lang="uk-UA" dirty="0"/>
              <a:t>(відчуження основних засобів, передача майна в оренду, відстрочення та/або розстрочення платежів, переоформлення короткотермінових кредитів у довготермінові, скорочення чисельності працюючих тощо</a:t>
            </a:r>
            <a:r>
              <a:rPr lang="uk-UA" dirty="0" smtClean="0"/>
              <a:t>);</a:t>
            </a:r>
          </a:p>
          <a:p>
            <a:pPr marL="285750" indent="-285750" algn="just">
              <a:buFontTx/>
              <a:buChar char="-"/>
            </a:pPr>
            <a:r>
              <a:rPr lang="uk-UA" dirty="0" smtClean="0"/>
              <a:t>Інвестиційні;</a:t>
            </a:r>
          </a:p>
          <a:p>
            <a:pPr marL="285750" indent="-285750" algn="just">
              <a:buFontTx/>
              <a:buChar char="-"/>
            </a:pPr>
            <a:r>
              <a:rPr lang="uk-UA" dirty="0" smtClean="0"/>
              <a:t>технічні;</a:t>
            </a:r>
          </a:p>
          <a:p>
            <a:pPr marL="285750" indent="-285750" algn="just">
              <a:buFontTx/>
              <a:buChar char="-"/>
            </a:pPr>
            <a:r>
              <a:rPr lang="uk-UA" dirty="0" smtClean="0"/>
              <a:t>фінансово-економічні;</a:t>
            </a:r>
          </a:p>
          <a:p>
            <a:pPr marL="285750" indent="-285750" algn="just">
              <a:buFontTx/>
              <a:buChar char="-"/>
            </a:pPr>
            <a:r>
              <a:rPr lang="uk-UA" dirty="0" smtClean="0"/>
              <a:t>правові.</a:t>
            </a:r>
            <a:endParaRPr lang="uk-UA" dirty="0"/>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009531"/>
          </a:xfrm>
        </p:spPr>
        <p:txBody>
          <a:bodyPr>
            <a:normAutofit fontScale="92500" lnSpcReduction="10000"/>
          </a:bodyPr>
          <a:lstStyle/>
          <a:p>
            <a:pPr marL="0" indent="0" algn="ctr">
              <a:buNone/>
            </a:pPr>
            <a:r>
              <a:rPr lang="uk-UA" sz="2400" b="1" dirty="0"/>
              <a:t>У плані досудової санації повинна бути внесена крім відомостей про підприємство-боржника така інформація:</a:t>
            </a:r>
          </a:p>
          <a:p>
            <a:pPr marL="0" indent="0" algn="just">
              <a:buNone/>
            </a:pPr>
            <a:r>
              <a:rPr lang="uk-UA" sz="2400" dirty="0"/>
              <a:t>- відомості про фінансовий стан боржника;</a:t>
            </a:r>
          </a:p>
          <a:p>
            <a:pPr marL="0" indent="0" algn="just">
              <a:buNone/>
            </a:pPr>
            <a:r>
              <a:rPr lang="uk-UA" sz="2400" dirty="0"/>
              <a:t>- заходи щодо відновлення платоспроможності;</a:t>
            </a:r>
          </a:p>
          <a:p>
            <a:pPr marL="0" indent="0" algn="just">
              <a:buNone/>
            </a:pPr>
            <a:r>
              <a:rPr lang="uk-UA" sz="2400" dirty="0"/>
              <a:t>- розрахунок необхідних коштів для реалізації заходів;</a:t>
            </a:r>
          </a:p>
          <a:p>
            <a:pPr marL="0" indent="0" algn="just">
              <a:buNone/>
            </a:pPr>
            <a:r>
              <a:rPr lang="uk-UA" sz="2400" dirty="0"/>
              <a:t>- визначення джерел фінансування заходів (наприклад, зобов'язання інвесторів, кредиторів щодо погашення боргу або надання фінансової допомоги, кошти державного бюджету чи отримані від оренди майна, відчуження основних засобів, погашення дебіторської заборгованості, кредити банків тощо);</a:t>
            </a:r>
          </a:p>
          <a:p>
            <a:pPr marL="0" indent="0" algn="just">
              <a:buNone/>
            </a:pPr>
            <a:r>
              <a:rPr lang="uk-UA" sz="2400" dirty="0"/>
              <a:t>- умови участі інвесторів і кредиторів у проведенні досудової санації (наприклад, набуття права власності та майно підприємства відповідно до законодавства, розпорядження частиною його продукції, оренда майна підприємства, задоволення вимог кредиторів шляхом переведення боргу повністю або його частини на інвестора тощо);</a:t>
            </a:r>
          </a:p>
          <a:p>
            <a:pPr marL="0" indent="0" algn="just">
              <a:buNone/>
            </a:pPr>
            <a:r>
              <a:rPr lang="uk-UA" sz="2400" dirty="0"/>
              <a:t>- очікувані наслідки виконання плану досудової санації.</a:t>
            </a:r>
          </a:p>
          <a:p>
            <a:pPr algn="ctr"/>
            <a:endParaRPr lang="ru-RU" dirty="0"/>
          </a:p>
        </p:txBody>
      </p:sp>
    </p:spTree>
    <p:extLst>
      <p:ext uri="{BB962C8B-B14F-4D97-AF65-F5344CB8AC3E}">
        <p14:creationId xmlns:p14="http://schemas.microsoft.com/office/powerpoint/2010/main" val="344090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smtClean="0"/>
              <a:t>Ініціювати процедуру санації боржника до порушення провадження у справі про банкрутство мають право боржник або кредитор.</a:t>
            </a:r>
          </a:p>
          <a:p>
            <a:pPr marL="0" indent="0" algn="ctr">
              <a:buNone/>
            </a:pPr>
            <a:r>
              <a:rPr lang="uk-UA" sz="2100" b="1" dirty="0" smtClean="0"/>
              <a:t>Згода між боржником і кредитором (кредиторами) щодо проведення санації боржника до порушення провадження у справі про банкрутство може бути досягнута як до, так і після виникнення заборгованості боржника.</a:t>
            </a:r>
          </a:p>
          <a:p>
            <a:pPr marL="0" indent="0" algn="ctr">
              <a:buNone/>
            </a:pPr>
            <a:r>
              <a:rPr lang="uk-UA" sz="2100" b="1" dirty="0" smtClean="0"/>
              <a:t>Процедуру санації боржника до порушення провадження у справі про банкрутство може бути введено за наявності:</a:t>
            </a:r>
          </a:p>
          <a:p>
            <a:pPr marL="0" indent="0" algn="just">
              <a:buNone/>
            </a:pPr>
            <a:r>
              <a:rPr lang="uk-UA" sz="2100" dirty="0" smtClean="0"/>
              <a:t>- відповідної письмової згоди власника майна (органу, уповноваженого управляти майном) боржника;</a:t>
            </a:r>
          </a:p>
          <a:p>
            <a:pPr marL="0" indent="0" algn="just">
              <a:buNone/>
            </a:pPr>
            <a:r>
              <a:rPr lang="uk-UA" sz="2100" dirty="0" smtClean="0"/>
              <a:t>- відповідної письмової згоди кредиторів, загальна сума вимог яких перевищує п’ятдесят відсотків кредиторської заборгованості боржника згідно з даними його бухгалтерського обліку;</a:t>
            </a:r>
          </a:p>
          <a:p>
            <a:pPr marL="0" indent="0" algn="just">
              <a:buNone/>
            </a:pPr>
            <a:r>
              <a:rPr lang="uk-UA" sz="2100" dirty="0" smtClean="0"/>
              <a:t>- плану санації, який повинен бути письмово погоджений усіма забезпеченими кредиторами та схвалений загальними зборами кредиторів боржника</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457822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pPr marL="0" indent="0" algn="ctr">
              <a:buNone/>
            </a:pPr>
            <a:r>
              <a:rPr lang="uk-UA" sz="2100" dirty="0" smtClean="0"/>
              <a:t>Загальні збори кредиторів скликаються боржником шляхом письмового повідомлення усіх кредиторів за даними бухгалтерського обліку боржника.</a:t>
            </a:r>
          </a:p>
          <a:p>
            <a:pPr marL="0" indent="0" algn="ctr">
              <a:buNone/>
            </a:pPr>
            <a:endParaRPr lang="uk-UA" sz="2100" b="1" dirty="0" smtClean="0"/>
          </a:p>
          <a:p>
            <a:pPr marL="0" indent="0" algn="ctr">
              <a:buNone/>
            </a:pPr>
            <a:r>
              <a:rPr lang="uk-UA" sz="2100" dirty="0" smtClean="0"/>
              <a:t>Боржник повинен розмістити оголошення про проведення загальних зборів кредиторів на веб-сайті державного органу з питань банкрутства та Вищого господарського суду України.</a:t>
            </a:r>
          </a:p>
          <a:p>
            <a:pPr marL="0" indent="0" algn="ctr">
              <a:buNone/>
            </a:pPr>
            <a:endParaRPr lang="uk-UA" sz="2100" b="1" dirty="0" smtClean="0"/>
          </a:p>
          <a:p>
            <a:pPr marL="0" indent="0" algn="ctr">
              <a:buNone/>
            </a:pPr>
            <a:r>
              <a:rPr lang="uk-UA" sz="2100" b="1" dirty="0" smtClean="0"/>
              <a:t>Боржник або представник кредиторів, уповноважений загальними зборами кредиторів, протягом п’яти днів з дня схвалення кредиторами плану санації боржника до порушення провадження у справі про банкрутство повинен подати до господарського суду за місцезнаходженням боржника заяву про його затвердження.</a:t>
            </a:r>
          </a:p>
          <a:p>
            <a:pPr marL="0" indent="0" algn="ctr">
              <a:buNone/>
            </a:pPr>
            <a:r>
              <a:rPr lang="uk-UA" sz="2100" b="1" dirty="0" smtClean="0"/>
              <a:t>До заяви про затвердження такого плану санації додаються:</a:t>
            </a:r>
          </a:p>
          <a:p>
            <a:pPr marL="0" indent="0" algn="just">
              <a:buNone/>
            </a:pPr>
            <a:r>
              <a:rPr lang="uk-UA" sz="2100" dirty="0" smtClean="0"/>
              <a:t>- план санації;</a:t>
            </a:r>
          </a:p>
          <a:p>
            <a:pPr marL="0" indent="0" algn="just">
              <a:buNone/>
            </a:pPr>
            <a:r>
              <a:rPr lang="uk-UA" sz="2100" dirty="0" smtClean="0"/>
              <a:t>- протокол засідання загальних зборів кредиторів, на якому було прийнято рішення про схвалення плану санації;</a:t>
            </a:r>
          </a:p>
          <a:p>
            <a:pPr marL="0" indent="0" algn="just">
              <a:buNone/>
            </a:pPr>
            <a:r>
              <a:rPr lang="uk-UA" sz="2100" dirty="0" smtClean="0"/>
              <a:t>- список кредиторів із зазначенням їх найменування, поштової адреси, ідентифікаційного коду (номера) та суми заборгованості;</a:t>
            </a:r>
          </a:p>
          <a:p>
            <a:pPr marL="0" indent="0" algn="just">
              <a:buNone/>
            </a:pPr>
            <a:r>
              <a:rPr lang="uk-UA" sz="2100" dirty="0" smtClean="0"/>
              <a:t>- письмові заперечення кредиторів, які не брали участі в голосуванні чи проголосували проти схвалення плану санації, за їх наявності</a:t>
            </a:r>
            <a:r>
              <a:rPr lang="ru-RU" sz="2100" dirty="0" smtClean="0"/>
              <a:t>.</a:t>
            </a:r>
            <a:endParaRPr lang="ru-RU"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768295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marL="0" indent="0" algn="ctr">
              <a:buNone/>
            </a:pPr>
            <a:r>
              <a:rPr lang="uk-UA" sz="2100" b="1" dirty="0" smtClean="0"/>
              <a:t>Господарський суд повинен розглянути заяву про затвердження плану санації боржника до порушення провадження у справі про банкрутство протягом одного місяця з дня прийняття відповідної заяви до розгляду.</a:t>
            </a:r>
          </a:p>
          <a:p>
            <a:pPr marL="0" indent="0" algn="ctr">
              <a:buNone/>
            </a:pPr>
            <a:endParaRPr lang="uk-UA" sz="2100" b="1" dirty="0" smtClean="0"/>
          </a:p>
          <a:p>
            <a:pPr marL="0" indent="0" algn="ctr">
              <a:buNone/>
            </a:pPr>
            <a:r>
              <a:rPr lang="uk-UA" sz="2100" b="1" dirty="0" smtClean="0"/>
              <a:t>Господарський суд виносить ухвалу про відмову в затвердженні плану санації боржника до порушення провадження у справі про банкрутство, якщо:</a:t>
            </a:r>
          </a:p>
          <a:p>
            <a:pPr marL="0" indent="0" algn="just">
              <a:buNone/>
            </a:pPr>
            <a:r>
              <a:rPr lang="uk-UA" sz="2100" dirty="0" smtClean="0"/>
              <a:t>- при схваленні плану санації були допущені порушення законодавства, що вплинули на результат голосування загальних зборів кредиторів;</a:t>
            </a:r>
          </a:p>
          <a:p>
            <a:pPr marL="0" indent="0" algn="just">
              <a:buNone/>
            </a:pPr>
            <a:r>
              <a:rPr lang="uk-UA" sz="2100" dirty="0" smtClean="0"/>
              <a:t>- кредитор, який не брав участі в голосуванні або ж голосував проти схвалення плану санації, доведе, що в разі ліквідації боржника його вимоги були б задоволені в розмірі, що перевищує розмір вимог, які будуть задоволені відповідно до умов плану санації;</a:t>
            </a:r>
          </a:p>
          <a:p>
            <a:pPr marL="0" indent="0" algn="just">
              <a:buNone/>
            </a:pPr>
            <a:r>
              <a:rPr lang="uk-UA" sz="2100" dirty="0" smtClean="0"/>
              <a:t>- відсутнє письмове погодження плану санації усіма забезпеченими кредиторами (конкурсні кредитори - </a:t>
            </a:r>
            <a:r>
              <a:rPr lang="uk-UA" sz="2100" dirty="0" err="1" smtClean="0"/>
              <a:t>кредитори</a:t>
            </a:r>
            <a:r>
              <a:rPr lang="uk-UA" sz="2100" dirty="0" smtClean="0"/>
              <a:t> за вимогами до боржника, які виникли до порушення провадження у справі про банкрутство і виконання яких не забезпечено заставою майна боржника; поточні кредитори - </a:t>
            </a:r>
            <a:r>
              <a:rPr lang="uk-UA" sz="2100" dirty="0" err="1" smtClean="0"/>
              <a:t>кредитори</a:t>
            </a:r>
            <a:r>
              <a:rPr lang="uk-UA" sz="2100" dirty="0" smtClean="0"/>
              <a:t> за вимогами до боржника, які виникли після порушення провадження у справі про банкрутство; забезпечені кредитори - </a:t>
            </a:r>
            <a:r>
              <a:rPr lang="uk-UA" sz="2100" dirty="0" err="1" smtClean="0"/>
              <a:t>кредитори</a:t>
            </a:r>
            <a:r>
              <a:rPr lang="uk-UA" sz="2100" dirty="0" smtClean="0"/>
              <a:t>, вимоги яких забезпечені заставою майна боржника (майнового поручителя);</a:t>
            </a:r>
          </a:p>
          <a:p>
            <a:pPr marL="0" indent="0" algn="just">
              <a:buNone/>
            </a:pPr>
            <a:r>
              <a:rPr lang="uk-UA" sz="2100" dirty="0" smtClean="0"/>
              <a:t>- боржником були надані недостовірні дані щодо кредиторської заборгованості</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972776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smtClean="0"/>
              <a:t>Строк дії процедури санації боржника до порушення провадження у справі про банкрутство не може перевищувати 12 місяців з дня затвердження судом відповідного плану санації.</a:t>
            </a:r>
          </a:p>
          <a:p>
            <a:pPr marL="0" indent="0" algn="ctr">
              <a:buNone/>
            </a:pPr>
            <a:endParaRPr lang="uk-UA" sz="2100" b="1" dirty="0" smtClean="0"/>
          </a:p>
          <a:p>
            <a:pPr marL="0" indent="0" algn="ctr">
              <a:buNone/>
            </a:pPr>
            <a:r>
              <a:rPr lang="uk-UA" sz="2100" dirty="0" smtClean="0"/>
              <a:t>Протягом дії цієї процедури не може бути порушено справу про банкрутство боржника за його заявою або за заявою будь-кого з кредиторів.</a:t>
            </a:r>
          </a:p>
          <a:p>
            <a:pPr marL="0" indent="0" algn="ctr">
              <a:buNone/>
            </a:pPr>
            <a:endParaRPr lang="uk-UA" sz="2100" b="1" dirty="0" smtClean="0"/>
          </a:p>
          <a:p>
            <a:pPr marL="0" indent="0" algn="ctr">
              <a:buNone/>
            </a:pPr>
            <a:r>
              <a:rPr lang="uk-UA" sz="2100" dirty="0" smtClean="0"/>
              <a:t>Протягом процедури санації боржника до порушення провадження у справі про банкрутство діє мораторій на задоволення вимог кредиторів</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2863851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755</Words>
  <Application>Microsoft Office PowerPoint</Application>
  <PresentationFormat>Экран (4:3)</PresentationFormat>
  <Paragraphs>65</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1. Загальна характеристика досудової санації. 2. План досудової санації. 3. Процедура санації боржника до порушення провадження у справі про банкрутство.</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25</cp:revision>
  <dcterms:created xsi:type="dcterms:W3CDTF">2020-08-26T06:53:27Z</dcterms:created>
  <dcterms:modified xsi:type="dcterms:W3CDTF">2022-09-20T08:11:28Z</dcterms:modified>
</cp:coreProperties>
</file>