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4"/>
  </p:notesMasterIdLst>
  <p:sldIdLst>
    <p:sldId id="260" r:id="rId2"/>
    <p:sldId id="268" r:id="rId3"/>
    <p:sldId id="353" r:id="rId4"/>
    <p:sldId id="361" r:id="rId5"/>
    <p:sldId id="357" r:id="rId6"/>
    <p:sldId id="352" r:id="rId7"/>
    <p:sldId id="363" r:id="rId8"/>
    <p:sldId id="360" r:id="rId9"/>
    <p:sldId id="364" r:id="rId10"/>
    <p:sldId id="362" r:id="rId11"/>
    <p:sldId id="358" r:id="rId12"/>
    <p:sldId id="351" r:id="rId13"/>
    <p:sldId id="365" r:id="rId14"/>
    <p:sldId id="366" r:id="rId15"/>
    <p:sldId id="348" r:id="rId16"/>
    <p:sldId id="321" r:id="rId17"/>
    <p:sldId id="347" r:id="rId18"/>
    <p:sldId id="368" r:id="rId19"/>
    <p:sldId id="367" r:id="rId20"/>
    <p:sldId id="359" r:id="rId21"/>
    <p:sldId id="355" r:id="rId22"/>
    <p:sldId id="356" r:id="rId23"/>
    <p:sldId id="350" r:id="rId24"/>
    <p:sldId id="354" r:id="rId25"/>
    <p:sldId id="330" r:id="rId26"/>
    <p:sldId id="349" r:id="rId27"/>
    <p:sldId id="340" r:id="rId28"/>
    <p:sldId id="345" r:id="rId29"/>
    <p:sldId id="334" r:id="rId30"/>
    <p:sldId id="333" r:id="rId31"/>
    <p:sldId id="332" r:id="rId32"/>
    <p:sldId id="331" r:id="rId33"/>
    <p:sldId id="337" r:id="rId34"/>
    <p:sldId id="336" r:id="rId35"/>
    <p:sldId id="338" r:id="rId36"/>
    <p:sldId id="339" r:id="rId37"/>
    <p:sldId id="342" r:id="rId38"/>
    <p:sldId id="341" r:id="rId39"/>
    <p:sldId id="335" r:id="rId40"/>
    <p:sldId id="344" r:id="rId41"/>
    <p:sldId id="346" r:id="rId42"/>
    <p:sldId id="343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524" autoAdjust="0"/>
  </p:normalViewPr>
  <p:slideViewPr>
    <p:cSldViewPr>
      <p:cViewPr>
        <p:scale>
          <a:sx n="60" d="100"/>
          <a:sy n="60" d="100"/>
        </p:scale>
        <p:origin x="-1632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A0E9B-45F7-4AE7-AB01-61F11B4C17B9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0F25C-66C1-4D12-8C10-9A98EFBF2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540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9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intel.com.ua/uploads/images/konkurs/bondaruk/14-Geospatial06-1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bintel.com.ua/uploads/images/konkurs/bondaruk/14-Geospatial07-1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bintel.com.ua/uploads/images/konkurs/bondaruk/14-Geospatial03.jp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11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1826" y="-4382"/>
            <a:ext cx="915582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Столиці держав в  системи ТОН: </a:t>
            </a:r>
            <a:r>
              <a:rPr lang="uk-UA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геопросторовий</a:t>
            </a:r>
            <a:r>
              <a:rPr lang="uk-UA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каркас держави</a:t>
            </a:r>
          </a:p>
          <a:p>
            <a:pPr algn="ctr"/>
            <a:endParaRPr lang="ru-RU" sz="4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 та значення столиць в системі </a:t>
            </a:r>
            <a:r>
              <a:rPr lang="uk-UA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ТОН. </a:t>
            </a:r>
            <a:endParaRPr lang="uk-UA" sz="3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Геопросторове</a:t>
            </a:r>
            <a:r>
              <a:rPr lang="uk-UA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поєднання столиць (ГПС</a:t>
            </a:r>
            <a:r>
              <a:rPr lang="uk-UA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457200" lvl="0" indent="-457200">
              <a:buFont typeface="+mj-lt"/>
              <a:buAutoNum type="arabicPeriod"/>
            </a:pPr>
            <a:r>
              <a:rPr lang="uk-UA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Столиці в системі </a:t>
            </a:r>
            <a:r>
              <a:rPr lang="uk-UA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цивілізаціоністики</a:t>
            </a:r>
            <a:r>
              <a:rPr lang="uk-UA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ТОН.</a:t>
            </a:r>
          </a:p>
          <a:p>
            <a:pPr marL="457200" lvl="0" indent="-457200">
              <a:buFont typeface="+mj-lt"/>
              <a:buAutoNum type="arabicPeriod"/>
            </a:pPr>
            <a:r>
              <a:rPr lang="uk-UA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Столиці, та їх роль в системі геополітики сьогодення та майбутнього: </a:t>
            </a:r>
            <a:r>
              <a:rPr lang="uk-UA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геопросторовий</a:t>
            </a:r>
            <a:r>
              <a:rPr lang="uk-UA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каркас держави. </a:t>
            </a:r>
          </a:p>
        </p:txBody>
      </p:sp>
    </p:spTree>
    <p:extLst>
      <p:ext uri="{BB962C8B-B14F-4D97-AF65-F5344CB8AC3E}">
        <p14:creationId xmlns:p14="http://schemas.microsoft.com/office/powerpoint/2010/main" val="3794635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11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3314" name="Picture 2" descr="C:\Users\asus\Desktop\Ілюстр матеріл Столиці в стемі ТОН та простор каркас країни\світові міста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97"/>
            <a:ext cx="9144000" cy="620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235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11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1266" name="Picture 2" descr="C:\Users\asus\Desktop\Ілюстр матеріл Столиці в стемі ТОН та простор каркас країни\культурні столиці Європ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0" y="655597"/>
            <a:ext cx="9144000" cy="620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897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11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194" name="Picture 2" descr="C:\Users\asus\Desktop\Ілюстр матеріл Столиці в стемі ТОН та простор каркас країни\ГП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812"/>
            <a:ext cx="9144000" cy="661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1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11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6386" name="Picture 2" descr="C:\Users\asus\Desktop\Ілюстр матеріл Столиці в стемі ТОН та простор каркас країни\столичн міста Україн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6413"/>
            <a:ext cx="9144000" cy="620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716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11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7410" name="Picture 2" descr="C:\Users\asus\Desktop\Ілюстр матеріл Столиці в стемі ТОН та простор каркас країни\частка населення у стлицяї Європ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2" y="641855"/>
            <a:ext cx="9126438" cy="61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557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11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 descr="Мал. 2. Світові цивілізації Хантінгтона">
            <a:hlinkClick r:id="rId3" tooltip="&quot;Мал. 2. Світові цивілізації Хантінгтона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496944" cy="57606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915816" y="286265"/>
            <a:ext cx="3398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/>
              <a:t>Світові</a:t>
            </a:r>
            <a:r>
              <a:rPr lang="ru-RU" b="1" dirty="0"/>
              <a:t> </a:t>
            </a:r>
            <a:r>
              <a:rPr lang="ru-RU" b="1" dirty="0" err="1"/>
              <a:t>цивілізації</a:t>
            </a:r>
            <a:r>
              <a:rPr lang="ru-RU" b="1" dirty="0"/>
              <a:t> С. </a:t>
            </a:r>
            <a:r>
              <a:rPr lang="ru-RU" b="1" dirty="0" err="1"/>
              <a:t>Хантінгтона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7597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11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Рисунок 3" descr="Таблиця 1. Відповідність між геопросторовими поєднаннями столиць і цивілізаціями за Хантінгтоном">
            <a:hlinkClick r:id="rId3" tooltip="&quot;Таблиця 1. Відповідність між геопросторовими поєднаннями столиць і цивілізаціями за Хантінгтоном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97"/>
            <a:ext cx="9144000" cy="62024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123728" y="9266"/>
            <a:ext cx="7050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/>
              <a:t>Відповідність</a:t>
            </a:r>
            <a:r>
              <a:rPr lang="ru-RU" b="1" dirty="0"/>
              <a:t> </a:t>
            </a:r>
            <a:r>
              <a:rPr lang="ru-RU" b="1" dirty="0" err="1"/>
              <a:t>між</a:t>
            </a:r>
            <a:r>
              <a:rPr lang="ru-RU" b="1" dirty="0"/>
              <a:t> </a:t>
            </a:r>
            <a:r>
              <a:rPr lang="ru-RU" b="1" dirty="0" err="1"/>
              <a:t>геопросторовими</a:t>
            </a:r>
            <a:r>
              <a:rPr lang="ru-RU" b="1" dirty="0"/>
              <a:t> </a:t>
            </a:r>
            <a:r>
              <a:rPr lang="ru-RU" b="1" dirty="0" err="1"/>
              <a:t>поєднаннями</a:t>
            </a:r>
            <a:r>
              <a:rPr lang="ru-RU" b="1" dirty="0"/>
              <a:t> </a:t>
            </a:r>
            <a:r>
              <a:rPr lang="ru-RU" b="1" dirty="0" err="1"/>
              <a:t>столиць</a:t>
            </a:r>
            <a:r>
              <a:rPr lang="ru-RU" b="1" dirty="0"/>
              <a:t> і </a:t>
            </a:r>
            <a:r>
              <a:rPr lang="ru-RU" b="1" dirty="0" err="1"/>
              <a:t>цивілізаціями</a:t>
            </a:r>
            <a:r>
              <a:rPr lang="ru-RU" b="1" dirty="0"/>
              <a:t> за С. </a:t>
            </a:r>
            <a:r>
              <a:rPr lang="ru-RU" b="1" dirty="0" err="1"/>
              <a:t>Хантінгтоном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0450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11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 descr="Мал. 1. Геопросторові поєднання столиць держав світу [2]">
            <a:hlinkClick r:id="rId3" tooltip="&quot;Мал. 1. Геопросторові поєднання столиць держав світу [2]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36712"/>
            <a:ext cx="9284017" cy="58326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691680" y="147298"/>
            <a:ext cx="7452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/>
              <a:t>Геопросторові</a:t>
            </a:r>
            <a:r>
              <a:rPr lang="ru-RU" sz="2800" b="1" dirty="0"/>
              <a:t> </a:t>
            </a:r>
            <a:r>
              <a:rPr lang="ru-RU" sz="2800" b="1" dirty="0" err="1"/>
              <a:t>поєднання</a:t>
            </a:r>
            <a:r>
              <a:rPr lang="ru-RU" sz="2800" b="1" dirty="0"/>
              <a:t> </a:t>
            </a:r>
            <a:r>
              <a:rPr lang="ru-RU" sz="2800" b="1" dirty="0" err="1"/>
              <a:t>столиць</a:t>
            </a:r>
            <a:r>
              <a:rPr lang="ru-RU" sz="2800" b="1" dirty="0"/>
              <a:t> держав </a:t>
            </a:r>
            <a:r>
              <a:rPr lang="ru-RU" sz="2800" b="1" dirty="0" err="1"/>
              <a:t>світу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70127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11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8434" name="Picture 2" descr="C:\Users\asus\Desktop\Ілюстр матеріл Столиці в стемі ТОН та простор каркас країни\щільність наседення країн світу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98"/>
            <a:ext cx="9143999" cy="618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619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11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5362" name="Picture 2" descr="C:\Users\asus\Desktop\Ілюстр матеріл Столиці в стемі ТОН та простор каркас країни\столиці країн Европ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97"/>
            <a:ext cx="9144000" cy="620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883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592512" y="1002182"/>
            <a:ext cx="2238511" cy="523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11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07210" y="29672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 ТОН.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4479" y="1502400"/>
            <a:ext cx="1607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0367" y="2991457"/>
            <a:ext cx="5682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Територіально-політичні системи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82018" y="2148288"/>
            <a:ext cx="1575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Кордони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9489" y="4226695"/>
            <a:ext cx="6137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Соціально-економічні аспекти  ТОН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7930" y="1002182"/>
            <a:ext cx="1933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90809" y="3703475"/>
            <a:ext cx="2820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Етнодемографія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84423" y="695789"/>
            <a:ext cx="3830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Політична карта світу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0774" y="5268684"/>
            <a:ext cx="7328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Виборчі системи та електоральна географія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741" y="2148288"/>
            <a:ext cx="2788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 держави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1623" y="6094252"/>
            <a:ext cx="6260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Глобальні проблеми людства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2924" y="957399"/>
            <a:ext cx="1820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933692">
            <a:off x="2814109" y="1506512"/>
            <a:ext cx="122329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9833391">
            <a:off x="5726302" y="1637535"/>
            <a:ext cx="122329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войная стрелка влево/вправо 16"/>
          <p:cNvSpPr/>
          <p:nvPr/>
        </p:nvSpPr>
        <p:spPr>
          <a:xfrm>
            <a:off x="3352499" y="2306426"/>
            <a:ext cx="3384015" cy="36508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786811" y="2016337"/>
            <a:ext cx="242316" cy="2616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4773315" y="3513403"/>
            <a:ext cx="296301" cy="8336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4800307" y="2671508"/>
            <a:ext cx="242316" cy="378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7950403" y="2729501"/>
            <a:ext cx="314324" cy="9739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933692">
            <a:off x="6124869" y="3514097"/>
            <a:ext cx="122329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9091431">
            <a:off x="6751986" y="4610833"/>
            <a:ext cx="1900778" cy="217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4316640" y="4749915"/>
            <a:ext cx="296301" cy="6046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1776893" y="2893889"/>
            <a:ext cx="296301" cy="12932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395536" y="1502400"/>
            <a:ext cx="393953" cy="35038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Выноска со стрелкой вниз 29"/>
          <p:cNvSpPr/>
          <p:nvPr/>
        </p:nvSpPr>
        <p:spPr>
          <a:xfrm>
            <a:off x="144559" y="5779771"/>
            <a:ext cx="8854880" cy="4572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Глобалізації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трелка вниз 30"/>
          <p:cNvSpPr/>
          <p:nvPr/>
        </p:nvSpPr>
        <p:spPr>
          <a:xfrm>
            <a:off x="4800307" y="1219009"/>
            <a:ext cx="215324" cy="3924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444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11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42" name="Picture 2" descr="C:\Users\asus\Desktop\Ілюстр матеріл Столиці в стемі ТОН та простор каркас країни\ГПС територій світу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3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653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11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 descr="https://subject.com.ua/geographic/geopolitica/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55596"/>
            <a:ext cx="8964488" cy="620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727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11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2" name="Picture 2" descr="https://subject.com.ua/geographic/geopolitica/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694292"/>
            <a:ext cx="8876305" cy="583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485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11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 descr="https://subject.com.ua/geographic/geopolitica/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8" y="655597"/>
            <a:ext cx="9115772" cy="584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805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11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4" name="Picture 2" descr="https://subject.com.ua/geographic/geopolitica/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97"/>
            <a:ext cx="9036496" cy="606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409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35822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10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Урбанизация в развивающихся странах - презентация онлай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5597"/>
            <a:ext cx="9006254" cy="614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2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10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2290" name="Picture 2" descr="Урбанізація - презентація з географії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856984" cy="620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2141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10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7410" name="Picture 2" descr="Презентація з уроку Географія для 8 класу на тему &quot;Урбанізаці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40" y="980728"/>
            <a:ext cx="8770920" cy="493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4479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10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 descr="Урбанизац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856984" cy="61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450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11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170" name="Picture 2" descr="C:\Users\asus\Desktop\Ілюстр матеріл Столиці в стемі ТОН та простор каркас країни\типи столиц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68" y="116632"/>
            <a:ext cx="8856983" cy="667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0704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10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4" name="Picture 2" descr="Урбанизац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928992" cy="610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8599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10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 descr="Урбанизац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712968" cy="600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9164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10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2" name="Picture 2" descr="Теоретические основы и тенденции урбанизации - online presen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6251"/>
            <a:ext cx="7296745" cy="546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905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10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146" name="Picture 2" descr="Теоретические основы и тенденции урбанизации - online presen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55597"/>
            <a:ext cx="8296296" cy="621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9505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10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170" name="Picture 2" descr="Презентация на тему: &quot;Проблемы урбанизации. Влияние урбанизации на экологию  и здоровье населения. Коломна, 2013 год ГБОУ СПО «Коломенский медицинский  колледж» Учебно-исследовательская.&quot;. Скачать бесплатно и без регистрации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063" y="0"/>
            <a:ext cx="3772089" cy="282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Урбанизация это в географии. Определение кратко и понятно, примеры стран,  городов в России и мир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8" y="1772816"/>
            <a:ext cx="8126945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5671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10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218" name="Picture 2" descr="Урбанізація - презентація з географії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76441"/>
            <a:ext cx="8784976" cy="598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4852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10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194" name="Picture 2" descr="Урбанізація - презентація з географії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55597"/>
            <a:ext cx="8712968" cy="603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0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10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42" name="Picture 2" descr="Вплив урбанізації на довкілля - презентація з географії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9054"/>
            <a:ext cx="8856984" cy="592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3899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10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1266" name="Picture 2" descr="Вплив урбанізації на довкілля - презентація з географії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92899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1435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10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3314" name="Picture 2" descr="Презентация на тему: &quot;Проблема урбанизации Урбанизация (лат. urbanus –  городской) – это исторический процесс повышения роли городов и городского  образа жизни в развитии человечества,&quot;. Скачать бесплатно и без регистрации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78497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872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11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146" name="Picture 2" descr="C:\Users\asus\Desktop\Ілюстр матеріл Столиці в стемі ТОН та простор каркас країни\фунції столиц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4" y="-18194"/>
            <a:ext cx="9119865" cy="687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0461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10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4338" name="Picture 2" descr="Городская среда Гигиенические проблемы урбанизации Профессор Н 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856984" cy="595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5403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10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6386" name="Picture 2" descr="Городская среда Гигиенические проблемы урбанизации Урбанизация 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55596"/>
            <a:ext cx="8856984" cy="608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0125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10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5362" name="Picture 2" descr="Городская среда Гигиенические проблемы урбанизации Профессор Н 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88" y="655597"/>
            <a:ext cx="8889208" cy="608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903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11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5" y="1124744"/>
            <a:ext cx="903649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За функціональними ознаками столичні міста можуть бути </a:t>
            </a:r>
            <a:r>
              <a:rPr lang="uk-UA" b="1" dirty="0" smtClean="0"/>
              <a:t>монофункціональні й </a:t>
            </a:r>
            <a:r>
              <a:rPr lang="uk-UA" b="1" dirty="0" err="1" smtClean="0"/>
              <a:t>поліфункціональні</a:t>
            </a:r>
            <a:r>
              <a:rPr lang="uk-UA" b="1" dirty="0" smtClean="0"/>
              <a:t>.</a:t>
            </a:r>
            <a:endParaRPr lang="uk-UA" dirty="0" smtClean="0"/>
          </a:p>
          <a:p>
            <a:r>
              <a:rPr lang="uk-UA" b="1" dirty="0" smtClean="0"/>
              <a:t>Монофункціональні виконують лише одну функцію — політичну</a:t>
            </a:r>
            <a:r>
              <a:rPr lang="uk-UA" dirty="0" smtClean="0"/>
              <a:t> (управління правовим полем і політичним життям держави). Таких міст порівняно небагато: це Бразиліа, Оттава, Канберра, Абуджа (Нігерія) та відносно молоді столиці, наприклад Астана (Казахстан), Путраджая (Малайзія). Довгий час монофункціональною столицею був Вашингтон (США), але нині він виконує різні функції.</a:t>
            </a:r>
          </a:p>
          <a:p>
            <a:r>
              <a:rPr lang="uk-UA" dirty="0" err="1" smtClean="0"/>
              <a:t>Поліфункціональні</a:t>
            </a:r>
            <a:r>
              <a:rPr lang="uk-UA" dirty="0" smtClean="0"/>
              <a:t> столиці разом з політичними функціями концентрують економічні, фінансові, державотворчі функції, а також, як правило, є провідними культурними, духовними та історичними центрами, що, відповідно, посилює значення їх </a:t>
            </a:r>
            <a:r>
              <a:rPr lang="uk-UA" dirty="0" err="1" smtClean="0"/>
              <a:t>туристсько</a:t>
            </a:r>
            <a:r>
              <a:rPr lang="uk-UA" dirty="0" smtClean="0"/>
              <a:t>-рекреаційної функції. Це можуть бути, по-перше, багатофункціональні столиці моноцентричних держав — потужні центри-гегемони з багатомільйонним населенням, до яких віднесемо столиці таких економічно сильних держав, як Франція, Велика Британія, Японія, Іспанія, Австрія, Угорщина, Росія та ін.; по-друге, </a:t>
            </a:r>
            <a:r>
              <a:rPr lang="uk-UA" dirty="0" err="1" smtClean="0"/>
              <a:t>поліфункціональні</a:t>
            </a:r>
            <a:r>
              <a:rPr lang="uk-UA" dirty="0" smtClean="0"/>
              <a:t> столиці складних або великих держав, які є великими містами, але не є єдиними лідерами в державі (столиці США, Індії, Китаю, ФРН тощо); по-третє, </a:t>
            </a:r>
            <a:r>
              <a:rPr lang="uk-UA" dirty="0" err="1" smtClean="0"/>
              <a:t>поліфункціональні</a:t>
            </a:r>
            <a:r>
              <a:rPr lang="uk-UA" dirty="0" smtClean="0"/>
              <a:t> столиці слаборозвинутих або невеликих за чисельністю населення держав, у яких столиця — найбільше місто, де зосереджується левова частка економічної активності держави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3905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11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https://subject.com.ua/geographic/geopolitica/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8412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875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11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2290" name="Picture 2" descr="C:\Users\asus\Desktop\Ілюстр матеріл Столиці в стемі ТОН та простор каркас країни\основні столиці світу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8056"/>
            <a:ext cx="8715315" cy="653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45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11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218" name="Picture 2" descr="C:\Users\asus\Desktop\Ілюстр матеріл Столиці в стемі ТОН та простор каркас країни\ГПС держав світу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66"/>
            <a:ext cx="9144000" cy="880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117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11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4338" name="Picture 2" descr="C:\Users\asus\Desktop\Ілюстр матеріл Столиці в стемі ТОН та простор каркас країни\світові міст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37"/>
            <a:ext cx="9144000" cy="664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1817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1736</TotalTime>
  <Words>432</Words>
  <Application>Microsoft Office PowerPoint</Application>
  <PresentationFormat>Экран (4:3)</PresentationFormat>
  <Paragraphs>107</Paragraphs>
  <Slides>42</Slides>
  <Notes>40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195</cp:revision>
  <dcterms:created xsi:type="dcterms:W3CDTF">2020-01-28T20:23:37Z</dcterms:created>
  <dcterms:modified xsi:type="dcterms:W3CDTF">2022-10-28T12:56:46Z</dcterms:modified>
</cp:coreProperties>
</file>