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4" r:id="rId1"/>
  </p:sldMasterIdLst>
  <p:notesMasterIdLst>
    <p:notesMasterId r:id="rId12"/>
  </p:notesMasterIdLst>
  <p:handoutMasterIdLst>
    <p:handoutMasterId r:id="rId13"/>
  </p:handoutMasterIdLst>
  <p:sldIdLst>
    <p:sldId id="468" r:id="rId2"/>
    <p:sldId id="469" r:id="rId3"/>
    <p:sldId id="470" r:id="rId4"/>
    <p:sldId id="471" r:id="rId5"/>
    <p:sldId id="478" r:id="rId6"/>
    <p:sldId id="472" r:id="rId7"/>
    <p:sldId id="474" r:id="rId8"/>
    <p:sldId id="475" r:id="rId9"/>
    <p:sldId id="479" r:id="rId10"/>
    <p:sldId id="473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B8E2EA"/>
    <a:srgbClr val="BCC7E6"/>
    <a:srgbClr val="FF0000"/>
    <a:srgbClr val="FFFFCC"/>
    <a:srgbClr val="A5EF77"/>
    <a:srgbClr val="75F1AA"/>
    <a:srgbClr val="85E1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53" autoAdjust="0"/>
    <p:restoredTop sz="94660" autoAdjust="0"/>
  </p:normalViewPr>
  <p:slideViewPr>
    <p:cSldViewPr>
      <p:cViewPr varScale="1">
        <p:scale>
          <a:sx n="84" d="100"/>
          <a:sy n="84" d="100"/>
        </p:scale>
        <p:origin x="846" y="84"/>
      </p:cViewPr>
      <p:guideLst>
        <p:guide orient="horz" pos="2160"/>
        <p:guide pos="28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35" d="100"/>
          <a:sy n="35" d="100"/>
        </p:scale>
        <p:origin x="-1512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D992118E-443F-4F4C-BA6B-60144E05B69F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Щелчок правит 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D00E8D4B-71D5-4E25-ABBC-9C99EAABB984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gray">
          <a:xfrm>
            <a:off x="690563" y="3340100"/>
            <a:ext cx="7653337" cy="485775"/>
          </a:xfrm>
          <a:custGeom>
            <a:avLst/>
            <a:gdLst/>
            <a:ahLst/>
            <a:cxnLst>
              <a:cxn ang="0">
                <a:pos x="163" y="200"/>
              </a:cxn>
              <a:cxn ang="0">
                <a:pos x="4128" y="200"/>
              </a:cxn>
              <a:cxn ang="0">
                <a:pos x="4128" y="429"/>
              </a:cxn>
              <a:cxn ang="0">
                <a:pos x="0" y="441"/>
              </a:cxn>
              <a:cxn ang="0">
                <a:pos x="163" y="200"/>
              </a:cxn>
            </a:cxnLst>
            <a:rect l="0" t="0" r="r" b="b"/>
            <a:pathLst>
              <a:path w="4128" h="479">
                <a:moveTo>
                  <a:pt x="163" y="200"/>
                </a:moveTo>
                <a:cubicBezTo>
                  <a:pt x="163" y="200"/>
                  <a:pt x="2054" y="0"/>
                  <a:pt x="4128" y="200"/>
                </a:cubicBezTo>
                <a:cubicBezTo>
                  <a:pt x="4128" y="200"/>
                  <a:pt x="4128" y="314"/>
                  <a:pt x="4128" y="429"/>
                </a:cubicBezTo>
                <a:cubicBezTo>
                  <a:pt x="2371" y="200"/>
                  <a:pt x="688" y="479"/>
                  <a:pt x="0" y="441"/>
                </a:cubicBezTo>
                <a:lnTo>
                  <a:pt x="163" y="200"/>
                </a:lnTo>
                <a:close/>
              </a:path>
            </a:pathLst>
          </a:custGeom>
          <a:solidFill>
            <a:schemeClr val="hlink">
              <a:alpha val="5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pic>
        <p:nvPicPr>
          <p:cNvPr id="5" name="Picture 5" descr="titel_lis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667000" cy="198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 descr="euroect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6675" y="0"/>
            <a:ext cx="2651125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65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838200" y="2362200"/>
            <a:ext cx="777240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Підготовка типових навчальних програм з дисциплін</a:t>
            </a:r>
          </a:p>
        </p:txBody>
      </p:sp>
      <p:sp>
        <p:nvSpPr>
          <p:cNvPr id="2365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4953000"/>
            <a:ext cx="6400800" cy="10668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ru-RU"/>
              <a:t>Начальник методичного кабінету</a:t>
            </a:r>
          </a:p>
          <a:p>
            <a:r>
              <a:rPr lang="ru-RU"/>
              <a:t>Зеленіна Н.М.</a:t>
            </a:r>
          </a:p>
        </p:txBody>
      </p:sp>
    </p:spTree>
    <p:extLst>
      <p:ext uri="{BB962C8B-B14F-4D97-AF65-F5344CB8AC3E}">
        <p14:creationId xmlns:p14="http://schemas.microsoft.com/office/powerpoint/2010/main" val="107194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4455E6-1FFB-4B47-9BED-5FB0887EECF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51996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C97F2C-F98D-4D16-A5ED-AAF9B1257D6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24819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B3AEBE-24D6-414C-9796-2C91B44B800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07530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3E6A30-7763-4367-9A6B-97D4B951663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63123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F1A6CD-CF58-41D7-BC89-6F7659C7E78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04638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9D70B3-D4F5-436D-9B93-3C6EA1A2956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62699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F32801-0878-4AD1-A8E8-3C8864C1C4E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19018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5CDBC4-8282-471A-84F1-441A8F5AD35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97807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47E045-8587-479D-8922-526233C70A8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91190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7DEEC9-F1D0-4BB2-BB16-1046392C935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60584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Щелчок правит 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Щелчок правит 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355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55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55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latin typeface="Times New Roman" panose="02020603050405020304" pitchFamily="18" charset="0"/>
              </a:defRPr>
            </a:lvl1pPr>
          </a:lstStyle>
          <a:p>
            <a:fld id="{3AD857D1-162C-4B53-9D92-593F7EAB1E3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Monotype Sorts" pitchFamily="2" charset="2"/>
        <a:buChar char="§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50000"/>
        <a:buFont typeface="Monotype Sorts" pitchFamily="2" charset="2"/>
        <a:buChar char="l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5"/>
          <p:cNvSpPr txBox="1">
            <a:spLocks noChangeArrowheads="1"/>
          </p:cNvSpPr>
          <p:nvPr/>
        </p:nvSpPr>
        <p:spPr bwMode="auto">
          <a:xfrm>
            <a:off x="250825" y="1484313"/>
            <a:ext cx="8569325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kumimoji="1" lang="uk-UA" altLang="ru-RU" sz="4400" b="1" dirty="0" smtClean="0">
                <a:solidFill>
                  <a:srgbClr val="0000FF"/>
                </a:solidFill>
              </a:rPr>
              <a:t>БУДОВА </a:t>
            </a:r>
            <a:r>
              <a:rPr kumimoji="1" lang="uk-UA" altLang="ru-RU" sz="4400" b="1" dirty="0">
                <a:solidFill>
                  <a:srgbClr val="0000FF"/>
                </a:solidFill>
              </a:rPr>
              <a:t>ТА РЕАКЦІЙНА ЗДАТНІСТЬ ОКРЕМИХ КЛАСІВ</a:t>
            </a:r>
          </a:p>
          <a:p>
            <a:pPr algn="ctr"/>
            <a:r>
              <a:rPr kumimoji="1" lang="uk-UA" altLang="ru-RU" sz="4400" b="1" dirty="0">
                <a:solidFill>
                  <a:srgbClr val="0000FF"/>
                </a:solidFill>
              </a:rPr>
              <a:t>         БІООРГАНІЧНИХ СПОЛУК </a:t>
            </a:r>
          </a:p>
          <a:p>
            <a:pPr algn="ctr"/>
            <a:endParaRPr kumimoji="1" lang="en-US" altLang="ru-RU" sz="28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260350"/>
            <a:ext cx="6119813" cy="401638"/>
          </a:xfrm>
        </p:spPr>
        <p:txBody>
          <a:bodyPr/>
          <a:lstStyle/>
          <a:p>
            <a:pPr algn="ctr"/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Тіоли (меркаптани)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765175"/>
            <a:ext cx="8713788" cy="5903913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Тіоли (меркаптани) – </a:t>
            </a:r>
            <a:r>
              <a:rPr lang="uk-UA" altLang="ru-RU" sz="2400" b="1" smtClean="0">
                <a:latin typeface="Arial" panose="020B0604020202020204" pitchFamily="34" charset="0"/>
              </a:rPr>
              <a:t>похідні вуглеводнів, в молекулах яких один або декілька атомів гідрогену заміщені на тіо-(меркапто-) групу – </a:t>
            </a:r>
            <a:r>
              <a:rPr lang="en-US" altLang="ru-RU" sz="2400" b="1" smtClean="0">
                <a:latin typeface="Arial" panose="020B0604020202020204" pitchFamily="34" charset="0"/>
              </a:rPr>
              <a:t>SH-</a:t>
            </a:r>
            <a:r>
              <a:rPr lang="uk-UA" altLang="ru-RU" sz="2400" b="1" smtClean="0">
                <a:latin typeface="Arial" panose="020B0604020202020204" pitchFamily="34" charset="0"/>
              </a:rPr>
              <a:t>групу.</a:t>
            </a:r>
          </a:p>
          <a:p>
            <a:pPr marL="457200" indent="-457200"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</a:rPr>
              <a:t>            Представники: метантіол, етантіол, тіофенол. Сульфурвмісні аналоги простих ефірів та органічних пероксидів мають назви:</a:t>
            </a:r>
          </a:p>
          <a:p>
            <a:pPr marL="457200" indent="-457200"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</a:rPr>
              <a:t>     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r>
              <a:rPr lang="en-US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сульфідів –</a:t>
            </a:r>
            <a:r>
              <a:rPr lang="uk-UA" altLang="ru-RU" sz="2400" b="1" smtClean="0">
                <a:latin typeface="Arial" panose="020B0604020202020204" pitchFamily="34" charset="0"/>
              </a:rPr>
              <a:t> </a:t>
            </a:r>
            <a:r>
              <a:rPr lang="en-US" altLang="ru-RU" sz="2400" b="1" smtClean="0">
                <a:latin typeface="Arial" panose="020B0604020202020204" pitchFamily="34" charset="0"/>
              </a:rPr>
              <a:t>CH</a:t>
            </a:r>
            <a:r>
              <a:rPr lang="en-US" altLang="ru-RU" sz="2400" b="1" baseline="-25000" smtClean="0">
                <a:latin typeface="Arial" panose="020B0604020202020204" pitchFamily="34" charset="0"/>
              </a:rPr>
              <a:t>3</a:t>
            </a:r>
            <a:r>
              <a:rPr lang="en-US" altLang="ru-RU" sz="2400" b="1" smtClean="0">
                <a:latin typeface="Arial" panose="020B0604020202020204" pitchFamily="34" charset="0"/>
              </a:rPr>
              <a:t>–S–CH</a:t>
            </a:r>
            <a:r>
              <a:rPr lang="en-US" altLang="ru-RU" sz="2400" b="1" baseline="-25000" smtClean="0">
                <a:latin typeface="Arial" panose="020B0604020202020204" pitchFamily="34" charset="0"/>
              </a:rPr>
              <a:t>3</a:t>
            </a:r>
            <a:r>
              <a:rPr lang="en-US" altLang="ru-RU" sz="2400" b="1" smtClean="0">
                <a:latin typeface="Arial" panose="020B0604020202020204" pitchFamily="34" charset="0"/>
              </a:rPr>
              <a:t> </a:t>
            </a:r>
            <a:r>
              <a:rPr lang="uk-UA" altLang="ru-RU" sz="2400" b="1" smtClean="0">
                <a:latin typeface="Arial" panose="020B0604020202020204" pitchFamily="34" charset="0"/>
              </a:rPr>
              <a:t>(диметил-сульфід) та</a:t>
            </a:r>
          </a:p>
          <a:p>
            <a:pPr marL="457200" indent="-457200"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</a:rPr>
              <a:t>     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 дисульфідів –</a:t>
            </a:r>
            <a:r>
              <a:rPr lang="uk-UA" altLang="ru-RU" sz="2400" b="1" smtClean="0">
                <a:latin typeface="Arial" panose="020B0604020202020204" pitchFamily="34" charset="0"/>
              </a:rPr>
              <a:t> </a:t>
            </a:r>
            <a:r>
              <a:rPr lang="en-US" altLang="ru-RU" sz="2400" b="1" smtClean="0">
                <a:latin typeface="Arial" panose="020B0604020202020204" pitchFamily="34" charset="0"/>
              </a:rPr>
              <a:t>CH</a:t>
            </a:r>
            <a:r>
              <a:rPr lang="en-US" altLang="ru-RU" sz="2400" b="1" baseline="-25000" smtClean="0">
                <a:latin typeface="Arial" panose="020B0604020202020204" pitchFamily="34" charset="0"/>
              </a:rPr>
              <a:t>3</a:t>
            </a:r>
            <a:r>
              <a:rPr lang="uk-UA" altLang="ru-RU" sz="2400" b="1" smtClean="0">
                <a:latin typeface="Arial" panose="020B0604020202020204" pitchFamily="34" charset="0"/>
              </a:rPr>
              <a:t>–</a:t>
            </a:r>
            <a:r>
              <a:rPr lang="en-US" altLang="ru-RU" sz="2400" b="1" smtClean="0">
                <a:latin typeface="Arial" panose="020B0604020202020204" pitchFamily="34" charset="0"/>
              </a:rPr>
              <a:t>S</a:t>
            </a:r>
            <a:r>
              <a:rPr lang="uk-UA" altLang="ru-RU" sz="2400" b="1" smtClean="0">
                <a:latin typeface="Arial" panose="020B0604020202020204" pitchFamily="34" charset="0"/>
              </a:rPr>
              <a:t>–</a:t>
            </a:r>
            <a:r>
              <a:rPr lang="en-US" altLang="ru-RU" sz="2400" b="1" smtClean="0">
                <a:latin typeface="Arial" panose="020B0604020202020204" pitchFamily="34" charset="0"/>
              </a:rPr>
              <a:t>S–CH</a:t>
            </a:r>
            <a:r>
              <a:rPr lang="en-US" altLang="ru-RU" sz="2400" b="1" baseline="-25000" smtClean="0">
                <a:latin typeface="Arial" panose="020B0604020202020204" pitchFamily="34" charset="0"/>
              </a:rPr>
              <a:t>3 </a:t>
            </a:r>
            <a:r>
              <a:rPr lang="en-US" altLang="ru-RU" sz="2400" b="1" smtClean="0">
                <a:latin typeface="Arial" panose="020B0604020202020204" pitchFamily="34" charset="0"/>
              </a:rPr>
              <a:t>(</a:t>
            </a:r>
            <a:r>
              <a:rPr lang="uk-UA" altLang="ru-RU" sz="2400" b="1" smtClean="0">
                <a:latin typeface="Arial" panose="020B0604020202020204" pitchFamily="34" charset="0"/>
              </a:rPr>
              <a:t>диметил-дисульфід)</a:t>
            </a:r>
          </a:p>
          <a:p>
            <a:pPr marL="457200" indent="-457200"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Біологічно важливі тіоли та дисульфіди:</a:t>
            </a:r>
          </a:p>
          <a:p>
            <a:pPr marL="457200" indent="-457200"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амінокислоти: тіол – цистеїн та дисульфід – цистин;</a:t>
            </a:r>
          </a:p>
          <a:p>
            <a:pPr marL="457200" indent="-457200"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трипептид – глутатіон;</a:t>
            </a:r>
          </a:p>
          <a:p>
            <a:pPr marL="457200" indent="-457200"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коензими – ацетилкоензим А (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SH-CoA)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, ліпоєва  </a:t>
            </a:r>
          </a:p>
          <a:p>
            <a:pPr marL="457200" indent="-457200"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кислота.</a:t>
            </a:r>
          </a:p>
          <a:p>
            <a:pPr marL="457200" indent="-457200">
              <a:buFont typeface="Wingdings" panose="05000000000000000000" pitchFamily="2" charset="2"/>
              <a:buNone/>
            </a:pPr>
            <a:r>
              <a:rPr lang="uk-UA" altLang="ru-RU" sz="2000" b="1" smtClean="0">
                <a:latin typeface="Arial" panose="020B0604020202020204" pitchFamily="34" charset="0"/>
                <a:cs typeface="Arial" panose="020B0604020202020204" pitchFamily="34" charset="0"/>
              </a:rPr>
              <a:t>Диметилсульфоксид – універсальний органічний розчинник.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260350"/>
            <a:ext cx="7340600" cy="546100"/>
          </a:xfrm>
        </p:spPr>
        <p:txBody>
          <a:bodyPr/>
          <a:lstStyle/>
          <a:p>
            <a:pPr algn="ctr"/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КЛАСИ БІООРГАНІЧНИХ СПОЛУК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353425" cy="5256213"/>
          </a:xfrm>
        </p:spPr>
        <p:txBody>
          <a:bodyPr/>
          <a:lstStyle/>
          <a:p>
            <a:pPr marL="381000" indent="-381000">
              <a:lnSpc>
                <a:spcPct val="105000"/>
              </a:lnSpc>
              <a:buFontTx/>
              <a:buAutoNum type="arabicPeriod"/>
            </a:pPr>
            <a:r>
              <a:rPr lang="uk-UA" altLang="ru-RU" sz="2400" b="1" smtClean="0">
                <a:latin typeface="Arial" panose="020B0604020202020204" pitchFamily="34" charset="0"/>
              </a:rPr>
              <a:t>Вуглеводні (гідрокарбони) – алкани, алкени, алкіни.</a:t>
            </a:r>
          </a:p>
          <a:p>
            <a:pPr marL="381000" indent="-381000">
              <a:lnSpc>
                <a:spcPct val="105000"/>
              </a:lnSpc>
              <a:buFontTx/>
              <a:buAutoNum type="arabicPeriod"/>
            </a:pPr>
            <a:r>
              <a:rPr lang="uk-UA" altLang="ru-RU" sz="2400" b="1" smtClean="0">
                <a:latin typeface="Arial" panose="020B0604020202020204" pitchFamily="34" charset="0"/>
              </a:rPr>
              <a:t>Ароматичні вуглеводні – арени.</a:t>
            </a:r>
          </a:p>
          <a:p>
            <a:pPr marL="381000" indent="-381000">
              <a:lnSpc>
                <a:spcPct val="105000"/>
              </a:lnSpc>
              <a:buFontTx/>
              <a:buAutoNum type="arabicPeriod"/>
            </a:pPr>
            <a:r>
              <a:rPr lang="uk-UA" altLang="ru-RU" sz="2400" b="1" smtClean="0">
                <a:latin typeface="Arial" panose="020B0604020202020204" pitchFamily="34" charset="0"/>
              </a:rPr>
              <a:t>Гідроксисполуки – спирти,</a:t>
            </a:r>
            <a:r>
              <a:rPr lang="ru-RU" altLang="ru-RU" sz="2400" b="1" smtClean="0">
                <a:latin typeface="Arial" panose="020B0604020202020204" pitchFamily="34" charset="0"/>
              </a:rPr>
              <a:t> феноли</a:t>
            </a:r>
            <a:r>
              <a:rPr lang="uk-UA" altLang="ru-RU" sz="2400" b="1" smtClean="0">
                <a:latin typeface="Arial" panose="020B0604020202020204" pitchFamily="34" charset="0"/>
              </a:rPr>
              <a:t>. Тіоли.</a:t>
            </a:r>
          </a:p>
          <a:p>
            <a:pPr marL="381000" indent="-381000">
              <a:lnSpc>
                <a:spcPct val="105000"/>
              </a:lnSpc>
              <a:buFontTx/>
              <a:buAutoNum type="arabicPeriod"/>
            </a:pPr>
            <a:r>
              <a:rPr lang="uk-UA" altLang="ru-RU" sz="2400" b="1" smtClean="0">
                <a:latin typeface="Arial" panose="020B0604020202020204" pitchFamily="34" charset="0"/>
              </a:rPr>
              <a:t>Карбонільні сполуки – альдегіди, кетони, карбонові кислоти.</a:t>
            </a:r>
          </a:p>
          <a:p>
            <a:pPr marL="381000" indent="-381000">
              <a:lnSpc>
                <a:spcPct val="105000"/>
              </a:lnSpc>
              <a:buFontTx/>
              <a:buAutoNum type="arabicPeriod"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Біоорганічні сполуки нітрогену.</a:t>
            </a:r>
          </a:p>
          <a:p>
            <a:pPr marL="381000" indent="-381000">
              <a:lnSpc>
                <a:spcPct val="105000"/>
              </a:lnSpc>
              <a:buFontTx/>
              <a:buAutoNum type="arabicPeriod"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Гетерофункціональні сполуки – амінокислоти, гідроксикислоти, оксо- (кето-) кислоти, аміноспирти.</a:t>
            </a:r>
          </a:p>
          <a:p>
            <a:pPr marL="381000" indent="-381000">
              <a:lnSpc>
                <a:spcPct val="105000"/>
              </a:lnSpc>
              <a:buFontTx/>
              <a:buAutoNum type="arabicPeriod"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Гетероциклічні сполуки та їх похідні.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88913"/>
            <a:ext cx="7772400" cy="401637"/>
          </a:xfrm>
        </p:spPr>
        <p:txBody>
          <a:bodyPr/>
          <a:lstStyle/>
          <a:p>
            <a:pPr algn="ctr"/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Гідроксисполуки (спирти, феноли)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692150"/>
            <a:ext cx="8713787" cy="5761038"/>
          </a:xfrm>
        </p:spPr>
        <p:txBody>
          <a:bodyPr/>
          <a:lstStyle/>
          <a:p>
            <a:pPr marL="381000" indent="-381000"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Гідроксисполуки – </a:t>
            </a:r>
            <a:r>
              <a:rPr lang="uk-UA" altLang="ru-RU" sz="2400" b="1" smtClean="0">
                <a:latin typeface="Arial" panose="020B0604020202020204" pitchFamily="34" charset="0"/>
              </a:rPr>
              <a:t>похідні вуглеводнів у молекулі яких один або декілька атомів гідрогену заміщені на гідроксильну (ОН-) групу.</a:t>
            </a:r>
          </a:p>
          <a:p>
            <a:pPr marL="381000" indent="-381000"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Спирти (алкоголі). </a:t>
            </a:r>
          </a:p>
          <a:p>
            <a:pPr marL="381000" indent="-381000"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latin typeface="Arial" panose="020B0604020202020204" pitchFamily="34" charset="0"/>
              </a:rPr>
              <a:t>Залежно від числа ОН- груп у молекулі розрізняють одно-, дво-, три- та багатоатомні спирти:</a:t>
            </a:r>
          </a:p>
          <a:p>
            <a:pPr marL="381000" indent="-381000"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</a:rPr>
              <a:t>         етанол, гліцерол, інозитол (інозитол-фосфати)</a:t>
            </a:r>
          </a:p>
          <a:p>
            <a:pPr marL="381000" indent="-381000"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latin typeface="Arial" panose="020B0604020202020204" pitchFamily="34" charset="0"/>
              </a:rPr>
              <a:t>За розміщенням гідроксильної групи спирти класифікують на первинні, вторинні, третинні:</a:t>
            </a:r>
          </a:p>
          <a:p>
            <a:pPr marL="381000" indent="-381000"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</a:rPr>
              <a:t>                                   Н</a:t>
            </a:r>
            <a:r>
              <a:rPr lang="uk-UA" altLang="ru-RU" sz="2400" b="1" baseline="-25000" smtClean="0">
                <a:latin typeface="Arial" panose="020B0604020202020204" pitchFamily="34" charset="0"/>
              </a:rPr>
              <a:t>3</a:t>
            </a:r>
            <a:r>
              <a:rPr lang="uk-UA" altLang="ru-RU" sz="2400" b="1" smtClean="0">
                <a:latin typeface="Arial" panose="020B0604020202020204" pitchFamily="34" charset="0"/>
              </a:rPr>
              <a:t>С                         Н</a:t>
            </a:r>
            <a:r>
              <a:rPr lang="uk-UA" altLang="ru-RU" sz="2400" b="1" baseline="-25000" smtClean="0">
                <a:latin typeface="Arial" panose="020B0604020202020204" pitchFamily="34" charset="0"/>
              </a:rPr>
              <a:t>3</a:t>
            </a:r>
            <a:r>
              <a:rPr lang="uk-UA" altLang="ru-RU" sz="2400" b="1" smtClean="0">
                <a:latin typeface="Arial" panose="020B0604020202020204" pitchFamily="34" charset="0"/>
              </a:rPr>
              <a:t>С</a:t>
            </a:r>
          </a:p>
          <a:p>
            <a:pPr marL="381000" indent="-381000"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</a:rPr>
              <a:t>   СН</a:t>
            </a:r>
            <a:r>
              <a:rPr lang="uk-UA" altLang="ru-RU" sz="2400" b="1" baseline="-25000" smtClean="0">
                <a:latin typeface="Arial" panose="020B0604020202020204" pitchFamily="34" charset="0"/>
              </a:rPr>
              <a:t>3</a:t>
            </a:r>
            <a:r>
              <a:rPr lang="uk-UA" altLang="ru-RU" sz="2400" b="1" smtClean="0">
                <a:latin typeface="Arial" panose="020B0604020202020204" pitchFamily="34" charset="0"/>
              </a:rPr>
              <a:t>–СН</a:t>
            </a:r>
            <a:r>
              <a:rPr lang="uk-UA" altLang="ru-RU" sz="2400" b="1" baseline="-25000" smtClean="0">
                <a:latin typeface="Arial" panose="020B0604020202020204" pitchFamily="34" charset="0"/>
              </a:rPr>
              <a:t>2</a:t>
            </a:r>
            <a:r>
              <a:rPr lang="uk-UA" altLang="ru-RU" sz="2400" b="1" smtClean="0">
                <a:latin typeface="Arial" panose="020B0604020202020204" pitchFamily="34" charset="0"/>
              </a:rPr>
              <a:t>–ОН                   СН–ОН         Н</a:t>
            </a:r>
            <a:r>
              <a:rPr lang="uk-UA" altLang="ru-RU" sz="2400" b="1" baseline="-25000" smtClean="0">
                <a:latin typeface="Arial" panose="020B0604020202020204" pitchFamily="34" charset="0"/>
              </a:rPr>
              <a:t>3</a:t>
            </a:r>
            <a:r>
              <a:rPr lang="uk-UA" altLang="ru-RU" sz="2400" b="1" smtClean="0">
                <a:latin typeface="Arial" panose="020B0604020202020204" pitchFamily="34" charset="0"/>
              </a:rPr>
              <a:t>С    С–ОН </a:t>
            </a:r>
          </a:p>
          <a:p>
            <a:pPr marL="381000" indent="-381000"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</a:rPr>
              <a:t>                                   Н</a:t>
            </a:r>
            <a:r>
              <a:rPr lang="uk-UA" altLang="ru-RU" sz="2400" b="1" baseline="-25000" smtClean="0">
                <a:latin typeface="Arial" panose="020B0604020202020204" pitchFamily="34" charset="0"/>
              </a:rPr>
              <a:t>3</a:t>
            </a:r>
            <a:r>
              <a:rPr lang="uk-UA" altLang="ru-RU" sz="2400" b="1" smtClean="0">
                <a:latin typeface="Arial" panose="020B0604020202020204" pitchFamily="34" charset="0"/>
              </a:rPr>
              <a:t>С                         Н</a:t>
            </a:r>
            <a:r>
              <a:rPr lang="uk-UA" altLang="ru-RU" sz="2400" b="1" baseline="-25000" smtClean="0">
                <a:latin typeface="Arial" panose="020B0604020202020204" pitchFamily="34" charset="0"/>
              </a:rPr>
              <a:t>3</a:t>
            </a:r>
            <a:r>
              <a:rPr lang="uk-UA" altLang="ru-RU" sz="2400" b="1" smtClean="0">
                <a:latin typeface="Arial" panose="020B0604020202020204" pitchFamily="34" charset="0"/>
              </a:rPr>
              <a:t>С</a:t>
            </a:r>
          </a:p>
          <a:p>
            <a:pPr marL="381000" indent="-381000"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</a:rPr>
              <a:t>     </a:t>
            </a:r>
            <a:r>
              <a:rPr lang="uk-UA" altLang="ru-RU" sz="2000" b="1" smtClean="0">
                <a:latin typeface="Arial" panose="020B0604020202020204" pitchFamily="34" charset="0"/>
              </a:rPr>
              <a:t>первинний                вторинний                  третинний (спирт)</a:t>
            </a:r>
            <a:endParaRPr lang="uk-UA" altLang="ru-RU" sz="2400" b="1" smtClean="0">
              <a:latin typeface="Arial" panose="020B0604020202020204" pitchFamily="34" charset="0"/>
            </a:endParaRPr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>
            <a:off x="3779838" y="4581525"/>
            <a:ext cx="287337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749" name="Line 5"/>
          <p:cNvSpPr>
            <a:spLocks noChangeShapeType="1"/>
          </p:cNvSpPr>
          <p:nvPr/>
        </p:nvSpPr>
        <p:spPr bwMode="auto">
          <a:xfrm>
            <a:off x="6516688" y="4581525"/>
            <a:ext cx="287337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750" name="Line 6"/>
          <p:cNvSpPr>
            <a:spLocks noChangeShapeType="1"/>
          </p:cNvSpPr>
          <p:nvPr/>
        </p:nvSpPr>
        <p:spPr bwMode="auto">
          <a:xfrm rot="-4152096">
            <a:off x="3757612" y="5181601"/>
            <a:ext cx="360363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751" name="Line 7"/>
          <p:cNvSpPr>
            <a:spLocks noChangeShapeType="1"/>
          </p:cNvSpPr>
          <p:nvPr/>
        </p:nvSpPr>
        <p:spPr bwMode="auto">
          <a:xfrm rot="-4261084">
            <a:off x="6480969" y="5193507"/>
            <a:ext cx="287337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752" name="Line 8"/>
          <p:cNvSpPr>
            <a:spLocks noChangeShapeType="1"/>
          </p:cNvSpPr>
          <p:nvPr/>
        </p:nvSpPr>
        <p:spPr bwMode="auto">
          <a:xfrm>
            <a:off x="6443663" y="5013325"/>
            <a:ext cx="2159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7772400" cy="401638"/>
          </a:xfrm>
        </p:spPr>
        <p:txBody>
          <a:bodyPr/>
          <a:lstStyle/>
          <a:p>
            <a:pPr algn="ctr"/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Хімічні властивості спиртів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908050"/>
            <a:ext cx="8713787" cy="5689600"/>
          </a:xfrm>
        </p:spPr>
        <p:txBody>
          <a:bodyPr/>
          <a:lstStyle/>
          <a:p>
            <a:pPr marL="381000" indent="-381000"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Кислотні властивості спиртів. </a:t>
            </a:r>
            <a:r>
              <a:rPr lang="uk-UA" altLang="ru-RU" sz="2400" b="1" smtClean="0">
                <a:latin typeface="Arial" panose="020B0604020202020204" pitchFamily="34" charset="0"/>
              </a:rPr>
              <a:t>Спирти мають наступні властивості ОН-кислот.</a:t>
            </a:r>
          </a:p>
          <a:p>
            <a:pPr marL="381000" indent="-381000"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</a:rPr>
              <a:t>1. Полярна гідроксильна група спиртів здатна до дисоціації з утворенням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алкоксид-аніона</a:t>
            </a:r>
            <a:r>
              <a:rPr lang="uk-UA" altLang="ru-RU" sz="2400" b="1" smtClean="0">
                <a:latin typeface="Arial" panose="020B0604020202020204" pitchFamily="34" charset="0"/>
              </a:rPr>
              <a:t> і протона.</a:t>
            </a:r>
          </a:p>
          <a:p>
            <a:pPr marL="381000" indent="-381000"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</a:rPr>
              <a:t>2. Спирти як кислоти, реагують з лужними металами утворюючи алкоголяти (алкоксиди)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– етилат натрію</a:t>
            </a:r>
            <a:r>
              <a:rPr lang="uk-UA" altLang="ru-RU" sz="2400" b="1" smtClean="0">
                <a:latin typeface="Arial" panose="020B0604020202020204" pitchFamily="34" charset="0"/>
              </a:rPr>
              <a:t>.</a:t>
            </a:r>
          </a:p>
          <a:p>
            <a:pPr marL="381000" indent="-381000"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</a:rPr>
              <a:t>3.  Спирти реагують з органічними кислотами з утворенням складних ефірів – реакція етерифікації.</a:t>
            </a:r>
          </a:p>
          <a:p>
            <a:pPr marL="381000" indent="-381000"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Окислення спиртів. </a:t>
            </a:r>
          </a:p>
          <a:p>
            <a:pPr marL="381000" indent="-381000"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</a:rPr>
              <a:t>      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•  при окисленні первинних спиртів утворюються альдегіди, а в подальшому – карбонові кислоти.</a:t>
            </a:r>
          </a:p>
          <a:p>
            <a:pPr marL="381000" indent="-381000"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</a:rPr>
              <a:t>      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•  при окисленні вторинних спиртів – кетони.</a:t>
            </a:r>
            <a:r>
              <a:rPr lang="uk-UA" altLang="ru-RU" sz="2400" b="1" smtClean="0">
                <a:latin typeface="Arial" panose="020B0604020202020204" pitchFamily="34" charset="0"/>
              </a:rPr>
              <a:t>       </a:t>
            </a:r>
            <a:endParaRPr lang="uk-UA" altLang="ru-RU" sz="2400" b="1" baseline="-25000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7772400" cy="401637"/>
          </a:xfrm>
        </p:spPr>
        <p:txBody>
          <a:bodyPr/>
          <a:lstStyle/>
          <a:p>
            <a:pPr algn="ctr"/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Хімічні властивості спиртів</a:t>
            </a:r>
            <a:r>
              <a:rPr lang="uk-UA" altLang="ru-RU" sz="2400" b="1" smtClean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620713"/>
            <a:ext cx="8713788" cy="6048375"/>
          </a:xfrm>
        </p:spPr>
        <p:txBody>
          <a:bodyPr/>
          <a:lstStyle/>
          <a:p>
            <a:pPr>
              <a:lnSpc>
                <a:spcPct val="95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Дегідратація спиртів.</a:t>
            </a:r>
          </a:p>
          <a:p>
            <a:pPr>
              <a:lnSpc>
                <a:spcPct val="95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000" b="1" smtClean="0">
                <a:latin typeface="Arial" panose="020B0604020202020204" pitchFamily="34" charset="0"/>
              </a:rPr>
              <a:t>    </a:t>
            </a:r>
            <a:r>
              <a:rPr lang="en-US" altLang="ru-RU" sz="2000" b="1" smtClean="0">
                <a:latin typeface="Arial" panose="020B0604020202020204" pitchFamily="34" charset="0"/>
              </a:rPr>
              <a:t> </a:t>
            </a:r>
            <a:r>
              <a:rPr lang="uk-UA" altLang="ru-RU" sz="2000" b="1" smtClean="0">
                <a:latin typeface="Arial" panose="020B0604020202020204" pitchFamily="34" charset="0"/>
              </a:rPr>
              <a:t>Дегідратація спиртів може протікати за внутрішньо-молекулярним і міжмолекулярним механізмом.</a:t>
            </a:r>
          </a:p>
          <a:p>
            <a:pPr>
              <a:lnSpc>
                <a:spcPct val="95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    а)  Міжмолекулярна дегідратація</a:t>
            </a:r>
            <a:r>
              <a:rPr lang="uk-UA" altLang="ru-RU" sz="2400" b="1" smtClean="0">
                <a:latin typeface="Arial" panose="020B0604020202020204" pitchFamily="34" charset="0"/>
              </a:rPr>
              <a:t> протікає за механізмом </a:t>
            </a:r>
            <a:r>
              <a:rPr lang="uk-UA" altLang="ru-RU" sz="2400" b="1" i="1" smtClean="0">
                <a:latin typeface="Arial" panose="020B0604020202020204" pitchFamily="34" charset="0"/>
              </a:rPr>
              <a:t>нуклефільного заміщення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 altLang="ru-RU" sz="2000" b="1" smtClean="0">
                <a:solidFill>
                  <a:srgbClr val="0000FF"/>
                </a:solidFill>
                <a:latin typeface="Arial" panose="020B0604020202020204" pitchFamily="34" charset="0"/>
              </a:rPr>
              <a:t>S</a:t>
            </a:r>
            <a:r>
              <a:rPr lang="en-US" altLang="ru-RU" sz="2000" b="1" baseline="-25000" smtClean="0">
                <a:solidFill>
                  <a:srgbClr val="0000FF"/>
                </a:solidFill>
                <a:latin typeface="Arial" panose="020B0604020202020204" pitchFamily="34" charset="0"/>
              </a:rPr>
              <a:t>N</a:t>
            </a:r>
            <a:r>
              <a:rPr lang="uk-UA" altLang="ru-RU" sz="2400" b="1" smtClean="0">
                <a:latin typeface="Arial" panose="020B0604020202020204" pitchFamily="34" charset="0"/>
              </a:rPr>
              <a:t> і веде до утворення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простих ефірів. </a:t>
            </a:r>
            <a:r>
              <a:rPr lang="uk-UA" altLang="ru-RU" sz="2000" b="1" smtClean="0">
                <a:latin typeface="Arial" panose="020B0604020202020204" pitchFamily="34" charset="0"/>
              </a:rPr>
              <a:t>Умови: нагрівання спиртів з водо</a:t>
            </a:r>
            <a:r>
              <a:rPr lang="en-US" altLang="ru-RU" sz="2000" b="1" smtClean="0">
                <a:latin typeface="Arial" panose="020B0604020202020204" pitchFamily="34" charset="0"/>
              </a:rPr>
              <a:t>-</a:t>
            </a:r>
            <a:r>
              <a:rPr lang="uk-UA" altLang="ru-RU" sz="2000" b="1" smtClean="0">
                <a:latin typeface="Arial" panose="020B0604020202020204" pitchFamily="34" charset="0"/>
              </a:rPr>
              <a:t>віднімаючими речовинами (</a:t>
            </a:r>
            <a:r>
              <a:rPr lang="en-US" altLang="ru-RU" sz="2000" b="1" smtClean="0">
                <a:latin typeface="Arial" panose="020B0604020202020204" pitchFamily="34" charset="0"/>
              </a:rPr>
              <a:t>H</a:t>
            </a:r>
            <a:r>
              <a:rPr lang="en-US" altLang="ru-RU" sz="2000" b="1" baseline="-25000" smtClean="0">
                <a:latin typeface="Arial" panose="020B0604020202020204" pitchFamily="34" charset="0"/>
              </a:rPr>
              <a:t>2</a:t>
            </a:r>
            <a:r>
              <a:rPr lang="en-US" altLang="ru-RU" sz="2000" b="1" smtClean="0">
                <a:latin typeface="Arial" panose="020B0604020202020204" pitchFamily="34" charset="0"/>
              </a:rPr>
              <a:t>SO</a:t>
            </a:r>
            <a:r>
              <a:rPr lang="en-US" altLang="ru-RU" sz="2000" b="1" baseline="-25000" smtClean="0">
                <a:latin typeface="Arial" panose="020B0604020202020204" pitchFamily="34" charset="0"/>
              </a:rPr>
              <a:t>4</a:t>
            </a:r>
            <a:r>
              <a:rPr lang="en-US" altLang="ru-RU" sz="2000" b="1" smtClean="0">
                <a:latin typeface="Arial" panose="020B0604020202020204" pitchFamily="34" charset="0"/>
              </a:rPr>
              <a:t>)</a:t>
            </a:r>
            <a:endParaRPr lang="uk-UA" altLang="ru-RU" sz="2000" b="1" smtClean="0">
              <a:latin typeface="Arial" panose="020B0604020202020204" pitchFamily="34" charset="0"/>
            </a:endParaRPr>
          </a:p>
          <a:p>
            <a:pPr>
              <a:lnSpc>
                <a:spcPct val="95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000" b="1" smtClean="0">
                <a:latin typeface="Arial" panose="020B0604020202020204" pitchFamily="34" charset="0"/>
              </a:rPr>
              <a:t>               </a:t>
            </a:r>
            <a:r>
              <a:rPr lang="uk-UA" altLang="ru-RU" sz="2400" b="1" smtClean="0">
                <a:latin typeface="Arial" panose="020B0604020202020204" pitchFamily="34" charset="0"/>
              </a:rPr>
              <a:t>етанол + етанол </a:t>
            </a: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 діетиловий ефір</a:t>
            </a:r>
          </a:p>
          <a:p>
            <a:pPr>
              <a:lnSpc>
                <a:spcPct val="95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    б)  Внутрішньомолекулярна дегідратація</a:t>
            </a:r>
            <a:r>
              <a:rPr lang="uk-UA" altLang="ru-RU" sz="2400" b="1" smtClean="0">
                <a:latin typeface="Arial" panose="020B0604020202020204" pitchFamily="34" charset="0"/>
              </a:rPr>
              <a:t> з утворенням алкенів протікає за механізмом </a:t>
            </a:r>
            <a:r>
              <a:rPr lang="uk-UA" altLang="ru-RU" sz="2400" b="1" i="1" smtClean="0">
                <a:latin typeface="Arial" panose="020B0604020202020204" pitchFamily="34" charset="0"/>
              </a:rPr>
              <a:t>елімінування </a:t>
            </a:r>
            <a:r>
              <a:rPr lang="uk-UA" altLang="ru-RU" sz="2400" b="1" smtClean="0">
                <a:latin typeface="Arial" panose="020B0604020202020204" pitchFamily="34" charset="0"/>
              </a:rPr>
              <a:t>(Е).</a:t>
            </a:r>
            <a:r>
              <a:rPr lang="uk-UA" altLang="ru-RU" sz="2800" b="1" smtClean="0">
                <a:latin typeface="Arial" panose="020B0604020202020204" pitchFamily="34" charset="0"/>
              </a:rPr>
              <a:t> </a:t>
            </a:r>
            <a:r>
              <a:rPr lang="uk-UA" altLang="ru-RU" sz="2000" b="1" smtClean="0">
                <a:latin typeface="Arial" panose="020B0604020202020204" pitchFamily="34" charset="0"/>
              </a:rPr>
              <a:t>Умови: нагрівання спиртів з водо</a:t>
            </a:r>
            <a:r>
              <a:rPr lang="en-US" altLang="ru-RU" sz="2000" b="1" smtClean="0">
                <a:latin typeface="Arial" panose="020B0604020202020204" pitchFamily="34" charset="0"/>
              </a:rPr>
              <a:t>-</a:t>
            </a:r>
            <a:r>
              <a:rPr lang="uk-UA" altLang="ru-RU" sz="2000" b="1" smtClean="0">
                <a:latin typeface="Arial" panose="020B0604020202020204" pitchFamily="34" charset="0"/>
              </a:rPr>
              <a:t>віднімаючими речовинами (</a:t>
            </a:r>
            <a:r>
              <a:rPr lang="en-US" altLang="ru-RU" sz="2000" b="1" smtClean="0">
                <a:latin typeface="Arial" panose="020B0604020202020204" pitchFamily="34" charset="0"/>
              </a:rPr>
              <a:t>H</a:t>
            </a:r>
            <a:r>
              <a:rPr lang="en-US" altLang="ru-RU" sz="2000" b="1" baseline="-25000" smtClean="0">
                <a:latin typeface="Arial" panose="020B0604020202020204" pitchFamily="34" charset="0"/>
              </a:rPr>
              <a:t>2</a:t>
            </a:r>
            <a:r>
              <a:rPr lang="en-US" altLang="ru-RU" sz="2000" b="1" smtClean="0">
                <a:latin typeface="Arial" panose="020B0604020202020204" pitchFamily="34" charset="0"/>
              </a:rPr>
              <a:t>SO</a:t>
            </a:r>
            <a:r>
              <a:rPr lang="en-US" altLang="ru-RU" sz="2000" b="1" baseline="-25000" smtClean="0">
                <a:latin typeface="Arial" panose="020B0604020202020204" pitchFamily="34" charset="0"/>
              </a:rPr>
              <a:t>4</a:t>
            </a:r>
            <a:r>
              <a:rPr lang="en-US" altLang="ru-RU" sz="2000" b="1" smtClean="0">
                <a:latin typeface="Arial" panose="020B0604020202020204" pitchFamily="34" charset="0"/>
              </a:rPr>
              <a:t>)</a:t>
            </a:r>
            <a:endParaRPr lang="uk-UA" altLang="ru-RU" sz="2000" b="1" smtClean="0">
              <a:latin typeface="Arial" panose="020B0604020202020204" pitchFamily="34" charset="0"/>
            </a:endParaRPr>
          </a:p>
          <a:p>
            <a:pPr>
              <a:lnSpc>
                <a:spcPct val="95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endParaRPr lang="uk-UA" altLang="ru-RU" sz="2000" b="1" smtClean="0">
              <a:latin typeface="Arial" panose="020B0604020202020204" pitchFamily="34" charset="0"/>
            </a:endParaRPr>
          </a:p>
          <a:p>
            <a:pPr>
              <a:lnSpc>
                <a:spcPct val="95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ru-RU" sz="2000" b="1" smtClean="0">
                <a:latin typeface="Arial" panose="020B0604020202020204" pitchFamily="34" charset="0"/>
              </a:rPr>
              <a:t>                </a:t>
            </a:r>
            <a:r>
              <a:rPr lang="uk-UA" altLang="ru-RU" sz="2400" b="1" smtClean="0">
                <a:latin typeface="Arial" panose="020B0604020202020204" pitchFamily="34" charset="0"/>
              </a:rPr>
              <a:t>пропанол-1 </a:t>
            </a: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 пропен (пропілен)</a:t>
            </a:r>
            <a:endParaRPr lang="uk-UA" altLang="ru-RU" sz="2000" b="1" smtClean="0">
              <a:latin typeface="Arial" panose="020B0604020202020204" pitchFamily="34" charset="0"/>
              <a:sym typeface="Symbol" panose="05050102010706020507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7772400" cy="401638"/>
          </a:xfrm>
        </p:spPr>
        <p:txBody>
          <a:bodyPr/>
          <a:lstStyle/>
          <a:p>
            <a:pPr algn="ctr"/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Феноли (ареноли)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765175"/>
            <a:ext cx="8713788" cy="5903913"/>
          </a:xfrm>
        </p:spPr>
        <p:txBody>
          <a:bodyPr/>
          <a:lstStyle/>
          <a:p>
            <a:pPr marL="457200" indent="-457200">
              <a:lnSpc>
                <a:spcPct val="95000"/>
              </a:lnSpc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Феноли (ареноли) – </a:t>
            </a:r>
            <a:r>
              <a:rPr lang="uk-UA" altLang="ru-RU" sz="2400" b="1" smtClean="0">
                <a:latin typeface="Arial" panose="020B0604020202020204" pitchFamily="34" charset="0"/>
              </a:rPr>
              <a:t>похідні ароматичних вуглеводнів, молекули яких містять одну або декілька гідроксильних груп, сполучених з бензольним кільцем.</a:t>
            </a:r>
          </a:p>
          <a:p>
            <a:pPr marL="457200" indent="-457200">
              <a:lnSpc>
                <a:spcPct val="95000"/>
              </a:lnSpc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</a:rPr>
              <a:t>            </a:t>
            </a:r>
            <a:r>
              <a:rPr lang="uk-UA" altLang="ru-RU" sz="2000" b="1" smtClean="0">
                <a:latin typeface="Arial" panose="020B0604020202020204" pitchFamily="34" charset="0"/>
              </a:rPr>
              <a:t>Взаємний вплив неподіленої пари </a:t>
            </a:r>
            <a:r>
              <a:rPr lang="uk-UA" altLang="ru-RU" sz="2000" b="1" i="1" smtClean="0">
                <a:latin typeface="Arial" panose="020B0604020202020204" pitchFamily="34" charset="0"/>
              </a:rPr>
              <a:t>р</a:t>
            </a:r>
            <a:r>
              <a:rPr lang="uk-UA" altLang="ru-RU" sz="2000" b="1" smtClean="0">
                <a:latin typeface="Arial" panose="020B0604020202020204" pitchFamily="34" charset="0"/>
              </a:rPr>
              <a:t>-електронів</a:t>
            </a:r>
            <a:r>
              <a:rPr lang="en-US" altLang="ru-RU" sz="2000" b="1" smtClean="0">
                <a:latin typeface="Arial" panose="020B0604020202020204" pitchFamily="34" charset="0"/>
              </a:rPr>
              <a:t> </a:t>
            </a:r>
            <a:r>
              <a:rPr lang="uk-UA" altLang="ru-RU" sz="2000" b="1" smtClean="0">
                <a:latin typeface="Arial" panose="020B0604020202020204" pitchFamily="34" charset="0"/>
              </a:rPr>
              <a:t>атома оксигену ОН-групи та </a:t>
            </a:r>
            <a:r>
              <a:rPr lang="uk-UA" altLang="ru-RU" sz="2000" b="1" smtClean="0">
                <a:latin typeface="Arial" panose="020B0604020202020204" pitchFamily="34" charset="0"/>
                <a:sym typeface="Symbol" panose="05050102010706020507" pitchFamily="18" charset="2"/>
              </a:rPr>
              <a:t>-електронів ароматичного кільця, обумовлюють високу реакційну здатність фенолів.</a:t>
            </a:r>
          </a:p>
          <a:p>
            <a:pPr marL="457200" indent="-457200">
              <a:lnSpc>
                <a:spcPct val="95000"/>
              </a:lnSpc>
              <a:buFont typeface="Wingdings" panose="05000000000000000000" pitchFamily="2" charset="2"/>
              <a:buNone/>
            </a:pPr>
            <a:r>
              <a:rPr lang="en-US" altLang="ru-RU" sz="2000" b="1" smtClean="0">
                <a:latin typeface="Arial" panose="020B0604020202020204" pitchFamily="34" charset="0"/>
              </a:rPr>
              <a:t>              </a:t>
            </a:r>
            <a:r>
              <a:rPr lang="uk-UA" altLang="ru-RU" sz="2400" b="1" smtClean="0">
                <a:latin typeface="Arial" panose="020B0604020202020204" pitchFamily="34" charset="0"/>
              </a:rPr>
              <a:t>Феноли утворюють з </a:t>
            </a:r>
            <a:r>
              <a:rPr lang="en-US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FeCl</a:t>
            </a:r>
            <a:r>
              <a:rPr lang="en-US" altLang="ru-RU" sz="2400" b="1" baseline="-25000" smtClean="0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 (</a:t>
            </a:r>
            <a:r>
              <a:rPr lang="en-US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Fe</a:t>
            </a:r>
            <a:r>
              <a:rPr lang="en-US" altLang="ru-RU" sz="2400" b="1" baseline="30000" smtClean="0">
                <a:solidFill>
                  <a:srgbClr val="0000FF"/>
                </a:solidFill>
                <a:latin typeface="Arial" panose="020B0604020202020204" pitchFamily="34" charset="0"/>
              </a:rPr>
              <a:t>3+</a:t>
            </a:r>
            <a:r>
              <a:rPr lang="en-US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)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 фіолетове забарвлення.</a:t>
            </a:r>
          </a:p>
          <a:p>
            <a:pPr marL="457200" indent="-457200">
              <a:lnSpc>
                <a:spcPct val="95000"/>
              </a:lnSpc>
              <a:buFont typeface="Wingdings" panose="05000000000000000000" pitchFamily="2" charset="2"/>
              <a:buAutoNum type="arabicPeriod"/>
            </a:pPr>
            <a:r>
              <a:rPr lang="uk-UA" altLang="ru-RU" sz="2400" b="1" smtClean="0">
                <a:latin typeface="Arial" panose="020B0604020202020204" pitchFamily="34" charset="0"/>
              </a:rPr>
              <a:t>Реакції за участю О–Н зв’язку гідроксильної групи.</a:t>
            </a:r>
          </a:p>
          <a:p>
            <a:pPr marL="457200" indent="-457200">
              <a:lnSpc>
                <a:spcPct val="95000"/>
              </a:lnSpc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</a:rPr>
              <a:t>          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Кислотні властивості фенолів:</a:t>
            </a:r>
          </a:p>
          <a:p>
            <a:pPr marL="457200" indent="-457200">
              <a:lnSpc>
                <a:spcPct val="95000"/>
              </a:lnSpc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</a:rPr>
              <a:t>            Феноли – сильніші ОН- кислоти, ніж спирти. Як кислоти, вони реагують з лужними металами та їх гідроксидами 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NaOH, KOH)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altLang="ru-RU" sz="2400" b="1" smtClean="0">
                <a:latin typeface="Arial" panose="020B0604020202020204" pitchFamily="34" charset="0"/>
              </a:rPr>
              <a:t>з утворенням відповідних фенолятів 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(феноксидів)</a:t>
            </a:r>
            <a:r>
              <a:rPr lang="uk-UA" altLang="ru-RU" sz="2400" b="1" smtClean="0">
                <a:latin typeface="Arial" panose="020B0604020202020204" pitchFamily="34" charset="0"/>
              </a:rPr>
              <a:t>.</a:t>
            </a:r>
          </a:p>
          <a:p>
            <a:pPr marL="457200" indent="-457200">
              <a:lnSpc>
                <a:spcPct val="95000"/>
              </a:lnSpc>
              <a:buFont typeface="Wingdings" panose="05000000000000000000" pitchFamily="2" charset="2"/>
              <a:buNone/>
            </a:pPr>
            <a:r>
              <a:rPr lang="uk-UA" altLang="ru-RU" sz="1800" b="1" smtClean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7772400" cy="401638"/>
          </a:xfrm>
        </p:spPr>
        <p:txBody>
          <a:bodyPr/>
          <a:lstStyle/>
          <a:p>
            <a:pPr algn="ctr"/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Феноли (ареноли)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765175"/>
            <a:ext cx="8713788" cy="5903913"/>
          </a:xfrm>
        </p:spPr>
        <p:txBody>
          <a:bodyPr/>
          <a:lstStyle/>
          <a:p>
            <a:pPr marL="457200" indent="-457200">
              <a:lnSpc>
                <a:spcPct val="95000"/>
              </a:lnSpc>
              <a:buFont typeface="Wingdings" panose="05000000000000000000" pitchFamily="2" charset="2"/>
              <a:buAutoNum type="arabicPeriod" startAt="2"/>
            </a:pPr>
            <a:r>
              <a:rPr lang="uk-UA" altLang="ru-RU" sz="2400" b="1" smtClean="0">
                <a:latin typeface="Arial" panose="020B0604020202020204" pitchFamily="34" charset="0"/>
              </a:rPr>
              <a:t>Реакції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електрофільного заміщення</a:t>
            </a:r>
            <a:r>
              <a:rPr lang="uk-UA" altLang="ru-RU" sz="2400" b="1" smtClean="0">
                <a:latin typeface="Arial" panose="020B0604020202020204" pitchFamily="34" charset="0"/>
              </a:rPr>
              <a:t> атомів гідрогену в молекулі фенолу:</a:t>
            </a:r>
          </a:p>
          <a:p>
            <a:pPr marL="457200" indent="-457200">
              <a:lnSpc>
                <a:spcPct val="95000"/>
              </a:lnSpc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</a:rPr>
              <a:t>           Гідроксильна група сильно активує бензольне кільце та посилює реакції електрофільного заміщення (</a:t>
            </a:r>
            <a:r>
              <a:rPr lang="en-US" altLang="ru-RU" sz="2400" b="1" smtClean="0">
                <a:latin typeface="Arial" panose="020B0604020202020204" pitchFamily="34" charset="0"/>
              </a:rPr>
              <a:t>S</a:t>
            </a:r>
            <a:r>
              <a:rPr lang="en-US" altLang="ru-RU" sz="2400" b="1" baseline="-25000" smtClean="0">
                <a:latin typeface="Arial" panose="020B0604020202020204" pitchFamily="34" charset="0"/>
              </a:rPr>
              <a:t>E</a:t>
            </a:r>
            <a:r>
              <a:rPr lang="en-US" altLang="ru-RU" sz="2400" b="1" smtClean="0">
                <a:latin typeface="Arial" panose="020B0604020202020204" pitchFamily="34" charset="0"/>
              </a:rPr>
              <a:t>)</a:t>
            </a:r>
            <a:r>
              <a:rPr lang="uk-UA" altLang="ru-RU" sz="2400" b="1" smtClean="0">
                <a:latin typeface="Arial" panose="020B0604020202020204" pitchFamily="34" charset="0"/>
              </a:rPr>
              <a:t>. Замісники спрямовуються в </a:t>
            </a:r>
            <a:r>
              <a:rPr lang="uk-UA" altLang="ru-RU" sz="2400" b="1" i="1" smtClean="0">
                <a:latin typeface="Arial" panose="020B0604020202020204" pitchFamily="34" charset="0"/>
              </a:rPr>
              <a:t>о</a:t>
            </a:r>
            <a:r>
              <a:rPr lang="uk-UA" altLang="ru-RU" sz="2400" b="1" smtClean="0">
                <a:latin typeface="Arial" panose="020B0604020202020204" pitchFamily="34" charset="0"/>
              </a:rPr>
              <a:t>- (орто) та </a:t>
            </a:r>
            <a:r>
              <a:rPr lang="en-US" altLang="ru-RU" sz="2400" b="1" i="1" smtClean="0">
                <a:latin typeface="Arial" panose="020B0604020202020204" pitchFamily="34" charset="0"/>
              </a:rPr>
              <a:t>n</a:t>
            </a:r>
            <a:r>
              <a:rPr lang="uk-UA" altLang="ru-RU" sz="2400" b="1" smtClean="0">
                <a:latin typeface="Arial" panose="020B0604020202020204" pitchFamily="34" charset="0"/>
              </a:rPr>
              <a:t>- (пара) положення. </a:t>
            </a:r>
          </a:p>
          <a:p>
            <a:pPr marL="457200" indent="-457200">
              <a:lnSpc>
                <a:spcPct val="95000"/>
              </a:lnSpc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 Галогенування (бромування) фенолу.</a:t>
            </a:r>
          </a:p>
          <a:p>
            <a:pPr marL="457200" indent="-457200">
              <a:lnSpc>
                <a:spcPct val="95000"/>
              </a:lnSpc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</a:rPr>
              <a:t>              Висока реакційна здатність фенолів забезпечує легке проходження реакції галогенування навіть за відсутності каталізатора. </a:t>
            </a:r>
            <a:r>
              <a:rPr lang="uk-UA" altLang="ru-RU" sz="2000" b="1" smtClean="0">
                <a:latin typeface="Arial" panose="020B0604020202020204" pitchFamily="34" charset="0"/>
              </a:rPr>
              <a:t>(Нагадаємо: для галогенування бензолу необхідні каталізатори – кислоти Льюїса).</a:t>
            </a:r>
            <a:r>
              <a:rPr lang="uk-UA" altLang="ru-RU" sz="2400" b="1" smtClean="0">
                <a:latin typeface="Arial" panose="020B0604020202020204" pitchFamily="34" charset="0"/>
              </a:rPr>
              <a:t> </a:t>
            </a:r>
          </a:p>
          <a:p>
            <a:pPr marL="457200" indent="-457200">
              <a:lnSpc>
                <a:spcPct val="95000"/>
              </a:lnSpc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 В ході реакції реакції відбувається заміщення всіх атомів гідрогену в </a:t>
            </a:r>
            <a:r>
              <a:rPr lang="uk-UA" altLang="ru-RU" sz="2400" b="1" i="1" smtClean="0">
                <a:latin typeface="Arial" panose="020B0604020202020204" pitchFamily="34" charset="0"/>
              </a:rPr>
              <a:t>о</a:t>
            </a:r>
            <a:r>
              <a:rPr lang="uk-UA" altLang="ru-RU" sz="2400" b="1" smtClean="0">
                <a:latin typeface="Arial" panose="020B0604020202020204" pitchFamily="34" charset="0"/>
              </a:rPr>
              <a:t>- та </a:t>
            </a:r>
            <a:r>
              <a:rPr lang="en-US" altLang="ru-RU" sz="2400" b="1" i="1" smtClean="0">
                <a:latin typeface="Arial" panose="020B0604020202020204" pitchFamily="34" charset="0"/>
              </a:rPr>
              <a:t>n</a:t>
            </a:r>
            <a:r>
              <a:rPr lang="uk-UA" altLang="ru-RU" sz="2400" b="1" smtClean="0">
                <a:latin typeface="Arial" panose="020B0604020202020204" pitchFamily="34" charset="0"/>
              </a:rPr>
              <a:t>- положеннях. </a:t>
            </a:r>
          </a:p>
          <a:p>
            <a:pPr marL="457200" indent="-457200">
              <a:lnSpc>
                <a:spcPct val="95000"/>
              </a:lnSpc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</a:rPr>
              <a:t>Швидке протікання реакції обумовлює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знебарвлення “бромної води” –</a:t>
            </a:r>
            <a:r>
              <a:rPr lang="uk-UA" altLang="ru-RU" sz="2400" b="1" smtClean="0">
                <a:latin typeface="Arial" panose="020B0604020202020204" pitchFamily="34" charset="0"/>
              </a:rPr>
              <a:t> якісна реакція для фенолу.</a:t>
            </a:r>
          </a:p>
          <a:p>
            <a:pPr marL="457200" indent="-457200">
              <a:lnSpc>
                <a:spcPct val="95000"/>
              </a:lnSpc>
              <a:buFont typeface="Wingdings" panose="05000000000000000000" pitchFamily="2" charset="2"/>
              <a:buNone/>
            </a:pPr>
            <a:endParaRPr lang="uk-UA" altLang="ru-RU" sz="2400" b="1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250825" y="5661025"/>
            <a:ext cx="8497888" cy="863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7772400" cy="401638"/>
          </a:xfrm>
        </p:spPr>
        <p:txBody>
          <a:bodyPr/>
          <a:lstStyle/>
          <a:p>
            <a:pPr algn="ctr"/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Феноли (ареноли)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765175"/>
            <a:ext cx="8713788" cy="5832475"/>
          </a:xfrm>
        </p:spPr>
        <p:txBody>
          <a:bodyPr/>
          <a:lstStyle/>
          <a:p>
            <a:pPr marL="457200" indent="-457200">
              <a:lnSpc>
                <a:spcPct val="95000"/>
              </a:lnSpc>
              <a:buFont typeface="Wingdings" panose="05000000000000000000" pitchFamily="2" charset="2"/>
              <a:buAutoNum type="arabicPeriod" startAt="2"/>
            </a:pPr>
            <a:r>
              <a:rPr lang="uk-UA" altLang="ru-RU" sz="2400" b="1" smtClean="0">
                <a:latin typeface="Arial" panose="020B0604020202020204" pitchFamily="34" charset="0"/>
              </a:rPr>
              <a:t>Реакції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електрофільного заміщення</a:t>
            </a:r>
            <a:r>
              <a:rPr lang="uk-UA" altLang="ru-RU" sz="2400" b="1" smtClean="0">
                <a:latin typeface="Arial" panose="020B0604020202020204" pitchFamily="34" charset="0"/>
              </a:rPr>
              <a:t> атомів гідрогену в молекулі фенолу:</a:t>
            </a:r>
          </a:p>
          <a:p>
            <a:pPr marL="457200" indent="-457200">
              <a:lnSpc>
                <a:spcPct val="95000"/>
              </a:lnSpc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</a:rPr>
              <a:t>       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 Нітрування фенолу.</a:t>
            </a:r>
          </a:p>
          <a:p>
            <a:pPr marL="457200" indent="-457200">
              <a:lnSpc>
                <a:spcPct val="95000"/>
              </a:lnSpc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</a:rPr>
              <a:t>           Нітрування фенолу відбувається вже при кімнатній температурі та за дії розбавленої азотної кислоти. </a:t>
            </a:r>
            <a:r>
              <a:rPr lang="uk-UA" altLang="ru-RU" sz="2000" b="1" smtClean="0">
                <a:latin typeface="Arial" panose="020B0604020202020204" pitchFamily="34" charset="0"/>
              </a:rPr>
              <a:t>(Нагадаємо: для нітрування бензолу використовують суміш азотної та сірчаної кислот і температуру 60 </a:t>
            </a:r>
            <a:r>
              <a:rPr lang="uk-UA" altLang="ru-RU" sz="2000" b="1" baseline="30000" smtClean="0">
                <a:latin typeface="Arial" panose="020B0604020202020204" pitchFamily="34" charset="0"/>
              </a:rPr>
              <a:t>о</a:t>
            </a:r>
            <a:r>
              <a:rPr lang="uk-UA" altLang="ru-RU" sz="2000" b="1" smtClean="0">
                <a:latin typeface="Arial" panose="020B0604020202020204" pitchFamily="34" charset="0"/>
              </a:rPr>
              <a:t>С.)</a:t>
            </a:r>
          </a:p>
          <a:p>
            <a:pPr marL="457200" indent="-457200">
              <a:lnSpc>
                <a:spcPct val="95000"/>
              </a:lnSpc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</a:rPr>
              <a:t>В результаті реакції утворюється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суміш моно-нітрофенолів</a:t>
            </a:r>
            <a:r>
              <a:rPr lang="uk-UA" altLang="ru-RU" sz="2400" b="1" smtClean="0">
                <a:latin typeface="Arial" panose="020B0604020202020204" pitchFamily="34" charset="0"/>
              </a:rPr>
              <a:t> </a:t>
            </a:r>
            <a:r>
              <a:rPr lang="uk-UA" altLang="ru-RU" sz="2400" b="1" i="1" smtClean="0">
                <a:latin typeface="Arial" panose="020B0604020202020204" pitchFamily="34" charset="0"/>
              </a:rPr>
              <a:t>о</a:t>
            </a:r>
            <a:r>
              <a:rPr lang="uk-UA" altLang="ru-RU" sz="2400" b="1" smtClean="0">
                <a:latin typeface="Arial" panose="020B0604020202020204" pitchFamily="34" charset="0"/>
              </a:rPr>
              <a:t>- та </a:t>
            </a:r>
            <a:r>
              <a:rPr lang="en-US" altLang="ru-RU" sz="2400" b="1" i="1" smtClean="0">
                <a:latin typeface="Arial" panose="020B0604020202020204" pitchFamily="34" charset="0"/>
              </a:rPr>
              <a:t>n</a:t>
            </a:r>
            <a:r>
              <a:rPr lang="uk-UA" altLang="ru-RU" sz="2400" b="1" smtClean="0">
                <a:latin typeface="Arial" panose="020B0604020202020204" pitchFamily="34" charset="0"/>
              </a:rPr>
              <a:t>- положеннях. </a:t>
            </a:r>
          </a:p>
          <a:p>
            <a:pPr marL="457200" indent="-457200">
              <a:lnSpc>
                <a:spcPct val="95000"/>
              </a:lnSpc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</a:rPr>
              <a:t>При дії концентрованої </a:t>
            </a:r>
            <a:r>
              <a:rPr lang="en-US" altLang="ru-RU" sz="2400" b="1" smtClean="0">
                <a:latin typeface="Arial" panose="020B0604020202020204" pitchFamily="34" charset="0"/>
              </a:rPr>
              <a:t>HNO</a:t>
            </a:r>
            <a:r>
              <a:rPr lang="en-US" altLang="ru-RU" sz="2400" b="1" baseline="-25000" smtClean="0">
                <a:latin typeface="Arial" panose="020B0604020202020204" pitchFamily="34" charset="0"/>
              </a:rPr>
              <a:t>3</a:t>
            </a:r>
            <a:r>
              <a:rPr lang="uk-UA" altLang="ru-RU" sz="2400" b="1" baseline="-25000" smtClean="0">
                <a:latin typeface="Arial" panose="020B0604020202020204" pitchFamily="34" charset="0"/>
              </a:rPr>
              <a:t> </a:t>
            </a:r>
            <a:r>
              <a:rPr lang="uk-UA" altLang="ru-RU" sz="2400" b="1" smtClean="0">
                <a:latin typeface="Arial" panose="020B0604020202020204" pitchFamily="34" charset="0"/>
              </a:rPr>
              <a:t>фенол зазнає нітрування всіх атомів гідрогену в </a:t>
            </a:r>
            <a:r>
              <a:rPr lang="uk-UA" altLang="ru-RU" sz="2400" b="1" i="1" smtClean="0">
                <a:latin typeface="Arial" panose="020B0604020202020204" pitchFamily="34" charset="0"/>
              </a:rPr>
              <a:t>о</a:t>
            </a:r>
            <a:r>
              <a:rPr lang="uk-UA" altLang="ru-RU" sz="2400" b="1" smtClean="0">
                <a:latin typeface="Arial" panose="020B0604020202020204" pitchFamily="34" charset="0"/>
              </a:rPr>
              <a:t>- та </a:t>
            </a:r>
            <a:r>
              <a:rPr lang="en-US" altLang="ru-RU" sz="2400" b="1" i="1" smtClean="0">
                <a:latin typeface="Arial" panose="020B0604020202020204" pitchFamily="34" charset="0"/>
              </a:rPr>
              <a:t>n</a:t>
            </a:r>
            <a:r>
              <a:rPr lang="uk-UA" altLang="ru-RU" sz="2400" b="1" smtClean="0">
                <a:latin typeface="Arial" panose="020B0604020202020204" pitchFamily="34" charset="0"/>
              </a:rPr>
              <a:t>- положеннях, утворюється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тринітрофенол</a:t>
            </a:r>
            <a:r>
              <a:rPr lang="uk-UA" altLang="ru-RU" sz="2400" b="1" smtClean="0">
                <a:latin typeface="Arial" panose="020B0604020202020204" pitchFamily="34" charset="0"/>
              </a:rPr>
              <a:t> (пікринова кислота).</a:t>
            </a:r>
          </a:p>
          <a:p>
            <a:pPr marL="457200" indent="-457200">
              <a:lnSpc>
                <a:spcPct val="95000"/>
              </a:lnSpc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</a:rPr>
              <a:t>Утворена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пікринова кислота – сполука жовтого кольору –</a:t>
            </a:r>
            <a:r>
              <a:rPr lang="uk-UA" altLang="ru-RU" sz="2400" b="1" smtClean="0">
                <a:latin typeface="Arial" panose="020B0604020202020204" pitchFamily="34" charset="0"/>
              </a:rPr>
              <a:t> якісна реакції на виявлення фенолу.</a:t>
            </a:r>
            <a:endParaRPr lang="uk-UA" altLang="ru-RU" sz="2400" b="1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179388" y="5516563"/>
            <a:ext cx="8137525" cy="8651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692275" y="188913"/>
            <a:ext cx="5545138" cy="474662"/>
          </a:xfrm>
        </p:spPr>
        <p:txBody>
          <a:bodyPr/>
          <a:lstStyle/>
          <a:p>
            <a:pPr algn="ctr"/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Хімічні властивості фенолів </a:t>
            </a:r>
            <a:r>
              <a:rPr lang="uk-UA" altLang="ru-RU" sz="2800" b="1" smtClean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692150"/>
            <a:ext cx="8713788" cy="5976938"/>
          </a:xfrm>
        </p:spPr>
        <p:txBody>
          <a:bodyPr/>
          <a:lstStyle/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Реакції відновлення фенолу.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При каталітичному гідруванні – за дії нітрогену у присутності каталізатора –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Ni 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феноли відновлюються до циклоалканів: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       фенол + 3Н</a:t>
            </a:r>
            <a:r>
              <a:rPr lang="uk-UA" altLang="ru-RU" sz="2400" b="1" baseline="-2500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 циклогексанол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k-UA" altLang="ru-RU" sz="24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Реакції окислення фенолу.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altLang="ru-RU" sz="2000" b="1" smtClean="0">
                <a:latin typeface="Arial" panose="020B0604020202020204" pitchFamily="34" charset="0"/>
                <a:cs typeface="Arial" panose="020B0604020202020204" pitchFamily="34" charset="0"/>
              </a:rPr>
              <a:t>Утворення продуктів окислення залежить від природи окислювача,  утворюються, зокрема: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бензохінон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гідрохінон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endParaRPr lang="uk-UA" altLang="ru-RU" sz="2400" b="1" smtClean="0"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езмятежность">
  <a:themeElements>
    <a:clrScheme name="">
      <a:dk1>
        <a:srgbClr val="333333"/>
      </a:dk1>
      <a:lt1>
        <a:srgbClr val="A9BDA9"/>
      </a:lt1>
      <a:dk2>
        <a:srgbClr val="004C2B"/>
      </a:dk2>
      <a:lt2>
        <a:srgbClr val="578963"/>
      </a:lt2>
      <a:accent1>
        <a:srgbClr val="FFCCCC"/>
      </a:accent1>
      <a:accent2>
        <a:srgbClr val="B3E1B3"/>
      </a:accent2>
      <a:accent3>
        <a:srgbClr val="D1DBD1"/>
      </a:accent3>
      <a:accent4>
        <a:srgbClr val="2A2A2A"/>
      </a:accent4>
      <a:accent5>
        <a:srgbClr val="FFE2E2"/>
      </a:accent5>
      <a:accent6>
        <a:srgbClr val="A2CCA2"/>
      </a:accent6>
      <a:hlink>
        <a:srgbClr val="BDD7E5"/>
      </a:hlink>
      <a:folHlink>
        <a:srgbClr val="D2AAD2"/>
      </a:folHlink>
    </a:clrScheme>
    <a:fontScheme name="Безмятежность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Безмятежность 1">
        <a:dk1>
          <a:srgbClr val="333333"/>
        </a:dk1>
        <a:lt1>
          <a:srgbClr val="A9BDA9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D1DBD1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Безмятежность 2">
        <a:dk1>
          <a:srgbClr val="333333"/>
        </a:dk1>
        <a:lt1>
          <a:srgbClr val="FFFFFF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FFFFFF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Безмятежность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37373"/>
        </a:accent6>
        <a:hlink>
          <a:srgbClr val="B2B2B2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3244</TotalTime>
  <Words>822</Words>
  <Application>Microsoft Office PowerPoint</Application>
  <PresentationFormat>Экран (4:3)</PresentationFormat>
  <Paragraphs>78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Monotype Sorts</vt:lpstr>
      <vt:lpstr>Symbol</vt:lpstr>
      <vt:lpstr>Times New Roman</vt:lpstr>
      <vt:lpstr>Wingdings</vt:lpstr>
      <vt:lpstr>Безмятежность</vt:lpstr>
      <vt:lpstr>Презентация PowerPoint</vt:lpstr>
      <vt:lpstr>КЛАСИ БІООРГАНІЧНИХ СПОЛУК</vt:lpstr>
      <vt:lpstr>Гідроксисполуки (спирти, феноли)</vt:lpstr>
      <vt:lpstr>Хімічні властивості спиртів</vt:lpstr>
      <vt:lpstr>Хімічні властивості спиртів </vt:lpstr>
      <vt:lpstr>Феноли (ареноли)</vt:lpstr>
      <vt:lpstr>Феноли (ареноли)</vt:lpstr>
      <vt:lpstr>Феноли (ареноли)</vt:lpstr>
      <vt:lpstr>Хімічні властивості фенолів  </vt:lpstr>
      <vt:lpstr>Тіоли (меркаптани)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Підготовка типових навчальних програм з дисциплін</dc:title>
  <dc:creator>User</dc:creator>
  <cp:lastModifiedBy>Yulia Petrusha</cp:lastModifiedBy>
  <cp:revision>239</cp:revision>
  <dcterms:created xsi:type="dcterms:W3CDTF">2005-04-19T08:37:31Z</dcterms:created>
  <dcterms:modified xsi:type="dcterms:W3CDTF">2021-10-05T16:03:57Z</dcterms:modified>
</cp:coreProperties>
</file>