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253854A-D104-4391-94EB-9498F362E28B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45673A5-20DA-47F5-9781-9C030B53F071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Практичне заняття 4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Типологія мисливських угідь продовження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/>
              <a:t>Хід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endParaRPr lang="ru-RU" i="1" dirty="0"/>
          </a:p>
          <a:p>
            <a:pPr algn="just"/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наданих</a:t>
            </a:r>
            <a:r>
              <a:rPr lang="ru-RU" dirty="0"/>
              <a:t> у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 smtClean="0"/>
              <a:t>N-господарству</a:t>
            </a:r>
            <a:r>
              <a:rPr lang="ru-RU" dirty="0" smtClean="0"/>
              <a:t> становить </a:t>
            </a:r>
            <a:r>
              <a:rPr lang="ru-RU" dirty="0"/>
              <a:t>10884 га.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лісомисливського</a:t>
            </a:r>
            <a:r>
              <a:rPr lang="ru-RU" dirty="0"/>
              <a:t> </a:t>
            </a:r>
            <a:r>
              <a:rPr lang="ru-RU" dirty="0" err="1"/>
              <a:t>районування</a:t>
            </a:r>
            <a:r>
              <a:rPr lang="ru-RU" dirty="0"/>
              <a:t>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</a:t>
            </a:r>
            <a:r>
              <a:rPr lang="ru-RU" dirty="0" err="1"/>
              <a:t>розташовані</a:t>
            </a:r>
            <a:r>
              <a:rPr lang="ru-RU" dirty="0"/>
              <a:t> в </a:t>
            </a:r>
            <a:r>
              <a:rPr lang="ru-RU" dirty="0" err="1"/>
              <a:t>Карпатській</a:t>
            </a:r>
            <a:r>
              <a:rPr lang="ru-RU" dirty="0"/>
              <a:t> </a:t>
            </a:r>
            <a:r>
              <a:rPr lang="ru-RU" dirty="0" err="1"/>
              <a:t>зоні</a:t>
            </a:r>
            <a:r>
              <a:rPr lang="ru-RU" dirty="0"/>
              <a:t> – </a:t>
            </a:r>
            <a:r>
              <a:rPr lang="ru-RU" dirty="0" err="1"/>
              <a:t>буково-ялицеві</a:t>
            </a:r>
            <a:r>
              <a:rPr lang="ru-RU" dirty="0"/>
              <a:t>, </a:t>
            </a:r>
            <a:r>
              <a:rPr lang="ru-RU" dirty="0" err="1" smtClean="0"/>
              <a:t>ялиново-буково-ялицеві</a:t>
            </a:r>
            <a:r>
              <a:rPr lang="ru-RU" dirty="0"/>
              <a:t>, </a:t>
            </a:r>
            <a:r>
              <a:rPr lang="ru-RU" dirty="0" err="1"/>
              <a:t>ялинові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ялицеві</a:t>
            </a:r>
            <a:r>
              <a:rPr lang="ru-RU" dirty="0"/>
              <a:t> </a:t>
            </a:r>
            <a:r>
              <a:rPr lang="ru-RU" dirty="0" err="1"/>
              <a:t>ліси</a:t>
            </a:r>
            <a:r>
              <a:rPr lang="ru-RU" dirty="0"/>
              <a:t> </a:t>
            </a:r>
            <a:r>
              <a:rPr lang="ru-RU" dirty="0" err="1"/>
              <a:t>гірського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району на </a:t>
            </a:r>
            <a:r>
              <a:rPr lang="ru-RU" dirty="0" err="1" smtClean="0"/>
              <a:t>території</a:t>
            </a:r>
            <a:r>
              <a:rPr lang="ru-RU" dirty="0" smtClean="0"/>
              <a:t> букового </a:t>
            </a:r>
            <a:r>
              <a:rPr lang="ru-RU" dirty="0" err="1"/>
              <a:t>лісу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в </a:t>
            </a:r>
            <a:r>
              <a:rPr lang="ru-RU" dirty="0" err="1"/>
              <a:t>передгір’ї</a:t>
            </a:r>
            <a:r>
              <a:rPr lang="ru-RU" dirty="0"/>
              <a:t>. За структурою </a:t>
            </a:r>
            <a:r>
              <a:rPr lang="ru-RU" dirty="0" err="1"/>
              <a:t>угіддя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</a:t>
            </a:r>
            <a:r>
              <a:rPr lang="ru-RU" dirty="0" smtClean="0"/>
              <a:t>на: молодняки </a:t>
            </a:r>
            <a:r>
              <a:rPr lang="ru-RU" dirty="0"/>
              <a:t>до 20 </a:t>
            </a:r>
            <a:r>
              <a:rPr lang="ru-RU" dirty="0" err="1"/>
              <a:t>років</a:t>
            </a:r>
            <a:r>
              <a:rPr lang="ru-RU" dirty="0"/>
              <a:t> - 1016 га, </a:t>
            </a:r>
            <a:r>
              <a:rPr lang="ru-RU" dirty="0" err="1"/>
              <a:t>насадження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21-60 </a:t>
            </a:r>
            <a:r>
              <a:rPr lang="ru-RU" dirty="0" err="1"/>
              <a:t>років</a:t>
            </a:r>
            <a:r>
              <a:rPr lang="ru-RU" dirty="0"/>
              <a:t> – 3521 </a:t>
            </a:r>
            <a:r>
              <a:rPr lang="ru-RU" dirty="0" smtClean="0"/>
              <a:t>га, </a:t>
            </a:r>
            <a:r>
              <a:rPr lang="ru-RU" dirty="0" err="1" smtClean="0"/>
              <a:t>насадження</a:t>
            </a:r>
            <a:r>
              <a:rPr lang="ru-RU" dirty="0" smtClean="0"/>
              <a:t> </a:t>
            </a:r>
            <a:r>
              <a:rPr lang="ru-RU" dirty="0"/>
              <a:t>61 – 100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повнотою</a:t>
            </a:r>
            <a:r>
              <a:rPr lang="ru-RU" dirty="0"/>
              <a:t> &gt; 0,7 – 4101 га, </a:t>
            </a:r>
            <a:r>
              <a:rPr lang="ru-RU" dirty="0" err="1"/>
              <a:t>насадження</a:t>
            </a:r>
            <a:r>
              <a:rPr lang="ru-RU" dirty="0"/>
              <a:t> 61 – 100</a:t>
            </a:r>
          </a:p>
          <a:p>
            <a:pPr algn="just"/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повнотою</a:t>
            </a:r>
            <a:r>
              <a:rPr lang="ru-RU" dirty="0"/>
              <a:t> &lt; 0,7 – 2031 га, </a:t>
            </a:r>
            <a:r>
              <a:rPr lang="ru-RU" dirty="0" err="1"/>
              <a:t>рідколісся</a:t>
            </a:r>
            <a:r>
              <a:rPr lang="ru-RU" dirty="0"/>
              <a:t> – 215 га .</a:t>
            </a:r>
          </a:p>
          <a:p>
            <a:pPr algn="just"/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вищенаведені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структуру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/>
              <a:t>N-господарства</a:t>
            </a:r>
            <a:r>
              <a:rPr lang="ru-RU" dirty="0"/>
              <a:t> та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об’єму</a:t>
            </a:r>
            <a:r>
              <a:rPr lang="ru-RU" dirty="0"/>
              <a:t> </a:t>
            </a:r>
            <a:r>
              <a:rPr lang="ru-RU" dirty="0" err="1"/>
              <a:t>деревно-гілкових</a:t>
            </a:r>
            <a:r>
              <a:rPr lang="ru-RU" dirty="0"/>
              <a:t> </a:t>
            </a:r>
            <a:r>
              <a:rPr lang="ru-RU" dirty="0" err="1"/>
              <a:t>кормів</a:t>
            </a:r>
            <a:r>
              <a:rPr lang="ru-RU" dirty="0"/>
              <a:t> (див. </a:t>
            </a:r>
            <a:r>
              <a:rPr lang="ru-RU" dirty="0" err="1"/>
              <a:t>дод</a:t>
            </a:r>
            <a:r>
              <a:rPr lang="ru-RU" dirty="0"/>
              <a:t>. </a:t>
            </a:r>
            <a:r>
              <a:rPr lang="ru-RU" dirty="0" smtClean="0"/>
              <a:t>Б табл</a:t>
            </a:r>
            <a:r>
              <a:rPr lang="ru-RU" dirty="0"/>
              <a:t>. 1.) </a:t>
            </a:r>
            <a:r>
              <a:rPr lang="ru-RU" dirty="0" err="1"/>
              <a:t>обчислити</a:t>
            </a:r>
            <a:r>
              <a:rPr lang="ru-RU" dirty="0"/>
              <a:t> запаси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кормових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 </a:t>
            </a:r>
            <a:r>
              <a:rPr lang="ru-RU" dirty="0" err="1" smtClean="0"/>
              <a:t>Заповнити</a:t>
            </a:r>
            <a:r>
              <a:rPr lang="ru-RU" dirty="0" smtClean="0"/>
              <a:t> </a:t>
            </a:r>
            <a:r>
              <a:rPr lang="ru-RU" dirty="0" err="1" smtClean="0"/>
              <a:t>таблицю</a:t>
            </a:r>
            <a:r>
              <a:rPr lang="ru-RU" dirty="0" smtClean="0"/>
              <a:t> </a:t>
            </a:r>
            <a:r>
              <a:rPr lang="ru-RU" dirty="0"/>
              <a:t>1.</a:t>
            </a:r>
          </a:p>
          <a:p>
            <a:pPr algn="just"/>
            <a:r>
              <a:rPr lang="ru-RU" dirty="0" err="1"/>
              <a:t>Таблиця</a:t>
            </a:r>
            <a:r>
              <a:rPr lang="ru-RU" dirty="0"/>
              <a:t> 1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933056"/>
            <a:ext cx="648390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0"/>
            <a:ext cx="6994643" cy="41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221088"/>
            <a:ext cx="7052589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Дайте </a:t>
            </a:r>
            <a:r>
              <a:rPr lang="ru-RU" sz="2400" dirty="0" err="1" smtClean="0"/>
              <a:t>відповіді</a:t>
            </a:r>
            <a:r>
              <a:rPr lang="ru-RU" sz="2400" dirty="0" smtClean="0"/>
              <a:t> на </a:t>
            </a:r>
            <a:r>
              <a:rPr lang="ru-RU" sz="2400" dirty="0" err="1" smtClean="0"/>
              <a:t>питання</a:t>
            </a:r>
            <a:endParaRPr lang="ru-RU" sz="2400" dirty="0"/>
          </a:p>
          <a:p>
            <a:pPr algn="just"/>
            <a:r>
              <a:rPr lang="ru-RU" sz="2400" dirty="0"/>
              <a:t>1)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таке</a:t>
            </a:r>
            <a:r>
              <a:rPr lang="ru-RU" sz="2400" dirty="0"/>
              <a:t> запас </a:t>
            </a:r>
            <a:r>
              <a:rPr lang="ru-RU" sz="2400" dirty="0" err="1"/>
              <a:t>кормів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2)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впливає</a:t>
            </a:r>
            <a:r>
              <a:rPr lang="ru-RU" sz="2400" dirty="0"/>
              <a:t> </a:t>
            </a:r>
            <a:r>
              <a:rPr lang="ru-RU" sz="2400" dirty="0" err="1"/>
              <a:t>господарська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 на </a:t>
            </a:r>
            <a:r>
              <a:rPr lang="ru-RU" sz="2400" dirty="0" err="1"/>
              <a:t>співвідношення</a:t>
            </a:r>
            <a:r>
              <a:rPr lang="ru-RU" sz="2400" dirty="0"/>
              <a:t> </a:t>
            </a:r>
            <a:r>
              <a:rPr lang="ru-RU" sz="2400" dirty="0" smtClean="0"/>
              <a:t>запасу </a:t>
            </a:r>
            <a:r>
              <a:rPr lang="ru-RU" sz="2400" dirty="0" err="1" smtClean="0"/>
              <a:t>кормів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3) </a:t>
            </a:r>
            <a:r>
              <a:rPr lang="ru-RU" sz="2400" dirty="0" err="1"/>
              <a:t>Чому</a:t>
            </a:r>
            <a:r>
              <a:rPr lang="ru-RU" sz="2400" dirty="0"/>
              <a:t> </a:t>
            </a:r>
            <a:r>
              <a:rPr lang="ru-RU" sz="2400" dirty="0" err="1"/>
              <a:t>лісові</a:t>
            </a:r>
            <a:r>
              <a:rPr lang="ru-RU" sz="2400" dirty="0"/>
              <a:t> </a:t>
            </a:r>
            <a:r>
              <a:rPr lang="ru-RU" sz="2400" dirty="0" err="1"/>
              <a:t>мисливські</a:t>
            </a:r>
            <a:r>
              <a:rPr lang="ru-RU" sz="2400" dirty="0"/>
              <a:t> </a:t>
            </a:r>
            <a:r>
              <a:rPr lang="ru-RU" sz="2400" dirty="0" err="1"/>
              <a:t>угіддя</a:t>
            </a:r>
            <a:r>
              <a:rPr lang="ru-RU" sz="2400" dirty="0"/>
              <a:t> </a:t>
            </a:r>
            <a:r>
              <a:rPr lang="ru-RU" sz="2400" dirty="0" err="1"/>
              <a:t>володіють</a:t>
            </a:r>
            <a:r>
              <a:rPr lang="ru-RU" sz="2400" dirty="0"/>
              <a:t> </a:t>
            </a:r>
            <a:r>
              <a:rPr lang="ru-RU" sz="2400" dirty="0" err="1"/>
              <a:t>більшим</a:t>
            </a:r>
            <a:r>
              <a:rPr lang="ru-RU" sz="2400" dirty="0"/>
              <a:t> запасом </a:t>
            </a:r>
            <a:r>
              <a:rPr lang="ru-RU" sz="2400" dirty="0" err="1"/>
              <a:t>кормів</a:t>
            </a:r>
            <a:r>
              <a:rPr lang="ru-RU" sz="2400" dirty="0"/>
              <a:t> </a:t>
            </a:r>
            <a:r>
              <a:rPr lang="ru-RU" sz="2400" dirty="0" err="1" smtClean="0"/>
              <a:t>ніж</a:t>
            </a:r>
            <a:r>
              <a:rPr lang="ru-RU" sz="2400" dirty="0" smtClean="0"/>
              <a:t> </a:t>
            </a:r>
            <a:r>
              <a:rPr lang="ru-RU" sz="2400" dirty="0" err="1" smtClean="0"/>
              <a:t>інші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4)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можливо</a:t>
            </a:r>
            <a:r>
              <a:rPr lang="ru-RU" sz="2400" dirty="0"/>
              <a:t> </a:t>
            </a:r>
            <a:r>
              <a:rPr lang="ru-RU" sz="2400" dirty="0" err="1"/>
              <a:t>прогнозувати</a:t>
            </a:r>
            <a:r>
              <a:rPr lang="ru-RU" sz="2400" dirty="0"/>
              <a:t> запас </a:t>
            </a:r>
            <a:r>
              <a:rPr lang="ru-RU" sz="2400" dirty="0" err="1"/>
              <a:t>кормів</a:t>
            </a:r>
            <a:r>
              <a:rPr lang="ru-RU" sz="2400" dirty="0"/>
              <a:t> у </a:t>
            </a:r>
            <a:r>
              <a:rPr lang="ru-RU" sz="2400" dirty="0" err="1"/>
              <a:t>типі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 </a:t>
            </a:r>
            <a:r>
              <a:rPr lang="ru-RU" sz="2400" dirty="0" smtClean="0"/>
              <a:t>–</a:t>
            </a:r>
            <a:r>
              <a:rPr lang="ru-RU" sz="2400" dirty="0" err="1" smtClean="0"/>
              <a:t>лісові</a:t>
            </a:r>
            <a:r>
              <a:rPr lang="ru-RU" sz="2400" dirty="0"/>
              <a:t>, </a:t>
            </a:r>
            <a:r>
              <a:rPr lang="ru-RU" sz="2400" dirty="0" err="1"/>
              <a:t>і</a:t>
            </a:r>
            <a:r>
              <a:rPr lang="ru-RU" sz="2400" dirty="0"/>
              <a:t> </a:t>
            </a:r>
            <a:r>
              <a:rPr lang="ru-RU" sz="2400" dirty="0" err="1"/>
              <a:t>чому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5) Для </a:t>
            </a:r>
            <a:r>
              <a:rPr lang="ru-RU" sz="2400" dirty="0" err="1"/>
              <a:t>користувача</a:t>
            </a:r>
            <a:r>
              <a:rPr lang="ru-RU" sz="2400" dirty="0"/>
              <a:t> </a:t>
            </a:r>
            <a:r>
              <a:rPr lang="ru-RU" sz="2400" dirty="0" err="1"/>
              <a:t>мисливськими</a:t>
            </a:r>
            <a:r>
              <a:rPr lang="ru-RU" sz="2400" dirty="0"/>
              <a:t> </a:t>
            </a:r>
            <a:r>
              <a:rPr lang="ru-RU" sz="2400" dirty="0" err="1"/>
              <a:t>угіддями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є</a:t>
            </a:r>
            <a:r>
              <a:rPr lang="ru-RU" sz="2400" dirty="0"/>
              <a:t> </a:t>
            </a:r>
            <a:r>
              <a:rPr lang="ru-RU" sz="2400" dirty="0" err="1" smtClean="0"/>
              <a:t>найбільшою</a:t>
            </a:r>
            <a:r>
              <a:rPr lang="ru-RU" sz="2400" dirty="0" smtClean="0"/>
              <a:t> проблемою </a:t>
            </a:r>
            <a:r>
              <a:rPr lang="ru-RU" sz="2400" dirty="0"/>
              <a:t>при </a:t>
            </a:r>
            <a:r>
              <a:rPr lang="ru-RU" sz="2400" dirty="0" err="1"/>
              <a:t>господарюванню</a:t>
            </a:r>
            <a:r>
              <a:rPr lang="ru-RU" sz="2400" dirty="0"/>
              <a:t> в </a:t>
            </a:r>
            <a:r>
              <a:rPr lang="ru-RU" sz="2400" dirty="0" err="1"/>
              <a:t>лісових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угіддях</a:t>
            </a:r>
            <a:r>
              <a:rPr lang="ru-RU" sz="2400" dirty="0"/>
              <a:t>?</a:t>
            </a:r>
          </a:p>
          <a:p>
            <a:pPr algn="just"/>
            <a:r>
              <a:rPr lang="ru-RU" sz="2400" dirty="0"/>
              <a:t>6) Для </a:t>
            </a:r>
            <a:r>
              <a:rPr lang="ru-RU" sz="2400" dirty="0" err="1"/>
              <a:t>користувача</a:t>
            </a:r>
            <a:r>
              <a:rPr lang="ru-RU" sz="2400" dirty="0"/>
              <a:t> </a:t>
            </a:r>
            <a:r>
              <a:rPr lang="ru-RU" sz="2400" dirty="0" err="1"/>
              <a:t>мисливськими</a:t>
            </a:r>
            <a:r>
              <a:rPr lang="ru-RU" sz="2400" dirty="0"/>
              <a:t> </a:t>
            </a:r>
            <a:r>
              <a:rPr lang="ru-RU" sz="2400" dirty="0" err="1"/>
              <a:t>угіддями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є</a:t>
            </a:r>
            <a:r>
              <a:rPr lang="ru-RU" sz="2400" dirty="0"/>
              <a:t> </a:t>
            </a:r>
            <a:r>
              <a:rPr lang="ru-RU" sz="2400" dirty="0" err="1" smtClean="0"/>
              <a:t>найбільшою</a:t>
            </a:r>
            <a:r>
              <a:rPr lang="ru-RU" sz="2400" dirty="0" smtClean="0"/>
              <a:t> проблемою </a:t>
            </a:r>
            <a:r>
              <a:rPr lang="ru-RU" sz="2400" dirty="0"/>
              <a:t>при </a:t>
            </a:r>
            <a:r>
              <a:rPr lang="ru-RU" sz="2400" dirty="0" err="1"/>
              <a:t>господарюванню</a:t>
            </a:r>
            <a:r>
              <a:rPr lang="ru-RU" sz="2400" dirty="0"/>
              <a:t> в </a:t>
            </a:r>
            <a:r>
              <a:rPr lang="ru-RU" sz="2400" dirty="0" err="1"/>
              <a:t>польових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угіддях</a:t>
            </a:r>
            <a:r>
              <a:rPr lang="ru-RU" sz="2400" dirty="0"/>
              <a:t>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/>
              <a:t>Тема: </a:t>
            </a:r>
            <a:r>
              <a:rPr lang="ru-RU" sz="2000" i="1" dirty="0" err="1"/>
              <a:t>Визначення</a:t>
            </a:r>
            <a:r>
              <a:rPr lang="ru-RU" sz="2000" i="1" dirty="0"/>
              <a:t> </a:t>
            </a:r>
            <a:r>
              <a:rPr lang="ru-RU" sz="2000" i="1" dirty="0" err="1"/>
              <a:t>оптимальної</a:t>
            </a:r>
            <a:r>
              <a:rPr lang="ru-RU" sz="2000" i="1" dirty="0"/>
              <a:t> </a:t>
            </a:r>
            <a:r>
              <a:rPr lang="ru-RU" sz="2000" i="1" dirty="0" err="1"/>
              <a:t>чисельності</a:t>
            </a:r>
            <a:r>
              <a:rPr lang="ru-RU" sz="2000" i="1" dirty="0"/>
              <a:t> </a:t>
            </a:r>
            <a:r>
              <a:rPr lang="ru-RU" sz="2000" i="1" dirty="0" err="1"/>
              <a:t>мисливських</a:t>
            </a:r>
            <a:r>
              <a:rPr lang="ru-RU" sz="2000" i="1" dirty="0"/>
              <a:t> </a:t>
            </a:r>
            <a:r>
              <a:rPr lang="ru-RU" sz="2000" i="1" dirty="0" err="1"/>
              <a:t>тварин</a:t>
            </a:r>
            <a:endParaRPr lang="ru-RU" sz="2000" i="1" dirty="0"/>
          </a:p>
          <a:p>
            <a:pPr algn="just"/>
            <a:r>
              <a:rPr lang="ru-RU" sz="2000" i="1" dirty="0"/>
              <a:t>Мета: </a:t>
            </a:r>
            <a:r>
              <a:rPr lang="ru-RU" sz="2000" i="1" dirty="0" err="1"/>
              <a:t>навчитись</a:t>
            </a:r>
            <a:r>
              <a:rPr lang="ru-RU" sz="2000" i="1" dirty="0"/>
              <a:t> </a:t>
            </a:r>
            <a:r>
              <a:rPr lang="ru-RU" sz="2000" i="1" dirty="0" err="1"/>
              <a:t>визначати</a:t>
            </a:r>
            <a:r>
              <a:rPr lang="ru-RU" sz="2000" i="1" dirty="0"/>
              <a:t> </a:t>
            </a:r>
            <a:r>
              <a:rPr lang="ru-RU" sz="2000" i="1" dirty="0" err="1"/>
              <a:t>оптимальну</a:t>
            </a:r>
            <a:r>
              <a:rPr lang="ru-RU" sz="2000" i="1" dirty="0"/>
              <a:t> </a:t>
            </a:r>
            <a:r>
              <a:rPr lang="ru-RU" sz="2000" i="1" dirty="0" err="1"/>
              <a:t>чисельність</a:t>
            </a:r>
            <a:r>
              <a:rPr lang="ru-RU" sz="2000" i="1" dirty="0"/>
              <a:t> </a:t>
            </a:r>
            <a:r>
              <a:rPr lang="ru-RU" sz="2000" i="1" dirty="0" err="1" smtClean="0"/>
              <a:t>мисливських</a:t>
            </a:r>
            <a:r>
              <a:rPr lang="ru-RU" sz="2000" i="1" dirty="0" smtClean="0"/>
              <a:t> </a:t>
            </a:r>
            <a:r>
              <a:rPr lang="ru-RU" sz="2000" dirty="0" err="1" smtClean="0"/>
              <a:t>тварин</a:t>
            </a:r>
            <a:r>
              <a:rPr lang="ru-RU" sz="2000" dirty="0" smtClean="0"/>
              <a:t> </a:t>
            </a:r>
            <a:r>
              <a:rPr lang="ru-RU" sz="2000" dirty="0"/>
              <a:t>у </a:t>
            </a:r>
            <a:r>
              <a:rPr lang="ru-RU" sz="2000" dirty="0" err="1"/>
              <a:t>залежності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запасів</a:t>
            </a:r>
            <a:r>
              <a:rPr lang="ru-RU" sz="2000" dirty="0"/>
              <a:t> </a:t>
            </a:r>
            <a:r>
              <a:rPr lang="ru-RU" sz="2000" dirty="0" err="1"/>
              <a:t>природних</a:t>
            </a:r>
            <a:r>
              <a:rPr lang="ru-RU" sz="2000" dirty="0"/>
              <a:t> </a:t>
            </a:r>
            <a:r>
              <a:rPr lang="ru-RU" sz="2000" dirty="0" err="1"/>
              <a:t>кормів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124744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err="1"/>
              <a:t>Короткі</a:t>
            </a:r>
            <a:r>
              <a:rPr lang="ru-RU" sz="2000" i="1" dirty="0"/>
              <a:t> </a:t>
            </a:r>
            <a:r>
              <a:rPr lang="ru-RU" sz="2000" i="1" dirty="0" err="1"/>
              <a:t>теоретичні</a:t>
            </a:r>
            <a:r>
              <a:rPr lang="ru-RU" sz="2000" i="1" dirty="0"/>
              <a:t> </a:t>
            </a:r>
            <a:r>
              <a:rPr lang="ru-RU" sz="2000" i="1" dirty="0" err="1"/>
              <a:t>відомості</a:t>
            </a:r>
            <a:endParaRPr lang="ru-RU" sz="2000" i="1" dirty="0"/>
          </a:p>
          <a:p>
            <a:pPr algn="just"/>
            <a:r>
              <a:rPr lang="ru-RU" sz="2000" dirty="0" err="1"/>
              <a:t>Мисливські</a:t>
            </a:r>
            <a:r>
              <a:rPr lang="ru-RU" sz="2000" dirty="0"/>
              <a:t> </a:t>
            </a:r>
            <a:r>
              <a:rPr lang="ru-RU" sz="2000" dirty="0" err="1"/>
              <a:t>тварини</a:t>
            </a:r>
            <a:r>
              <a:rPr lang="ru-RU" sz="2000" dirty="0"/>
              <a:t> у </a:t>
            </a:r>
            <a:r>
              <a:rPr lang="ru-RU" sz="2000" dirty="0" err="1"/>
              <a:t>деяких</a:t>
            </a:r>
            <a:r>
              <a:rPr lang="ru-RU" sz="2000" dirty="0"/>
              <a:t> </a:t>
            </a:r>
            <a:r>
              <a:rPr lang="ru-RU" sz="2000" dirty="0" err="1"/>
              <a:t>випадках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завдавати</a:t>
            </a:r>
            <a:r>
              <a:rPr lang="ru-RU" sz="2000" dirty="0"/>
              <a:t> </a:t>
            </a:r>
            <a:r>
              <a:rPr lang="ru-RU" sz="2000" dirty="0" err="1" smtClean="0"/>
              <a:t>збитків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господарству</a:t>
            </a:r>
            <a:r>
              <a:rPr lang="ru-RU" sz="2000" dirty="0" smtClean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. </a:t>
            </a:r>
            <a:r>
              <a:rPr lang="ru-RU" sz="2000" dirty="0" err="1"/>
              <a:t>Таке</a:t>
            </a:r>
            <a:r>
              <a:rPr lang="ru-RU" sz="2000" dirty="0"/>
              <a:t> </a:t>
            </a:r>
            <a:r>
              <a:rPr lang="ru-RU" sz="2000" dirty="0" err="1"/>
              <a:t>спостерігається</a:t>
            </a:r>
            <a:r>
              <a:rPr lang="ru-RU" sz="2000" dirty="0"/>
              <a:t> </a:t>
            </a:r>
            <a:r>
              <a:rPr lang="ru-RU" sz="2000" dirty="0" err="1"/>
              <a:t>зазвичай</a:t>
            </a:r>
            <a:r>
              <a:rPr lang="ru-RU" sz="2000" dirty="0"/>
              <a:t> там де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 smtClean="0"/>
              <a:t>чисельність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перевищує</a:t>
            </a:r>
            <a:r>
              <a:rPr lang="ru-RU" sz="2000" dirty="0" smtClean="0"/>
              <a:t> </a:t>
            </a:r>
            <a:r>
              <a:rPr lang="ru-RU" sz="2000" dirty="0" err="1"/>
              <a:t>певний</a:t>
            </a:r>
            <a:r>
              <a:rPr lang="ru-RU" sz="2000" dirty="0"/>
              <a:t> параметр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тварини</a:t>
            </a:r>
            <a:r>
              <a:rPr lang="ru-RU" sz="2000" dirty="0"/>
              <a:t> </a:t>
            </a:r>
            <a:r>
              <a:rPr lang="ru-RU" sz="2000" dirty="0" err="1"/>
              <a:t>вимушені</a:t>
            </a:r>
            <a:r>
              <a:rPr lang="ru-RU" sz="2000" dirty="0"/>
              <a:t> </a:t>
            </a:r>
            <a:r>
              <a:rPr lang="ru-RU" sz="2000" dirty="0" err="1"/>
              <a:t>мігрувати</a:t>
            </a:r>
            <a:r>
              <a:rPr lang="ru-RU" sz="2000" dirty="0"/>
              <a:t> в </a:t>
            </a:r>
            <a:r>
              <a:rPr lang="ru-RU" sz="2000" dirty="0" err="1"/>
              <a:t>пошуках</a:t>
            </a:r>
            <a:r>
              <a:rPr lang="ru-RU" sz="2000" dirty="0"/>
              <a:t> </a:t>
            </a:r>
            <a:r>
              <a:rPr lang="ru-RU" sz="2000" dirty="0" err="1"/>
              <a:t>їжі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Потрави </a:t>
            </a:r>
            <a:r>
              <a:rPr lang="ru-RU" sz="2000" dirty="0" err="1"/>
              <a:t>сільського</a:t>
            </a:r>
            <a:r>
              <a:rPr lang="ru-RU" sz="2000" dirty="0"/>
              <a:t> </a:t>
            </a:r>
            <a:r>
              <a:rPr lang="ru-RU" sz="2000" dirty="0" err="1"/>
              <a:t>господарських</a:t>
            </a:r>
            <a:r>
              <a:rPr lang="ru-RU" sz="2000" dirty="0"/>
              <a:t> культур (особливо </a:t>
            </a:r>
            <a:r>
              <a:rPr lang="ru-RU" sz="2000" dirty="0" err="1"/>
              <a:t>зернових</a:t>
            </a:r>
            <a:r>
              <a:rPr lang="ru-RU" sz="2000" dirty="0"/>
              <a:t>) </a:t>
            </a:r>
            <a:r>
              <a:rPr lang="ru-RU" sz="2000" dirty="0" err="1" smtClean="0"/>
              <a:t>зазвичай</a:t>
            </a:r>
            <a:r>
              <a:rPr lang="ru-RU" sz="2000" dirty="0" smtClean="0"/>
              <a:t> </a:t>
            </a:r>
            <a:r>
              <a:rPr lang="ru-RU" sz="2000" dirty="0" err="1" smtClean="0"/>
              <a:t>роблять</a:t>
            </a:r>
            <a:r>
              <a:rPr lang="ru-RU" sz="2000" dirty="0" smtClean="0"/>
              <a:t> </a:t>
            </a:r>
            <a:r>
              <a:rPr lang="ru-RU" sz="2000" dirty="0" err="1"/>
              <a:t>дикі</a:t>
            </a:r>
            <a:r>
              <a:rPr lang="ru-RU" sz="2000" dirty="0"/>
              <a:t> </a:t>
            </a:r>
            <a:r>
              <a:rPr lang="ru-RU" sz="2000" dirty="0" err="1"/>
              <a:t>свині</a:t>
            </a:r>
            <a:r>
              <a:rPr lang="ru-RU" sz="2000" dirty="0"/>
              <a:t>. У </a:t>
            </a:r>
            <a:r>
              <a:rPr lang="ru-RU" sz="2000" dirty="0" err="1"/>
              <a:t>лісовому</a:t>
            </a:r>
            <a:r>
              <a:rPr lang="ru-RU" sz="2000" dirty="0"/>
              <a:t> </a:t>
            </a:r>
            <a:r>
              <a:rPr lang="ru-RU" sz="2000" dirty="0" err="1"/>
              <a:t>господарстві</a:t>
            </a:r>
            <a:r>
              <a:rPr lang="ru-RU" sz="2000" dirty="0"/>
              <a:t> </a:t>
            </a:r>
            <a:r>
              <a:rPr lang="ru-RU" sz="2000" dirty="0" err="1"/>
              <a:t>значної</a:t>
            </a:r>
            <a:r>
              <a:rPr lang="ru-RU" sz="2000" dirty="0"/>
              <a:t> </a:t>
            </a:r>
            <a:r>
              <a:rPr lang="ru-RU" sz="2000" dirty="0" err="1"/>
              <a:t>шкоди</a:t>
            </a:r>
            <a:r>
              <a:rPr lang="ru-RU" sz="2000" dirty="0"/>
              <a:t> </a:t>
            </a:r>
            <a:r>
              <a:rPr lang="ru-RU" sz="2000" dirty="0" err="1" smtClean="0"/>
              <a:t>господарству</a:t>
            </a:r>
            <a:r>
              <a:rPr lang="ru-RU" sz="2000" dirty="0" smtClean="0"/>
              <a:t> </a:t>
            </a:r>
            <a:r>
              <a:rPr lang="ru-RU" sz="2000" dirty="0" err="1" smtClean="0"/>
              <a:t>можуть</a:t>
            </a:r>
            <a:r>
              <a:rPr lang="ru-RU" sz="2000" dirty="0" smtClean="0"/>
              <a:t> </a:t>
            </a:r>
            <a:r>
              <a:rPr lang="ru-RU" sz="2000" dirty="0" err="1"/>
              <a:t>завдавати</a:t>
            </a:r>
            <a:r>
              <a:rPr lang="ru-RU" sz="2000" dirty="0"/>
              <a:t> лось, олень, </a:t>
            </a:r>
            <a:r>
              <a:rPr lang="ru-RU" sz="2000" dirty="0" err="1"/>
              <a:t>рідше</a:t>
            </a:r>
            <a:r>
              <a:rPr lang="ru-RU" sz="2000" dirty="0"/>
              <a:t> – </a:t>
            </a:r>
            <a:r>
              <a:rPr lang="ru-RU" sz="2000" dirty="0" err="1"/>
              <a:t>козуля</a:t>
            </a:r>
            <a:r>
              <a:rPr lang="ru-RU" sz="2000" dirty="0"/>
              <a:t> </a:t>
            </a:r>
            <a:r>
              <a:rPr lang="ru-RU" sz="2000" dirty="0" err="1"/>
              <a:t>європейська</a:t>
            </a:r>
            <a:r>
              <a:rPr lang="ru-RU" sz="2000" dirty="0"/>
              <a:t>, особливо </a:t>
            </a:r>
            <a:r>
              <a:rPr lang="ru-RU" sz="2000" dirty="0" smtClean="0"/>
              <a:t>в </a:t>
            </a:r>
            <a:r>
              <a:rPr lang="ru-RU" sz="2000" dirty="0" err="1" smtClean="0"/>
              <a:t>розсадниках</a:t>
            </a:r>
            <a:r>
              <a:rPr lang="ru-RU" sz="2000" dirty="0" smtClean="0"/>
              <a:t> </a:t>
            </a:r>
            <a:r>
              <a:rPr lang="ru-RU" sz="2000" dirty="0"/>
              <a:t>та </a:t>
            </a:r>
            <a:r>
              <a:rPr lang="ru-RU" sz="2000" dirty="0" err="1"/>
              <a:t>лісових</a:t>
            </a:r>
            <a:r>
              <a:rPr lang="ru-RU" sz="2000" dirty="0"/>
              <a:t> культурах. </a:t>
            </a:r>
            <a:r>
              <a:rPr lang="ru-RU" sz="2000" dirty="0" err="1"/>
              <a:t>Це</a:t>
            </a:r>
            <a:r>
              <a:rPr lang="ru-RU" sz="2000" dirty="0"/>
              <a:t> характерно для </a:t>
            </a:r>
            <a:r>
              <a:rPr lang="ru-RU" sz="2000" dirty="0" err="1"/>
              <a:t>зимового</a:t>
            </a:r>
            <a:r>
              <a:rPr lang="ru-RU" sz="2000" dirty="0"/>
              <a:t> </a:t>
            </a:r>
            <a:r>
              <a:rPr lang="ru-RU" sz="2000" dirty="0" err="1" smtClean="0"/>
              <a:t>періоду</a:t>
            </a:r>
            <a:r>
              <a:rPr lang="ru-RU" sz="2000" dirty="0" smtClean="0"/>
              <a:t> коли </a:t>
            </a:r>
            <a:r>
              <a:rPr lang="ru-RU" sz="2000" dirty="0" err="1"/>
              <a:t>ці</a:t>
            </a:r>
            <a:r>
              <a:rPr lang="ru-RU" sz="2000" dirty="0"/>
              <a:t> </a:t>
            </a:r>
            <a:r>
              <a:rPr lang="ru-RU" sz="2000" dirty="0" err="1"/>
              <a:t>види</a:t>
            </a:r>
            <a:r>
              <a:rPr lang="ru-RU" sz="2000" dirty="0"/>
              <a:t> </a:t>
            </a:r>
            <a:r>
              <a:rPr lang="ru-RU" sz="2000" dirty="0" err="1"/>
              <a:t>харчуються</a:t>
            </a:r>
            <a:r>
              <a:rPr lang="ru-RU" sz="2000" dirty="0"/>
              <a:t> </a:t>
            </a:r>
            <a:r>
              <a:rPr lang="ru-RU" sz="2000" dirty="0" err="1"/>
              <a:t>виключно</a:t>
            </a:r>
            <a:r>
              <a:rPr lang="ru-RU" sz="2000" dirty="0"/>
              <a:t> </a:t>
            </a:r>
            <a:r>
              <a:rPr lang="ru-RU" sz="2000" dirty="0" err="1"/>
              <a:t>гілковим</a:t>
            </a:r>
            <a:r>
              <a:rPr lang="ru-RU" sz="2000" dirty="0"/>
              <a:t> кормом. Тому </a:t>
            </a:r>
            <a:r>
              <a:rPr lang="ru-RU" sz="2000" dirty="0" err="1" smtClean="0"/>
              <a:t>користувач</a:t>
            </a:r>
            <a:r>
              <a:rPr lang="ru-RU" sz="2000" dirty="0" smtClean="0"/>
              <a:t> </a:t>
            </a:r>
            <a:r>
              <a:rPr lang="ru-RU" sz="2000" dirty="0" err="1" smtClean="0"/>
              <a:t>мисливським</a:t>
            </a:r>
            <a:r>
              <a:rPr lang="ru-RU" sz="2000" dirty="0" smtClean="0"/>
              <a:t> </a:t>
            </a:r>
            <a:r>
              <a:rPr lang="ru-RU" sz="2000" dirty="0" err="1"/>
              <a:t>угіддями</a:t>
            </a:r>
            <a:r>
              <a:rPr lang="ru-RU" sz="2000" dirty="0"/>
              <a:t> повинен </a:t>
            </a:r>
            <a:r>
              <a:rPr lang="ru-RU" sz="2000" dirty="0" err="1"/>
              <a:t>стежити</a:t>
            </a:r>
            <a:r>
              <a:rPr lang="ru-RU" sz="2000" dirty="0"/>
              <a:t> за оптимальною </a:t>
            </a:r>
            <a:r>
              <a:rPr lang="ru-RU" sz="2000" dirty="0" err="1" smtClean="0"/>
              <a:t>чисельністю</a:t>
            </a:r>
            <a:r>
              <a:rPr lang="ru-RU" sz="2000" dirty="0" smtClean="0"/>
              <a:t> </a:t>
            </a:r>
            <a:r>
              <a:rPr lang="ru-RU" sz="2000" dirty="0" err="1" smtClean="0"/>
              <a:t>тварин</a:t>
            </a:r>
            <a:r>
              <a:rPr lang="ru-RU" sz="2000" dirty="0" smtClean="0"/>
              <a:t> </a:t>
            </a:r>
            <a:r>
              <a:rPr lang="ru-RU" sz="2000" dirty="0"/>
              <a:t>в </a:t>
            </a:r>
            <a:r>
              <a:rPr lang="ru-RU" sz="2000" dirty="0" err="1"/>
              <a:t>угіддях</a:t>
            </a:r>
            <a:r>
              <a:rPr lang="ru-RU" sz="2000" dirty="0"/>
              <a:t> </a:t>
            </a:r>
            <a:r>
              <a:rPr lang="ru-RU" sz="2000" dirty="0" err="1"/>
              <a:t>певного</a:t>
            </a:r>
            <a:r>
              <a:rPr lang="ru-RU" sz="2000" dirty="0"/>
              <a:t> </a:t>
            </a:r>
            <a:r>
              <a:rPr lang="ru-RU" sz="2000" dirty="0" err="1"/>
              <a:t>класу</a:t>
            </a:r>
            <a:r>
              <a:rPr lang="ru-RU" sz="2000" dirty="0"/>
              <a:t> </a:t>
            </a:r>
            <a:r>
              <a:rPr lang="ru-RU" sz="2000" dirty="0" err="1"/>
              <a:t>бонітету</a:t>
            </a:r>
            <a:r>
              <a:rPr lang="ru-RU" sz="2000" dirty="0"/>
              <a:t>. </a:t>
            </a:r>
            <a:r>
              <a:rPr lang="ru-RU" sz="2000" dirty="0" err="1"/>
              <a:t>Збільшення</a:t>
            </a:r>
            <a:r>
              <a:rPr lang="ru-RU" sz="2000" dirty="0"/>
              <a:t> </a:t>
            </a:r>
            <a:r>
              <a:rPr lang="ru-RU" sz="2000" dirty="0" smtClean="0"/>
              <a:t>параметру </a:t>
            </a:r>
            <a:r>
              <a:rPr lang="ru-RU" sz="2000" dirty="0" err="1" smtClean="0"/>
              <a:t>оптимальної</a:t>
            </a:r>
            <a:r>
              <a:rPr lang="ru-RU" sz="2000" dirty="0" smtClean="0"/>
              <a:t> </a:t>
            </a:r>
            <a:r>
              <a:rPr lang="ru-RU" sz="2000" dirty="0" err="1"/>
              <a:t>чисельності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відбутись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різних</a:t>
            </a:r>
            <a:r>
              <a:rPr lang="ru-RU" sz="2000" dirty="0"/>
              <a:t> причин </a:t>
            </a:r>
            <a:r>
              <a:rPr lang="ru-RU" sz="2000" dirty="0" err="1" smtClean="0"/>
              <a:t>включаючи</a:t>
            </a:r>
            <a:r>
              <a:rPr lang="ru-RU" sz="2000" dirty="0" smtClean="0"/>
              <a:t> </a:t>
            </a:r>
            <a:r>
              <a:rPr lang="ru-RU" sz="2000" dirty="0" err="1" smtClean="0"/>
              <a:t>популяційну</a:t>
            </a:r>
            <a:r>
              <a:rPr lang="ru-RU" sz="2000" dirty="0" smtClean="0"/>
              <a:t> </a:t>
            </a:r>
            <a:r>
              <a:rPr lang="ru-RU" sz="2000" dirty="0" err="1"/>
              <a:t>динаміку</a:t>
            </a:r>
            <a:r>
              <a:rPr lang="ru-RU" sz="2000" dirty="0"/>
              <a:t> виду, </a:t>
            </a:r>
            <a:r>
              <a:rPr lang="ru-RU" sz="2000" dirty="0" err="1"/>
              <a:t>але</a:t>
            </a:r>
            <a:r>
              <a:rPr lang="ru-RU" sz="2000" dirty="0"/>
              <a:t> в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шкодочинності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 smtClean="0"/>
              <a:t>тварин</a:t>
            </a:r>
            <a:r>
              <a:rPr lang="ru-RU" sz="2000" dirty="0" smtClean="0"/>
              <a:t> </a:t>
            </a:r>
            <a:r>
              <a:rPr lang="ru-RU" sz="2000" dirty="0" err="1" smtClean="0"/>
              <a:t>чисельність</a:t>
            </a:r>
            <a:r>
              <a:rPr lang="ru-RU" sz="2000" dirty="0" smtClean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бути </a:t>
            </a:r>
            <a:r>
              <a:rPr lang="ru-RU" sz="2000" dirty="0" err="1"/>
              <a:t>відрегульовано</a:t>
            </a:r>
            <a:r>
              <a:rPr lang="ru-RU" sz="2000" dirty="0"/>
              <a:t> до </a:t>
            </a:r>
            <a:r>
              <a:rPr lang="ru-RU" sz="2000" dirty="0" err="1"/>
              <a:t>оптимальної</a:t>
            </a:r>
            <a:r>
              <a:rPr lang="ru-RU" sz="2000" dirty="0"/>
              <a:t> </a:t>
            </a:r>
            <a:r>
              <a:rPr lang="ru-RU" sz="2000" dirty="0" err="1"/>
              <a:t>відповідного</a:t>
            </a:r>
            <a:r>
              <a:rPr lang="ru-RU" sz="2000" dirty="0"/>
              <a:t> </a:t>
            </a:r>
            <a:r>
              <a:rPr lang="ru-RU" sz="2000" dirty="0" err="1" smtClean="0"/>
              <a:t>класу</a:t>
            </a:r>
            <a:r>
              <a:rPr lang="ru-RU" sz="2000" dirty="0" smtClean="0"/>
              <a:t> </a:t>
            </a:r>
            <a:r>
              <a:rPr lang="ru-RU" sz="2000" dirty="0" err="1" smtClean="0"/>
              <a:t>бонітету</a:t>
            </a:r>
            <a:r>
              <a:rPr lang="ru-RU" sz="2000" dirty="0"/>
              <a:t>. </a:t>
            </a:r>
            <a:r>
              <a:rPr lang="ru-RU" sz="2000" dirty="0" err="1"/>
              <a:t>Настановою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упорядкування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</a:t>
            </a:r>
            <a:r>
              <a:rPr lang="ru-RU" sz="2000" dirty="0" err="1" smtClean="0"/>
              <a:t>передбачено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розрахункові</a:t>
            </a:r>
            <a:r>
              <a:rPr lang="ru-RU" sz="2000" dirty="0" smtClean="0"/>
              <a:t> </a:t>
            </a:r>
            <a:r>
              <a:rPr lang="ru-RU" sz="2000" dirty="0" err="1"/>
              <a:t>параметри</a:t>
            </a:r>
            <a:r>
              <a:rPr lang="ru-RU" sz="2000" dirty="0"/>
              <a:t> 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природних</a:t>
            </a:r>
            <a:r>
              <a:rPr lang="ru-RU" sz="2000" dirty="0"/>
              <a:t> зон.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err="1"/>
              <a:t>Хід</a:t>
            </a:r>
            <a:r>
              <a:rPr lang="ru-RU" sz="2400" i="1" dirty="0"/>
              <a:t> </a:t>
            </a:r>
            <a:r>
              <a:rPr lang="ru-RU" sz="2400" i="1" dirty="0" err="1"/>
              <a:t>роботи</a:t>
            </a:r>
            <a:endParaRPr lang="ru-RU" sz="2400" i="1" dirty="0"/>
          </a:p>
          <a:p>
            <a:pPr algn="just"/>
            <a:r>
              <a:rPr lang="ru-RU" sz="2400" dirty="0" err="1"/>
              <a:t>Площа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 </a:t>
            </a:r>
            <a:r>
              <a:rPr lang="ru-RU" sz="2400" dirty="0" err="1"/>
              <a:t>наданих</a:t>
            </a:r>
            <a:r>
              <a:rPr lang="ru-RU" sz="2400" dirty="0"/>
              <a:t> у </a:t>
            </a:r>
            <a:r>
              <a:rPr lang="ru-RU" sz="2400" dirty="0" err="1"/>
              <a:t>користування</a:t>
            </a:r>
            <a:r>
              <a:rPr lang="ru-RU" sz="2400" dirty="0"/>
              <a:t> </a:t>
            </a:r>
            <a:r>
              <a:rPr lang="ru-RU" sz="2400" dirty="0" err="1" smtClean="0"/>
              <a:t>N-господарству</a:t>
            </a:r>
            <a:r>
              <a:rPr lang="ru-RU" sz="2400" dirty="0" smtClean="0"/>
              <a:t> становить </a:t>
            </a:r>
            <a:r>
              <a:rPr lang="ru-RU" sz="2400" dirty="0"/>
              <a:t>10884 га. </a:t>
            </a:r>
            <a:r>
              <a:rPr lang="ru-RU" sz="2400" dirty="0" err="1"/>
              <a:t>Було</a:t>
            </a:r>
            <a:r>
              <a:rPr lang="ru-RU" sz="2400" dirty="0"/>
              <a:t> </a:t>
            </a:r>
            <a:r>
              <a:rPr lang="ru-RU" sz="2400" dirty="0" err="1"/>
              <a:t>встановлено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кормові</a:t>
            </a:r>
            <a:r>
              <a:rPr lang="ru-RU" sz="2400" dirty="0"/>
              <a:t> запаси на </a:t>
            </a:r>
            <a:r>
              <a:rPr lang="ru-RU" sz="2400" dirty="0" err="1"/>
              <a:t>всій</a:t>
            </a:r>
            <a:r>
              <a:rPr lang="ru-RU" sz="2400" dirty="0"/>
              <a:t> </a:t>
            </a:r>
            <a:r>
              <a:rPr lang="ru-RU" sz="2400" dirty="0" err="1" smtClean="0"/>
              <a:t>площі</a:t>
            </a:r>
            <a:r>
              <a:rPr lang="ru-RU" sz="2400" dirty="0" smtClean="0"/>
              <a:t> 1000 </a:t>
            </a:r>
            <a:r>
              <a:rPr lang="ru-RU" sz="2400" dirty="0"/>
              <a:t>га </a:t>
            </a:r>
            <a:r>
              <a:rPr lang="ru-RU" sz="2400" dirty="0" err="1"/>
              <a:t>угідь</a:t>
            </a:r>
            <a:r>
              <a:rPr lang="ru-RU" sz="2400" dirty="0"/>
              <a:t> становить 11,6 т. </a:t>
            </a:r>
            <a:r>
              <a:rPr lang="ru-RU" sz="2400" dirty="0" err="1"/>
              <a:t>Відомо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потреба в </a:t>
            </a:r>
            <a:r>
              <a:rPr lang="ru-RU" sz="2400" dirty="0" err="1"/>
              <a:t>гілкових</a:t>
            </a:r>
            <a:r>
              <a:rPr lang="ru-RU" sz="2400" dirty="0"/>
              <a:t> кормах </a:t>
            </a:r>
            <a:r>
              <a:rPr lang="ru-RU" sz="2400" dirty="0" smtClean="0"/>
              <a:t>у зимовий </a:t>
            </a:r>
            <a:r>
              <a:rPr lang="ru-RU" sz="2400" dirty="0" err="1"/>
              <a:t>період</a:t>
            </a:r>
            <a:r>
              <a:rPr lang="ru-RU" sz="2400" dirty="0"/>
              <a:t> (150 </a:t>
            </a:r>
            <a:r>
              <a:rPr lang="ru-RU" sz="2400" dirty="0" err="1"/>
              <a:t>днів</a:t>
            </a:r>
            <a:r>
              <a:rPr lang="ru-RU" sz="2400" dirty="0"/>
              <a:t>) </a:t>
            </a:r>
            <a:r>
              <a:rPr lang="ru-RU" sz="2400" dirty="0" err="1"/>
              <a:t>складає</a:t>
            </a:r>
            <a:r>
              <a:rPr lang="ru-RU" sz="2400" dirty="0"/>
              <a:t>: для лося – 3,0 т, оленя – 0,8 т, </a:t>
            </a:r>
            <a:r>
              <a:rPr lang="ru-RU" sz="2400" dirty="0" err="1"/>
              <a:t>козулі</a:t>
            </a:r>
            <a:r>
              <a:rPr lang="ru-RU" sz="2400" dirty="0"/>
              <a:t> </a:t>
            </a:r>
            <a:r>
              <a:rPr lang="ru-RU" sz="2400" dirty="0" smtClean="0"/>
              <a:t>–0,3 </a:t>
            </a:r>
            <a:r>
              <a:rPr lang="ru-RU" sz="2400" dirty="0"/>
              <a:t>т. </a:t>
            </a:r>
            <a:r>
              <a:rPr lang="ru-RU" sz="2400" dirty="0" err="1"/>
              <a:t>Зробити</a:t>
            </a:r>
            <a:r>
              <a:rPr lang="ru-RU" sz="2400" dirty="0"/>
              <a:t> </a:t>
            </a:r>
            <a:r>
              <a:rPr lang="ru-RU" sz="2400" dirty="0" err="1"/>
              <a:t>розрахунок</a:t>
            </a:r>
            <a:r>
              <a:rPr lang="ru-RU" sz="2400" dirty="0"/>
              <a:t> </a:t>
            </a:r>
            <a:r>
              <a:rPr lang="ru-RU" sz="2400" dirty="0" err="1"/>
              <a:t>оптимальної</a:t>
            </a:r>
            <a:r>
              <a:rPr lang="ru-RU" sz="2400" dirty="0"/>
              <a:t> </a:t>
            </a:r>
            <a:r>
              <a:rPr lang="ru-RU" sz="2400" dirty="0" err="1"/>
              <a:t>чисельності</a:t>
            </a:r>
            <a:r>
              <a:rPr lang="ru-RU" sz="2400" dirty="0"/>
              <a:t> для одного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 smtClean="0"/>
              <a:t>видів</a:t>
            </a:r>
            <a:r>
              <a:rPr lang="ru-RU" sz="2400" dirty="0" smtClean="0"/>
              <a:t> </a:t>
            </a:r>
            <a:r>
              <a:rPr lang="ru-RU" sz="2400" dirty="0" err="1" smtClean="0"/>
              <a:t>мисливських</a:t>
            </a:r>
            <a:r>
              <a:rPr lang="ru-RU" sz="2400" dirty="0" smtClean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У </a:t>
            </a:r>
            <a:r>
              <a:rPr lang="ru-RU" sz="2400" dirty="0" err="1"/>
              <a:t>даному</a:t>
            </a:r>
            <a:r>
              <a:rPr lang="ru-RU" sz="2400" dirty="0"/>
              <a:t> </a:t>
            </a:r>
            <a:r>
              <a:rPr lang="ru-RU" sz="2400" dirty="0" err="1"/>
              <a:t>випадку</a:t>
            </a:r>
            <a:r>
              <a:rPr lang="ru-RU" sz="2400" dirty="0"/>
              <a:t>,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оптимальної</a:t>
            </a:r>
            <a:r>
              <a:rPr lang="ru-RU" sz="2400" dirty="0"/>
              <a:t> </a:t>
            </a:r>
            <a:r>
              <a:rPr lang="ru-RU" sz="2400" dirty="0" err="1"/>
              <a:t>щільності</a:t>
            </a:r>
            <a:r>
              <a:rPr lang="ru-RU" sz="2400" dirty="0"/>
              <a:t> </a:t>
            </a:r>
            <a:r>
              <a:rPr lang="ru-RU" sz="2400" dirty="0" err="1" smtClean="0"/>
              <a:t>мисливських</a:t>
            </a:r>
            <a:r>
              <a:rPr lang="ru-RU" sz="2400" dirty="0" smtClean="0"/>
              <a:t> </a:t>
            </a:r>
            <a:r>
              <a:rPr lang="ru-RU" sz="2400" dirty="0" err="1" smtClean="0"/>
              <a:t>тварин</a:t>
            </a:r>
            <a:r>
              <a:rPr lang="ru-RU" sz="2400" dirty="0" smtClean="0"/>
              <a:t> </a:t>
            </a:r>
            <a:r>
              <a:rPr lang="ru-RU" sz="2400" dirty="0" err="1"/>
              <a:t>базується</a:t>
            </a:r>
            <a:r>
              <a:rPr lang="ru-RU" sz="2400" dirty="0"/>
              <a:t> на </a:t>
            </a:r>
            <a:r>
              <a:rPr lang="ru-RU" sz="2400" dirty="0" err="1"/>
              <a:t>використанні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 </a:t>
            </a:r>
            <a:r>
              <a:rPr lang="ru-RU" sz="2400" dirty="0" err="1"/>
              <a:t>продуктивності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угідь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 err="1"/>
              <a:t>Знаючи</a:t>
            </a:r>
            <a:r>
              <a:rPr lang="ru-RU" sz="2400" dirty="0"/>
              <a:t>, потребу </a:t>
            </a:r>
            <a:r>
              <a:rPr lang="ru-RU" sz="2400" dirty="0" err="1"/>
              <a:t>кормів</a:t>
            </a:r>
            <a:r>
              <a:rPr lang="ru-RU" sz="2400" dirty="0"/>
              <a:t> у зимовий </a:t>
            </a:r>
            <a:r>
              <a:rPr lang="ru-RU" sz="2400" dirty="0" err="1"/>
              <a:t>період</a:t>
            </a:r>
            <a:r>
              <a:rPr lang="ru-RU" sz="2400" dirty="0"/>
              <a:t> </a:t>
            </a:r>
            <a:r>
              <a:rPr lang="ru-RU" sz="2400" dirty="0" err="1"/>
              <a:t>однієї</a:t>
            </a:r>
            <a:r>
              <a:rPr lang="ru-RU" sz="2400" dirty="0"/>
              <a:t> </a:t>
            </a:r>
            <a:r>
              <a:rPr lang="ru-RU" sz="2400" dirty="0" err="1"/>
              <a:t>особини</a:t>
            </a:r>
            <a:r>
              <a:rPr lang="ru-RU" sz="2400" dirty="0"/>
              <a:t> одного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 smtClean="0"/>
              <a:t>видів</a:t>
            </a:r>
            <a:r>
              <a:rPr lang="ru-RU" sz="2400" dirty="0" smtClean="0"/>
              <a:t> </a:t>
            </a:r>
            <a:r>
              <a:rPr lang="ru-RU" sz="2400" dirty="0" err="1" smtClean="0"/>
              <a:t>мисливських</a:t>
            </a:r>
            <a:r>
              <a:rPr lang="ru-RU" sz="2400" dirty="0" smtClean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володіючи</a:t>
            </a:r>
            <a:r>
              <a:rPr lang="ru-RU" sz="2400" dirty="0"/>
              <a:t> </a:t>
            </a:r>
            <a:r>
              <a:rPr lang="ru-RU" sz="2400" dirty="0" err="1"/>
              <a:t>даними</a:t>
            </a:r>
            <a:r>
              <a:rPr lang="ru-RU" sz="2400" dirty="0"/>
              <a:t> про запаси </a:t>
            </a:r>
            <a:r>
              <a:rPr lang="ru-RU" sz="2400" dirty="0" err="1" smtClean="0"/>
              <a:t>природних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кормів</a:t>
            </a:r>
            <a:r>
              <a:rPr lang="ru-RU" sz="2400" dirty="0" smtClean="0"/>
              <a:t> </a:t>
            </a:r>
            <a:r>
              <a:rPr lang="ru-RU" sz="2400" dirty="0"/>
              <a:t>на 1000 га </a:t>
            </a:r>
            <a:r>
              <a:rPr lang="ru-RU" sz="2400" dirty="0" err="1"/>
              <a:t>угідь</a:t>
            </a:r>
            <a:r>
              <a:rPr lang="ru-RU" sz="2400" dirty="0"/>
              <a:t>, </a:t>
            </a:r>
            <a:r>
              <a:rPr lang="ru-RU" sz="2400" dirty="0" err="1"/>
              <a:t>визначається</a:t>
            </a:r>
            <a:r>
              <a:rPr lang="ru-RU" sz="2400" dirty="0"/>
              <a:t> оптимальна </a:t>
            </a:r>
            <a:r>
              <a:rPr lang="ru-RU" sz="2400" dirty="0" err="1"/>
              <a:t>щільність</a:t>
            </a:r>
            <a:r>
              <a:rPr lang="ru-RU" sz="2400" dirty="0"/>
              <a:t> </a:t>
            </a:r>
            <a:r>
              <a:rPr lang="ru-RU" sz="2400" dirty="0" err="1" smtClean="0"/>
              <a:t>тварин</a:t>
            </a:r>
            <a:r>
              <a:rPr lang="ru-RU" sz="2400" dirty="0" smtClean="0"/>
              <a:t> (допустима </a:t>
            </a:r>
            <a:r>
              <a:rPr lang="ru-RU" sz="2400" dirty="0" err="1"/>
              <a:t>кількість</a:t>
            </a:r>
            <a:r>
              <a:rPr lang="ru-RU" sz="2400" dirty="0"/>
              <a:t> </a:t>
            </a:r>
            <a:r>
              <a:rPr lang="ru-RU" sz="2400" dirty="0" err="1"/>
              <a:t>голів</a:t>
            </a:r>
            <a:r>
              <a:rPr lang="ru-RU" sz="2400" dirty="0"/>
              <a:t> на 1000 га </a:t>
            </a:r>
            <a:r>
              <a:rPr lang="ru-RU" sz="2400" dirty="0" err="1"/>
              <a:t>угідь</a:t>
            </a:r>
            <a:r>
              <a:rPr lang="ru-RU" sz="2400" dirty="0"/>
              <a:t>). На </a:t>
            </a:r>
            <a:r>
              <a:rPr lang="ru-RU" sz="2400" dirty="0" err="1"/>
              <a:t>основі</a:t>
            </a:r>
            <a:r>
              <a:rPr lang="ru-RU" sz="2400" dirty="0"/>
              <a:t> </a:t>
            </a:r>
            <a:r>
              <a:rPr lang="ru-RU" sz="2400" dirty="0" err="1" smtClean="0"/>
              <a:t>оптимальної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щільності</a:t>
            </a:r>
            <a:r>
              <a:rPr lang="ru-RU" sz="2400" dirty="0"/>
              <a:t>, </a:t>
            </a:r>
            <a:r>
              <a:rPr lang="ru-RU" sz="2400" dirty="0" err="1"/>
              <a:t>розраховують</a:t>
            </a:r>
            <a:r>
              <a:rPr lang="ru-RU" sz="2400" dirty="0"/>
              <a:t> </a:t>
            </a:r>
            <a:r>
              <a:rPr lang="ru-RU" sz="2400" dirty="0" err="1"/>
              <a:t>оптимальну</a:t>
            </a:r>
            <a:r>
              <a:rPr lang="ru-RU" sz="2400" dirty="0"/>
              <a:t> </a:t>
            </a:r>
            <a:r>
              <a:rPr lang="ru-RU" sz="2400" dirty="0" err="1"/>
              <a:t>чисельність</a:t>
            </a:r>
            <a:r>
              <a:rPr lang="ru-RU" sz="2400" dirty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 в </a:t>
            </a:r>
            <a:r>
              <a:rPr lang="ru-RU" sz="2400" dirty="0" err="1"/>
              <a:t>угіддях</a:t>
            </a:r>
            <a:r>
              <a:rPr lang="ru-RU" sz="2400" dirty="0"/>
              <a:t> </a:t>
            </a:r>
            <a:r>
              <a:rPr lang="ru-RU" sz="2400" dirty="0" err="1" smtClean="0"/>
              <a:t>даного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господарства</a:t>
            </a:r>
            <a:r>
              <a:rPr lang="ru-RU" sz="2400" dirty="0"/>
              <a:t>. </a:t>
            </a:r>
            <a:r>
              <a:rPr lang="ru-RU" sz="2400" dirty="0" err="1"/>
              <a:t>Зробити</a:t>
            </a:r>
            <a:r>
              <a:rPr lang="ru-RU" sz="2400" dirty="0"/>
              <a:t> </a:t>
            </a:r>
            <a:r>
              <a:rPr lang="ru-RU" sz="2400" dirty="0" err="1"/>
              <a:t>висновок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Дайте </a:t>
            </a:r>
            <a:r>
              <a:rPr lang="ru-RU" sz="2800" dirty="0" err="1" smtClean="0"/>
              <a:t>відповіді</a:t>
            </a:r>
            <a:r>
              <a:rPr lang="ru-RU" sz="2800" dirty="0" smtClean="0"/>
              <a:t> на </a:t>
            </a:r>
            <a:r>
              <a:rPr lang="ru-RU" sz="2800" dirty="0" err="1"/>
              <a:t>питання</a:t>
            </a:r>
            <a:endParaRPr lang="ru-RU" sz="2800" dirty="0"/>
          </a:p>
          <a:p>
            <a:pPr algn="just"/>
            <a:r>
              <a:rPr lang="ru-RU" sz="2800" dirty="0"/>
              <a:t>1) </a:t>
            </a:r>
            <a:r>
              <a:rPr lang="ru-RU" sz="2800" dirty="0" err="1"/>
              <a:t>Назвіть</a:t>
            </a:r>
            <a:r>
              <a:rPr lang="ru-RU" sz="2800" dirty="0"/>
              <a:t> </a:t>
            </a:r>
            <a:r>
              <a:rPr lang="ru-RU" sz="2800" dirty="0" err="1"/>
              <a:t>добову</a:t>
            </a:r>
            <a:r>
              <a:rPr lang="ru-RU" sz="2800" dirty="0"/>
              <a:t> потребу в кормах для </a:t>
            </a:r>
            <a:r>
              <a:rPr lang="ru-RU" sz="2800" dirty="0" err="1"/>
              <a:t>основних</a:t>
            </a:r>
            <a:r>
              <a:rPr lang="ru-RU" sz="2800" dirty="0"/>
              <a:t> </a:t>
            </a:r>
            <a:r>
              <a:rPr lang="ru-RU" sz="2800" dirty="0" err="1"/>
              <a:t>видів</a:t>
            </a:r>
            <a:r>
              <a:rPr lang="ru-RU" sz="2800" dirty="0"/>
              <a:t> </a:t>
            </a:r>
            <a:r>
              <a:rPr lang="ru-RU" sz="2800" dirty="0" err="1" smtClean="0"/>
              <a:t>мисливських</a:t>
            </a:r>
            <a:r>
              <a:rPr lang="ru-RU" sz="2800" dirty="0" smtClean="0"/>
              <a:t> </a:t>
            </a:r>
            <a:r>
              <a:rPr lang="ru-RU" sz="2800" dirty="0" err="1" smtClean="0"/>
              <a:t>тварин</a:t>
            </a:r>
            <a:r>
              <a:rPr lang="ru-RU" sz="2800" dirty="0" smtClean="0"/>
              <a:t> </a:t>
            </a:r>
            <a:r>
              <a:rPr lang="ru-RU" sz="2800" dirty="0"/>
              <a:t>у зимовий </a:t>
            </a:r>
            <a:r>
              <a:rPr lang="ru-RU" sz="2800" dirty="0" err="1"/>
              <a:t>період</a:t>
            </a:r>
            <a:r>
              <a:rPr lang="ru-RU" sz="2800" dirty="0"/>
              <a:t>?</a:t>
            </a:r>
          </a:p>
          <a:p>
            <a:pPr algn="just"/>
            <a:r>
              <a:rPr lang="ru-RU" sz="2800" dirty="0"/>
              <a:t>2) У </a:t>
            </a:r>
            <a:r>
              <a:rPr lang="ru-RU" sz="2800" dirty="0" err="1"/>
              <a:t>який</a:t>
            </a:r>
            <a:r>
              <a:rPr lang="ru-RU" sz="2800" dirty="0"/>
              <a:t> </a:t>
            </a:r>
            <a:r>
              <a:rPr lang="ru-RU" sz="2800" dirty="0" err="1"/>
              <a:t>період</a:t>
            </a:r>
            <a:r>
              <a:rPr lang="ru-RU" sz="2800" dirty="0"/>
              <a:t> року </a:t>
            </a:r>
            <a:r>
              <a:rPr lang="ru-RU" sz="2800" dirty="0" err="1"/>
              <a:t>вплив</a:t>
            </a:r>
            <a:r>
              <a:rPr lang="ru-RU" sz="2800" dirty="0"/>
              <a:t> </a:t>
            </a:r>
            <a:r>
              <a:rPr lang="ru-RU" sz="2800" dirty="0" err="1"/>
              <a:t>мисливських</a:t>
            </a:r>
            <a:r>
              <a:rPr lang="ru-RU" sz="2800" dirty="0"/>
              <a:t> </a:t>
            </a:r>
            <a:r>
              <a:rPr lang="ru-RU" sz="2800" dirty="0" err="1"/>
              <a:t>тварин</a:t>
            </a:r>
            <a:r>
              <a:rPr lang="ru-RU" sz="2800" dirty="0"/>
              <a:t> </a:t>
            </a:r>
            <a:r>
              <a:rPr lang="ru-RU" sz="2800" dirty="0" err="1"/>
              <a:t>є</a:t>
            </a:r>
            <a:r>
              <a:rPr lang="ru-RU" sz="2800" dirty="0"/>
              <a:t> </a:t>
            </a:r>
            <a:r>
              <a:rPr lang="ru-RU" sz="2800" dirty="0" err="1" smtClean="0"/>
              <a:t>найбільш</a:t>
            </a:r>
            <a:r>
              <a:rPr lang="ru-RU" sz="2800" dirty="0" smtClean="0"/>
              <a:t> </a:t>
            </a:r>
            <a:r>
              <a:rPr lang="ru-RU" sz="2800" dirty="0" err="1" smtClean="0"/>
              <a:t>шкодочинним</a:t>
            </a:r>
            <a:r>
              <a:rPr lang="ru-RU" sz="2800" dirty="0" smtClean="0"/>
              <a:t> </a:t>
            </a:r>
            <a:r>
              <a:rPr lang="ru-RU" sz="2800" dirty="0"/>
              <a:t>для </a:t>
            </a:r>
            <a:r>
              <a:rPr lang="ru-RU" sz="2800" dirty="0" err="1"/>
              <a:t>господарства</a:t>
            </a:r>
            <a:r>
              <a:rPr lang="ru-RU" sz="2800" dirty="0"/>
              <a:t>?</a:t>
            </a:r>
          </a:p>
          <a:p>
            <a:pPr algn="just"/>
            <a:r>
              <a:rPr lang="ru-RU" sz="2800" dirty="0"/>
              <a:t>3) </a:t>
            </a:r>
            <a:r>
              <a:rPr lang="ru-RU" sz="2800" dirty="0" err="1"/>
              <a:t>Поясніть</a:t>
            </a:r>
            <a:r>
              <a:rPr lang="ru-RU" sz="2800" dirty="0"/>
              <a:t>, як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визначити</a:t>
            </a:r>
            <a:r>
              <a:rPr lang="ru-RU" sz="2800" dirty="0"/>
              <a:t> </a:t>
            </a:r>
            <a:r>
              <a:rPr lang="ru-RU" sz="2800" dirty="0" err="1"/>
              <a:t>оптимальну</a:t>
            </a:r>
            <a:r>
              <a:rPr lang="ru-RU" sz="2800" dirty="0"/>
              <a:t> </a:t>
            </a:r>
            <a:r>
              <a:rPr lang="ru-RU" sz="2800" dirty="0" err="1"/>
              <a:t>чисельність</a:t>
            </a:r>
            <a:r>
              <a:rPr lang="ru-RU" sz="2800" dirty="0"/>
              <a:t> </a:t>
            </a:r>
            <a:r>
              <a:rPr lang="ru-RU" sz="2800" dirty="0" err="1" smtClean="0"/>
              <a:t>мисливських</a:t>
            </a:r>
            <a:r>
              <a:rPr lang="ru-RU" sz="2800" dirty="0" smtClean="0"/>
              <a:t> </a:t>
            </a:r>
            <a:r>
              <a:rPr lang="ru-RU" sz="2800" dirty="0" err="1" smtClean="0"/>
              <a:t>тварин</a:t>
            </a:r>
            <a:r>
              <a:rPr lang="ru-RU" sz="2800" dirty="0" smtClean="0"/>
              <a:t> </a:t>
            </a:r>
            <a:r>
              <a:rPr lang="ru-RU" sz="2800" dirty="0"/>
              <a:t>у </a:t>
            </a:r>
            <a:r>
              <a:rPr lang="ru-RU" sz="2800" dirty="0" err="1"/>
              <a:t>залежності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запасів</a:t>
            </a:r>
            <a:r>
              <a:rPr lang="ru-RU" sz="2800" dirty="0"/>
              <a:t> </a:t>
            </a:r>
            <a:r>
              <a:rPr lang="ru-RU" sz="2800" dirty="0" err="1"/>
              <a:t>природних</a:t>
            </a:r>
            <a:r>
              <a:rPr lang="ru-RU" sz="2800" dirty="0"/>
              <a:t> </a:t>
            </a:r>
            <a:r>
              <a:rPr lang="ru-RU" sz="2800" dirty="0" err="1"/>
              <a:t>кормів</a:t>
            </a:r>
            <a:r>
              <a:rPr lang="ru-RU" sz="2800" dirty="0"/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7484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/>
              <a:t>Тема: </a:t>
            </a:r>
            <a:r>
              <a:rPr lang="ru-RU" sz="2000" i="1" dirty="0" err="1"/>
              <a:t>Підбір</a:t>
            </a:r>
            <a:r>
              <a:rPr lang="ru-RU" sz="2000" i="1" dirty="0"/>
              <a:t> </a:t>
            </a:r>
            <a:r>
              <a:rPr lang="ru-RU" sz="2000" i="1" dirty="0" err="1"/>
              <a:t>методів</a:t>
            </a:r>
            <a:r>
              <a:rPr lang="ru-RU" sz="2000" i="1" dirty="0"/>
              <a:t> </a:t>
            </a:r>
            <a:r>
              <a:rPr lang="ru-RU" sz="2000" i="1" dirty="0" err="1"/>
              <a:t>з</a:t>
            </a:r>
            <a:r>
              <a:rPr lang="ru-RU" sz="2000" i="1" dirty="0"/>
              <a:t> </a:t>
            </a:r>
            <a:r>
              <a:rPr lang="ru-RU" sz="2000" i="1" dirty="0" err="1"/>
              <a:t>обліку</a:t>
            </a:r>
            <a:r>
              <a:rPr lang="ru-RU" sz="2000" i="1" dirty="0"/>
              <a:t> </a:t>
            </a:r>
            <a:r>
              <a:rPr lang="ru-RU" sz="2000" i="1" dirty="0" err="1"/>
              <a:t>чисельності</a:t>
            </a:r>
            <a:r>
              <a:rPr lang="ru-RU" sz="2000" i="1" dirty="0"/>
              <a:t> </a:t>
            </a:r>
            <a:r>
              <a:rPr lang="ru-RU" sz="2000" i="1" dirty="0" err="1"/>
              <a:t>мисливських</a:t>
            </a:r>
            <a:r>
              <a:rPr lang="ru-RU" sz="2000" i="1" dirty="0"/>
              <a:t> </a:t>
            </a:r>
            <a:r>
              <a:rPr lang="ru-RU" sz="2000" i="1" dirty="0" err="1"/>
              <a:t>тварин</a:t>
            </a:r>
            <a:r>
              <a:rPr lang="ru-RU" sz="2000" i="1" dirty="0"/>
              <a:t>.</a:t>
            </a:r>
          </a:p>
          <a:p>
            <a:pPr algn="just"/>
            <a:r>
              <a:rPr lang="ru-RU" sz="2000" i="1" dirty="0"/>
              <a:t>Мета: </a:t>
            </a:r>
            <a:r>
              <a:rPr lang="ru-RU" sz="2000" i="1" dirty="0" err="1"/>
              <a:t>оволодіти</a:t>
            </a:r>
            <a:r>
              <a:rPr lang="ru-RU" sz="2000" i="1" dirty="0"/>
              <a:t> </a:t>
            </a:r>
            <a:r>
              <a:rPr lang="ru-RU" sz="2000" i="1" dirty="0" err="1"/>
              <a:t>навичками</a:t>
            </a:r>
            <a:r>
              <a:rPr lang="ru-RU" sz="2000" i="1" dirty="0"/>
              <a:t> </a:t>
            </a:r>
            <a:r>
              <a:rPr lang="ru-RU" sz="2000" i="1" dirty="0" err="1"/>
              <a:t>з</a:t>
            </a:r>
            <a:r>
              <a:rPr lang="ru-RU" sz="2000" i="1" dirty="0"/>
              <a:t> </a:t>
            </a:r>
            <a:r>
              <a:rPr lang="ru-RU" sz="2000" i="1" dirty="0" err="1"/>
              <a:t>підбору</a:t>
            </a:r>
            <a:r>
              <a:rPr lang="ru-RU" sz="2000" i="1" dirty="0"/>
              <a:t> </a:t>
            </a:r>
            <a:r>
              <a:rPr lang="ru-RU" sz="2000" i="1" dirty="0" err="1"/>
              <a:t>найбільш</a:t>
            </a:r>
            <a:r>
              <a:rPr lang="ru-RU" sz="2000" i="1" dirty="0"/>
              <a:t> </a:t>
            </a:r>
            <a:r>
              <a:rPr lang="ru-RU" sz="2000" i="1" dirty="0" err="1"/>
              <a:t>доцільних</a:t>
            </a:r>
            <a:r>
              <a:rPr lang="ru-RU" sz="2000" i="1" dirty="0"/>
              <a:t> </a:t>
            </a:r>
            <a:r>
              <a:rPr lang="ru-RU" sz="2000" i="1" dirty="0" err="1" smtClean="0"/>
              <a:t>методів</a:t>
            </a:r>
            <a:r>
              <a:rPr lang="ru-RU" sz="2000" i="1" dirty="0" smtClean="0"/>
              <a:t> </a:t>
            </a:r>
            <a:r>
              <a:rPr lang="ru-RU" sz="2000" dirty="0" err="1" smtClean="0"/>
              <a:t>обліку</a:t>
            </a:r>
            <a:r>
              <a:rPr lang="ru-RU" sz="2000" dirty="0" smtClean="0"/>
              <a:t> </a:t>
            </a:r>
            <a:r>
              <a:rPr lang="ru-RU" sz="2000" dirty="0" err="1"/>
              <a:t>чисельності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тварин</a:t>
            </a:r>
            <a:r>
              <a:rPr lang="ru-RU" sz="2000" dirty="0"/>
              <a:t> у </a:t>
            </a:r>
            <a:r>
              <a:rPr lang="ru-RU" sz="2000" dirty="0" err="1"/>
              <a:t>відповідності</a:t>
            </a:r>
            <a:r>
              <a:rPr lang="ru-RU" sz="2000" dirty="0"/>
              <a:t> до сезону та </a:t>
            </a:r>
            <a:r>
              <a:rPr lang="ru-RU" sz="2000" dirty="0" smtClean="0"/>
              <a:t>виду </a:t>
            </a:r>
            <a:r>
              <a:rPr lang="ru-RU" sz="2000" dirty="0" err="1" smtClean="0"/>
              <a:t>тварин</a:t>
            </a:r>
            <a:r>
              <a:rPr lang="ru-RU" sz="2000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628800"/>
            <a:ext cx="896448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err="1"/>
              <a:t>Короткі</a:t>
            </a:r>
            <a:r>
              <a:rPr lang="ru-RU" sz="2000" i="1" dirty="0"/>
              <a:t> </a:t>
            </a:r>
            <a:r>
              <a:rPr lang="ru-RU" sz="2000" i="1" dirty="0" err="1"/>
              <a:t>теоретичні</a:t>
            </a:r>
            <a:r>
              <a:rPr lang="ru-RU" sz="2000" i="1" dirty="0"/>
              <a:t> </a:t>
            </a:r>
            <a:r>
              <a:rPr lang="ru-RU" sz="2000" i="1" dirty="0" err="1"/>
              <a:t>відомості</a:t>
            </a:r>
            <a:endParaRPr lang="ru-RU" sz="2000" i="1" dirty="0"/>
          </a:p>
          <a:p>
            <a:pPr algn="just"/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методів</a:t>
            </a:r>
            <a:r>
              <a:rPr lang="ru-RU" sz="2000" dirty="0"/>
              <a:t> </a:t>
            </a:r>
            <a:r>
              <a:rPr lang="ru-RU" sz="2000" dirty="0" err="1"/>
              <a:t>обліку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тварин</a:t>
            </a:r>
            <a:r>
              <a:rPr lang="ru-RU" sz="2000" dirty="0"/>
              <a:t> </a:t>
            </a:r>
            <a:r>
              <a:rPr lang="ru-RU" sz="2000" dirty="0" err="1"/>
              <a:t>залежить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smtClean="0"/>
              <a:t>типу та </a:t>
            </a:r>
            <a:r>
              <a:rPr lang="ru-RU" sz="2000" dirty="0" err="1"/>
              <a:t>підтипу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угідь</a:t>
            </a:r>
            <a:r>
              <a:rPr lang="ru-RU" sz="2000" dirty="0"/>
              <a:t> </a:t>
            </a:r>
            <a:r>
              <a:rPr lang="ru-RU" sz="2000" dirty="0" err="1"/>
              <a:t>Користувач</a:t>
            </a:r>
            <a:r>
              <a:rPr lang="ru-RU" sz="2000" dirty="0"/>
              <a:t> </a:t>
            </a:r>
            <a:r>
              <a:rPr lang="ru-RU" sz="2000" dirty="0" err="1"/>
              <a:t>мисливськими</a:t>
            </a:r>
            <a:r>
              <a:rPr lang="ru-RU" sz="2000" dirty="0"/>
              <a:t> </a:t>
            </a:r>
            <a:r>
              <a:rPr lang="ru-RU" sz="2000" dirty="0" err="1"/>
              <a:t>угіддями</a:t>
            </a:r>
            <a:r>
              <a:rPr lang="ru-RU" sz="2000" dirty="0"/>
              <a:t> </a:t>
            </a:r>
            <a:r>
              <a:rPr lang="ru-RU" sz="2000" dirty="0" smtClean="0"/>
              <a:t>перед </a:t>
            </a:r>
            <a:r>
              <a:rPr lang="ru-RU" sz="2000" dirty="0" err="1" smtClean="0"/>
              <a:t>проведенням</a:t>
            </a:r>
            <a:r>
              <a:rPr lang="ru-RU" sz="2000" dirty="0" smtClean="0"/>
              <a:t> </a:t>
            </a:r>
            <a:r>
              <a:rPr lang="ru-RU" sz="2000" dirty="0" err="1"/>
              <a:t>обліку</a:t>
            </a:r>
            <a:r>
              <a:rPr lang="ru-RU" sz="2000" dirty="0"/>
              <a:t> повинен детально </a:t>
            </a:r>
            <a:r>
              <a:rPr lang="ru-RU" sz="2000" dirty="0" err="1"/>
              <a:t>обстежити</a:t>
            </a:r>
            <a:r>
              <a:rPr lang="ru-RU" sz="2000" dirty="0"/>
              <a:t> </a:t>
            </a:r>
            <a:r>
              <a:rPr lang="ru-RU" sz="2000" dirty="0" err="1"/>
              <a:t>надані</a:t>
            </a:r>
            <a:r>
              <a:rPr lang="ru-RU" sz="2000" dirty="0"/>
              <a:t> в </a:t>
            </a:r>
            <a:r>
              <a:rPr lang="ru-RU" sz="2000" dirty="0" err="1"/>
              <a:t>користування</a:t>
            </a:r>
            <a:endParaRPr lang="ru-RU" sz="2000" dirty="0"/>
          </a:p>
          <a:p>
            <a:pPr algn="just"/>
            <a:r>
              <a:rPr lang="ru-RU" sz="2000" dirty="0" err="1"/>
              <a:t>мисливські</a:t>
            </a:r>
            <a:r>
              <a:rPr lang="ru-RU" sz="2000" dirty="0"/>
              <a:t> </a:t>
            </a:r>
            <a:r>
              <a:rPr lang="ru-RU" sz="2000" dirty="0" err="1"/>
              <a:t>угіддя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скласти</a:t>
            </a:r>
            <a:r>
              <a:rPr lang="ru-RU" sz="2000" dirty="0"/>
              <a:t> </a:t>
            </a:r>
            <a:r>
              <a:rPr lang="ru-RU" sz="2000" dirty="0" err="1"/>
              <a:t>детальну</a:t>
            </a:r>
            <a:r>
              <a:rPr lang="ru-RU" sz="2000" dirty="0"/>
              <a:t> карту схему. </a:t>
            </a:r>
            <a:r>
              <a:rPr lang="ru-RU" sz="2000" dirty="0" err="1"/>
              <a:t>Це</a:t>
            </a:r>
            <a:r>
              <a:rPr lang="ru-RU" sz="2000" dirty="0"/>
              <a:t> дозволить </a:t>
            </a:r>
            <a:r>
              <a:rPr lang="ru-RU" sz="2000" dirty="0" err="1" smtClean="0"/>
              <a:t>якісно</a:t>
            </a:r>
            <a:r>
              <a:rPr lang="ru-RU" sz="2000" dirty="0" smtClean="0"/>
              <a:t> провести </a:t>
            </a:r>
            <a:r>
              <a:rPr lang="ru-RU" sz="2000" dirty="0" err="1"/>
              <a:t>облік</a:t>
            </a:r>
            <a:r>
              <a:rPr lang="ru-RU" sz="2000" dirty="0"/>
              <a:t>, в </a:t>
            </a:r>
            <a:r>
              <a:rPr lang="ru-RU" sz="2000" dirty="0" err="1"/>
              <a:t>особливості</a:t>
            </a:r>
            <a:r>
              <a:rPr lang="ru-RU" sz="2000" dirty="0"/>
              <a:t> тих </a:t>
            </a:r>
            <a:r>
              <a:rPr lang="ru-RU" sz="2000" dirty="0" err="1"/>
              <a:t>територій</a:t>
            </a:r>
            <a:r>
              <a:rPr lang="ru-RU" sz="2000" dirty="0"/>
              <a:t> де велась </a:t>
            </a:r>
            <a:r>
              <a:rPr lang="ru-RU" sz="2000" dirty="0" err="1" smtClean="0"/>
              <a:t>господарська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діяльність</a:t>
            </a:r>
            <a:r>
              <a:rPr lang="ru-RU" sz="2000" dirty="0"/>
              <a:t>. </a:t>
            </a:r>
            <a:r>
              <a:rPr lang="ru-RU" sz="2000" dirty="0" err="1"/>
              <a:t>Найбільш</a:t>
            </a:r>
            <a:r>
              <a:rPr lang="ru-RU" sz="2000" dirty="0"/>
              <a:t> </a:t>
            </a:r>
            <a:r>
              <a:rPr lang="ru-RU" sz="2000" dirty="0" err="1"/>
              <a:t>поширеним</a:t>
            </a:r>
            <a:r>
              <a:rPr lang="ru-RU" sz="2000" dirty="0"/>
              <a:t> методом,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 smtClean="0"/>
              <a:t>використовують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користувачі</a:t>
            </a:r>
            <a:r>
              <a:rPr lang="ru-RU" sz="2000" dirty="0" smtClean="0"/>
              <a:t> </a:t>
            </a:r>
            <a:r>
              <a:rPr lang="ru-RU" sz="2000" dirty="0" err="1"/>
              <a:t>є</a:t>
            </a:r>
            <a:r>
              <a:rPr lang="ru-RU" sz="2000" dirty="0"/>
              <a:t> метод шумового прогону. </a:t>
            </a:r>
            <a:r>
              <a:rPr lang="ru-RU" sz="2000" dirty="0" err="1"/>
              <a:t>Лінія</a:t>
            </a:r>
            <a:r>
              <a:rPr lang="ru-RU" sz="2000" dirty="0"/>
              <a:t> </a:t>
            </a:r>
            <a:r>
              <a:rPr lang="ru-RU" sz="2000" dirty="0" err="1"/>
              <a:t>нагоничів</a:t>
            </a:r>
            <a:r>
              <a:rPr lang="ru-RU" sz="2000" dirty="0"/>
              <a:t> </a:t>
            </a:r>
            <a:r>
              <a:rPr lang="ru-RU" sz="2000" dirty="0" err="1"/>
              <a:t>рухається</a:t>
            </a:r>
            <a:r>
              <a:rPr lang="ru-RU" sz="2000" dirty="0"/>
              <a:t> </a:t>
            </a:r>
            <a:r>
              <a:rPr lang="ru-RU" sz="2000" dirty="0" smtClean="0"/>
              <a:t>у </a:t>
            </a:r>
            <a:r>
              <a:rPr lang="ru-RU" sz="2000" dirty="0" err="1" smtClean="0"/>
              <a:t>визначеному</a:t>
            </a:r>
            <a:r>
              <a:rPr lang="ru-RU" sz="2000" dirty="0" smtClean="0"/>
              <a:t> </a:t>
            </a:r>
            <a:r>
              <a:rPr lang="ru-RU" sz="2000" dirty="0" err="1"/>
              <a:t>напрямку</a:t>
            </a:r>
            <a:r>
              <a:rPr lang="ru-RU" sz="2000" dirty="0"/>
              <a:t> на </a:t>
            </a:r>
            <a:r>
              <a:rPr lang="ru-RU" sz="2000" dirty="0" err="1"/>
              <a:t>певній</a:t>
            </a:r>
            <a:r>
              <a:rPr lang="ru-RU" sz="2000" dirty="0"/>
              <a:t> </a:t>
            </a:r>
            <a:r>
              <a:rPr lang="ru-RU" sz="2000" dirty="0" err="1"/>
              <a:t>відстані</a:t>
            </a:r>
            <a:r>
              <a:rPr lang="ru-RU" sz="2000" dirty="0"/>
              <a:t> один </a:t>
            </a:r>
            <a:r>
              <a:rPr lang="ru-RU" sz="2000" dirty="0" err="1"/>
              <a:t>від</a:t>
            </a:r>
            <a:r>
              <a:rPr lang="ru-RU" sz="2000" dirty="0"/>
              <a:t> одного. </a:t>
            </a:r>
            <a:r>
              <a:rPr lang="ru-RU" sz="2000" dirty="0" err="1" smtClean="0"/>
              <a:t>Обліковці</a:t>
            </a:r>
            <a:r>
              <a:rPr lang="ru-RU" sz="2000" dirty="0" smtClean="0"/>
              <a:t> </a:t>
            </a:r>
            <a:r>
              <a:rPr lang="ru-RU" sz="2000" dirty="0" err="1" smtClean="0"/>
              <a:t>знаходяться</a:t>
            </a:r>
            <a:r>
              <a:rPr lang="ru-RU" sz="2000" dirty="0" smtClean="0"/>
              <a:t> </a:t>
            </a:r>
            <a:r>
              <a:rPr lang="ru-RU" sz="2000" dirty="0"/>
              <a:t>в </a:t>
            </a:r>
            <a:r>
              <a:rPr lang="ru-RU" sz="2000" dirty="0" err="1"/>
              <a:t>кінці</a:t>
            </a:r>
            <a:r>
              <a:rPr lang="ru-RU" sz="2000" dirty="0"/>
              <a:t> маршруту </a:t>
            </a:r>
            <a:r>
              <a:rPr lang="ru-RU" sz="2000" dirty="0" err="1"/>
              <a:t>нагоничів</a:t>
            </a:r>
            <a:r>
              <a:rPr lang="ru-RU" sz="2000" dirty="0"/>
              <a:t>. </a:t>
            </a:r>
            <a:r>
              <a:rPr lang="ru-RU" sz="2000" dirty="0" err="1"/>
              <a:t>Після</a:t>
            </a:r>
            <a:r>
              <a:rPr lang="ru-RU" sz="2000" dirty="0"/>
              <a:t> прогону </a:t>
            </a:r>
            <a:r>
              <a:rPr lang="ru-RU" sz="2000" dirty="0" err="1" smtClean="0"/>
              <a:t>збираються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відомості</a:t>
            </a:r>
            <a:r>
              <a:rPr lang="ru-RU" sz="2000" dirty="0" smtClean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кожного </a:t>
            </a:r>
            <a:r>
              <a:rPr lang="ru-RU" sz="2000" dirty="0" err="1"/>
              <a:t>нагонича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обліковця</a:t>
            </a:r>
            <a:r>
              <a:rPr lang="ru-RU" sz="2000" dirty="0"/>
              <a:t>,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заповнюється</a:t>
            </a:r>
            <a:r>
              <a:rPr lang="ru-RU" sz="2000" dirty="0"/>
              <a:t> </a:t>
            </a:r>
            <a:r>
              <a:rPr lang="ru-RU" sz="2000" dirty="0" err="1"/>
              <a:t>картка</a:t>
            </a:r>
            <a:r>
              <a:rPr lang="ru-RU" sz="2000" dirty="0"/>
              <a:t> </a:t>
            </a:r>
            <a:r>
              <a:rPr lang="ru-RU" sz="2000" dirty="0" err="1"/>
              <a:t>обліку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Такий</a:t>
            </a:r>
            <a:r>
              <a:rPr lang="ru-RU" sz="2000" dirty="0"/>
              <a:t> метод не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використовуватись</a:t>
            </a:r>
            <a:r>
              <a:rPr lang="ru-RU" sz="2000" dirty="0"/>
              <a:t> для </a:t>
            </a:r>
            <a:r>
              <a:rPr lang="ru-RU" sz="2000" dirty="0" err="1"/>
              <a:t>обліку</a:t>
            </a:r>
            <a:r>
              <a:rPr lang="ru-RU" sz="2000" dirty="0"/>
              <a:t> </a:t>
            </a:r>
            <a:r>
              <a:rPr lang="ru-RU" sz="2000" dirty="0" err="1"/>
              <a:t>нір</a:t>
            </a:r>
            <a:r>
              <a:rPr lang="ru-RU" sz="2000" dirty="0"/>
              <a:t>, </a:t>
            </a:r>
            <a:r>
              <a:rPr lang="ru-RU" sz="2000" dirty="0" err="1"/>
              <a:t>лігвищ</a:t>
            </a:r>
            <a:r>
              <a:rPr lang="ru-RU" sz="2000" dirty="0"/>
              <a:t>, </a:t>
            </a:r>
            <a:r>
              <a:rPr lang="ru-RU" sz="2000" dirty="0" err="1" smtClean="0"/>
              <a:t>слідів</a:t>
            </a:r>
            <a:r>
              <a:rPr lang="ru-RU" sz="2000" dirty="0" smtClean="0"/>
              <a:t>, </a:t>
            </a:r>
            <a:r>
              <a:rPr lang="ru-RU" sz="2000" dirty="0" err="1" smtClean="0"/>
              <a:t>погризів</a:t>
            </a:r>
            <a:r>
              <a:rPr lang="ru-RU" sz="2000" dirty="0"/>
              <a:t>, </a:t>
            </a:r>
            <a:r>
              <a:rPr lang="ru-RU" sz="2000" dirty="0" err="1"/>
              <a:t>оскільки</a:t>
            </a:r>
            <a:r>
              <a:rPr lang="ru-RU" sz="2000" dirty="0"/>
              <a:t> велика </a:t>
            </a:r>
            <a:r>
              <a:rPr lang="ru-RU" sz="2000" dirty="0" err="1"/>
              <a:t>ймовірність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ні</a:t>
            </a:r>
            <a:r>
              <a:rPr lang="ru-RU" sz="2000" dirty="0"/>
              <a:t> </a:t>
            </a:r>
            <a:r>
              <a:rPr lang="ru-RU" sz="2000" dirty="0" err="1"/>
              <a:t>нагонич</a:t>
            </a:r>
            <a:r>
              <a:rPr lang="ru-RU" sz="2000" dirty="0"/>
              <a:t> </a:t>
            </a:r>
            <a:r>
              <a:rPr lang="ru-RU" sz="2000" dirty="0" err="1"/>
              <a:t>ні</a:t>
            </a:r>
            <a:r>
              <a:rPr lang="ru-RU" sz="2000" dirty="0"/>
              <a:t> </a:t>
            </a:r>
            <a:r>
              <a:rPr lang="ru-RU" sz="2000" dirty="0" err="1"/>
              <a:t>обліковець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не</a:t>
            </a:r>
          </a:p>
          <a:p>
            <a:pPr algn="just"/>
            <a:r>
              <a:rPr lang="ru-RU" sz="2000" dirty="0" err="1"/>
              <a:t>помітять</a:t>
            </a:r>
            <a:r>
              <a:rPr lang="ru-RU" sz="2000" dirty="0"/>
              <a:t>. Тому, </a:t>
            </a:r>
            <a:r>
              <a:rPr lang="ru-RU" sz="2000" dirty="0" err="1"/>
              <a:t>облік</a:t>
            </a:r>
            <a:r>
              <a:rPr lang="ru-RU" sz="2000" dirty="0"/>
              <a:t> </a:t>
            </a:r>
            <a:r>
              <a:rPr lang="ru-RU" sz="2000" dirty="0" err="1"/>
              <a:t>нір</a:t>
            </a:r>
            <a:r>
              <a:rPr lang="ru-RU" sz="2000" dirty="0"/>
              <a:t>, </a:t>
            </a:r>
            <a:r>
              <a:rPr lang="ru-RU" sz="2000" dirty="0" err="1"/>
              <a:t>лігвищ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т.п.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проводити</a:t>
            </a:r>
            <a:r>
              <a:rPr lang="ru-RU" sz="2000" dirty="0"/>
              <a:t> </a:t>
            </a:r>
            <a:r>
              <a:rPr lang="ru-RU" sz="2000" dirty="0" err="1"/>
              <a:t>окремо</a:t>
            </a:r>
            <a:r>
              <a:rPr lang="ru-RU" sz="2000" dirty="0"/>
              <a:t>. </a:t>
            </a:r>
            <a:r>
              <a:rPr lang="ru-RU" sz="2000" dirty="0" smtClean="0"/>
              <a:t>Особливою </a:t>
            </a:r>
            <a:r>
              <a:rPr lang="ru-RU" sz="2000" dirty="0" err="1" smtClean="0"/>
              <a:t>складністю</a:t>
            </a:r>
            <a:r>
              <a:rPr lang="ru-RU" sz="2000" dirty="0" smtClean="0"/>
              <a:t> </a:t>
            </a:r>
            <a:r>
              <a:rPr lang="ru-RU" sz="2000" dirty="0" err="1"/>
              <a:t>відрізняються</a:t>
            </a:r>
            <a:r>
              <a:rPr lang="ru-RU" sz="2000" dirty="0"/>
              <a:t> </a:t>
            </a:r>
            <a:r>
              <a:rPr lang="ru-RU" sz="2000" dirty="0" err="1"/>
              <a:t>обліки</a:t>
            </a:r>
            <a:r>
              <a:rPr lang="ru-RU" sz="2000" dirty="0"/>
              <a:t> великих </a:t>
            </a:r>
            <a:r>
              <a:rPr lang="ru-RU" sz="2000" dirty="0" err="1"/>
              <a:t>хижих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зумовлено</a:t>
            </a:r>
            <a:r>
              <a:rPr lang="ru-RU" sz="2000" dirty="0"/>
              <a:t> </a:t>
            </a:r>
            <a:r>
              <a:rPr lang="ru-RU" sz="2000" dirty="0" err="1" smtClean="0"/>
              <a:t>значною</a:t>
            </a:r>
            <a:r>
              <a:rPr lang="ru-RU" sz="2000" dirty="0" smtClean="0"/>
              <a:t> </a:t>
            </a:r>
            <a:r>
              <a:rPr lang="ru-RU" sz="2000" dirty="0" err="1" smtClean="0"/>
              <a:t>площею</a:t>
            </a:r>
            <a:r>
              <a:rPr lang="ru-RU" sz="2000" dirty="0"/>
              <a:t>, яку вони </a:t>
            </a:r>
            <a:r>
              <a:rPr lang="ru-RU" sz="2000" dirty="0" err="1"/>
              <a:t>займають</a:t>
            </a:r>
            <a:r>
              <a:rPr lang="ru-RU" sz="2000" dirty="0"/>
              <a:t>, як </a:t>
            </a:r>
            <a:r>
              <a:rPr lang="ru-RU" sz="2000" dirty="0" err="1"/>
              <a:t>мисливську</a:t>
            </a:r>
            <a:r>
              <a:rPr lang="ru-RU" sz="2000" dirty="0"/>
              <a:t> </a:t>
            </a:r>
            <a:r>
              <a:rPr lang="ru-RU" sz="2000" dirty="0" err="1"/>
              <a:t>територію</a:t>
            </a:r>
            <a:r>
              <a:rPr lang="ru-RU" sz="20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24744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Тому </a:t>
            </a:r>
            <a:r>
              <a:rPr lang="ru-RU" sz="2400" dirty="0" err="1" smtClean="0"/>
              <a:t>мисливствознавець</a:t>
            </a:r>
            <a:r>
              <a:rPr lang="ru-RU" sz="2400" dirty="0" smtClean="0"/>
              <a:t> </a:t>
            </a:r>
            <a:r>
              <a:rPr lang="ru-RU" sz="2400" dirty="0" err="1"/>
              <a:t>користувача</a:t>
            </a:r>
            <a:r>
              <a:rPr lang="ru-RU" sz="2400" dirty="0"/>
              <a:t> </a:t>
            </a:r>
            <a:r>
              <a:rPr lang="ru-RU" sz="2400" dirty="0" err="1"/>
              <a:t>мисливськими</a:t>
            </a:r>
            <a:r>
              <a:rPr lang="ru-RU" sz="2400" dirty="0"/>
              <a:t> </a:t>
            </a:r>
            <a:r>
              <a:rPr lang="ru-RU" sz="2400" dirty="0" err="1"/>
              <a:t>угіддями</a:t>
            </a:r>
            <a:r>
              <a:rPr lang="ru-RU" sz="2400" dirty="0"/>
              <a:t> повинен </a:t>
            </a:r>
            <a:r>
              <a:rPr lang="ru-RU" sz="2400" dirty="0" err="1" smtClean="0"/>
              <a:t>протягом</a:t>
            </a:r>
            <a:r>
              <a:rPr lang="ru-RU" sz="2400" dirty="0" smtClean="0"/>
              <a:t> </a:t>
            </a:r>
            <a:r>
              <a:rPr lang="ru-RU" sz="2400" dirty="0" err="1" smtClean="0"/>
              <a:t>усього</a:t>
            </a:r>
            <a:r>
              <a:rPr lang="ru-RU" sz="2400" dirty="0" smtClean="0"/>
              <a:t> </a:t>
            </a:r>
            <a:r>
              <a:rPr lang="ru-RU" sz="2400" dirty="0"/>
              <a:t>року </a:t>
            </a:r>
            <a:r>
              <a:rPr lang="ru-RU" sz="2400" dirty="0" err="1"/>
              <a:t>фіксувати</a:t>
            </a:r>
            <a:r>
              <a:rPr lang="ru-RU" sz="2400" dirty="0"/>
              <a:t> </a:t>
            </a:r>
            <a:r>
              <a:rPr lang="ru-RU" sz="2400" dirty="0" err="1"/>
              <a:t>випадки</a:t>
            </a:r>
            <a:r>
              <a:rPr lang="ru-RU" sz="2400" dirty="0"/>
              <a:t> </a:t>
            </a:r>
            <a:r>
              <a:rPr lang="ru-RU" sz="2400" dirty="0" err="1"/>
              <a:t>зустрічі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хижаками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слідами</a:t>
            </a:r>
            <a:r>
              <a:rPr lang="ru-RU" sz="2400" dirty="0"/>
              <a:t>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активності</a:t>
            </a:r>
            <a:r>
              <a:rPr lang="ru-RU" sz="2400" dirty="0"/>
              <a:t>, </a:t>
            </a:r>
            <a:r>
              <a:rPr lang="ru-RU" sz="2400" dirty="0" err="1"/>
              <a:t>відмічати</a:t>
            </a:r>
            <a:r>
              <a:rPr lang="ru-RU" sz="2400" dirty="0"/>
              <a:t> </a:t>
            </a:r>
            <a:r>
              <a:rPr lang="ru-RU" sz="2400" dirty="0" err="1"/>
              <a:t>це</a:t>
            </a:r>
            <a:r>
              <a:rPr lang="ru-RU" sz="2400" dirty="0"/>
              <a:t> на </a:t>
            </a:r>
            <a:r>
              <a:rPr lang="ru-RU" sz="2400" dirty="0" err="1"/>
              <a:t>карті</a:t>
            </a:r>
            <a:r>
              <a:rPr lang="ru-RU" sz="2400" dirty="0"/>
              <a:t> </a:t>
            </a:r>
            <a:r>
              <a:rPr lang="ru-RU" sz="2400" dirty="0" err="1"/>
              <a:t>схемі</a:t>
            </a:r>
            <a:r>
              <a:rPr lang="ru-RU" sz="2400" dirty="0"/>
              <a:t>. </a:t>
            </a:r>
            <a:r>
              <a:rPr lang="ru-RU" sz="2400" dirty="0" err="1"/>
              <a:t>Передсезонний</a:t>
            </a:r>
            <a:r>
              <a:rPr lang="ru-RU" sz="2400" dirty="0"/>
              <a:t> </a:t>
            </a:r>
            <a:r>
              <a:rPr lang="ru-RU" sz="2400" dirty="0" err="1"/>
              <a:t>облік</a:t>
            </a:r>
            <a:r>
              <a:rPr lang="ru-RU" sz="2400" dirty="0"/>
              <a:t> </a:t>
            </a:r>
            <a:r>
              <a:rPr lang="ru-RU" sz="2400" dirty="0" err="1"/>
              <a:t>звірів</a:t>
            </a:r>
            <a:r>
              <a:rPr lang="ru-RU" sz="2400" dirty="0"/>
              <a:t>, </a:t>
            </a:r>
            <a:r>
              <a:rPr lang="ru-RU" sz="2400" dirty="0" err="1" smtClean="0"/>
              <a:t>значно</a:t>
            </a:r>
            <a:r>
              <a:rPr lang="ru-RU" sz="2400" dirty="0" smtClean="0"/>
              <a:t> </a:t>
            </a:r>
            <a:r>
              <a:rPr lang="ru-RU" sz="2400" dirty="0" err="1" smtClean="0"/>
              <a:t>складніший</a:t>
            </a:r>
            <a:r>
              <a:rPr lang="ru-RU" sz="2400" dirty="0"/>
              <a:t>. Тому </a:t>
            </a:r>
            <a:r>
              <a:rPr lang="ru-RU" sz="2400" dirty="0" err="1"/>
              <a:t>відповідно</a:t>
            </a:r>
            <a:r>
              <a:rPr lang="ru-RU" sz="2400" dirty="0"/>
              <a:t> до </a:t>
            </a:r>
            <a:r>
              <a:rPr lang="ru-RU" sz="2400" dirty="0" err="1"/>
              <a:t>особливостей</a:t>
            </a:r>
            <a:r>
              <a:rPr lang="ru-RU" sz="2400" dirty="0"/>
              <a:t> </a:t>
            </a:r>
            <a:r>
              <a:rPr lang="ru-RU" sz="2400" dirty="0" err="1"/>
              <a:t>біології</a:t>
            </a:r>
            <a:r>
              <a:rPr lang="ru-RU" sz="2400" dirty="0"/>
              <a:t> кожного </a:t>
            </a:r>
            <a:r>
              <a:rPr lang="ru-RU" sz="2400" dirty="0" smtClean="0"/>
              <a:t>виду </a:t>
            </a:r>
            <a:r>
              <a:rPr lang="ru-RU" sz="2400" dirty="0" err="1" smtClean="0"/>
              <a:t>береться</a:t>
            </a:r>
            <a:r>
              <a:rPr lang="ru-RU" sz="2400" dirty="0" smtClean="0"/>
              <a:t> </a:t>
            </a:r>
            <a:r>
              <a:rPr lang="ru-RU" sz="2400" dirty="0" err="1"/>
              <a:t>середній</a:t>
            </a:r>
            <a:r>
              <a:rPr lang="ru-RU" sz="2400" dirty="0"/>
              <a:t> </a:t>
            </a:r>
            <a:r>
              <a:rPr lang="ru-RU" sz="2400" dirty="0" err="1"/>
              <a:t>показник</a:t>
            </a:r>
            <a:r>
              <a:rPr lang="ru-RU" sz="2400" dirty="0"/>
              <a:t> </a:t>
            </a:r>
            <a:r>
              <a:rPr lang="ru-RU" sz="2400" dirty="0" err="1"/>
              <a:t>плодючості</a:t>
            </a:r>
            <a:r>
              <a:rPr lang="ru-RU" sz="2400" dirty="0"/>
              <a:t> </a:t>
            </a:r>
            <a:r>
              <a:rPr lang="ru-RU" sz="2400" dirty="0" err="1"/>
              <a:t>й</a:t>
            </a:r>
            <a:r>
              <a:rPr lang="ru-RU" sz="2400" dirty="0"/>
              <a:t> </a:t>
            </a:r>
            <a:r>
              <a:rPr lang="ru-RU" sz="2400" dirty="0" err="1"/>
              <a:t>вираховується</a:t>
            </a:r>
            <a:r>
              <a:rPr lang="ru-RU" sz="2400" dirty="0"/>
              <a:t> </a:t>
            </a:r>
            <a:r>
              <a:rPr lang="ru-RU" sz="2400" dirty="0" err="1" smtClean="0"/>
              <a:t>орієнтована</a:t>
            </a:r>
            <a:r>
              <a:rPr lang="ru-RU" sz="2400" dirty="0" smtClean="0"/>
              <a:t> </a:t>
            </a:r>
            <a:r>
              <a:rPr lang="ru-RU" sz="2400" dirty="0" err="1" smtClean="0"/>
              <a:t>чисельність</a:t>
            </a:r>
            <a:r>
              <a:rPr lang="ru-RU" sz="2400" dirty="0"/>
              <a:t>. Як </a:t>
            </a:r>
            <a:r>
              <a:rPr lang="ru-RU" sz="2400" dirty="0" err="1"/>
              <a:t>і</a:t>
            </a:r>
            <a:r>
              <a:rPr lang="ru-RU" sz="2400" dirty="0"/>
              <a:t> у </a:t>
            </a:r>
            <a:r>
              <a:rPr lang="ru-RU" sz="2400" dirty="0" err="1"/>
              <a:t>випадку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птахами, за </a:t>
            </a:r>
            <a:r>
              <a:rPr lang="ru-RU" sz="2400" dirty="0" err="1"/>
              <a:t>виключенням</a:t>
            </a:r>
            <a:r>
              <a:rPr lang="ru-RU" sz="2400" dirty="0"/>
              <a:t> методу </a:t>
            </a:r>
            <a:r>
              <a:rPr lang="ru-RU" sz="2400" dirty="0" smtClean="0"/>
              <a:t>шумового прогону</a:t>
            </a:r>
            <a:r>
              <a:rPr lang="ru-RU" sz="2400" dirty="0"/>
              <a:t>, до </a:t>
            </a:r>
            <a:r>
              <a:rPr lang="ru-RU" sz="2400" dirty="0" err="1"/>
              <a:t>облікових</a:t>
            </a:r>
            <a:r>
              <a:rPr lang="ru-RU" sz="2400" dirty="0"/>
              <a:t> </a:t>
            </a:r>
            <a:r>
              <a:rPr lang="ru-RU" sz="2400" dirty="0" err="1"/>
              <a:t>робіт</a:t>
            </a:r>
            <a:r>
              <a:rPr lang="ru-RU" sz="2400" dirty="0"/>
              <a:t> </a:t>
            </a:r>
            <a:r>
              <a:rPr lang="ru-RU" sz="2400" dirty="0" err="1"/>
              <a:t>слід</a:t>
            </a:r>
            <a:r>
              <a:rPr lang="ru-RU" sz="2400" dirty="0"/>
              <a:t> </a:t>
            </a:r>
            <a:r>
              <a:rPr lang="ru-RU" sz="2400" dirty="0" err="1"/>
              <a:t>залучати</a:t>
            </a:r>
            <a:r>
              <a:rPr lang="ru-RU" sz="2400" dirty="0"/>
              <a:t> </a:t>
            </a:r>
            <a:r>
              <a:rPr lang="ru-RU" sz="2400" dirty="0" err="1"/>
              <a:t>досвідчених</a:t>
            </a:r>
            <a:r>
              <a:rPr lang="ru-RU" sz="2400" dirty="0"/>
              <a:t> </a:t>
            </a:r>
            <a:r>
              <a:rPr lang="ru-RU" sz="2400" dirty="0" err="1"/>
              <a:t>мисливців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 err="1"/>
              <a:t>Хід</a:t>
            </a:r>
            <a:r>
              <a:rPr lang="ru-RU" sz="2000" i="1" dirty="0"/>
              <a:t> </a:t>
            </a:r>
            <a:r>
              <a:rPr lang="ru-RU" sz="2000" i="1" dirty="0" err="1"/>
              <a:t>роботи</a:t>
            </a:r>
            <a:endParaRPr lang="ru-RU" sz="2000" i="1" dirty="0"/>
          </a:p>
          <a:p>
            <a:pPr algn="just"/>
            <a:r>
              <a:rPr lang="ru-RU" sz="2000" dirty="0"/>
              <a:t>Для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даної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, </a:t>
            </a:r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володіти</a:t>
            </a:r>
            <a:r>
              <a:rPr lang="ru-RU" sz="2000" dirty="0"/>
              <a:t> </a:t>
            </a:r>
            <a:r>
              <a:rPr lang="ru-RU" sz="2000" dirty="0" err="1"/>
              <a:t>знаннями</a:t>
            </a:r>
            <a:r>
              <a:rPr lang="ru-RU" sz="2000" dirty="0"/>
              <a:t> </a:t>
            </a:r>
            <a:r>
              <a:rPr lang="ru-RU" sz="2000" dirty="0" smtClean="0"/>
              <a:t>про </a:t>
            </a:r>
            <a:r>
              <a:rPr lang="ru-RU" sz="2000" dirty="0" err="1" smtClean="0"/>
              <a:t>еколого-біологічні</a:t>
            </a:r>
            <a:r>
              <a:rPr lang="ru-RU" sz="2000" dirty="0" smtClean="0"/>
              <a:t> </a:t>
            </a:r>
            <a:r>
              <a:rPr lang="ru-RU" sz="2000" dirty="0" err="1"/>
              <a:t>особливості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звірів</a:t>
            </a:r>
            <a:r>
              <a:rPr lang="ru-RU" sz="2000" dirty="0"/>
              <a:t> та </a:t>
            </a:r>
            <a:r>
              <a:rPr lang="ru-RU" sz="2000" dirty="0" err="1"/>
              <a:t>птахів</a:t>
            </a:r>
            <a:r>
              <a:rPr lang="ru-RU" sz="2000" dirty="0"/>
              <a:t>. Для </a:t>
            </a:r>
            <a:r>
              <a:rPr lang="ru-RU" sz="2000" dirty="0" err="1" smtClean="0"/>
              <a:t>цього</a:t>
            </a:r>
            <a:r>
              <a:rPr lang="ru-RU" sz="2000" dirty="0" smtClean="0"/>
              <a:t>, </a:t>
            </a:r>
            <a:r>
              <a:rPr lang="ru-RU" sz="2000" dirty="0" err="1" smtClean="0"/>
              <a:t>кожен</a:t>
            </a:r>
            <a:r>
              <a:rPr lang="ru-RU" sz="2000" dirty="0" smtClean="0"/>
              <a:t> </a:t>
            </a:r>
            <a:r>
              <a:rPr lang="ru-RU" sz="2000" dirty="0"/>
              <a:t>студент коротко </a:t>
            </a:r>
            <a:r>
              <a:rPr lang="ru-RU" sz="2000" dirty="0" err="1"/>
              <a:t>занотовує</a:t>
            </a:r>
            <a:r>
              <a:rPr lang="ru-RU" sz="2000" dirty="0"/>
              <a:t> </a:t>
            </a:r>
            <a:r>
              <a:rPr lang="ru-RU" sz="2000" dirty="0" err="1"/>
              <a:t>основні</a:t>
            </a:r>
            <a:r>
              <a:rPr lang="ru-RU" sz="2000" dirty="0"/>
              <a:t> </a:t>
            </a:r>
            <a:r>
              <a:rPr lang="ru-RU" sz="2000" dirty="0" err="1"/>
              <a:t>біолого-екологічні</a:t>
            </a:r>
            <a:r>
              <a:rPr lang="ru-RU" sz="2000" dirty="0"/>
              <a:t> </a:t>
            </a:r>
            <a:r>
              <a:rPr lang="ru-RU" sz="2000" dirty="0" err="1" smtClean="0"/>
              <a:t>параметри</a:t>
            </a:r>
            <a:r>
              <a:rPr lang="ru-RU" sz="2000" dirty="0" smtClean="0"/>
              <a:t> одного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видів</a:t>
            </a:r>
            <a:r>
              <a:rPr lang="ru-RU" sz="2000" dirty="0"/>
              <a:t> </a:t>
            </a:r>
            <a:r>
              <a:rPr lang="ru-RU" sz="2000" dirty="0" err="1"/>
              <a:t>досліджуваних</a:t>
            </a:r>
            <a:r>
              <a:rPr lang="ru-RU" sz="2000" dirty="0"/>
              <a:t> </a:t>
            </a:r>
            <a:r>
              <a:rPr lang="ru-RU" sz="2000" dirty="0" err="1"/>
              <a:t>тварин</a:t>
            </a:r>
            <a:r>
              <a:rPr lang="ru-RU" sz="2000" dirty="0"/>
              <a:t>. </a:t>
            </a:r>
            <a:r>
              <a:rPr lang="ru-RU" sz="2000" dirty="0" err="1"/>
              <a:t>Наступним</a:t>
            </a:r>
            <a:r>
              <a:rPr lang="ru-RU" sz="2000" dirty="0"/>
              <a:t> </a:t>
            </a:r>
            <a:r>
              <a:rPr lang="ru-RU" sz="2000" dirty="0" err="1"/>
              <a:t>кроком</a:t>
            </a:r>
            <a:r>
              <a:rPr lang="ru-RU" sz="2000" dirty="0"/>
              <a:t> </a:t>
            </a:r>
            <a:r>
              <a:rPr lang="ru-RU" sz="2000" dirty="0" err="1"/>
              <a:t>є</a:t>
            </a:r>
            <a:r>
              <a:rPr lang="ru-RU" sz="2000" dirty="0"/>
              <a:t> </a:t>
            </a:r>
            <a:r>
              <a:rPr lang="ru-RU" sz="2000" dirty="0" err="1"/>
              <a:t>ознайомлення</a:t>
            </a:r>
            <a:r>
              <a:rPr lang="ru-RU" sz="2000" dirty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основними</a:t>
            </a:r>
            <a:r>
              <a:rPr lang="ru-RU" sz="2000" dirty="0" smtClean="0"/>
              <a:t> </a:t>
            </a:r>
            <a:r>
              <a:rPr lang="ru-RU" sz="2000" dirty="0"/>
              <a:t>методами </a:t>
            </a:r>
            <a:r>
              <a:rPr lang="ru-RU" sz="2000" dirty="0" err="1"/>
              <a:t>обліку</a:t>
            </a:r>
            <a:r>
              <a:rPr lang="ru-RU" sz="2000" dirty="0"/>
              <a:t> </a:t>
            </a:r>
            <a:r>
              <a:rPr lang="ru-RU" sz="2000" dirty="0" err="1"/>
              <a:t>чисельності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тварин</a:t>
            </a:r>
            <a:r>
              <a:rPr lang="ru-RU" sz="2000" dirty="0"/>
              <a:t>. </a:t>
            </a:r>
            <a:r>
              <a:rPr lang="ru-RU" sz="2000" dirty="0" err="1" smtClean="0"/>
              <a:t>Після</a:t>
            </a:r>
            <a:r>
              <a:rPr lang="ru-RU" sz="2000" dirty="0" smtClean="0"/>
              <a:t>, </a:t>
            </a:r>
            <a:r>
              <a:rPr lang="ru-RU" sz="2000" dirty="0" err="1" smtClean="0"/>
              <a:t>враховуючи</a:t>
            </a:r>
            <a:r>
              <a:rPr lang="ru-RU" sz="2000" dirty="0" smtClean="0"/>
              <a:t> </a:t>
            </a:r>
            <a:r>
              <a:rPr lang="ru-RU" sz="2000" dirty="0" err="1"/>
              <a:t>біологію</a:t>
            </a:r>
            <a:r>
              <a:rPr lang="ru-RU" sz="2000" dirty="0"/>
              <a:t> </a:t>
            </a:r>
            <a:r>
              <a:rPr lang="ru-RU" sz="2000" dirty="0" err="1"/>
              <a:t>окремих</a:t>
            </a:r>
            <a:r>
              <a:rPr lang="ru-RU" sz="2000" dirty="0"/>
              <a:t> </a:t>
            </a:r>
            <a:r>
              <a:rPr lang="ru-RU" sz="2000" dirty="0" err="1"/>
              <a:t>видів</a:t>
            </a:r>
            <a:r>
              <a:rPr lang="ru-RU" sz="2000" dirty="0"/>
              <a:t> </a:t>
            </a:r>
            <a:r>
              <a:rPr lang="ru-RU" sz="2000" dirty="0" err="1"/>
              <a:t>мисливських</a:t>
            </a:r>
            <a:r>
              <a:rPr lang="ru-RU" sz="2000" dirty="0"/>
              <a:t> </a:t>
            </a:r>
            <a:r>
              <a:rPr lang="ru-RU" sz="2000" dirty="0" err="1"/>
              <a:t>звірів</a:t>
            </a:r>
            <a:r>
              <a:rPr lang="ru-RU" sz="2000" dirty="0"/>
              <a:t> та </a:t>
            </a:r>
            <a:r>
              <a:rPr lang="ru-RU" sz="2000" dirty="0" err="1"/>
              <a:t>птахів</a:t>
            </a:r>
            <a:r>
              <a:rPr lang="ru-RU" sz="2000" dirty="0"/>
              <a:t>, </a:t>
            </a:r>
            <a:r>
              <a:rPr lang="ru-RU" sz="2000" dirty="0" err="1" smtClean="0"/>
              <a:t>підібрати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найбільш</a:t>
            </a:r>
            <a:r>
              <a:rPr lang="ru-RU" sz="2000" dirty="0" smtClean="0"/>
              <a:t> </a:t>
            </a:r>
            <a:r>
              <a:rPr lang="ru-RU" sz="2000" dirty="0" err="1"/>
              <a:t>оптимальні</a:t>
            </a:r>
            <a:r>
              <a:rPr lang="ru-RU" sz="2000" dirty="0"/>
              <a:t> </a:t>
            </a:r>
            <a:r>
              <a:rPr lang="ru-RU" sz="2000" dirty="0" err="1"/>
              <a:t>методи</a:t>
            </a:r>
            <a:r>
              <a:rPr lang="ru-RU" sz="2000" dirty="0"/>
              <a:t> </a:t>
            </a:r>
            <a:r>
              <a:rPr lang="ru-RU" sz="2000" dirty="0" err="1"/>
              <a:t>обліку</a:t>
            </a:r>
            <a:r>
              <a:rPr lang="ru-RU" sz="2000" dirty="0"/>
              <a:t> </a:t>
            </a:r>
            <a:r>
              <a:rPr lang="ru-RU" sz="2000" dirty="0" err="1"/>
              <a:t>чисельності</a:t>
            </a:r>
            <a:r>
              <a:rPr lang="ru-RU" sz="2000" dirty="0"/>
              <a:t> для одного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видів</a:t>
            </a:r>
            <a:r>
              <a:rPr lang="ru-RU" sz="2000" dirty="0"/>
              <a:t> </a:t>
            </a:r>
            <a:r>
              <a:rPr lang="ru-RU" sz="2000" dirty="0" err="1"/>
              <a:t>тварин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Результати</a:t>
            </a:r>
            <a:r>
              <a:rPr lang="ru-RU" sz="2000" dirty="0"/>
              <a:t> </a:t>
            </a:r>
            <a:r>
              <a:rPr lang="ru-RU" sz="2000" dirty="0" err="1"/>
              <a:t>представити</a:t>
            </a:r>
            <a:r>
              <a:rPr lang="ru-RU" sz="2000" dirty="0"/>
              <a:t> у </a:t>
            </a:r>
            <a:r>
              <a:rPr lang="ru-RU" sz="2000" dirty="0" err="1"/>
              <a:t>відповідності</a:t>
            </a:r>
            <a:r>
              <a:rPr lang="ru-RU" sz="2000" dirty="0"/>
              <a:t> до </a:t>
            </a:r>
            <a:r>
              <a:rPr lang="ru-RU" sz="2000" dirty="0" err="1"/>
              <a:t>таблиці</a:t>
            </a:r>
            <a:r>
              <a:rPr lang="ru-RU" sz="2000" dirty="0"/>
              <a:t> 1. </a:t>
            </a:r>
            <a:r>
              <a:rPr lang="ru-RU" sz="2000" dirty="0" err="1" smtClean="0"/>
              <a:t>Обґрунтувати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здійснений</a:t>
            </a:r>
            <a:r>
              <a:rPr lang="ru-RU" sz="2000" dirty="0" smtClean="0"/>
              <a:t> </a:t>
            </a:r>
            <a:r>
              <a:rPr lang="ru-RU" sz="2000" dirty="0" err="1"/>
              <a:t>вибір</a:t>
            </a:r>
            <a:r>
              <a:rPr lang="ru-RU" sz="2000" dirty="0"/>
              <a:t> у </a:t>
            </a:r>
            <a:r>
              <a:rPr lang="ru-RU" sz="2000" dirty="0" err="1"/>
              <a:t>формі</a:t>
            </a:r>
            <a:r>
              <a:rPr lang="ru-RU" sz="2000" dirty="0"/>
              <a:t> </a:t>
            </a:r>
            <a:r>
              <a:rPr lang="ru-RU" sz="2000" dirty="0" err="1"/>
              <a:t>висновку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Таблиця</a:t>
            </a:r>
            <a:r>
              <a:rPr lang="ru-RU" sz="2000" dirty="0"/>
              <a:t> 1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789040"/>
            <a:ext cx="686876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Дайте </a:t>
            </a:r>
            <a:r>
              <a:rPr lang="ru-RU" sz="2400" dirty="0" err="1" smtClean="0"/>
              <a:t>відповідь</a:t>
            </a:r>
            <a:r>
              <a:rPr lang="ru-RU" sz="2400" dirty="0" smtClean="0"/>
              <a:t> на </a:t>
            </a:r>
            <a:r>
              <a:rPr lang="ru-RU" sz="2400" dirty="0" err="1" smtClean="0"/>
              <a:t>питання</a:t>
            </a:r>
            <a:endParaRPr lang="ru-RU" sz="2400" dirty="0"/>
          </a:p>
          <a:p>
            <a:r>
              <a:rPr lang="ru-RU" sz="2400" dirty="0"/>
              <a:t>1)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існують</a:t>
            </a:r>
            <a:r>
              <a:rPr lang="ru-RU" sz="2400" dirty="0"/>
              <a:t> </a:t>
            </a:r>
            <a:r>
              <a:rPr lang="ru-RU" sz="2400" dirty="0" err="1"/>
              <a:t>методи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?</a:t>
            </a:r>
          </a:p>
          <a:p>
            <a:r>
              <a:rPr lang="ru-RU" sz="2400" dirty="0"/>
              <a:t>2)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чого</a:t>
            </a:r>
            <a:r>
              <a:rPr lang="ru-RU" sz="2400" dirty="0"/>
              <a:t> </a:t>
            </a:r>
            <a:r>
              <a:rPr lang="ru-RU" sz="2400" dirty="0" err="1"/>
              <a:t>залежить</a:t>
            </a:r>
            <a:r>
              <a:rPr lang="ru-RU" sz="2400" dirty="0"/>
              <a:t> </a:t>
            </a:r>
            <a:r>
              <a:rPr lang="ru-RU" sz="2400" dirty="0" err="1"/>
              <a:t>вибір</a:t>
            </a:r>
            <a:r>
              <a:rPr lang="ru-RU" sz="2400" dirty="0"/>
              <a:t> методу </a:t>
            </a:r>
            <a:r>
              <a:rPr lang="ru-RU" sz="2400" dirty="0" err="1"/>
              <a:t>обліку</a:t>
            </a:r>
            <a:r>
              <a:rPr lang="ru-RU" sz="2400" dirty="0"/>
              <a:t>?</a:t>
            </a:r>
          </a:p>
          <a:p>
            <a:r>
              <a:rPr lang="ru-RU" sz="2400" dirty="0"/>
              <a:t>3)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найбільш</a:t>
            </a:r>
            <a:r>
              <a:rPr lang="ru-RU" sz="2400" dirty="0"/>
              <a:t> </a:t>
            </a:r>
            <a:r>
              <a:rPr lang="ru-RU" sz="2400" dirty="0" err="1"/>
              <a:t>поширені</a:t>
            </a:r>
            <a:r>
              <a:rPr lang="ru-RU" sz="2400" dirty="0"/>
              <a:t> </a:t>
            </a:r>
            <a:r>
              <a:rPr lang="ru-RU" sz="2400" dirty="0" err="1"/>
              <a:t>методи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звірів</a:t>
            </a:r>
            <a:r>
              <a:rPr lang="ru-RU" sz="2400" dirty="0"/>
              <a:t>?</a:t>
            </a:r>
          </a:p>
          <a:p>
            <a:r>
              <a:rPr lang="ru-RU" sz="2400" dirty="0"/>
              <a:t>4) Як </a:t>
            </a:r>
            <a:r>
              <a:rPr lang="ru-RU" sz="2400" dirty="0" err="1"/>
              <a:t>обліковують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птахів</a:t>
            </a:r>
            <a:r>
              <a:rPr lang="ru-RU" sz="2400" dirty="0"/>
              <a:t>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/>
              <a:t>Тема: </a:t>
            </a:r>
            <a:r>
              <a:rPr lang="ru-RU" sz="2000" i="1" dirty="0" err="1"/>
              <a:t>Визначення</a:t>
            </a:r>
            <a:r>
              <a:rPr lang="ru-RU" sz="2000" i="1" dirty="0"/>
              <a:t> </a:t>
            </a:r>
            <a:r>
              <a:rPr lang="ru-RU" sz="2000" i="1" dirty="0" err="1"/>
              <a:t>щільності</a:t>
            </a:r>
            <a:r>
              <a:rPr lang="ru-RU" sz="2000" i="1" dirty="0"/>
              <a:t> </a:t>
            </a:r>
            <a:r>
              <a:rPr lang="ru-RU" sz="2000" i="1" dirty="0" err="1"/>
              <a:t>населення</a:t>
            </a:r>
            <a:r>
              <a:rPr lang="ru-RU" sz="2000" i="1" dirty="0"/>
              <a:t> </a:t>
            </a:r>
            <a:r>
              <a:rPr lang="ru-RU" sz="2000" i="1" dirty="0" err="1"/>
              <a:t>звірів</a:t>
            </a:r>
            <a:r>
              <a:rPr lang="ru-RU" sz="2000" i="1" dirty="0"/>
              <a:t> у </a:t>
            </a:r>
            <a:r>
              <a:rPr lang="ru-RU" sz="2000" i="1" dirty="0" err="1"/>
              <a:t>мисливських</a:t>
            </a:r>
            <a:r>
              <a:rPr lang="ru-RU" sz="2000" i="1" dirty="0"/>
              <a:t> </a:t>
            </a:r>
            <a:r>
              <a:rPr lang="ru-RU" sz="2000" i="1" dirty="0" err="1"/>
              <a:t>угіддях</a:t>
            </a:r>
            <a:r>
              <a:rPr lang="ru-RU" sz="2000" i="1" dirty="0"/>
              <a:t>.</a:t>
            </a:r>
          </a:p>
          <a:p>
            <a:pPr algn="just"/>
            <a:r>
              <a:rPr lang="ru-RU" sz="2000" i="1" dirty="0"/>
              <a:t>Мета: </a:t>
            </a:r>
            <a:r>
              <a:rPr lang="ru-RU" sz="2000" i="1" dirty="0" err="1"/>
              <a:t>оволодіти</a:t>
            </a:r>
            <a:r>
              <a:rPr lang="ru-RU" sz="2000" i="1" dirty="0"/>
              <a:t> методикою </a:t>
            </a:r>
            <a:r>
              <a:rPr lang="ru-RU" sz="2000" i="1" dirty="0" err="1"/>
              <a:t>визначення</a:t>
            </a:r>
            <a:r>
              <a:rPr lang="ru-RU" sz="2000" i="1" dirty="0"/>
              <a:t> </a:t>
            </a:r>
            <a:r>
              <a:rPr lang="ru-RU" sz="2000" i="1" dirty="0" err="1"/>
              <a:t>щільності</a:t>
            </a:r>
            <a:r>
              <a:rPr lang="ru-RU" sz="2000" i="1" dirty="0"/>
              <a:t> </a:t>
            </a:r>
            <a:r>
              <a:rPr lang="ru-RU" sz="2000" i="1" dirty="0" err="1"/>
              <a:t>населення</a:t>
            </a:r>
            <a:r>
              <a:rPr lang="ru-RU" sz="2000" i="1" dirty="0"/>
              <a:t> </a:t>
            </a:r>
            <a:r>
              <a:rPr lang="ru-RU" sz="2000" i="1" dirty="0" err="1"/>
              <a:t>звірів</a:t>
            </a:r>
            <a:r>
              <a:rPr lang="ru-RU" sz="2000" i="1" dirty="0"/>
              <a:t> </a:t>
            </a:r>
            <a:r>
              <a:rPr lang="ru-RU" sz="2000" i="1" dirty="0" smtClean="0"/>
              <a:t>у </a:t>
            </a:r>
            <a:r>
              <a:rPr lang="ru-RU" sz="2000" dirty="0" err="1" smtClean="0"/>
              <a:t>мисливських</a:t>
            </a:r>
            <a:r>
              <a:rPr lang="ru-RU" sz="2000" dirty="0" smtClean="0"/>
              <a:t> </a:t>
            </a:r>
            <a:r>
              <a:rPr lang="ru-RU" sz="2000" dirty="0" err="1"/>
              <a:t>угіддях</a:t>
            </a:r>
            <a:r>
              <a:rPr lang="ru-RU" sz="2000" dirty="0"/>
              <a:t> </a:t>
            </a:r>
            <a:r>
              <a:rPr lang="ru-RU" sz="2000" dirty="0" err="1"/>
              <a:t>господарства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2256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/>
              <a:t>Короткі</a:t>
            </a:r>
            <a:r>
              <a:rPr lang="ru-RU" i="1" dirty="0"/>
              <a:t> </a:t>
            </a:r>
            <a:r>
              <a:rPr lang="ru-RU" i="1" dirty="0" err="1"/>
              <a:t>теоретичні</a:t>
            </a:r>
            <a:r>
              <a:rPr lang="ru-RU" i="1" dirty="0"/>
              <a:t> </a:t>
            </a:r>
            <a:r>
              <a:rPr lang="ru-RU" i="1" dirty="0" err="1"/>
              <a:t>відомості</a:t>
            </a:r>
            <a:endParaRPr lang="ru-RU" i="1" dirty="0"/>
          </a:p>
          <a:p>
            <a:pPr algn="just"/>
            <a:r>
              <a:rPr lang="ru-RU" dirty="0" err="1"/>
              <a:t>Щільність</a:t>
            </a:r>
            <a:r>
              <a:rPr lang="ru-RU" dirty="0"/>
              <a:t> </a:t>
            </a:r>
            <a:r>
              <a:rPr lang="ru-RU" dirty="0" err="1"/>
              <a:t>особин</a:t>
            </a:r>
            <a:r>
              <a:rPr lang="ru-RU" dirty="0"/>
              <a:t> в </a:t>
            </a:r>
            <a:r>
              <a:rPr lang="ru-RU" dirty="0" err="1"/>
              <a:t>конкретних</a:t>
            </a:r>
            <a:r>
              <a:rPr lang="ru-RU" dirty="0"/>
              <a:t> типах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 smtClean="0"/>
              <a:t>відображає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. Параметр </a:t>
            </a:r>
            <a:r>
              <a:rPr lang="ru-RU" dirty="0" err="1"/>
              <a:t>щільності</a:t>
            </a:r>
            <a:r>
              <a:rPr lang="ru-RU" dirty="0"/>
              <a:t>, таким чином,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визначальним</a:t>
            </a:r>
            <a:r>
              <a:rPr lang="ru-RU" dirty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 та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. </a:t>
            </a: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/>
              <a:t>щільність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 про </a:t>
            </a:r>
            <a:r>
              <a:rPr lang="ru-RU" dirty="0" err="1"/>
              <a:t>максимальне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потреб</a:t>
            </a:r>
            <a:r>
              <a:rPr lang="ru-RU" dirty="0"/>
              <a:t>. </a:t>
            </a:r>
            <a:r>
              <a:rPr lang="ru-RU" dirty="0" err="1"/>
              <a:t>Угіддя</a:t>
            </a:r>
            <a:r>
              <a:rPr lang="ru-RU" dirty="0"/>
              <a:t>, де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щільність</a:t>
            </a:r>
            <a:r>
              <a:rPr lang="ru-RU" dirty="0"/>
              <a:t>,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dirty="0" err="1"/>
              <a:t>відмінними</a:t>
            </a:r>
            <a:r>
              <a:rPr lang="ru-RU" dirty="0"/>
              <a:t> </a:t>
            </a:r>
            <a:r>
              <a:rPr lang="ru-RU" dirty="0" err="1" smtClean="0"/>
              <a:t>захисними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/>
              <a:t>, </a:t>
            </a:r>
            <a:r>
              <a:rPr lang="ru-RU" dirty="0" err="1"/>
              <a:t>достатньою</a:t>
            </a:r>
            <a:r>
              <a:rPr lang="ru-RU" dirty="0"/>
              <a:t> кормовою базою, </a:t>
            </a:r>
            <a:r>
              <a:rPr lang="ru-RU" dirty="0" err="1"/>
              <a:t>низькою</a:t>
            </a:r>
            <a:r>
              <a:rPr lang="ru-RU" dirty="0"/>
              <a:t> </a:t>
            </a:r>
            <a:r>
              <a:rPr lang="ru-RU" dirty="0" err="1" smtClean="0"/>
              <a:t>чисельністю</a:t>
            </a:r>
            <a:r>
              <a:rPr lang="ru-RU" dirty="0" smtClean="0"/>
              <a:t> </a:t>
            </a:r>
            <a:r>
              <a:rPr lang="ru-RU" dirty="0" err="1" smtClean="0"/>
              <a:t>хижаків</a:t>
            </a:r>
            <a:r>
              <a:rPr lang="ru-RU" dirty="0"/>
              <a:t>, </a:t>
            </a:r>
            <a:r>
              <a:rPr lang="ru-RU" dirty="0" err="1"/>
              <a:t>найменшим</a:t>
            </a:r>
            <a:r>
              <a:rPr lang="ru-RU" dirty="0"/>
              <a:t> фактором </a:t>
            </a:r>
            <a:r>
              <a:rPr lang="ru-RU" dirty="0" err="1"/>
              <a:t>турбування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боку </a:t>
            </a:r>
            <a:r>
              <a:rPr lang="ru-RU" dirty="0" err="1"/>
              <a:t>людини</a:t>
            </a:r>
            <a:r>
              <a:rPr lang="ru-RU" dirty="0"/>
              <a:t> в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розмноження</a:t>
            </a:r>
            <a:r>
              <a:rPr lang="ru-RU" dirty="0" smtClean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 </a:t>
            </a:r>
            <a:r>
              <a:rPr lang="ru-RU" dirty="0" smtClean="0"/>
              <a:t>повинен </a:t>
            </a:r>
            <a:r>
              <a:rPr lang="ru-RU" dirty="0" err="1" smtClean="0"/>
              <a:t>намагатись</a:t>
            </a:r>
            <a:r>
              <a:rPr lang="ru-RU" dirty="0" smtClean="0"/>
              <a:t>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щільність</a:t>
            </a:r>
            <a:r>
              <a:rPr lang="ru-RU" dirty="0"/>
              <a:t> </a:t>
            </a:r>
            <a:r>
              <a:rPr lang="ru-RU" dirty="0" err="1"/>
              <a:t>господарськими</a:t>
            </a:r>
            <a:r>
              <a:rPr lang="ru-RU" dirty="0"/>
              <a:t> заходами,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smtClean="0"/>
              <a:t>самим </a:t>
            </a:r>
            <a:r>
              <a:rPr lang="ru-RU" dirty="0" err="1" smtClean="0"/>
              <a:t>підвищуючи</a:t>
            </a:r>
            <a:r>
              <a:rPr lang="ru-RU" dirty="0" smtClean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мисливгоспах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спеціалізованих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господарствах</a:t>
            </a:r>
            <a:r>
              <a:rPr lang="ru-RU" dirty="0"/>
              <a:t>)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щільності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виду </a:t>
            </a:r>
            <a:r>
              <a:rPr lang="ru-RU" dirty="0" err="1"/>
              <a:t>тварин</a:t>
            </a:r>
            <a:r>
              <a:rPr lang="ru-RU" dirty="0"/>
              <a:t>. </a:t>
            </a:r>
            <a:r>
              <a:rPr lang="ru-RU" dirty="0" err="1"/>
              <a:t>Громадські</a:t>
            </a:r>
            <a:r>
              <a:rPr lang="ru-RU" dirty="0"/>
              <a:t>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/>
              <a:t>, </a:t>
            </a:r>
            <a:r>
              <a:rPr lang="ru-RU" dirty="0" err="1"/>
              <a:t>користувачі</a:t>
            </a:r>
            <a:r>
              <a:rPr lang="ru-RU" dirty="0"/>
              <a:t> </a:t>
            </a:r>
            <a:r>
              <a:rPr lang="ru-RU" dirty="0" err="1"/>
              <a:t>мисливські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 smtClean="0"/>
              <a:t>впливати</a:t>
            </a:r>
            <a:r>
              <a:rPr lang="ru-RU" dirty="0" smtClean="0"/>
              <a:t> на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щільності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вони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вторинними</a:t>
            </a:r>
            <a:r>
              <a:rPr lang="ru-RU" dirty="0"/>
              <a:t> </a:t>
            </a:r>
            <a:r>
              <a:rPr lang="ru-RU" dirty="0" err="1" smtClean="0"/>
              <a:t>користувачами</a:t>
            </a:r>
            <a:r>
              <a:rPr lang="ru-RU" dirty="0" smtClean="0"/>
              <a:t>.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обрахунку</a:t>
            </a:r>
            <a:r>
              <a:rPr lang="ru-RU" dirty="0"/>
              <a:t> </a:t>
            </a:r>
            <a:r>
              <a:rPr lang="ru-RU" dirty="0" err="1"/>
              <a:t>щільності</a:t>
            </a:r>
            <a:r>
              <a:rPr lang="ru-RU" dirty="0"/>
              <a:t> </a:t>
            </a:r>
            <a:r>
              <a:rPr lang="ru-RU" dirty="0" err="1"/>
              <a:t>звірів</a:t>
            </a:r>
            <a:r>
              <a:rPr lang="ru-RU" dirty="0"/>
              <a:t> на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широковживаним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розрахунок</a:t>
            </a:r>
            <a:r>
              <a:rPr lang="ru-RU" dirty="0"/>
              <a:t> по </a:t>
            </a:r>
            <a:r>
              <a:rPr lang="ru-RU" dirty="0" err="1"/>
              <a:t>слідам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smtClean="0"/>
              <a:t>проводиться </a:t>
            </a:r>
            <a:r>
              <a:rPr lang="ru-RU" dirty="0" err="1" smtClean="0"/>
              <a:t>взимку</a:t>
            </a:r>
            <a:r>
              <a:rPr lang="ru-RU" dirty="0" smtClean="0"/>
              <a:t> </a:t>
            </a:r>
            <a:r>
              <a:rPr lang="ru-RU" dirty="0"/>
              <a:t>по </a:t>
            </a:r>
            <a:r>
              <a:rPr lang="ru-RU" dirty="0" err="1"/>
              <a:t>слідам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при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повторюваністю</a:t>
            </a:r>
            <a:r>
              <a:rPr lang="ru-RU" dirty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максимально </a:t>
            </a:r>
            <a:r>
              <a:rPr lang="ru-RU" dirty="0" err="1"/>
              <a:t>наближені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.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нір</a:t>
            </a:r>
            <a:r>
              <a:rPr lang="ru-RU" dirty="0"/>
              <a:t>, </a:t>
            </a:r>
            <a:r>
              <a:rPr lang="ru-RU" dirty="0" err="1"/>
              <a:t>лігвищ</a:t>
            </a:r>
            <a:r>
              <a:rPr lang="ru-RU" dirty="0"/>
              <a:t>, </a:t>
            </a:r>
            <a:r>
              <a:rPr lang="ru-RU" dirty="0" err="1"/>
              <a:t>барлог</a:t>
            </a:r>
            <a:r>
              <a:rPr lang="ru-RU" dirty="0"/>
              <a:t> </a:t>
            </a:r>
            <a:r>
              <a:rPr lang="ru-RU" dirty="0" smtClean="0"/>
              <a:t>проводиться </a:t>
            </a:r>
            <a:r>
              <a:rPr lang="ru-RU" dirty="0" err="1" smtClean="0"/>
              <a:t>окремо</a:t>
            </a:r>
            <a:r>
              <a:rPr lang="ru-RU" dirty="0" smtClean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доповненням</a:t>
            </a:r>
            <a:r>
              <a:rPr lang="ru-RU" dirty="0"/>
              <a:t> до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.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 smtClean="0"/>
              <a:t>реєстрації</a:t>
            </a:r>
            <a:r>
              <a:rPr lang="ru-RU" dirty="0" smtClean="0"/>
              <a:t>, як-то </a:t>
            </a:r>
            <a:r>
              <a:rPr lang="ru-RU" dirty="0" err="1"/>
              <a:t>фатопастки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підвищують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облікових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досліджувати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активність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88924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/>
              <a:t>Хід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endParaRPr lang="ru-RU" i="1" dirty="0"/>
          </a:p>
          <a:p>
            <a:pPr algn="just"/>
            <a:r>
              <a:rPr lang="ru-RU" dirty="0"/>
              <a:t>На </a:t>
            </a:r>
            <a:r>
              <a:rPr lang="ru-RU" dirty="0" err="1"/>
              <a:t>території</a:t>
            </a:r>
            <a:r>
              <a:rPr lang="ru-RU" dirty="0"/>
              <a:t> N-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закладено</a:t>
            </a:r>
            <a:r>
              <a:rPr lang="ru-RU" dirty="0"/>
              <a:t> маршрут </a:t>
            </a:r>
            <a:r>
              <a:rPr lang="ru-RU" dirty="0" err="1"/>
              <a:t>довжиною</a:t>
            </a:r>
            <a:r>
              <a:rPr lang="ru-RU" dirty="0"/>
              <a:t> </a:t>
            </a:r>
            <a:r>
              <a:rPr lang="ru-RU" dirty="0" smtClean="0"/>
              <a:t>12 км</a:t>
            </a:r>
            <a:r>
              <a:rPr lang="ru-RU" dirty="0"/>
              <a:t>. За результатами маршрутного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виявлено</a:t>
            </a:r>
            <a:r>
              <a:rPr lang="ru-RU" dirty="0"/>
              <a:t>: 98 </a:t>
            </a:r>
            <a:r>
              <a:rPr lang="ru-RU" dirty="0" err="1"/>
              <a:t>слідів</a:t>
            </a:r>
            <a:r>
              <a:rPr lang="ru-RU" dirty="0"/>
              <a:t> </a:t>
            </a:r>
            <a:r>
              <a:rPr lang="ru-RU" dirty="0" smtClean="0"/>
              <a:t>кабана, 112 </a:t>
            </a:r>
            <a:r>
              <a:rPr lang="ru-RU" dirty="0" err="1"/>
              <a:t>слідів</a:t>
            </a:r>
            <a:r>
              <a:rPr lang="ru-RU" dirty="0"/>
              <a:t> </a:t>
            </a:r>
            <a:r>
              <a:rPr lang="ru-RU" dirty="0" err="1"/>
              <a:t>козулі</a:t>
            </a:r>
            <a:r>
              <a:rPr lang="ru-RU" dirty="0"/>
              <a:t> та 95 </a:t>
            </a:r>
            <a:r>
              <a:rPr lang="ru-RU" dirty="0" err="1"/>
              <a:t>слідів</a:t>
            </a:r>
            <a:r>
              <a:rPr lang="ru-RU" dirty="0"/>
              <a:t> </a:t>
            </a:r>
            <a:r>
              <a:rPr lang="ru-RU" dirty="0" err="1"/>
              <a:t>зайця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перетинають</a:t>
            </a:r>
            <a:r>
              <a:rPr lang="ru-RU" dirty="0"/>
              <a:t> заданий маршрут. </a:t>
            </a:r>
            <a:r>
              <a:rPr lang="ru-RU" dirty="0" smtClean="0"/>
              <a:t>За </a:t>
            </a:r>
            <a:r>
              <a:rPr lang="ru-RU" dirty="0" err="1" smtClean="0"/>
              <a:t>літературними</a:t>
            </a:r>
            <a:r>
              <a:rPr lang="ru-RU" dirty="0" smtClean="0"/>
              <a:t>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добовий</a:t>
            </a:r>
            <a:r>
              <a:rPr lang="ru-RU" dirty="0"/>
              <a:t> </a:t>
            </a:r>
            <a:r>
              <a:rPr lang="ru-RU" dirty="0" err="1"/>
              <a:t>хід</a:t>
            </a:r>
            <a:r>
              <a:rPr lang="ru-RU" dirty="0"/>
              <a:t> кабана </a:t>
            </a:r>
            <a:r>
              <a:rPr lang="ru-RU" dirty="0" err="1"/>
              <a:t>складає</a:t>
            </a:r>
            <a:r>
              <a:rPr lang="ru-RU" dirty="0"/>
              <a:t> 10 км, </a:t>
            </a:r>
            <a:r>
              <a:rPr lang="ru-RU" dirty="0" err="1" smtClean="0"/>
              <a:t>козулі</a:t>
            </a:r>
            <a:r>
              <a:rPr lang="ru-RU" dirty="0" smtClean="0"/>
              <a:t> – </a:t>
            </a:r>
            <a:r>
              <a:rPr lang="ru-RU" dirty="0"/>
              <a:t>8 км, а </a:t>
            </a:r>
            <a:r>
              <a:rPr lang="ru-RU" dirty="0" err="1"/>
              <a:t>зайця</a:t>
            </a:r>
            <a:r>
              <a:rPr lang="ru-RU" dirty="0"/>
              <a:t> – 2 км.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щільності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звірів</a:t>
            </a:r>
            <a:r>
              <a:rPr lang="ru-RU" dirty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угіддях</a:t>
            </a:r>
            <a:r>
              <a:rPr lang="ru-RU" dirty="0"/>
              <a:t> </a:t>
            </a:r>
            <a:r>
              <a:rPr lang="ru-RU" dirty="0" err="1"/>
              <a:t>користуючись</a:t>
            </a:r>
            <a:r>
              <a:rPr lang="ru-RU" dirty="0"/>
              <a:t> формулою (1):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564904"/>
            <a:ext cx="5976664" cy="38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Дайте </a:t>
            </a:r>
            <a:r>
              <a:rPr lang="ru-RU" sz="2400" dirty="0" err="1" smtClean="0"/>
              <a:t>відповіді</a:t>
            </a:r>
            <a:r>
              <a:rPr lang="ru-RU" sz="2400" dirty="0" smtClean="0"/>
              <a:t> на </a:t>
            </a:r>
            <a:r>
              <a:rPr lang="ru-RU" sz="2400" dirty="0" err="1"/>
              <a:t>к</a:t>
            </a:r>
            <a:r>
              <a:rPr lang="ru-RU" sz="2400" dirty="0" err="1" smtClean="0"/>
              <a:t>онтрольні</a:t>
            </a:r>
            <a:r>
              <a:rPr lang="ru-RU" sz="2400" dirty="0" smtClean="0"/>
              <a:t> </a:t>
            </a:r>
            <a:r>
              <a:rPr lang="ru-RU" sz="2400" dirty="0" err="1"/>
              <a:t>питання</a:t>
            </a:r>
            <a:endParaRPr lang="ru-RU" sz="2400" dirty="0"/>
          </a:p>
          <a:p>
            <a:r>
              <a:rPr lang="ru-RU" sz="2400" dirty="0"/>
              <a:t>1) Яка мета та </a:t>
            </a:r>
            <a:r>
              <a:rPr lang="ru-RU" sz="2400" dirty="0" err="1"/>
              <a:t>завдання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?</a:t>
            </a:r>
          </a:p>
          <a:p>
            <a:r>
              <a:rPr lang="ru-RU" sz="2400" dirty="0"/>
              <a:t>2)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основні</a:t>
            </a:r>
            <a:r>
              <a:rPr lang="ru-RU" sz="2400" dirty="0"/>
              <a:t> </a:t>
            </a:r>
            <a:r>
              <a:rPr lang="ru-RU" sz="2400" dirty="0" err="1"/>
              <a:t>види</a:t>
            </a:r>
            <a:r>
              <a:rPr lang="ru-RU" sz="2400" dirty="0"/>
              <a:t> та </a:t>
            </a:r>
            <a:r>
              <a:rPr lang="ru-RU" sz="2400" dirty="0" err="1"/>
              <a:t>методи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r>
              <a:rPr lang="ru-RU" sz="2400" dirty="0"/>
              <a:t> </a:t>
            </a:r>
            <a:r>
              <a:rPr lang="ru-RU" sz="2400" dirty="0" err="1"/>
              <a:t>мисливських</a:t>
            </a:r>
            <a:r>
              <a:rPr lang="ru-RU" sz="2400" dirty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?</a:t>
            </a:r>
          </a:p>
          <a:p>
            <a:r>
              <a:rPr lang="ru-RU" sz="2400" dirty="0"/>
              <a:t>3) </a:t>
            </a:r>
            <a:r>
              <a:rPr lang="ru-RU" sz="2400" dirty="0" err="1"/>
              <a:t>Поясніть</a:t>
            </a:r>
            <a:r>
              <a:rPr lang="ru-RU" sz="2400" dirty="0"/>
              <a:t> суть маршрутного </a:t>
            </a:r>
            <a:r>
              <a:rPr lang="ru-RU" sz="2400" dirty="0" err="1"/>
              <a:t>обліку</a:t>
            </a:r>
            <a:r>
              <a:rPr lang="ru-RU" sz="2400" dirty="0"/>
              <a:t> </a:t>
            </a:r>
            <a:r>
              <a:rPr lang="ru-RU" sz="2400" dirty="0" err="1"/>
              <a:t>звірів</a:t>
            </a:r>
            <a:r>
              <a:rPr lang="ru-RU" sz="2400" dirty="0"/>
              <a:t> по </a:t>
            </a:r>
            <a:r>
              <a:rPr lang="ru-RU" sz="2400" dirty="0" err="1"/>
              <a:t>слідах</a:t>
            </a:r>
            <a:r>
              <a:rPr lang="ru-RU" sz="2400" dirty="0"/>
              <a:t> на </a:t>
            </a:r>
            <a:r>
              <a:rPr lang="ru-RU" sz="2400" dirty="0" err="1"/>
              <a:t>снігу</a:t>
            </a:r>
            <a:r>
              <a:rPr lang="ru-RU" sz="2400" dirty="0"/>
              <a:t>?</a:t>
            </a:r>
          </a:p>
          <a:p>
            <a:r>
              <a:rPr lang="ru-RU" sz="2400" dirty="0"/>
              <a:t>4) </a:t>
            </a:r>
            <a:r>
              <a:rPr lang="ru-RU" sz="2400" dirty="0" err="1"/>
              <a:t>Поясніть</a:t>
            </a:r>
            <a:r>
              <a:rPr lang="ru-RU" sz="2400" dirty="0"/>
              <a:t> суть методу </a:t>
            </a:r>
            <a:r>
              <a:rPr lang="ru-RU" sz="2400" dirty="0" err="1"/>
              <a:t>картування</a:t>
            </a:r>
            <a:r>
              <a:rPr lang="ru-RU" sz="2400" dirty="0"/>
              <a:t> </a:t>
            </a:r>
            <a:r>
              <a:rPr lang="ru-RU" sz="2400" dirty="0" err="1"/>
              <a:t>слідів</a:t>
            </a:r>
            <a:r>
              <a:rPr lang="ru-RU" sz="2400" dirty="0"/>
              <a:t>?</a:t>
            </a:r>
          </a:p>
          <a:p>
            <a:r>
              <a:rPr lang="ru-RU" sz="2400" dirty="0"/>
              <a:t>5) Охарактеризуйте метод шумового прогону?</a:t>
            </a:r>
          </a:p>
          <a:p>
            <a:r>
              <a:rPr lang="ru-RU" sz="2400" dirty="0"/>
              <a:t>6) Чим </a:t>
            </a:r>
            <a:r>
              <a:rPr lang="ru-RU" sz="2400" dirty="0" err="1"/>
              <a:t>керуються</a:t>
            </a:r>
            <a:r>
              <a:rPr lang="ru-RU" sz="2400" dirty="0"/>
              <a:t> при </a:t>
            </a:r>
            <a:r>
              <a:rPr lang="ru-RU" sz="2400" dirty="0" err="1"/>
              <a:t>підборі</a:t>
            </a:r>
            <a:r>
              <a:rPr lang="ru-RU" sz="2400" dirty="0"/>
              <a:t> </a:t>
            </a:r>
            <a:r>
              <a:rPr lang="ru-RU" sz="2400" dirty="0" err="1"/>
              <a:t>найбільш</a:t>
            </a:r>
            <a:r>
              <a:rPr lang="ru-RU" sz="2400" dirty="0"/>
              <a:t> </a:t>
            </a:r>
            <a:r>
              <a:rPr lang="ru-RU" sz="2400" dirty="0" err="1"/>
              <a:t>доцільного</a:t>
            </a:r>
            <a:r>
              <a:rPr lang="ru-RU" sz="2400" dirty="0"/>
              <a:t> методу </a:t>
            </a:r>
            <a:r>
              <a:rPr lang="ru-RU" sz="2400" dirty="0" err="1" smtClean="0"/>
              <a:t>обліку</a:t>
            </a:r>
            <a:r>
              <a:rPr lang="ru-RU" sz="2400" dirty="0" smtClean="0"/>
              <a:t> </a:t>
            </a:r>
            <a:r>
              <a:rPr lang="ru-RU" sz="2400" dirty="0" err="1" smtClean="0"/>
              <a:t>мисливських</a:t>
            </a:r>
            <a:r>
              <a:rPr lang="ru-RU" sz="2400" dirty="0" smtClean="0"/>
              <a:t> </a:t>
            </a:r>
            <a:r>
              <a:rPr lang="ru-RU" sz="2400" dirty="0" err="1"/>
              <a:t>тварин</a:t>
            </a:r>
            <a:r>
              <a:rPr lang="ru-RU" sz="2400" dirty="0"/>
              <a:t>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/>
              <a:t>Тема: </a:t>
            </a:r>
            <a:r>
              <a:rPr lang="ru-RU" i="1" dirty="0" err="1"/>
              <a:t>Визначення</a:t>
            </a:r>
            <a:r>
              <a:rPr lang="ru-RU" i="1" dirty="0"/>
              <a:t> </a:t>
            </a:r>
            <a:r>
              <a:rPr lang="ru-RU" i="1" dirty="0" err="1"/>
              <a:t>запасів</a:t>
            </a:r>
            <a:r>
              <a:rPr lang="ru-RU" i="1" dirty="0"/>
              <a:t> </a:t>
            </a:r>
            <a:r>
              <a:rPr lang="ru-RU" i="1" dirty="0" err="1"/>
              <a:t>кормів</a:t>
            </a:r>
            <a:r>
              <a:rPr lang="ru-RU" i="1" dirty="0"/>
              <a:t> </a:t>
            </a:r>
            <a:r>
              <a:rPr lang="ru-RU" i="1" dirty="0" err="1"/>
              <a:t>території</a:t>
            </a:r>
            <a:r>
              <a:rPr lang="ru-RU" i="1" dirty="0"/>
              <a:t> </a:t>
            </a:r>
            <a:r>
              <a:rPr lang="ru-RU" i="1" dirty="0" err="1" smtClean="0"/>
              <a:t>мисливського</a:t>
            </a:r>
            <a:r>
              <a:rPr lang="ru-RU" i="1" dirty="0" smtClean="0"/>
              <a:t> </a:t>
            </a:r>
            <a:r>
              <a:rPr lang="ru-RU" dirty="0" err="1" smtClean="0"/>
              <a:t>господарства</a:t>
            </a:r>
            <a:endParaRPr lang="ru-RU" dirty="0"/>
          </a:p>
          <a:p>
            <a:pPr algn="just"/>
            <a:r>
              <a:rPr lang="ru-RU" i="1" dirty="0"/>
              <a:t>Мета: </a:t>
            </a:r>
            <a:r>
              <a:rPr lang="ru-RU" i="1" dirty="0" err="1"/>
              <a:t>оволодіти</a:t>
            </a:r>
            <a:r>
              <a:rPr lang="ru-RU" i="1" dirty="0"/>
              <a:t> </a:t>
            </a:r>
            <a:r>
              <a:rPr lang="ru-RU" i="1" dirty="0" err="1"/>
              <a:t>навичками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визначення</a:t>
            </a:r>
            <a:r>
              <a:rPr lang="ru-RU" i="1" dirty="0"/>
              <a:t> </a:t>
            </a:r>
            <a:r>
              <a:rPr lang="ru-RU" i="1" dirty="0" err="1"/>
              <a:t>кормових</a:t>
            </a:r>
            <a:r>
              <a:rPr lang="ru-RU" i="1" dirty="0"/>
              <a:t> </a:t>
            </a:r>
            <a:r>
              <a:rPr lang="ru-RU" i="1" dirty="0" err="1" smtClean="0"/>
              <a:t>ресурсів</a:t>
            </a:r>
            <a:r>
              <a:rPr lang="ru-RU" i="1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таблиць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90872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err="1"/>
              <a:t>Короткі</a:t>
            </a:r>
            <a:r>
              <a:rPr lang="ru-RU" i="1" dirty="0"/>
              <a:t> </a:t>
            </a:r>
            <a:r>
              <a:rPr lang="ru-RU" i="1" dirty="0" err="1"/>
              <a:t>теоретичні</a:t>
            </a:r>
            <a:r>
              <a:rPr lang="ru-RU" i="1" dirty="0"/>
              <a:t> </a:t>
            </a:r>
            <a:r>
              <a:rPr lang="ru-RU" i="1" dirty="0" err="1"/>
              <a:t>відомості</a:t>
            </a:r>
            <a:endParaRPr lang="ru-RU" i="1" dirty="0"/>
          </a:p>
          <a:p>
            <a:pPr algn="just"/>
            <a:r>
              <a:rPr lang="ru-RU" dirty="0" err="1"/>
              <a:t>Мисливські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 – </a:t>
            </a:r>
            <a:r>
              <a:rPr lang="ru-RU" dirty="0" err="1"/>
              <a:t>площі</a:t>
            </a:r>
            <a:r>
              <a:rPr lang="ru-RU" dirty="0"/>
              <a:t> земель самого </a:t>
            </a:r>
            <a:r>
              <a:rPr lang="ru-RU" dirty="0" err="1"/>
              <a:t>різноманітного</a:t>
            </a:r>
            <a:r>
              <a:rPr lang="ru-RU" dirty="0"/>
              <a:t> </a:t>
            </a:r>
            <a:r>
              <a:rPr lang="ru-RU" dirty="0" err="1" smtClean="0"/>
              <a:t>цільового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лісові</a:t>
            </a:r>
            <a:r>
              <a:rPr lang="ru-RU" dirty="0"/>
              <a:t> </a:t>
            </a:r>
            <a:r>
              <a:rPr lang="ru-RU" dirty="0" err="1"/>
              <a:t>масиви</a:t>
            </a:r>
            <a:r>
              <a:rPr lang="ru-RU" dirty="0"/>
              <a:t>,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сільсько-господарські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, болота, </a:t>
            </a:r>
            <a:r>
              <a:rPr lang="ru-RU" dirty="0" err="1" smtClean="0"/>
              <a:t>водні</a:t>
            </a:r>
            <a:r>
              <a:rPr lang="ru-RU" dirty="0" smtClean="0"/>
              <a:t> плеса</a:t>
            </a:r>
            <a:r>
              <a:rPr lang="ru-RU" dirty="0"/>
              <a:t>,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Користувач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отримує</a:t>
            </a:r>
            <a:r>
              <a:rPr lang="ru-RU" dirty="0"/>
              <a:t> </a:t>
            </a:r>
            <a:r>
              <a:rPr lang="ru-RU" dirty="0" err="1"/>
              <a:t>площу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своєму</a:t>
            </a:r>
            <a:r>
              <a:rPr lang="ru-RU" dirty="0" smtClean="0"/>
              <a:t> </a:t>
            </a:r>
            <a:r>
              <a:rPr lang="ru-RU" dirty="0" err="1"/>
              <a:t>розпорядженні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відповідати</a:t>
            </a:r>
            <a:r>
              <a:rPr lang="ru-RU" dirty="0" smtClean="0"/>
              <a:t> </a:t>
            </a:r>
            <a:r>
              <a:rPr lang="ru-RU" dirty="0" err="1"/>
              <a:t>критеріям</a:t>
            </a:r>
            <a:r>
              <a:rPr lang="ru-RU" dirty="0"/>
              <a:t> </a:t>
            </a:r>
            <a:r>
              <a:rPr lang="ru-RU" dirty="0" err="1"/>
              <a:t>захистності</a:t>
            </a:r>
            <a:r>
              <a:rPr lang="ru-RU" dirty="0"/>
              <a:t>, </a:t>
            </a:r>
            <a:r>
              <a:rPr lang="ru-RU" dirty="0" err="1"/>
              <a:t>кормо</a:t>
            </a:r>
            <a:r>
              <a:rPr lang="ru-RU" dirty="0"/>
              <a:t> </a:t>
            </a:r>
            <a:r>
              <a:rPr lang="ru-RU" dirty="0" err="1"/>
              <a:t>придатності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останнього</a:t>
            </a:r>
            <a:r>
              <a:rPr lang="ru-RU" dirty="0" smtClean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 для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короткотерміновий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довготерміновий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.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endParaRPr lang="ru-RU" dirty="0"/>
          </a:p>
          <a:p>
            <a:pPr algn="just"/>
            <a:r>
              <a:rPr lang="ru-RU" dirty="0" err="1"/>
              <a:t>планова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та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надавати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кормових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для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мисливської</a:t>
            </a:r>
            <a:r>
              <a:rPr lang="ru-RU" dirty="0"/>
              <a:t> </a:t>
            </a:r>
            <a:r>
              <a:rPr lang="ru-RU" dirty="0" err="1" smtClean="0"/>
              <a:t>фауни</a:t>
            </a:r>
            <a:r>
              <a:rPr lang="ru-RU" dirty="0" smtClean="0"/>
              <a:t>–</a:t>
            </a:r>
            <a:r>
              <a:rPr lang="ru-RU" dirty="0" err="1" smtClean="0"/>
              <a:t>важливий</a:t>
            </a:r>
            <a:r>
              <a:rPr lang="ru-RU" dirty="0" smtClean="0"/>
              <a:t> </a:t>
            </a:r>
            <a:r>
              <a:rPr lang="ru-RU" dirty="0"/>
              <a:t>аспект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Вона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повноцінного</a:t>
            </a:r>
            <a:r>
              <a:rPr lang="ru-RU" dirty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рентабельного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, </a:t>
            </a:r>
            <a:r>
              <a:rPr lang="ru-RU" dirty="0" err="1"/>
              <a:t>і</a:t>
            </a:r>
            <a:r>
              <a:rPr lang="ru-RU" dirty="0"/>
              <a:t> без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 smtClean="0"/>
              <a:t>кормових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/>
              <a:t>природних</a:t>
            </a:r>
            <a:r>
              <a:rPr lang="ru-RU" dirty="0"/>
              <a:t> умов </a:t>
            </a:r>
            <a:r>
              <a:rPr lang="ru-RU" dirty="0" err="1"/>
              <a:t>неможлива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 таким чином </a:t>
            </a:r>
            <a:r>
              <a:rPr lang="ru-RU" dirty="0" err="1"/>
              <a:t>вимушений</a:t>
            </a:r>
            <a:r>
              <a:rPr lang="ru-RU" dirty="0"/>
              <a:t> </a:t>
            </a:r>
            <a:r>
              <a:rPr lang="ru-RU" dirty="0" err="1" smtClean="0"/>
              <a:t>стежити</a:t>
            </a:r>
            <a:r>
              <a:rPr lang="ru-RU" dirty="0" smtClean="0"/>
              <a:t> за </a:t>
            </a:r>
            <a:r>
              <a:rPr lang="ru-RU" dirty="0" err="1"/>
              <a:t>кормовими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задля</a:t>
            </a:r>
            <a:r>
              <a:rPr lang="ru-RU" dirty="0"/>
              <a:t>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/>
              <a:t>господарства</a:t>
            </a:r>
            <a:r>
              <a:rPr lang="ru-RU" dirty="0"/>
              <a:t>.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природної</a:t>
            </a:r>
            <a:r>
              <a:rPr lang="ru-RU" dirty="0"/>
              <a:t> </a:t>
            </a:r>
            <a:r>
              <a:rPr lang="ru-RU" dirty="0" err="1"/>
              <a:t>кормової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, </a:t>
            </a:r>
            <a:r>
              <a:rPr lang="ru-RU" dirty="0" smtClean="0"/>
              <a:t>яка </a:t>
            </a:r>
            <a:r>
              <a:rPr lang="ru-RU" dirty="0" err="1" smtClean="0"/>
              <a:t>змінюється</a:t>
            </a:r>
            <a:r>
              <a:rPr lang="ru-RU" dirty="0" smtClean="0"/>
              <a:t> </a:t>
            </a:r>
            <a:r>
              <a:rPr lang="ru-RU" dirty="0" err="1"/>
              <a:t>динамічно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особливе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 Нормативно </a:t>
            </a:r>
            <a:r>
              <a:rPr lang="ru-RU" dirty="0" err="1" smtClean="0"/>
              <a:t>розроблено</a:t>
            </a:r>
            <a:r>
              <a:rPr lang="ru-RU" dirty="0" smtClean="0"/>
              <a:t> </a:t>
            </a:r>
            <a:r>
              <a:rPr lang="ru-RU" dirty="0" err="1" smtClean="0"/>
              <a:t>узагальнені</a:t>
            </a:r>
            <a:r>
              <a:rPr lang="ru-RU" dirty="0" smtClean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кормових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розрахунково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при </a:t>
            </a:r>
            <a:r>
              <a:rPr lang="ru-RU" dirty="0" err="1" smtClean="0"/>
              <a:t>плануванні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користувачем</a:t>
            </a:r>
            <a:r>
              <a:rPr lang="ru-RU" dirty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36</TotalTime>
  <Words>1547</Words>
  <Application>Microsoft Office PowerPoint</Application>
  <PresentationFormat>Экран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Бумажная</vt:lpstr>
      <vt:lpstr>Типологія мисливських угідь продовження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Типологія мисливських угідь продовження</dc:title>
  <dc:creator>Руслан Аминов</dc:creator>
  <cp:lastModifiedBy>Руслан Аминов</cp:lastModifiedBy>
  <cp:revision>8</cp:revision>
  <dcterms:created xsi:type="dcterms:W3CDTF">2024-10-22T19:27:57Z</dcterms:created>
  <dcterms:modified xsi:type="dcterms:W3CDTF">2024-10-22T20:04:03Z</dcterms:modified>
</cp:coreProperties>
</file>