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84" r:id="rId9"/>
    <p:sldId id="285" r:id="rId10"/>
    <p:sldId id="286" r:id="rId11"/>
    <p:sldId id="287" r:id="rId12"/>
    <p:sldId id="280" r:id="rId13"/>
    <p:sldId id="281" r:id="rId14"/>
    <p:sldId id="283" r:id="rId15"/>
    <p:sldId id="282" r:id="rId16"/>
    <p:sldId id="257" r:id="rId17"/>
    <p:sldId id="267" r:id="rId18"/>
    <p:sldId id="268" r:id="rId19"/>
    <p:sldId id="269" r:id="rId20"/>
    <p:sldId id="270" r:id="rId21"/>
    <p:sldId id="258" r:id="rId22"/>
    <p:sldId id="271" r:id="rId23"/>
    <p:sldId id="272" r:id="rId24"/>
    <p:sldId id="259" r:id="rId25"/>
    <p:sldId id="260" r:id="rId26"/>
    <p:sldId id="261" r:id="rId27"/>
    <p:sldId id="262" r:id="rId28"/>
    <p:sldId id="263" r:id="rId29"/>
    <p:sldId id="264" r:id="rId30"/>
    <p:sldId id="26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8D5E9-C665-4571-A692-1AD8EBBF05C1}" type="doc">
      <dgm:prSet loTypeId="urn:microsoft.com/office/officeart/2005/8/layout/gear1" loCatId="cycle" qsTypeId="urn:microsoft.com/office/officeart/2005/8/quickstyle/3d3" qsCatId="3D" csTypeId="urn:microsoft.com/office/officeart/2005/8/colors/accent1_2" csCatId="accent1" phldr="1"/>
      <dgm:spPr/>
    </dgm:pt>
    <dgm:pt modelId="{2BF886AB-B8BC-4616-806E-76A82B8AB474}">
      <dgm:prSet phldrT="[Текст]" custT="1"/>
      <dgm:spPr/>
      <dgm:t>
        <a:bodyPr/>
        <a:lstStyle/>
        <a:p>
          <a:r>
            <a:rPr lang="uk-UA" sz="1800" dirty="0" smtClean="0"/>
            <a:t>Фінансовий менеджмент</a:t>
          </a:r>
          <a:endParaRPr lang="ru-RU" sz="1800" dirty="0"/>
        </a:p>
      </dgm:t>
    </dgm:pt>
    <dgm:pt modelId="{78DFC6E6-CB0C-49A0-B2D4-86EA2F04A67D}" type="parTrans" cxnId="{49591943-EEDB-4C91-8833-4C05A9FCA776}">
      <dgm:prSet/>
      <dgm:spPr/>
      <dgm:t>
        <a:bodyPr/>
        <a:lstStyle/>
        <a:p>
          <a:endParaRPr lang="ru-RU"/>
        </a:p>
      </dgm:t>
    </dgm:pt>
    <dgm:pt modelId="{D66897D8-0BAC-4675-87F3-1F007F7C1746}" type="sibTrans" cxnId="{49591943-EEDB-4C91-8833-4C05A9FCA776}">
      <dgm:prSet/>
      <dgm:spPr/>
      <dgm:t>
        <a:bodyPr/>
        <a:lstStyle/>
        <a:p>
          <a:endParaRPr lang="ru-RU"/>
        </a:p>
      </dgm:t>
    </dgm:pt>
    <dgm:pt modelId="{8F37F910-C0A9-46F3-8E34-5AC3E7BE2305}">
      <dgm:prSet phldrT="[Текст]" custT="1"/>
      <dgm:spPr/>
      <dgm:t>
        <a:bodyPr/>
        <a:lstStyle/>
        <a:p>
          <a:r>
            <a:rPr lang="uk-UA" sz="1400" dirty="0" smtClean="0"/>
            <a:t>Виробничий менеджмент</a:t>
          </a:r>
          <a:endParaRPr lang="ru-RU" sz="1400" dirty="0"/>
        </a:p>
      </dgm:t>
    </dgm:pt>
    <dgm:pt modelId="{2C83BCB4-2FD9-4016-B9B4-5478552E411F}" type="parTrans" cxnId="{4CFBB3F8-3772-435C-B08A-F0908E488451}">
      <dgm:prSet/>
      <dgm:spPr/>
      <dgm:t>
        <a:bodyPr/>
        <a:lstStyle/>
        <a:p>
          <a:endParaRPr lang="ru-RU"/>
        </a:p>
      </dgm:t>
    </dgm:pt>
    <dgm:pt modelId="{CED8C7B5-7B10-49F1-93C4-B696312A1F6E}" type="sibTrans" cxnId="{4CFBB3F8-3772-435C-B08A-F0908E488451}">
      <dgm:prSet/>
      <dgm:spPr/>
      <dgm:t>
        <a:bodyPr/>
        <a:lstStyle/>
        <a:p>
          <a:endParaRPr lang="ru-RU"/>
        </a:p>
      </dgm:t>
    </dgm:pt>
    <dgm:pt modelId="{210F90F6-E5EF-4839-95F9-A3BAD240C89E}">
      <dgm:prSet phldrT="[Текст]"/>
      <dgm:spPr/>
      <dgm:t>
        <a:bodyPr/>
        <a:lstStyle/>
        <a:p>
          <a:r>
            <a:rPr lang="uk-UA" dirty="0" smtClean="0"/>
            <a:t>Менеджмент персоналу</a:t>
          </a:r>
          <a:endParaRPr lang="ru-RU" dirty="0"/>
        </a:p>
      </dgm:t>
    </dgm:pt>
    <dgm:pt modelId="{C0E0DA9D-3267-45D4-A1E2-F4C3EA66D1F6}" type="parTrans" cxnId="{75098F10-6FAA-41B3-B1FA-30F002DFAC40}">
      <dgm:prSet/>
      <dgm:spPr/>
      <dgm:t>
        <a:bodyPr/>
        <a:lstStyle/>
        <a:p>
          <a:endParaRPr lang="ru-RU"/>
        </a:p>
      </dgm:t>
    </dgm:pt>
    <dgm:pt modelId="{345E65D0-ED87-4A8B-A058-21B4598F1A31}" type="sibTrans" cxnId="{75098F10-6FAA-41B3-B1FA-30F002DFAC40}">
      <dgm:prSet/>
      <dgm:spPr/>
      <dgm:t>
        <a:bodyPr/>
        <a:lstStyle/>
        <a:p>
          <a:endParaRPr lang="ru-RU"/>
        </a:p>
      </dgm:t>
    </dgm:pt>
    <dgm:pt modelId="{605474F3-D245-46A8-A586-0C00CA6A4ECE}" type="pres">
      <dgm:prSet presAssocID="{6188D5E9-C665-4571-A692-1AD8EBBF05C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1DC7E4-5970-4D94-9255-2BD14A5CFA6B}" type="pres">
      <dgm:prSet presAssocID="{2BF886AB-B8BC-4616-806E-76A82B8AB47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EDE67-D8FD-41BC-9C20-5ACCE841053F}" type="pres">
      <dgm:prSet presAssocID="{2BF886AB-B8BC-4616-806E-76A82B8AB474}" presName="gear1srcNode" presStyleLbl="node1" presStyleIdx="0" presStyleCnt="3"/>
      <dgm:spPr/>
      <dgm:t>
        <a:bodyPr/>
        <a:lstStyle/>
        <a:p>
          <a:endParaRPr lang="ru-RU"/>
        </a:p>
      </dgm:t>
    </dgm:pt>
    <dgm:pt modelId="{33F3572C-58A4-4D4B-ABE9-BAE0ACB1C559}" type="pres">
      <dgm:prSet presAssocID="{2BF886AB-B8BC-4616-806E-76A82B8AB474}" presName="gear1dstNode" presStyleLbl="node1" presStyleIdx="0" presStyleCnt="3"/>
      <dgm:spPr/>
      <dgm:t>
        <a:bodyPr/>
        <a:lstStyle/>
        <a:p>
          <a:endParaRPr lang="ru-RU"/>
        </a:p>
      </dgm:t>
    </dgm:pt>
    <dgm:pt modelId="{1A421DE3-4758-4AA0-AF81-C342A323F968}" type="pres">
      <dgm:prSet presAssocID="{8F37F910-C0A9-46F3-8E34-5AC3E7BE2305}" presName="gear2" presStyleLbl="node1" presStyleIdx="1" presStyleCnt="3" custScaleX="115515" custScaleY="107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3E868-6785-44C3-AD34-925B8F0700A5}" type="pres">
      <dgm:prSet presAssocID="{8F37F910-C0A9-46F3-8E34-5AC3E7BE2305}" presName="gear2srcNode" presStyleLbl="node1" presStyleIdx="1" presStyleCnt="3"/>
      <dgm:spPr/>
      <dgm:t>
        <a:bodyPr/>
        <a:lstStyle/>
        <a:p>
          <a:endParaRPr lang="ru-RU"/>
        </a:p>
      </dgm:t>
    </dgm:pt>
    <dgm:pt modelId="{BB369A54-0782-4D16-BDC8-63BD7E3E0EBD}" type="pres">
      <dgm:prSet presAssocID="{8F37F910-C0A9-46F3-8E34-5AC3E7BE2305}" presName="gear2dstNode" presStyleLbl="node1" presStyleIdx="1" presStyleCnt="3"/>
      <dgm:spPr/>
      <dgm:t>
        <a:bodyPr/>
        <a:lstStyle/>
        <a:p>
          <a:endParaRPr lang="ru-RU"/>
        </a:p>
      </dgm:t>
    </dgm:pt>
    <dgm:pt modelId="{AEC7A332-9D39-410F-9BEC-CCCD913F038D}" type="pres">
      <dgm:prSet presAssocID="{210F90F6-E5EF-4839-95F9-A3BAD240C89E}" presName="gear3" presStyleLbl="node1" presStyleIdx="2" presStyleCnt="3"/>
      <dgm:spPr/>
      <dgm:t>
        <a:bodyPr/>
        <a:lstStyle/>
        <a:p>
          <a:endParaRPr lang="ru-RU"/>
        </a:p>
      </dgm:t>
    </dgm:pt>
    <dgm:pt modelId="{AEF1B36E-12B4-4581-A261-38ABBD0F4D51}" type="pres">
      <dgm:prSet presAssocID="{210F90F6-E5EF-4839-95F9-A3BAD240C89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CF78C-8463-4E6A-A40F-1D97F0EA29D7}" type="pres">
      <dgm:prSet presAssocID="{210F90F6-E5EF-4839-95F9-A3BAD240C89E}" presName="gear3srcNode" presStyleLbl="node1" presStyleIdx="2" presStyleCnt="3"/>
      <dgm:spPr/>
      <dgm:t>
        <a:bodyPr/>
        <a:lstStyle/>
        <a:p>
          <a:endParaRPr lang="ru-RU"/>
        </a:p>
      </dgm:t>
    </dgm:pt>
    <dgm:pt modelId="{CE12E197-A168-4DF6-BCC8-DEB5CCEF531A}" type="pres">
      <dgm:prSet presAssocID="{210F90F6-E5EF-4839-95F9-A3BAD240C89E}" presName="gear3dstNode" presStyleLbl="node1" presStyleIdx="2" presStyleCnt="3"/>
      <dgm:spPr/>
      <dgm:t>
        <a:bodyPr/>
        <a:lstStyle/>
        <a:p>
          <a:endParaRPr lang="ru-RU"/>
        </a:p>
      </dgm:t>
    </dgm:pt>
    <dgm:pt modelId="{DFDD5B1D-A5BA-4030-A37D-29D24C88DAC2}" type="pres">
      <dgm:prSet presAssocID="{D66897D8-0BAC-4675-87F3-1F007F7C1746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AF472413-22B9-4A9E-9D85-7449BDB7D750}" type="pres">
      <dgm:prSet presAssocID="{CED8C7B5-7B10-49F1-93C4-B696312A1F6E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8F6570C5-0E75-45A1-B7C4-2B51C56AC305}" type="pres">
      <dgm:prSet presAssocID="{345E65D0-ED87-4A8B-A058-21B4598F1A31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9B138C5-0653-4666-9BE9-8F9AB89306CA}" type="presOf" srcId="{210F90F6-E5EF-4839-95F9-A3BAD240C89E}" destId="{AEF1B36E-12B4-4581-A261-38ABBD0F4D51}" srcOrd="1" destOrd="0" presId="urn:microsoft.com/office/officeart/2005/8/layout/gear1"/>
    <dgm:cxn modelId="{99FC1BBB-CF08-43BD-AA1E-6324E1371CB4}" type="presOf" srcId="{CED8C7B5-7B10-49F1-93C4-B696312A1F6E}" destId="{AF472413-22B9-4A9E-9D85-7449BDB7D750}" srcOrd="0" destOrd="0" presId="urn:microsoft.com/office/officeart/2005/8/layout/gear1"/>
    <dgm:cxn modelId="{49591943-EEDB-4C91-8833-4C05A9FCA776}" srcId="{6188D5E9-C665-4571-A692-1AD8EBBF05C1}" destId="{2BF886AB-B8BC-4616-806E-76A82B8AB474}" srcOrd="0" destOrd="0" parTransId="{78DFC6E6-CB0C-49A0-B2D4-86EA2F04A67D}" sibTransId="{D66897D8-0BAC-4675-87F3-1F007F7C1746}"/>
    <dgm:cxn modelId="{058A7B27-D490-4084-8523-5BFA1D2E6854}" type="presOf" srcId="{210F90F6-E5EF-4839-95F9-A3BAD240C89E}" destId="{B7DCF78C-8463-4E6A-A40F-1D97F0EA29D7}" srcOrd="2" destOrd="0" presId="urn:microsoft.com/office/officeart/2005/8/layout/gear1"/>
    <dgm:cxn modelId="{F9381F1E-7D83-47E3-9F09-544A2322F81A}" type="presOf" srcId="{8F37F910-C0A9-46F3-8E34-5AC3E7BE2305}" destId="{6843E868-6785-44C3-AD34-925B8F0700A5}" srcOrd="1" destOrd="0" presId="urn:microsoft.com/office/officeart/2005/8/layout/gear1"/>
    <dgm:cxn modelId="{513112C4-D440-407E-90EC-E71E3CB3894E}" type="presOf" srcId="{6188D5E9-C665-4571-A692-1AD8EBBF05C1}" destId="{605474F3-D245-46A8-A586-0C00CA6A4ECE}" srcOrd="0" destOrd="0" presId="urn:microsoft.com/office/officeart/2005/8/layout/gear1"/>
    <dgm:cxn modelId="{20D0C485-4A61-4C88-BCCD-B6A60D2A7DAD}" type="presOf" srcId="{2BF886AB-B8BC-4616-806E-76A82B8AB474}" destId="{7A1DC7E4-5970-4D94-9255-2BD14A5CFA6B}" srcOrd="0" destOrd="0" presId="urn:microsoft.com/office/officeart/2005/8/layout/gear1"/>
    <dgm:cxn modelId="{B40EB3AA-3581-47F7-B810-90D819E5D3F0}" type="presOf" srcId="{345E65D0-ED87-4A8B-A058-21B4598F1A31}" destId="{8F6570C5-0E75-45A1-B7C4-2B51C56AC305}" srcOrd="0" destOrd="0" presId="urn:microsoft.com/office/officeart/2005/8/layout/gear1"/>
    <dgm:cxn modelId="{41BF20E3-E388-44B5-85D1-ACAF540BF040}" type="presOf" srcId="{8F37F910-C0A9-46F3-8E34-5AC3E7BE2305}" destId="{1A421DE3-4758-4AA0-AF81-C342A323F968}" srcOrd="0" destOrd="0" presId="urn:microsoft.com/office/officeart/2005/8/layout/gear1"/>
    <dgm:cxn modelId="{238711E1-46C8-4DAC-B826-2787DF277D13}" type="presOf" srcId="{210F90F6-E5EF-4839-95F9-A3BAD240C89E}" destId="{AEC7A332-9D39-410F-9BEC-CCCD913F038D}" srcOrd="0" destOrd="0" presId="urn:microsoft.com/office/officeart/2005/8/layout/gear1"/>
    <dgm:cxn modelId="{ABD41978-61D3-4555-B892-6083C570B2FC}" type="presOf" srcId="{210F90F6-E5EF-4839-95F9-A3BAD240C89E}" destId="{CE12E197-A168-4DF6-BCC8-DEB5CCEF531A}" srcOrd="3" destOrd="0" presId="urn:microsoft.com/office/officeart/2005/8/layout/gear1"/>
    <dgm:cxn modelId="{84563E83-842C-4B2E-B215-115BDBC93458}" type="presOf" srcId="{8F37F910-C0A9-46F3-8E34-5AC3E7BE2305}" destId="{BB369A54-0782-4D16-BDC8-63BD7E3E0EBD}" srcOrd="2" destOrd="0" presId="urn:microsoft.com/office/officeart/2005/8/layout/gear1"/>
    <dgm:cxn modelId="{4CFBB3F8-3772-435C-B08A-F0908E488451}" srcId="{6188D5E9-C665-4571-A692-1AD8EBBF05C1}" destId="{8F37F910-C0A9-46F3-8E34-5AC3E7BE2305}" srcOrd="1" destOrd="0" parTransId="{2C83BCB4-2FD9-4016-B9B4-5478552E411F}" sibTransId="{CED8C7B5-7B10-49F1-93C4-B696312A1F6E}"/>
    <dgm:cxn modelId="{75098F10-6FAA-41B3-B1FA-30F002DFAC40}" srcId="{6188D5E9-C665-4571-A692-1AD8EBBF05C1}" destId="{210F90F6-E5EF-4839-95F9-A3BAD240C89E}" srcOrd="2" destOrd="0" parTransId="{C0E0DA9D-3267-45D4-A1E2-F4C3EA66D1F6}" sibTransId="{345E65D0-ED87-4A8B-A058-21B4598F1A31}"/>
    <dgm:cxn modelId="{D4097982-8A92-4520-A7EF-0AC5C2EE68A2}" type="presOf" srcId="{2BF886AB-B8BC-4616-806E-76A82B8AB474}" destId="{929EDE67-D8FD-41BC-9C20-5ACCE841053F}" srcOrd="1" destOrd="0" presId="urn:microsoft.com/office/officeart/2005/8/layout/gear1"/>
    <dgm:cxn modelId="{548357E6-1C87-462A-996F-9AB014CEC9CD}" type="presOf" srcId="{2BF886AB-B8BC-4616-806E-76A82B8AB474}" destId="{33F3572C-58A4-4D4B-ABE9-BAE0ACB1C559}" srcOrd="2" destOrd="0" presId="urn:microsoft.com/office/officeart/2005/8/layout/gear1"/>
    <dgm:cxn modelId="{44BE4ABC-7475-4410-9E4E-B9E5A86A7340}" type="presOf" srcId="{D66897D8-0BAC-4675-87F3-1F007F7C1746}" destId="{DFDD5B1D-A5BA-4030-A37D-29D24C88DAC2}" srcOrd="0" destOrd="0" presId="urn:microsoft.com/office/officeart/2005/8/layout/gear1"/>
    <dgm:cxn modelId="{580569AD-9193-417C-AE8D-E161F9D0C64A}" type="presParOf" srcId="{605474F3-D245-46A8-A586-0C00CA6A4ECE}" destId="{7A1DC7E4-5970-4D94-9255-2BD14A5CFA6B}" srcOrd="0" destOrd="0" presId="urn:microsoft.com/office/officeart/2005/8/layout/gear1"/>
    <dgm:cxn modelId="{C1D9CDF0-F2BE-471F-BE90-A1D6A668C0F5}" type="presParOf" srcId="{605474F3-D245-46A8-A586-0C00CA6A4ECE}" destId="{929EDE67-D8FD-41BC-9C20-5ACCE841053F}" srcOrd="1" destOrd="0" presId="urn:microsoft.com/office/officeart/2005/8/layout/gear1"/>
    <dgm:cxn modelId="{DDA4B476-AF2A-40FA-AEEC-5663C584196F}" type="presParOf" srcId="{605474F3-D245-46A8-A586-0C00CA6A4ECE}" destId="{33F3572C-58A4-4D4B-ABE9-BAE0ACB1C559}" srcOrd="2" destOrd="0" presId="urn:microsoft.com/office/officeart/2005/8/layout/gear1"/>
    <dgm:cxn modelId="{69F68839-466E-4177-BF6D-E9AF032BBF73}" type="presParOf" srcId="{605474F3-D245-46A8-A586-0C00CA6A4ECE}" destId="{1A421DE3-4758-4AA0-AF81-C342A323F968}" srcOrd="3" destOrd="0" presId="urn:microsoft.com/office/officeart/2005/8/layout/gear1"/>
    <dgm:cxn modelId="{0F45B83E-F459-49EE-A563-6ECAC3106326}" type="presParOf" srcId="{605474F3-D245-46A8-A586-0C00CA6A4ECE}" destId="{6843E868-6785-44C3-AD34-925B8F0700A5}" srcOrd="4" destOrd="0" presId="urn:microsoft.com/office/officeart/2005/8/layout/gear1"/>
    <dgm:cxn modelId="{3CDFDCB3-C852-41CA-867E-2693D1904B7A}" type="presParOf" srcId="{605474F3-D245-46A8-A586-0C00CA6A4ECE}" destId="{BB369A54-0782-4D16-BDC8-63BD7E3E0EBD}" srcOrd="5" destOrd="0" presId="urn:microsoft.com/office/officeart/2005/8/layout/gear1"/>
    <dgm:cxn modelId="{5FD36CEC-5220-40C4-B6FF-6377D0BE93E0}" type="presParOf" srcId="{605474F3-D245-46A8-A586-0C00CA6A4ECE}" destId="{AEC7A332-9D39-410F-9BEC-CCCD913F038D}" srcOrd="6" destOrd="0" presId="urn:microsoft.com/office/officeart/2005/8/layout/gear1"/>
    <dgm:cxn modelId="{D5554145-DFF4-4933-B568-2F587C1B24EB}" type="presParOf" srcId="{605474F3-D245-46A8-A586-0C00CA6A4ECE}" destId="{AEF1B36E-12B4-4581-A261-38ABBD0F4D51}" srcOrd="7" destOrd="0" presId="urn:microsoft.com/office/officeart/2005/8/layout/gear1"/>
    <dgm:cxn modelId="{5AAC624F-8B83-4202-8F3A-2E3605796196}" type="presParOf" srcId="{605474F3-D245-46A8-A586-0C00CA6A4ECE}" destId="{B7DCF78C-8463-4E6A-A40F-1D97F0EA29D7}" srcOrd="8" destOrd="0" presId="urn:microsoft.com/office/officeart/2005/8/layout/gear1"/>
    <dgm:cxn modelId="{C363BB38-5707-47E3-8ED7-D662021E7931}" type="presParOf" srcId="{605474F3-D245-46A8-A586-0C00CA6A4ECE}" destId="{CE12E197-A168-4DF6-BCC8-DEB5CCEF531A}" srcOrd="9" destOrd="0" presId="urn:microsoft.com/office/officeart/2005/8/layout/gear1"/>
    <dgm:cxn modelId="{4DD360FB-1B2E-4006-8A57-8BF844CBDB9F}" type="presParOf" srcId="{605474F3-D245-46A8-A586-0C00CA6A4ECE}" destId="{DFDD5B1D-A5BA-4030-A37D-29D24C88DAC2}" srcOrd="10" destOrd="0" presId="urn:microsoft.com/office/officeart/2005/8/layout/gear1"/>
    <dgm:cxn modelId="{779B3550-4C44-41F3-8892-EF42057CB7AF}" type="presParOf" srcId="{605474F3-D245-46A8-A586-0C00CA6A4ECE}" destId="{AF472413-22B9-4A9E-9D85-7449BDB7D750}" srcOrd="11" destOrd="0" presId="urn:microsoft.com/office/officeart/2005/8/layout/gear1"/>
    <dgm:cxn modelId="{3F2EEC80-82D9-4FA1-ABBE-68E07577572D}" type="presParOf" srcId="{605474F3-D245-46A8-A586-0C00CA6A4ECE}" destId="{8F6570C5-0E75-45A1-B7C4-2B51C56AC3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5E04F-5723-4FC0-960E-402416908BFB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797669-A51A-4653-9B19-2F4638FC5DF2}">
      <dgm:prSet phldrT="[Текст]"/>
      <dgm:spPr/>
      <dgm:t>
        <a:bodyPr/>
        <a:lstStyle/>
        <a:p>
          <a:r>
            <a:rPr lang="uk-UA" dirty="0" smtClean="0"/>
            <a:t>Держава</a:t>
          </a:r>
          <a:endParaRPr lang="ru-RU" dirty="0"/>
        </a:p>
      </dgm:t>
    </dgm:pt>
    <dgm:pt modelId="{A2BD21CF-4C3E-43EC-8B85-4B405657491E}" type="parTrans" cxnId="{5469E346-029D-4FA0-A28D-E10088952FAB}">
      <dgm:prSet/>
      <dgm:spPr/>
      <dgm:t>
        <a:bodyPr/>
        <a:lstStyle/>
        <a:p>
          <a:endParaRPr lang="ru-RU"/>
        </a:p>
      </dgm:t>
    </dgm:pt>
    <dgm:pt modelId="{A347FE04-2617-4E22-A449-2121CF95DA51}" type="sibTrans" cxnId="{5469E346-029D-4FA0-A28D-E10088952FAB}">
      <dgm:prSet/>
      <dgm:spPr/>
      <dgm:t>
        <a:bodyPr/>
        <a:lstStyle/>
        <a:p>
          <a:endParaRPr lang="ru-RU"/>
        </a:p>
      </dgm:t>
    </dgm:pt>
    <dgm:pt modelId="{4D3F6617-9FD5-468D-94A7-843D2DD5FA7C}">
      <dgm:prSet phldrT="[Текст]"/>
      <dgm:spPr/>
      <dgm:t>
        <a:bodyPr/>
        <a:lstStyle/>
        <a:p>
          <a:r>
            <a:rPr lang="uk-UA" dirty="0" smtClean="0"/>
            <a:t>Галузь</a:t>
          </a:r>
          <a:endParaRPr lang="ru-RU" dirty="0"/>
        </a:p>
      </dgm:t>
    </dgm:pt>
    <dgm:pt modelId="{53B5D1E4-4A7C-414A-A202-F559BDF859B1}" type="parTrans" cxnId="{584A20C8-B5B9-42AA-8B89-E2D935C34222}">
      <dgm:prSet/>
      <dgm:spPr/>
      <dgm:t>
        <a:bodyPr/>
        <a:lstStyle/>
        <a:p>
          <a:endParaRPr lang="ru-RU"/>
        </a:p>
      </dgm:t>
    </dgm:pt>
    <dgm:pt modelId="{82C14A99-E203-4A2E-AEC7-25A4FE57AE2C}" type="sibTrans" cxnId="{584A20C8-B5B9-42AA-8B89-E2D935C34222}">
      <dgm:prSet/>
      <dgm:spPr/>
      <dgm:t>
        <a:bodyPr/>
        <a:lstStyle/>
        <a:p>
          <a:endParaRPr lang="ru-RU"/>
        </a:p>
      </dgm:t>
    </dgm:pt>
    <dgm:pt modelId="{7372BAB3-3A8B-42EE-89D9-1F96C71C7F32}">
      <dgm:prSet phldrT="[Текст]"/>
      <dgm:spPr/>
      <dgm:t>
        <a:bodyPr/>
        <a:lstStyle/>
        <a:p>
          <a:r>
            <a:rPr lang="uk-UA" dirty="0" smtClean="0"/>
            <a:t>Галузь</a:t>
          </a:r>
          <a:endParaRPr lang="ru-RU" dirty="0"/>
        </a:p>
      </dgm:t>
    </dgm:pt>
    <dgm:pt modelId="{B5F7AFDA-74B9-4ABD-8B1A-6D288BEA7AF5}" type="parTrans" cxnId="{23A71C51-8102-42DF-BE12-E79F0E35F4A3}">
      <dgm:prSet/>
      <dgm:spPr/>
      <dgm:t>
        <a:bodyPr/>
        <a:lstStyle/>
        <a:p>
          <a:endParaRPr lang="ru-RU"/>
        </a:p>
      </dgm:t>
    </dgm:pt>
    <dgm:pt modelId="{B49D9BA4-0E62-407F-A1CE-111B9CAA41E8}" type="sibTrans" cxnId="{23A71C51-8102-42DF-BE12-E79F0E35F4A3}">
      <dgm:prSet/>
      <dgm:spPr/>
      <dgm:t>
        <a:bodyPr/>
        <a:lstStyle/>
        <a:p>
          <a:endParaRPr lang="ru-RU"/>
        </a:p>
      </dgm:t>
    </dgm:pt>
    <dgm:pt modelId="{16DF5E95-CC70-4743-BF62-0F05A6F712DD}">
      <dgm:prSet phldrT="[Текст]"/>
      <dgm:spPr/>
      <dgm:t>
        <a:bodyPr/>
        <a:lstStyle/>
        <a:p>
          <a:r>
            <a:rPr lang="uk-UA" dirty="0" smtClean="0"/>
            <a:t>Окремий проект</a:t>
          </a:r>
          <a:endParaRPr lang="ru-RU" dirty="0"/>
        </a:p>
      </dgm:t>
    </dgm:pt>
    <dgm:pt modelId="{0C6B7B55-6124-4C16-9FFB-39F9A839ED24}" type="parTrans" cxnId="{B7C867D3-09BD-4D65-9B3B-99B33F2E88C0}">
      <dgm:prSet/>
      <dgm:spPr/>
      <dgm:t>
        <a:bodyPr/>
        <a:lstStyle/>
        <a:p>
          <a:endParaRPr lang="ru-RU"/>
        </a:p>
      </dgm:t>
    </dgm:pt>
    <dgm:pt modelId="{8A9F7E90-BA3F-4785-91B6-DA9E9D9055D1}" type="sibTrans" cxnId="{B7C867D3-09BD-4D65-9B3B-99B33F2E88C0}">
      <dgm:prSet/>
      <dgm:spPr/>
      <dgm:t>
        <a:bodyPr/>
        <a:lstStyle/>
        <a:p>
          <a:endParaRPr lang="ru-RU"/>
        </a:p>
      </dgm:t>
    </dgm:pt>
    <dgm:pt modelId="{8AB2776B-E15E-4D41-8FB1-72F0EE989F3D}">
      <dgm:prSet phldrT="[Текст]"/>
      <dgm:spPr/>
      <dgm:t>
        <a:bodyPr/>
        <a:lstStyle/>
        <a:p>
          <a:r>
            <a:rPr lang="uk-UA" dirty="0" smtClean="0"/>
            <a:t>Регіон</a:t>
          </a:r>
          <a:endParaRPr lang="ru-RU" dirty="0"/>
        </a:p>
      </dgm:t>
    </dgm:pt>
    <dgm:pt modelId="{3529B5E3-6B47-4E59-A0F6-E53FE634D493}" type="parTrans" cxnId="{C7D9083D-B052-432A-9096-934B5945FF48}">
      <dgm:prSet/>
      <dgm:spPr/>
      <dgm:t>
        <a:bodyPr/>
        <a:lstStyle/>
        <a:p>
          <a:endParaRPr lang="ru-RU"/>
        </a:p>
      </dgm:t>
    </dgm:pt>
    <dgm:pt modelId="{79564511-D2E9-4C44-A176-A7F439B458D2}" type="sibTrans" cxnId="{C7D9083D-B052-432A-9096-934B5945FF48}">
      <dgm:prSet/>
      <dgm:spPr/>
      <dgm:t>
        <a:bodyPr/>
        <a:lstStyle/>
        <a:p>
          <a:endParaRPr lang="ru-RU"/>
        </a:p>
      </dgm:t>
    </dgm:pt>
    <dgm:pt modelId="{D40E7295-D08B-4F59-966C-B607DA0F4D4D}" type="pres">
      <dgm:prSet presAssocID="{0705E04F-5723-4FC0-960E-402416908B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358A7-BB7B-4D01-8BD5-E86876D485EB}" type="pres">
      <dgm:prSet presAssocID="{72797669-A51A-4653-9B19-2F4638FC5DF2}" presName="centerShape" presStyleLbl="node0" presStyleIdx="0" presStyleCnt="1"/>
      <dgm:spPr/>
      <dgm:t>
        <a:bodyPr/>
        <a:lstStyle/>
        <a:p>
          <a:endParaRPr lang="ru-RU"/>
        </a:p>
      </dgm:t>
    </dgm:pt>
    <dgm:pt modelId="{A90B39AF-7231-449C-B470-1EC1F2C360E4}" type="pres">
      <dgm:prSet presAssocID="{4D3F6617-9FD5-468D-94A7-843D2DD5FA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E03AE-1713-48D8-B963-B65B790CD747}" type="pres">
      <dgm:prSet presAssocID="{4D3F6617-9FD5-468D-94A7-843D2DD5FA7C}" presName="dummy" presStyleCnt="0"/>
      <dgm:spPr/>
    </dgm:pt>
    <dgm:pt modelId="{EE9B1C8A-4750-4939-93B5-947554C7A838}" type="pres">
      <dgm:prSet presAssocID="{82C14A99-E203-4A2E-AEC7-25A4FE57AE2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3F9B528-6103-4EA1-9A6C-AE5C948E8619}" type="pres">
      <dgm:prSet presAssocID="{7372BAB3-3A8B-42EE-89D9-1F96C71C7F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73F11-EF0A-403A-A931-A14B493FA65F}" type="pres">
      <dgm:prSet presAssocID="{7372BAB3-3A8B-42EE-89D9-1F96C71C7F32}" presName="dummy" presStyleCnt="0"/>
      <dgm:spPr/>
    </dgm:pt>
    <dgm:pt modelId="{B05E834C-7AC4-4EA0-B778-D88575522F5B}" type="pres">
      <dgm:prSet presAssocID="{B49D9BA4-0E62-407F-A1CE-111B9CAA41E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400020E-50A1-4AEE-9C98-0176B9507611}" type="pres">
      <dgm:prSet presAssocID="{16DF5E95-CC70-4743-BF62-0F05A6F712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4833A-31C3-4D6C-BBEE-F912FFCDB224}" type="pres">
      <dgm:prSet presAssocID="{16DF5E95-CC70-4743-BF62-0F05A6F712DD}" presName="dummy" presStyleCnt="0"/>
      <dgm:spPr/>
    </dgm:pt>
    <dgm:pt modelId="{19535436-036E-4320-A286-0CE6DC1E9725}" type="pres">
      <dgm:prSet presAssocID="{8A9F7E90-BA3F-4785-91B6-DA9E9D9055D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5EBED2E-C0D7-4FA9-B078-B22BE6C4E062}" type="pres">
      <dgm:prSet presAssocID="{8AB2776B-E15E-4D41-8FB1-72F0EE989F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7E2C6-9F12-407A-933A-D55B9203EDB6}" type="pres">
      <dgm:prSet presAssocID="{8AB2776B-E15E-4D41-8FB1-72F0EE989F3D}" presName="dummy" presStyleCnt="0"/>
      <dgm:spPr/>
    </dgm:pt>
    <dgm:pt modelId="{B932CFE2-0131-4FE5-94C5-B1910E04A9A8}" type="pres">
      <dgm:prSet presAssocID="{79564511-D2E9-4C44-A176-A7F439B458D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84A20C8-B5B9-42AA-8B89-E2D935C34222}" srcId="{72797669-A51A-4653-9B19-2F4638FC5DF2}" destId="{4D3F6617-9FD5-468D-94A7-843D2DD5FA7C}" srcOrd="0" destOrd="0" parTransId="{53B5D1E4-4A7C-414A-A202-F559BDF859B1}" sibTransId="{82C14A99-E203-4A2E-AEC7-25A4FE57AE2C}"/>
    <dgm:cxn modelId="{B7C867D3-09BD-4D65-9B3B-99B33F2E88C0}" srcId="{72797669-A51A-4653-9B19-2F4638FC5DF2}" destId="{16DF5E95-CC70-4743-BF62-0F05A6F712DD}" srcOrd="2" destOrd="0" parTransId="{0C6B7B55-6124-4C16-9FFB-39F9A839ED24}" sibTransId="{8A9F7E90-BA3F-4785-91B6-DA9E9D9055D1}"/>
    <dgm:cxn modelId="{D6D98798-4B8E-4CE2-8883-F9076416F4CB}" type="presOf" srcId="{8A9F7E90-BA3F-4785-91B6-DA9E9D9055D1}" destId="{19535436-036E-4320-A286-0CE6DC1E9725}" srcOrd="0" destOrd="0" presId="urn:microsoft.com/office/officeart/2005/8/layout/radial6"/>
    <dgm:cxn modelId="{65DBC7B8-23AF-4B20-86CA-55ED49318A65}" type="presOf" srcId="{4D3F6617-9FD5-468D-94A7-843D2DD5FA7C}" destId="{A90B39AF-7231-449C-B470-1EC1F2C360E4}" srcOrd="0" destOrd="0" presId="urn:microsoft.com/office/officeart/2005/8/layout/radial6"/>
    <dgm:cxn modelId="{42368537-4529-4464-A90C-89B489093C33}" type="presOf" srcId="{72797669-A51A-4653-9B19-2F4638FC5DF2}" destId="{576358A7-BB7B-4D01-8BD5-E86876D485EB}" srcOrd="0" destOrd="0" presId="urn:microsoft.com/office/officeart/2005/8/layout/radial6"/>
    <dgm:cxn modelId="{C7D9083D-B052-432A-9096-934B5945FF48}" srcId="{72797669-A51A-4653-9B19-2F4638FC5DF2}" destId="{8AB2776B-E15E-4D41-8FB1-72F0EE989F3D}" srcOrd="3" destOrd="0" parTransId="{3529B5E3-6B47-4E59-A0F6-E53FE634D493}" sibTransId="{79564511-D2E9-4C44-A176-A7F439B458D2}"/>
    <dgm:cxn modelId="{42367EA4-3214-4823-93E9-9FF0B91024CE}" type="presOf" srcId="{8AB2776B-E15E-4D41-8FB1-72F0EE989F3D}" destId="{E5EBED2E-C0D7-4FA9-B078-B22BE6C4E062}" srcOrd="0" destOrd="0" presId="urn:microsoft.com/office/officeart/2005/8/layout/radial6"/>
    <dgm:cxn modelId="{C6927272-9501-4CC5-9959-7BC5D73AC0AA}" type="presOf" srcId="{0705E04F-5723-4FC0-960E-402416908BFB}" destId="{D40E7295-D08B-4F59-966C-B607DA0F4D4D}" srcOrd="0" destOrd="0" presId="urn:microsoft.com/office/officeart/2005/8/layout/radial6"/>
    <dgm:cxn modelId="{7BBB9F1D-5B72-4DF1-8A73-926CD3C4CBA0}" type="presOf" srcId="{7372BAB3-3A8B-42EE-89D9-1F96C71C7F32}" destId="{D3F9B528-6103-4EA1-9A6C-AE5C948E8619}" srcOrd="0" destOrd="0" presId="urn:microsoft.com/office/officeart/2005/8/layout/radial6"/>
    <dgm:cxn modelId="{23A71C51-8102-42DF-BE12-E79F0E35F4A3}" srcId="{72797669-A51A-4653-9B19-2F4638FC5DF2}" destId="{7372BAB3-3A8B-42EE-89D9-1F96C71C7F32}" srcOrd="1" destOrd="0" parTransId="{B5F7AFDA-74B9-4ABD-8B1A-6D288BEA7AF5}" sibTransId="{B49D9BA4-0E62-407F-A1CE-111B9CAA41E8}"/>
    <dgm:cxn modelId="{E1D7D2F8-AB43-4701-919C-176A8CF8F293}" type="presOf" srcId="{B49D9BA4-0E62-407F-A1CE-111B9CAA41E8}" destId="{B05E834C-7AC4-4EA0-B778-D88575522F5B}" srcOrd="0" destOrd="0" presId="urn:microsoft.com/office/officeart/2005/8/layout/radial6"/>
    <dgm:cxn modelId="{5469E346-029D-4FA0-A28D-E10088952FAB}" srcId="{0705E04F-5723-4FC0-960E-402416908BFB}" destId="{72797669-A51A-4653-9B19-2F4638FC5DF2}" srcOrd="0" destOrd="0" parTransId="{A2BD21CF-4C3E-43EC-8B85-4B405657491E}" sibTransId="{A347FE04-2617-4E22-A449-2121CF95DA51}"/>
    <dgm:cxn modelId="{125935B8-6772-4AF2-AF06-49C07F06E6F2}" type="presOf" srcId="{79564511-D2E9-4C44-A176-A7F439B458D2}" destId="{B932CFE2-0131-4FE5-94C5-B1910E04A9A8}" srcOrd="0" destOrd="0" presId="urn:microsoft.com/office/officeart/2005/8/layout/radial6"/>
    <dgm:cxn modelId="{F8C15091-9590-44BE-8EE2-EF5CE6EDA220}" type="presOf" srcId="{16DF5E95-CC70-4743-BF62-0F05A6F712DD}" destId="{4400020E-50A1-4AEE-9C98-0176B9507611}" srcOrd="0" destOrd="0" presId="urn:microsoft.com/office/officeart/2005/8/layout/radial6"/>
    <dgm:cxn modelId="{889F93BD-C4E8-4E59-9E41-132CB8D9A713}" type="presOf" srcId="{82C14A99-E203-4A2E-AEC7-25A4FE57AE2C}" destId="{EE9B1C8A-4750-4939-93B5-947554C7A838}" srcOrd="0" destOrd="0" presId="urn:microsoft.com/office/officeart/2005/8/layout/radial6"/>
    <dgm:cxn modelId="{5771637F-4480-4F2F-A04B-F6191EAE9B43}" type="presParOf" srcId="{D40E7295-D08B-4F59-966C-B607DA0F4D4D}" destId="{576358A7-BB7B-4D01-8BD5-E86876D485EB}" srcOrd="0" destOrd="0" presId="urn:microsoft.com/office/officeart/2005/8/layout/radial6"/>
    <dgm:cxn modelId="{42CC8413-7031-469E-BD29-2E04F55339B8}" type="presParOf" srcId="{D40E7295-D08B-4F59-966C-B607DA0F4D4D}" destId="{A90B39AF-7231-449C-B470-1EC1F2C360E4}" srcOrd="1" destOrd="0" presId="urn:microsoft.com/office/officeart/2005/8/layout/radial6"/>
    <dgm:cxn modelId="{66709C72-C229-49A0-A60B-F683174D94CF}" type="presParOf" srcId="{D40E7295-D08B-4F59-966C-B607DA0F4D4D}" destId="{9A7E03AE-1713-48D8-B963-B65B790CD747}" srcOrd="2" destOrd="0" presId="urn:microsoft.com/office/officeart/2005/8/layout/radial6"/>
    <dgm:cxn modelId="{E3038452-ADB0-4792-AEF2-02DAE75C42DC}" type="presParOf" srcId="{D40E7295-D08B-4F59-966C-B607DA0F4D4D}" destId="{EE9B1C8A-4750-4939-93B5-947554C7A838}" srcOrd="3" destOrd="0" presId="urn:microsoft.com/office/officeart/2005/8/layout/radial6"/>
    <dgm:cxn modelId="{EB9ED5DF-B3AC-4E8E-B379-A88CDB4913CD}" type="presParOf" srcId="{D40E7295-D08B-4F59-966C-B607DA0F4D4D}" destId="{D3F9B528-6103-4EA1-9A6C-AE5C948E8619}" srcOrd="4" destOrd="0" presId="urn:microsoft.com/office/officeart/2005/8/layout/radial6"/>
    <dgm:cxn modelId="{8A4EF091-F774-4B85-8C25-0C918FBEC454}" type="presParOf" srcId="{D40E7295-D08B-4F59-966C-B607DA0F4D4D}" destId="{56A73F11-EF0A-403A-A931-A14B493FA65F}" srcOrd="5" destOrd="0" presId="urn:microsoft.com/office/officeart/2005/8/layout/radial6"/>
    <dgm:cxn modelId="{5B8A12DE-8CCE-4F30-A6AC-B6C221910E8A}" type="presParOf" srcId="{D40E7295-D08B-4F59-966C-B607DA0F4D4D}" destId="{B05E834C-7AC4-4EA0-B778-D88575522F5B}" srcOrd="6" destOrd="0" presId="urn:microsoft.com/office/officeart/2005/8/layout/radial6"/>
    <dgm:cxn modelId="{22D19290-50E0-41B0-BE5B-B6F02CBE45EB}" type="presParOf" srcId="{D40E7295-D08B-4F59-966C-B607DA0F4D4D}" destId="{4400020E-50A1-4AEE-9C98-0176B9507611}" srcOrd="7" destOrd="0" presId="urn:microsoft.com/office/officeart/2005/8/layout/radial6"/>
    <dgm:cxn modelId="{D3E14E22-F547-4535-93E9-94DF542A2D43}" type="presParOf" srcId="{D40E7295-D08B-4F59-966C-B607DA0F4D4D}" destId="{8654833A-31C3-4D6C-BBEE-F912FFCDB224}" srcOrd="8" destOrd="0" presId="urn:microsoft.com/office/officeart/2005/8/layout/radial6"/>
    <dgm:cxn modelId="{B96AB298-F7C9-4F50-823A-E15E2655AE3F}" type="presParOf" srcId="{D40E7295-D08B-4F59-966C-B607DA0F4D4D}" destId="{19535436-036E-4320-A286-0CE6DC1E9725}" srcOrd="9" destOrd="0" presId="urn:microsoft.com/office/officeart/2005/8/layout/radial6"/>
    <dgm:cxn modelId="{7D60794C-97DB-4564-BCF6-6516A76B1F2A}" type="presParOf" srcId="{D40E7295-D08B-4F59-966C-B607DA0F4D4D}" destId="{E5EBED2E-C0D7-4FA9-B078-B22BE6C4E062}" srcOrd="10" destOrd="0" presId="urn:microsoft.com/office/officeart/2005/8/layout/radial6"/>
    <dgm:cxn modelId="{E8468000-0DD6-4684-BB13-F974C63A9148}" type="presParOf" srcId="{D40E7295-D08B-4F59-966C-B607DA0F4D4D}" destId="{7937E2C6-9F12-407A-933A-D55B9203EDB6}" srcOrd="11" destOrd="0" presId="urn:microsoft.com/office/officeart/2005/8/layout/radial6"/>
    <dgm:cxn modelId="{ADE04DED-6FF4-46B9-94E6-8674FB2B9A8B}" type="presParOf" srcId="{D40E7295-D08B-4F59-966C-B607DA0F4D4D}" destId="{B932CFE2-0131-4FE5-94C5-B1910E04A9A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F6FAC7-081D-4DE0-B2F3-BAF0C9B10783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743008-780B-46D6-AE71-9EB1C7C29906}">
      <dgm:prSet phldrT="[Текст]" custT="1"/>
      <dgm:spPr/>
      <dgm:t>
        <a:bodyPr/>
        <a:lstStyle/>
        <a:p>
          <a:r>
            <a:rPr lang="uk-UA" sz="1400" dirty="0" smtClean="0"/>
            <a:t>управління інвестиційною діяльністю в державних масштабах (держава, галузь, регіон) передбачає регулювання, контроль, стимулювання та підтримку інвестиційної діяльності законодавчо-регламентованими методами;</a:t>
          </a:r>
          <a:endParaRPr lang="ru-RU" sz="1400" dirty="0"/>
        </a:p>
      </dgm:t>
    </dgm:pt>
    <dgm:pt modelId="{D70410DF-E89C-44E5-A72F-100B4BDBC9E0}" type="parTrans" cxnId="{62A548BF-36C1-4019-BEAF-0ECDA2015FD0}">
      <dgm:prSet/>
      <dgm:spPr/>
      <dgm:t>
        <a:bodyPr/>
        <a:lstStyle/>
        <a:p>
          <a:endParaRPr lang="ru-RU"/>
        </a:p>
      </dgm:t>
    </dgm:pt>
    <dgm:pt modelId="{49FA3F1C-875E-4A57-AED3-5768D365C331}" type="sibTrans" cxnId="{62A548BF-36C1-4019-BEAF-0ECDA2015FD0}">
      <dgm:prSet/>
      <dgm:spPr/>
      <dgm:t>
        <a:bodyPr/>
        <a:lstStyle/>
        <a:p>
          <a:endParaRPr lang="ru-RU"/>
        </a:p>
      </dgm:t>
    </dgm:pt>
    <dgm:pt modelId="{FDE4B780-2008-47BA-A09F-87615097BEF6}">
      <dgm:prSet phldrT="[Текст]" custT="1"/>
      <dgm:spPr/>
      <dgm:t>
        <a:bodyPr/>
        <a:lstStyle/>
        <a:p>
          <a:r>
            <a:rPr lang="uk-UA" sz="1400" dirty="0" smtClean="0"/>
            <a:t>управління окремими інвестиційними проектами, що включають діяльність з планування, організації, координації, мотивації та контролю протягом життєвого циклу проекту шляхом використання системи сучасних методів і техніки управління</a:t>
          </a:r>
          <a:endParaRPr lang="ru-RU" sz="1400" dirty="0"/>
        </a:p>
      </dgm:t>
    </dgm:pt>
    <dgm:pt modelId="{9C737267-0408-4411-8DA5-7AC928E59CB3}" type="parTrans" cxnId="{4A491F04-949B-4416-9249-AC2FF49D3E18}">
      <dgm:prSet/>
      <dgm:spPr/>
      <dgm:t>
        <a:bodyPr/>
        <a:lstStyle/>
        <a:p>
          <a:endParaRPr lang="ru-RU"/>
        </a:p>
      </dgm:t>
    </dgm:pt>
    <dgm:pt modelId="{9E12AE62-CEEB-4E1C-B315-FB0737902AAC}" type="sibTrans" cxnId="{4A491F04-949B-4416-9249-AC2FF49D3E18}">
      <dgm:prSet/>
      <dgm:spPr/>
      <dgm:t>
        <a:bodyPr/>
        <a:lstStyle/>
        <a:p>
          <a:endParaRPr lang="ru-RU"/>
        </a:p>
      </dgm:t>
    </dgm:pt>
    <dgm:pt modelId="{E24FC680-9569-4867-B9EB-674B8591FAFB}">
      <dgm:prSet phldrT="[Текст]" custT="1"/>
      <dgm:spPr/>
      <dgm:t>
        <a:bodyPr/>
        <a:lstStyle/>
        <a:p>
          <a:r>
            <a:rPr lang="uk-UA" sz="1400" dirty="0" smtClean="0"/>
            <a:t>управління інвестиційною діяльністю окремого господарюючого суб'єкта — підприємства — передбачає управління інвестиційним портфелем підприємства та управління оборотним капіталом</a:t>
          </a:r>
          <a:endParaRPr lang="ru-RU" sz="1400" dirty="0"/>
        </a:p>
      </dgm:t>
    </dgm:pt>
    <dgm:pt modelId="{ABE856BC-DA6B-4CC4-8D7B-6AA54AD52BC4}" type="parTrans" cxnId="{9EF6DB7A-BB3A-433F-BBEB-69288C099569}">
      <dgm:prSet/>
      <dgm:spPr/>
      <dgm:t>
        <a:bodyPr/>
        <a:lstStyle/>
        <a:p>
          <a:endParaRPr lang="ru-RU"/>
        </a:p>
      </dgm:t>
    </dgm:pt>
    <dgm:pt modelId="{7284F695-A1A8-4781-864E-4ADC139C694B}" type="sibTrans" cxnId="{9EF6DB7A-BB3A-433F-BBEB-69288C099569}">
      <dgm:prSet/>
      <dgm:spPr/>
      <dgm:t>
        <a:bodyPr/>
        <a:lstStyle/>
        <a:p>
          <a:endParaRPr lang="ru-RU"/>
        </a:p>
      </dgm:t>
    </dgm:pt>
    <dgm:pt modelId="{8160EA7F-1677-4B7B-B5F4-E518236538F0}" type="pres">
      <dgm:prSet presAssocID="{13F6FAC7-081D-4DE0-B2F3-BAF0C9B107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E33D0-824C-4FD0-9BED-5E100ADDCB73}" type="pres">
      <dgm:prSet presAssocID="{5C743008-780B-46D6-AE71-9EB1C7C29906}" presName="parentLin" presStyleCnt="0"/>
      <dgm:spPr/>
    </dgm:pt>
    <dgm:pt modelId="{0C9C32EA-4249-4295-B076-B5B970DB7460}" type="pres">
      <dgm:prSet presAssocID="{5C743008-780B-46D6-AE71-9EB1C7C299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9134C2-3DAA-4EDB-9105-0C4311B87C2F}" type="pres">
      <dgm:prSet presAssocID="{5C743008-780B-46D6-AE71-9EB1C7C29906}" presName="parentText" presStyleLbl="node1" presStyleIdx="0" presStyleCnt="3" custScaleX="142857" custScaleY="172832" custLinFactNeighborY="-53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2A33A-6C45-4E67-9C09-2949455F6D78}" type="pres">
      <dgm:prSet presAssocID="{5C743008-780B-46D6-AE71-9EB1C7C29906}" presName="negativeSpace" presStyleCnt="0"/>
      <dgm:spPr/>
    </dgm:pt>
    <dgm:pt modelId="{05025CDA-ECF4-4376-BAF8-1E91F65CB2BC}" type="pres">
      <dgm:prSet presAssocID="{5C743008-780B-46D6-AE71-9EB1C7C29906}" presName="childText" presStyleLbl="conFgAcc1" presStyleIdx="0" presStyleCnt="3" custScaleY="107427">
        <dgm:presLayoutVars>
          <dgm:bulletEnabled val="1"/>
        </dgm:presLayoutVars>
      </dgm:prSet>
      <dgm:spPr/>
    </dgm:pt>
    <dgm:pt modelId="{1A206B0C-49D6-4571-AFB6-3F0D50E36C12}" type="pres">
      <dgm:prSet presAssocID="{49FA3F1C-875E-4A57-AED3-5768D365C331}" presName="spaceBetweenRectangles" presStyleCnt="0"/>
      <dgm:spPr/>
    </dgm:pt>
    <dgm:pt modelId="{41476E0F-BE3A-4668-8F9D-C16026292256}" type="pres">
      <dgm:prSet presAssocID="{FDE4B780-2008-47BA-A09F-87615097BEF6}" presName="parentLin" presStyleCnt="0"/>
      <dgm:spPr/>
    </dgm:pt>
    <dgm:pt modelId="{957EEC17-CD66-4D58-B44F-B36EE497F562}" type="pres">
      <dgm:prSet presAssocID="{FDE4B780-2008-47BA-A09F-87615097BEF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C28BEF8-2535-46E3-B773-6D50DAD8A9C5}" type="pres">
      <dgm:prSet presAssocID="{FDE4B780-2008-47BA-A09F-87615097BEF6}" presName="parentText" presStyleLbl="node1" presStyleIdx="1" presStyleCnt="3" custScaleX="142857" custScaleY="1506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1DAA1-C3E9-444B-AEB7-B5D002795BC6}" type="pres">
      <dgm:prSet presAssocID="{FDE4B780-2008-47BA-A09F-87615097BEF6}" presName="negativeSpace" presStyleCnt="0"/>
      <dgm:spPr/>
    </dgm:pt>
    <dgm:pt modelId="{D53F3101-AE6F-48E8-8D33-07B27EE6952F}" type="pres">
      <dgm:prSet presAssocID="{FDE4B780-2008-47BA-A09F-87615097BEF6}" presName="childText" presStyleLbl="conFgAcc1" presStyleIdx="1" presStyleCnt="3">
        <dgm:presLayoutVars>
          <dgm:bulletEnabled val="1"/>
        </dgm:presLayoutVars>
      </dgm:prSet>
      <dgm:spPr/>
    </dgm:pt>
    <dgm:pt modelId="{D690D157-44C9-4BC4-B292-9F3C8049B496}" type="pres">
      <dgm:prSet presAssocID="{9E12AE62-CEEB-4E1C-B315-FB0737902AAC}" presName="spaceBetweenRectangles" presStyleCnt="0"/>
      <dgm:spPr/>
    </dgm:pt>
    <dgm:pt modelId="{D5095838-B520-4EDB-B99C-C1090EA4E1DD}" type="pres">
      <dgm:prSet presAssocID="{E24FC680-9569-4867-B9EB-674B8591FAFB}" presName="parentLin" presStyleCnt="0"/>
      <dgm:spPr/>
    </dgm:pt>
    <dgm:pt modelId="{F77B9C2A-6F63-4604-B8A1-C68C1CEE865D}" type="pres">
      <dgm:prSet presAssocID="{E24FC680-9569-4867-B9EB-674B8591FAF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DC5824E-1721-445B-9589-D0012D0EAF52}" type="pres">
      <dgm:prSet presAssocID="{E24FC680-9569-4867-B9EB-674B8591FAFB}" presName="parentText" presStyleLbl="node1" presStyleIdx="2" presStyleCnt="3" custScaleX="142857" custScaleY="172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B9B55-9830-4D70-A64F-09AB598E3F2D}" type="pres">
      <dgm:prSet presAssocID="{E24FC680-9569-4867-B9EB-674B8591FAFB}" presName="negativeSpace" presStyleCnt="0"/>
      <dgm:spPr/>
    </dgm:pt>
    <dgm:pt modelId="{F5EB1022-B8C5-41B7-8870-29C2F3F6DE2D}" type="pres">
      <dgm:prSet presAssocID="{E24FC680-9569-4867-B9EB-674B8591FA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F6DB7A-BB3A-433F-BBEB-69288C099569}" srcId="{13F6FAC7-081D-4DE0-B2F3-BAF0C9B10783}" destId="{E24FC680-9569-4867-B9EB-674B8591FAFB}" srcOrd="2" destOrd="0" parTransId="{ABE856BC-DA6B-4CC4-8D7B-6AA54AD52BC4}" sibTransId="{7284F695-A1A8-4781-864E-4ADC139C694B}"/>
    <dgm:cxn modelId="{B25E9BF7-636B-494F-B73C-6C5011AA04A5}" type="presOf" srcId="{5C743008-780B-46D6-AE71-9EB1C7C29906}" destId="{0C9C32EA-4249-4295-B076-B5B970DB7460}" srcOrd="0" destOrd="0" presId="urn:microsoft.com/office/officeart/2005/8/layout/list1"/>
    <dgm:cxn modelId="{62A548BF-36C1-4019-BEAF-0ECDA2015FD0}" srcId="{13F6FAC7-081D-4DE0-B2F3-BAF0C9B10783}" destId="{5C743008-780B-46D6-AE71-9EB1C7C29906}" srcOrd="0" destOrd="0" parTransId="{D70410DF-E89C-44E5-A72F-100B4BDBC9E0}" sibTransId="{49FA3F1C-875E-4A57-AED3-5768D365C331}"/>
    <dgm:cxn modelId="{D6E0FF2E-2825-4D48-86CB-D1873257F672}" type="presOf" srcId="{5C743008-780B-46D6-AE71-9EB1C7C29906}" destId="{B39134C2-3DAA-4EDB-9105-0C4311B87C2F}" srcOrd="1" destOrd="0" presId="urn:microsoft.com/office/officeart/2005/8/layout/list1"/>
    <dgm:cxn modelId="{3FF3B57C-90B9-482F-B2B6-B30471AB2F31}" type="presOf" srcId="{E24FC680-9569-4867-B9EB-674B8591FAFB}" destId="{F77B9C2A-6F63-4604-B8A1-C68C1CEE865D}" srcOrd="0" destOrd="0" presId="urn:microsoft.com/office/officeart/2005/8/layout/list1"/>
    <dgm:cxn modelId="{02C0FC52-7FA1-44D4-B592-C21217623BE9}" type="presOf" srcId="{FDE4B780-2008-47BA-A09F-87615097BEF6}" destId="{FC28BEF8-2535-46E3-B773-6D50DAD8A9C5}" srcOrd="1" destOrd="0" presId="urn:microsoft.com/office/officeart/2005/8/layout/list1"/>
    <dgm:cxn modelId="{4A491F04-949B-4416-9249-AC2FF49D3E18}" srcId="{13F6FAC7-081D-4DE0-B2F3-BAF0C9B10783}" destId="{FDE4B780-2008-47BA-A09F-87615097BEF6}" srcOrd="1" destOrd="0" parTransId="{9C737267-0408-4411-8DA5-7AC928E59CB3}" sibTransId="{9E12AE62-CEEB-4E1C-B315-FB0737902AAC}"/>
    <dgm:cxn modelId="{6E15AB33-B739-4F54-B36F-45D75445F5D8}" type="presOf" srcId="{13F6FAC7-081D-4DE0-B2F3-BAF0C9B10783}" destId="{8160EA7F-1677-4B7B-B5F4-E518236538F0}" srcOrd="0" destOrd="0" presId="urn:microsoft.com/office/officeart/2005/8/layout/list1"/>
    <dgm:cxn modelId="{063F16DC-F080-4774-9C11-2B85C7B232D0}" type="presOf" srcId="{FDE4B780-2008-47BA-A09F-87615097BEF6}" destId="{957EEC17-CD66-4D58-B44F-B36EE497F562}" srcOrd="0" destOrd="0" presId="urn:microsoft.com/office/officeart/2005/8/layout/list1"/>
    <dgm:cxn modelId="{2F158E0C-F548-4BBE-9DEB-CC98B408D6D3}" type="presOf" srcId="{E24FC680-9569-4867-B9EB-674B8591FAFB}" destId="{8DC5824E-1721-445B-9589-D0012D0EAF52}" srcOrd="1" destOrd="0" presId="urn:microsoft.com/office/officeart/2005/8/layout/list1"/>
    <dgm:cxn modelId="{0242CAED-D764-4851-AE40-2BDFE8323D23}" type="presParOf" srcId="{8160EA7F-1677-4B7B-B5F4-E518236538F0}" destId="{552E33D0-824C-4FD0-9BED-5E100ADDCB73}" srcOrd="0" destOrd="0" presId="urn:microsoft.com/office/officeart/2005/8/layout/list1"/>
    <dgm:cxn modelId="{D68F81E6-B1B1-43F6-82E0-C4930A8CF839}" type="presParOf" srcId="{552E33D0-824C-4FD0-9BED-5E100ADDCB73}" destId="{0C9C32EA-4249-4295-B076-B5B970DB7460}" srcOrd="0" destOrd="0" presId="urn:microsoft.com/office/officeart/2005/8/layout/list1"/>
    <dgm:cxn modelId="{662AF720-C1B8-4E67-BD7E-A40B015FF134}" type="presParOf" srcId="{552E33D0-824C-4FD0-9BED-5E100ADDCB73}" destId="{B39134C2-3DAA-4EDB-9105-0C4311B87C2F}" srcOrd="1" destOrd="0" presId="urn:microsoft.com/office/officeart/2005/8/layout/list1"/>
    <dgm:cxn modelId="{F59F9061-AA80-4B86-878B-6717DD4BF33B}" type="presParOf" srcId="{8160EA7F-1677-4B7B-B5F4-E518236538F0}" destId="{9CA2A33A-6C45-4E67-9C09-2949455F6D78}" srcOrd="1" destOrd="0" presId="urn:microsoft.com/office/officeart/2005/8/layout/list1"/>
    <dgm:cxn modelId="{CA64AB82-006A-4ECC-8671-22C5FB90B6C2}" type="presParOf" srcId="{8160EA7F-1677-4B7B-B5F4-E518236538F0}" destId="{05025CDA-ECF4-4376-BAF8-1E91F65CB2BC}" srcOrd="2" destOrd="0" presId="urn:microsoft.com/office/officeart/2005/8/layout/list1"/>
    <dgm:cxn modelId="{D4828E3C-D6BE-48CF-AE44-CB82A35431A5}" type="presParOf" srcId="{8160EA7F-1677-4B7B-B5F4-E518236538F0}" destId="{1A206B0C-49D6-4571-AFB6-3F0D50E36C12}" srcOrd="3" destOrd="0" presId="urn:microsoft.com/office/officeart/2005/8/layout/list1"/>
    <dgm:cxn modelId="{CFEE827E-2AF7-4116-985C-1CCED169A09A}" type="presParOf" srcId="{8160EA7F-1677-4B7B-B5F4-E518236538F0}" destId="{41476E0F-BE3A-4668-8F9D-C16026292256}" srcOrd="4" destOrd="0" presId="urn:microsoft.com/office/officeart/2005/8/layout/list1"/>
    <dgm:cxn modelId="{51C0315C-EE7F-4504-A189-8E2458504DBD}" type="presParOf" srcId="{41476E0F-BE3A-4668-8F9D-C16026292256}" destId="{957EEC17-CD66-4D58-B44F-B36EE497F562}" srcOrd="0" destOrd="0" presId="urn:microsoft.com/office/officeart/2005/8/layout/list1"/>
    <dgm:cxn modelId="{56E314DE-E4B8-4DAE-B23C-C77238CD2D73}" type="presParOf" srcId="{41476E0F-BE3A-4668-8F9D-C16026292256}" destId="{FC28BEF8-2535-46E3-B773-6D50DAD8A9C5}" srcOrd="1" destOrd="0" presId="urn:microsoft.com/office/officeart/2005/8/layout/list1"/>
    <dgm:cxn modelId="{1FA6E589-018E-482F-8291-DC9C8FB84EF4}" type="presParOf" srcId="{8160EA7F-1677-4B7B-B5F4-E518236538F0}" destId="{D9A1DAA1-C3E9-444B-AEB7-B5D002795BC6}" srcOrd="5" destOrd="0" presId="urn:microsoft.com/office/officeart/2005/8/layout/list1"/>
    <dgm:cxn modelId="{52327AF7-54DF-425D-BD0F-6C66338F5AAD}" type="presParOf" srcId="{8160EA7F-1677-4B7B-B5F4-E518236538F0}" destId="{D53F3101-AE6F-48E8-8D33-07B27EE6952F}" srcOrd="6" destOrd="0" presId="urn:microsoft.com/office/officeart/2005/8/layout/list1"/>
    <dgm:cxn modelId="{DED35900-3574-45F6-95B3-6EB5E1FE4CC6}" type="presParOf" srcId="{8160EA7F-1677-4B7B-B5F4-E518236538F0}" destId="{D690D157-44C9-4BC4-B292-9F3C8049B496}" srcOrd="7" destOrd="0" presId="urn:microsoft.com/office/officeart/2005/8/layout/list1"/>
    <dgm:cxn modelId="{3186690D-6C7D-4A5F-BB16-97DF7739F1FA}" type="presParOf" srcId="{8160EA7F-1677-4B7B-B5F4-E518236538F0}" destId="{D5095838-B520-4EDB-B99C-C1090EA4E1DD}" srcOrd="8" destOrd="0" presId="urn:microsoft.com/office/officeart/2005/8/layout/list1"/>
    <dgm:cxn modelId="{D22D6D85-B0F9-4DAB-A2E1-4F9F86107570}" type="presParOf" srcId="{D5095838-B520-4EDB-B99C-C1090EA4E1DD}" destId="{F77B9C2A-6F63-4604-B8A1-C68C1CEE865D}" srcOrd="0" destOrd="0" presId="urn:microsoft.com/office/officeart/2005/8/layout/list1"/>
    <dgm:cxn modelId="{5C0B1263-C2D1-4CD6-98A6-C1806A5E3B59}" type="presParOf" srcId="{D5095838-B520-4EDB-B99C-C1090EA4E1DD}" destId="{8DC5824E-1721-445B-9589-D0012D0EAF52}" srcOrd="1" destOrd="0" presId="urn:microsoft.com/office/officeart/2005/8/layout/list1"/>
    <dgm:cxn modelId="{410FBE9B-52A6-4926-9145-31C2A2E8FAF9}" type="presParOf" srcId="{8160EA7F-1677-4B7B-B5F4-E518236538F0}" destId="{471B9B55-9830-4D70-A64F-09AB598E3F2D}" srcOrd="9" destOrd="0" presId="urn:microsoft.com/office/officeart/2005/8/layout/list1"/>
    <dgm:cxn modelId="{5807E822-CFDD-469F-8941-B715EA6A074B}" type="presParOf" srcId="{8160EA7F-1677-4B7B-B5F4-E518236538F0}" destId="{F5EB1022-B8C5-41B7-8870-29C2F3F6DE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308BB-29E0-4565-A117-DDE1EE6FF427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56A8E7-4E3E-4CA3-AEFB-66B4D6B5F7D4}">
      <dgm:prSet phldrT="[Текст]"/>
      <dgm:spPr/>
      <dgm:t>
        <a:bodyPr/>
        <a:lstStyle/>
        <a:p>
          <a:r>
            <a:rPr lang="uk-UA" dirty="0" smtClean="0"/>
            <a:t>Забезпечити високий темп економічного розвитку суб'єктів підприємництва шляхом здійснення ефективної інвестиційної діяльності</a:t>
          </a:r>
          <a:endParaRPr lang="ru-RU" dirty="0"/>
        </a:p>
      </dgm:t>
    </dgm:pt>
    <dgm:pt modelId="{3B0E5930-7042-4914-845B-B3AE07A730AC}" type="parTrans" cxnId="{800BC818-EFF2-4783-8E05-DDE5B6D05491}">
      <dgm:prSet/>
      <dgm:spPr/>
      <dgm:t>
        <a:bodyPr/>
        <a:lstStyle/>
        <a:p>
          <a:endParaRPr lang="ru-RU"/>
        </a:p>
      </dgm:t>
    </dgm:pt>
    <dgm:pt modelId="{D9C6FA39-168E-42D5-9E6D-CBD9B284B367}" type="sibTrans" cxnId="{800BC818-EFF2-4783-8E05-DDE5B6D05491}">
      <dgm:prSet/>
      <dgm:spPr/>
      <dgm:t>
        <a:bodyPr/>
        <a:lstStyle/>
        <a:p>
          <a:endParaRPr lang="ru-RU"/>
        </a:p>
      </dgm:t>
    </dgm:pt>
    <dgm:pt modelId="{B174F740-498C-4F2F-A6CB-5CB5E23D7EE9}">
      <dgm:prSet phldrT="[Текст]"/>
      <dgm:spPr/>
      <dgm:t>
        <a:bodyPr/>
        <a:lstStyle/>
        <a:p>
          <a:r>
            <a:rPr lang="uk-UA" dirty="0" smtClean="0"/>
            <a:t>Максимізувати прибутки від інвестиційної діяльності</a:t>
          </a:r>
          <a:endParaRPr lang="ru-RU" dirty="0"/>
        </a:p>
      </dgm:t>
    </dgm:pt>
    <dgm:pt modelId="{127835F5-55A0-4EC4-BEC1-655F487E45DB}" type="parTrans" cxnId="{F0B6352E-C0F0-4D64-96E1-EC3622BA3F69}">
      <dgm:prSet/>
      <dgm:spPr/>
      <dgm:t>
        <a:bodyPr/>
        <a:lstStyle/>
        <a:p>
          <a:endParaRPr lang="ru-RU"/>
        </a:p>
      </dgm:t>
    </dgm:pt>
    <dgm:pt modelId="{D5B4A8C2-60DD-408C-A390-C1EC9BC43902}" type="sibTrans" cxnId="{F0B6352E-C0F0-4D64-96E1-EC3622BA3F69}">
      <dgm:prSet/>
      <dgm:spPr/>
      <dgm:t>
        <a:bodyPr/>
        <a:lstStyle/>
        <a:p>
          <a:endParaRPr lang="ru-RU"/>
        </a:p>
      </dgm:t>
    </dgm:pt>
    <dgm:pt modelId="{66755C61-DA8A-4FB6-A4A9-61E3C19F1FEF}">
      <dgm:prSet phldrT="[Текст]"/>
      <dgm:spPr/>
      <dgm:t>
        <a:bodyPr/>
        <a:lstStyle/>
        <a:p>
          <a:r>
            <a:rPr lang="uk-UA" dirty="0" smtClean="0"/>
            <a:t>Мінімізувати інвестиційні ризики</a:t>
          </a:r>
          <a:endParaRPr lang="ru-RU" dirty="0"/>
        </a:p>
      </dgm:t>
    </dgm:pt>
    <dgm:pt modelId="{5A09455C-1AA3-40F0-BB3A-CB7C85AC5016}" type="parTrans" cxnId="{11B678C1-E63B-4B68-B7BF-483AAE2779EB}">
      <dgm:prSet/>
      <dgm:spPr/>
      <dgm:t>
        <a:bodyPr/>
        <a:lstStyle/>
        <a:p>
          <a:endParaRPr lang="ru-RU"/>
        </a:p>
      </dgm:t>
    </dgm:pt>
    <dgm:pt modelId="{414A1A01-76ED-4C33-8EC8-BEE2AEFC39BD}" type="sibTrans" cxnId="{11B678C1-E63B-4B68-B7BF-483AAE2779EB}">
      <dgm:prSet/>
      <dgm:spPr/>
      <dgm:t>
        <a:bodyPr/>
        <a:lstStyle/>
        <a:p>
          <a:endParaRPr lang="ru-RU"/>
        </a:p>
      </dgm:t>
    </dgm:pt>
    <dgm:pt modelId="{D551CD75-E50B-4F27-BCBB-A0C9A4CB525E}">
      <dgm:prSet phldrT="[Текст]"/>
      <dgm:spPr/>
      <dgm:t>
        <a:bodyPr/>
        <a:lstStyle/>
        <a:p>
          <a:r>
            <a:rPr lang="uk-UA" dirty="0" smtClean="0"/>
            <a:t>Забезпечити фінансову стабільність і платоспроможність суб'єктів підприємництва у процесі реалізації інвестиційних програм</a:t>
          </a:r>
          <a:endParaRPr lang="ru-RU" dirty="0"/>
        </a:p>
      </dgm:t>
    </dgm:pt>
    <dgm:pt modelId="{9B05CCFB-0224-4F31-9C7E-5D05A8EBD1E4}" type="parTrans" cxnId="{5C748986-8A31-498E-A89A-4CEF928BEFD6}">
      <dgm:prSet/>
      <dgm:spPr/>
      <dgm:t>
        <a:bodyPr/>
        <a:lstStyle/>
        <a:p>
          <a:endParaRPr lang="ru-RU"/>
        </a:p>
      </dgm:t>
    </dgm:pt>
    <dgm:pt modelId="{1EF28E10-26EC-42C7-B258-C10C96D61A4D}" type="sibTrans" cxnId="{5C748986-8A31-498E-A89A-4CEF928BEFD6}">
      <dgm:prSet/>
      <dgm:spPr/>
      <dgm:t>
        <a:bodyPr/>
        <a:lstStyle/>
        <a:p>
          <a:endParaRPr lang="ru-RU"/>
        </a:p>
      </dgm:t>
    </dgm:pt>
    <dgm:pt modelId="{1269DF67-7B17-428C-BA50-2212960DEE2F}">
      <dgm:prSet phldrT="[Текст]"/>
      <dgm:spPr/>
      <dgm:t>
        <a:bodyPr/>
        <a:lstStyle/>
        <a:p>
          <a:r>
            <a:rPr lang="uk-UA" dirty="0" smtClean="0"/>
            <a:t>Визначити можливі варіанти прискорення реалізації інвестиційних програм</a:t>
          </a:r>
          <a:endParaRPr lang="ru-RU" dirty="0"/>
        </a:p>
      </dgm:t>
    </dgm:pt>
    <dgm:pt modelId="{5991960C-4035-4E6F-A9C0-85034D27CE85}" type="parTrans" cxnId="{4BC909A5-95D4-4C09-BA96-E2ED11B29A24}">
      <dgm:prSet/>
      <dgm:spPr/>
      <dgm:t>
        <a:bodyPr/>
        <a:lstStyle/>
        <a:p>
          <a:endParaRPr lang="ru-RU"/>
        </a:p>
      </dgm:t>
    </dgm:pt>
    <dgm:pt modelId="{00B8E2A8-A625-40E6-93F0-A4E959C54F04}" type="sibTrans" cxnId="{4BC909A5-95D4-4C09-BA96-E2ED11B29A24}">
      <dgm:prSet/>
      <dgm:spPr/>
      <dgm:t>
        <a:bodyPr/>
        <a:lstStyle/>
        <a:p>
          <a:endParaRPr lang="ru-RU"/>
        </a:p>
      </dgm:t>
    </dgm:pt>
    <dgm:pt modelId="{33BF8160-8222-4DBB-B748-D4A2E43BABC8}" type="pres">
      <dgm:prSet presAssocID="{20B308BB-29E0-4565-A117-DDE1EE6FF4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F959E-D690-4CF9-8F05-FC89A6E7E637}" type="pres">
      <dgm:prSet presAssocID="{4A56A8E7-4E3E-4CA3-AEFB-66B4D6B5F7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4FAAF-4522-4C16-B128-4954257D222A}" type="pres">
      <dgm:prSet presAssocID="{D9C6FA39-168E-42D5-9E6D-CBD9B284B367}" presName="sibTrans" presStyleCnt="0"/>
      <dgm:spPr/>
    </dgm:pt>
    <dgm:pt modelId="{535DC665-532A-421D-873A-8A0A5B9350AF}" type="pres">
      <dgm:prSet presAssocID="{B174F740-498C-4F2F-A6CB-5CB5E23D7E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6D53E-2810-44F1-B73D-77F2A0FA6726}" type="pres">
      <dgm:prSet presAssocID="{D5B4A8C2-60DD-408C-A390-C1EC9BC43902}" presName="sibTrans" presStyleCnt="0"/>
      <dgm:spPr/>
    </dgm:pt>
    <dgm:pt modelId="{2CDB6507-6062-4395-9D1D-4FE7ED5ECBAF}" type="pres">
      <dgm:prSet presAssocID="{66755C61-DA8A-4FB6-A4A9-61E3C19F1F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DA62A-13DB-46D8-9891-7FDEF64B809B}" type="pres">
      <dgm:prSet presAssocID="{414A1A01-76ED-4C33-8EC8-BEE2AEFC39BD}" presName="sibTrans" presStyleCnt="0"/>
      <dgm:spPr/>
    </dgm:pt>
    <dgm:pt modelId="{4040BA1C-1DB6-4F88-82B7-453F0FCB32ED}" type="pres">
      <dgm:prSet presAssocID="{D551CD75-E50B-4F27-BCBB-A0C9A4CB52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51580-6BF8-4924-8CFC-96FA55CCC6AB}" type="pres">
      <dgm:prSet presAssocID="{1EF28E10-26EC-42C7-B258-C10C96D61A4D}" presName="sibTrans" presStyleCnt="0"/>
      <dgm:spPr/>
    </dgm:pt>
    <dgm:pt modelId="{4B6B2E54-120C-4885-A445-ABEF94D41744}" type="pres">
      <dgm:prSet presAssocID="{1269DF67-7B17-428C-BA50-2212960DEE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A85B95-730E-4788-A0B3-3C225575A937}" type="presOf" srcId="{B174F740-498C-4F2F-A6CB-5CB5E23D7EE9}" destId="{535DC665-532A-421D-873A-8A0A5B9350AF}" srcOrd="0" destOrd="0" presId="urn:microsoft.com/office/officeart/2005/8/layout/default"/>
    <dgm:cxn modelId="{277926A6-EB27-45CC-B71D-A266F7FA238C}" type="presOf" srcId="{66755C61-DA8A-4FB6-A4A9-61E3C19F1FEF}" destId="{2CDB6507-6062-4395-9D1D-4FE7ED5ECBAF}" srcOrd="0" destOrd="0" presId="urn:microsoft.com/office/officeart/2005/8/layout/default"/>
    <dgm:cxn modelId="{4BC909A5-95D4-4C09-BA96-E2ED11B29A24}" srcId="{20B308BB-29E0-4565-A117-DDE1EE6FF427}" destId="{1269DF67-7B17-428C-BA50-2212960DEE2F}" srcOrd="4" destOrd="0" parTransId="{5991960C-4035-4E6F-A9C0-85034D27CE85}" sibTransId="{00B8E2A8-A625-40E6-93F0-A4E959C54F04}"/>
    <dgm:cxn modelId="{D3DEFFF9-E06E-43A5-B2EC-D7B071C4C4B7}" type="presOf" srcId="{4A56A8E7-4E3E-4CA3-AEFB-66B4D6B5F7D4}" destId="{E67F959E-D690-4CF9-8F05-FC89A6E7E637}" srcOrd="0" destOrd="0" presId="urn:microsoft.com/office/officeart/2005/8/layout/default"/>
    <dgm:cxn modelId="{70AC5CED-99B9-4460-8EAF-1FB79720AE3F}" type="presOf" srcId="{1269DF67-7B17-428C-BA50-2212960DEE2F}" destId="{4B6B2E54-120C-4885-A445-ABEF94D41744}" srcOrd="0" destOrd="0" presId="urn:microsoft.com/office/officeart/2005/8/layout/default"/>
    <dgm:cxn modelId="{5C748986-8A31-498E-A89A-4CEF928BEFD6}" srcId="{20B308BB-29E0-4565-A117-DDE1EE6FF427}" destId="{D551CD75-E50B-4F27-BCBB-A0C9A4CB525E}" srcOrd="3" destOrd="0" parTransId="{9B05CCFB-0224-4F31-9C7E-5D05A8EBD1E4}" sibTransId="{1EF28E10-26EC-42C7-B258-C10C96D61A4D}"/>
    <dgm:cxn modelId="{800BC818-EFF2-4783-8E05-DDE5B6D05491}" srcId="{20B308BB-29E0-4565-A117-DDE1EE6FF427}" destId="{4A56A8E7-4E3E-4CA3-AEFB-66B4D6B5F7D4}" srcOrd="0" destOrd="0" parTransId="{3B0E5930-7042-4914-845B-B3AE07A730AC}" sibTransId="{D9C6FA39-168E-42D5-9E6D-CBD9B284B367}"/>
    <dgm:cxn modelId="{27A634FB-F32A-4062-9C63-DC5BA4CC0992}" type="presOf" srcId="{D551CD75-E50B-4F27-BCBB-A0C9A4CB525E}" destId="{4040BA1C-1DB6-4F88-82B7-453F0FCB32ED}" srcOrd="0" destOrd="0" presId="urn:microsoft.com/office/officeart/2005/8/layout/default"/>
    <dgm:cxn modelId="{11B678C1-E63B-4B68-B7BF-483AAE2779EB}" srcId="{20B308BB-29E0-4565-A117-DDE1EE6FF427}" destId="{66755C61-DA8A-4FB6-A4A9-61E3C19F1FEF}" srcOrd="2" destOrd="0" parTransId="{5A09455C-1AA3-40F0-BB3A-CB7C85AC5016}" sibTransId="{414A1A01-76ED-4C33-8EC8-BEE2AEFC39BD}"/>
    <dgm:cxn modelId="{F0B6352E-C0F0-4D64-96E1-EC3622BA3F69}" srcId="{20B308BB-29E0-4565-A117-DDE1EE6FF427}" destId="{B174F740-498C-4F2F-A6CB-5CB5E23D7EE9}" srcOrd="1" destOrd="0" parTransId="{127835F5-55A0-4EC4-BEC1-655F487E45DB}" sibTransId="{D5B4A8C2-60DD-408C-A390-C1EC9BC43902}"/>
    <dgm:cxn modelId="{5845090D-163D-4CD5-9646-25260AFEEAF6}" type="presOf" srcId="{20B308BB-29E0-4565-A117-DDE1EE6FF427}" destId="{33BF8160-8222-4DBB-B748-D4A2E43BABC8}" srcOrd="0" destOrd="0" presId="urn:microsoft.com/office/officeart/2005/8/layout/default"/>
    <dgm:cxn modelId="{907A8B7A-A448-4957-BB3E-8E5F08EEC0F5}" type="presParOf" srcId="{33BF8160-8222-4DBB-B748-D4A2E43BABC8}" destId="{E67F959E-D690-4CF9-8F05-FC89A6E7E637}" srcOrd="0" destOrd="0" presId="urn:microsoft.com/office/officeart/2005/8/layout/default"/>
    <dgm:cxn modelId="{A244FA0E-20D6-4DAC-9553-CFBDB6BEB70C}" type="presParOf" srcId="{33BF8160-8222-4DBB-B748-D4A2E43BABC8}" destId="{B9F4FAAF-4522-4C16-B128-4954257D222A}" srcOrd="1" destOrd="0" presId="urn:microsoft.com/office/officeart/2005/8/layout/default"/>
    <dgm:cxn modelId="{05B77CD3-BD55-4A5E-9429-587C74D6DD04}" type="presParOf" srcId="{33BF8160-8222-4DBB-B748-D4A2E43BABC8}" destId="{535DC665-532A-421D-873A-8A0A5B9350AF}" srcOrd="2" destOrd="0" presId="urn:microsoft.com/office/officeart/2005/8/layout/default"/>
    <dgm:cxn modelId="{096716EF-095D-4A4D-AF6D-4835473B83F4}" type="presParOf" srcId="{33BF8160-8222-4DBB-B748-D4A2E43BABC8}" destId="{D636D53E-2810-44F1-B73D-77F2A0FA6726}" srcOrd="3" destOrd="0" presId="urn:microsoft.com/office/officeart/2005/8/layout/default"/>
    <dgm:cxn modelId="{140F840C-0CD9-48C1-9096-A9A8D819278B}" type="presParOf" srcId="{33BF8160-8222-4DBB-B748-D4A2E43BABC8}" destId="{2CDB6507-6062-4395-9D1D-4FE7ED5ECBAF}" srcOrd="4" destOrd="0" presId="urn:microsoft.com/office/officeart/2005/8/layout/default"/>
    <dgm:cxn modelId="{CAEA2BB8-7360-4BB5-8323-6E832FF3E9F1}" type="presParOf" srcId="{33BF8160-8222-4DBB-B748-D4A2E43BABC8}" destId="{632DA62A-13DB-46D8-9891-7FDEF64B809B}" srcOrd="5" destOrd="0" presId="urn:microsoft.com/office/officeart/2005/8/layout/default"/>
    <dgm:cxn modelId="{03554DC1-76B7-4D4A-B2F4-8063B69138D0}" type="presParOf" srcId="{33BF8160-8222-4DBB-B748-D4A2E43BABC8}" destId="{4040BA1C-1DB6-4F88-82B7-453F0FCB32ED}" srcOrd="6" destOrd="0" presId="urn:microsoft.com/office/officeart/2005/8/layout/default"/>
    <dgm:cxn modelId="{E4ECDA66-7AB6-4E24-8F84-2892F200C100}" type="presParOf" srcId="{33BF8160-8222-4DBB-B748-D4A2E43BABC8}" destId="{EFD51580-6BF8-4924-8CFC-96FA55CCC6AB}" srcOrd="7" destOrd="0" presId="urn:microsoft.com/office/officeart/2005/8/layout/default"/>
    <dgm:cxn modelId="{EF6AF785-EFA7-42E6-889F-5F10DC169838}" type="presParOf" srcId="{33BF8160-8222-4DBB-B748-D4A2E43BABC8}" destId="{4B6B2E54-120C-4885-A445-ABEF94D4174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8D72CB-551D-4B52-B8BF-740ADA515B93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064880-6601-44F1-8535-5CD8FDEC641C}">
      <dgm:prSet phldrT="[Текст]"/>
      <dgm:spPr/>
      <dgm:t>
        <a:bodyPr/>
        <a:lstStyle/>
        <a:p>
          <a:r>
            <a:rPr lang="uk-UA" dirty="0" smtClean="0"/>
            <a:t>дослідження зовнішнього інвестиційного середовища і прогнозування кон’юнктури інвестиційного ринку; </a:t>
          </a:r>
          <a:endParaRPr lang="ru-RU" dirty="0"/>
        </a:p>
      </dgm:t>
    </dgm:pt>
    <dgm:pt modelId="{FE23EB9A-8994-4831-83AD-058BFB119F6E}" type="parTrans" cxnId="{E9DAE221-6F4A-440E-8528-E3614FF40563}">
      <dgm:prSet/>
      <dgm:spPr/>
      <dgm:t>
        <a:bodyPr/>
        <a:lstStyle/>
        <a:p>
          <a:endParaRPr lang="ru-RU"/>
        </a:p>
      </dgm:t>
    </dgm:pt>
    <dgm:pt modelId="{91227E53-F507-4058-B5CC-1BE10E4EC2D7}" type="sibTrans" cxnId="{E9DAE221-6F4A-440E-8528-E3614FF40563}">
      <dgm:prSet/>
      <dgm:spPr/>
      <dgm:t>
        <a:bodyPr/>
        <a:lstStyle/>
        <a:p>
          <a:endParaRPr lang="ru-RU"/>
        </a:p>
      </dgm:t>
    </dgm:pt>
    <dgm:pt modelId="{3B7ADED6-CE16-4896-A0EE-67A83DB4B7D3}">
      <dgm:prSet phldrT="[Текст]"/>
      <dgm:spPr/>
      <dgm:t>
        <a:bodyPr/>
        <a:lstStyle/>
        <a:p>
          <a:r>
            <a:rPr lang="uk-UA" dirty="0" smtClean="0"/>
            <a:t>розробка стратегічних напрямів інвестиційної діяльності</a:t>
          </a:r>
          <a:endParaRPr lang="ru-RU" dirty="0"/>
        </a:p>
      </dgm:t>
    </dgm:pt>
    <dgm:pt modelId="{5BE7C5D5-0664-4502-8DD3-91538F47DFBB}" type="parTrans" cxnId="{73D3ACA3-BECE-4AEE-8248-005E9B609140}">
      <dgm:prSet/>
      <dgm:spPr/>
      <dgm:t>
        <a:bodyPr/>
        <a:lstStyle/>
        <a:p>
          <a:endParaRPr lang="ru-RU"/>
        </a:p>
      </dgm:t>
    </dgm:pt>
    <dgm:pt modelId="{D3A52967-BB26-43C6-A9D0-63AED67BE195}" type="sibTrans" cxnId="{73D3ACA3-BECE-4AEE-8248-005E9B609140}">
      <dgm:prSet/>
      <dgm:spPr/>
      <dgm:t>
        <a:bodyPr/>
        <a:lstStyle/>
        <a:p>
          <a:endParaRPr lang="ru-RU"/>
        </a:p>
      </dgm:t>
    </dgm:pt>
    <dgm:pt modelId="{0248F17A-98B7-4125-95A6-6CE2E1AA7B92}">
      <dgm:prSet phldrT="[Текст]"/>
      <dgm:spPr/>
      <dgm:t>
        <a:bodyPr/>
        <a:lstStyle/>
        <a:p>
          <a:r>
            <a:rPr lang="uk-UA" dirty="0" smtClean="0"/>
            <a:t>розробка стратегії формування інвестиційних ресурсів підприємства</a:t>
          </a:r>
          <a:endParaRPr lang="ru-RU" dirty="0"/>
        </a:p>
      </dgm:t>
    </dgm:pt>
    <dgm:pt modelId="{68396FB5-14D1-4CE9-BA9B-15B35F34C07F}" type="parTrans" cxnId="{C952F39C-E079-4448-BEF2-91ACEDB2E912}">
      <dgm:prSet/>
      <dgm:spPr/>
      <dgm:t>
        <a:bodyPr/>
        <a:lstStyle/>
        <a:p>
          <a:endParaRPr lang="ru-RU"/>
        </a:p>
      </dgm:t>
    </dgm:pt>
    <dgm:pt modelId="{CB67DE78-B130-4234-9033-FE5146DF92D9}" type="sibTrans" cxnId="{C952F39C-E079-4448-BEF2-91ACEDB2E912}">
      <dgm:prSet/>
      <dgm:spPr/>
      <dgm:t>
        <a:bodyPr/>
        <a:lstStyle/>
        <a:p>
          <a:endParaRPr lang="ru-RU"/>
        </a:p>
      </dgm:t>
    </dgm:pt>
    <dgm:pt modelId="{A0AC382B-6329-4FD3-99A7-A819D80C893F}">
      <dgm:prSet phldrT="[Текст]"/>
      <dgm:spPr/>
      <dgm:t>
        <a:bodyPr/>
        <a:lstStyle/>
        <a:p>
          <a:r>
            <a:rPr lang="uk-UA" dirty="0" smtClean="0"/>
            <a:t>пошук і оцінка інвестиційної привабливості окремих реальних проектів і вибір найефективніших з них</a:t>
          </a:r>
        </a:p>
        <a:p>
          <a:endParaRPr lang="ru-RU" dirty="0"/>
        </a:p>
      </dgm:t>
    </dgm:pt>
    <dgm:pt modelId="{47FE7345-D453-4471-BA8B-7AA9FDCF0E90}" type="parTrans" cxnId="{1BC1A11E-8498-4615-BD28-00483C90D118}">
      <dgm:prSet/>
      <dgm:spPr/>
      <dgm:t>
        <a:bodyPr/>
        <a:lstStyle/>
        <a:p>
          <a:endParaRPr lang="ru-RU"/>
        </a:p>
      </dgm:t>
    </dgm:pt>
    <dgm:pt modelId="{6540D630-A674-4649-AE7C-8DDF760A7575}" type="sibTrans" cxnId="{1BC1A11E-8498-4615-BD28-00483C90D118}">
      <dgm:prSet/>
      <dgm:spPr/>
      <dgm:t>
        <a:bodyPr/>
        <a:lstStyle/>
        <a:p>
          <a:endParaRPr lang="ru-RU"/>
        </a:p>
      </dgm:t>
    </dgm:pt>
    <dgm:pt modelId="{5E078F86-4C81-4D7B-98F9-193C158922F9}" type="pres">
      <dgm:prSet presAssocID="{698D72CB-551D-4B52-B8BF-740ADA515B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E1E96D5-D79E-47E7-BA21-59A7289B916E}" type="pres">
      <dgm:prSet presAssocID="{698D72CB-551D-4B52-B8BF-740ADA515B93}" presName="Name1" presStyleCnt="0"/>
      <dgm:spPr/>
    </dgm:pt>
    <dgm:pt modelId="{3381405D-4751-4B1E-BC66-371686AB24ED}" type="pres">
      <dgm:prSet presAssocID="{698D72CB-551D-4B52-B8BF-740ADA515B93}" presName="cycle" presStyleCnt="0"/>
      <dgm:spPr/>
    </dgm:pt>
    <dgm:pt modelId="{D5ECE912-E20B-45EF-ADFA-11E89C4DD0AB}" type="pres">
      <dgm:prSet presAssocID="{698D72CB-551D-4B52-B8BF-740ADA515B93}" presName="srcNode" presStyleLbl="node1" presStyleIdx="0" presStyleCnt="4"/>
      <dgm:spPr/>
    </dgm:pt>
    <dgm:pt modelId="{00F98138-17A5-4337-BB4B-0E190F74432B}" type="pres">
      <dgm:prSet presAssocID="{698D72CB-551D-4B52-B8BF-740ADA515B93}" presName="conn" presStyleLbl="parChTrans1D2" presStyleIdx="0" presStyleCnt="1"/>
      <dgm:spPr/>
      <dgm:t>
        <a:bodyPr/>
        <a:lstStyle/>
        <a:p>
          <a:endParaRPr lang="ru-RU"/>
        </a:p>
      </dgm:t>
    </dgm:pt>
    <dgm:pt modelId="{64CA27F8-B123-429E-962A-FA471DAC2ED0}" type="pres">
      <dgm:prSet presAssocID="{698D72CB-551D-4B52-B8BF-740ADA515B93}" presName="extraNode" presStyleLbl="node1" presStyleIdx="0" presStyleCnt="4"/>
      <dgm:spPr/>
    </dgm:pt>
    <dgm:pt modelId="{63B747F9-47CD-471F-82EC-CF72D971FC01}" type="pres">
      <dgm:prSet presAssocID="{698D72CB-551D-4B52-B8BF-740ADA515B93}" presName="dstNode" presStyleLbl="node1" presStyleIdx="0" presStyleCnt="4"/>
      <dgm:spPr/>
    </dgm:pt>
    <dgm:pt modelId="{C3822097-0248-4466-A468-62AFAA351414}" type="pres">
      <dgm:prSet presAssocID="{06064880-6601-44F1-8535-5CD8FDEC641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3E8EF-EBF6-4F2F-8A1A-1703A9087E0D}" type="pres">
      <dgm:prSet presAssocID="{06064880-6601-44F1-8535-5CD8FDEC641C}" presName="accent_1" presStyleCnt="0"/>
      <dgm:spPr/>
    </dgm:pt>
    <dgm:pt modelId="{6496192E-6D2F-4A17-ACCB-97DE3E7394D1}" type="pres">
      <dgm:prSet presAssocID="{06064880-6601-44F1-8535-5CD8FDEC641C}" presName="accentRepeatNode" presStyleLbl="solidFgAcc1" presStyleIdx="0" presStyleCnt="4"/>
      <dgm:spPr/>
    </dgm:pt>
    <dgm:pt modelId="{5ECFD8F0-F7A8-403C-86AB-3F4DC33EB871}" type="pres">
      <dgm:prSet presAssocID="{3B7ADED6-CE16-4896-A0EE-67A83DB4B7D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CF168-D9CF-45F7-8489-ECB72589C414}" type="pres">
      <dgm:prSet presAssocID="{3B7ADED6-CE16-4896-A0EE-67A83DB4B7D3}" presName="accent_2" presStyleCnt="0"/>
      <dgm:spPr/>
    </dgm:pt>
    <dgm:pt modelId="{3112B454-D0B3-4CD2-862D-0D7C50B208E2}" type="pres">
      <dgm:prSet presAssocID="{3B7ADED6-CE16-4896-A0EE-67A83DB4B7D3}" presName="accentRepeatNode" presStyleLbl="solidFgAcc1" presStyleIdx="1" presStyleCnt="4"/>
      <dgm:spPr/>
    </dgm:pt>
    <dgm:pt modelId="{D79132F8-66C6-48CA-82E2-849DB415B75A}" type="pres">
      <dgm:prSet presAssocID="{0248F17A-98B7-4125-95A6-6CE2E1AA7B9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6D0EF-7654-43BB-BB0F-627F6D1137D7}" type="pres">
      <dgm:prSet presAssocID="{0248F17A-98B7-4125-95A6-6CE2E1AA7B92}" presName="accent_3" presStyleCnt="0"/>
      <dgm:spPr/>
    </dgm:pt>
    <dgm:pt modelId="{D2009F7C-7E47-4459-ABDE-A4D0FAD197DA}" type="pres">
      <dgm:prSet presAssocID="{0248F17A-98B7-4125-95A6-6CE2E1AA7B92}" presName="accentRepeatNode" presStyleLbl="solidFgAcc1" presStyleIdx="2" presStyleCnt="4"/>
      <dgm:spPr/>
    </dgm:pt>
    <dgm:pt modelId="{75BDDF3E-902D-4164-A92C-AB83BFF3CD83}" type="pres">
      <dgm:prSet presAssocID="{A0AC382B-6329-4FD3-99A7-A819D80C893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FA79B-AF88-41A6-A1E1-30013BB986C1}" type="pres">
      <dgm:prSet presAssocID="{A0AC382B-6329-4FD3-99A7-A819D80C893F}" presName="accent_4" presStyleCnt="0"/>
      <dgm:spPr/>
    </dgm:pt>
    <dgm:pt modelId="{BA923953-088C-4635-A688-6D56ACC3BCF3}" type="pres">
      <dgm:prSet presAssocID="{A0AC382B-6329-4FD3-99A7-A819D80C893F}" presName="accentRepeatNode" presStyleLbl="solidFgAcc1" presStyleIdx="3" presStyleCnt="4"/>
      <dgm:spPr/>
    </dgm:pt>
  </dgm:ptLst>
  <dgm:cxnLst>
    <dgm:cxn modelId="{CC158CFA-FEDF-47D3-BF3C-85671BAA5514}" type="presOf" srcId="{06064880-6601-44F1-8535-5CD8FDEC641C}" destId="{C3822097-0248-4466-A468-62AFAA351414}" srcOrd="0" destOrd="0" presId="urn:microsoft.com/office/officeart/2008/layout/VerticalCurvedList"/>
    <dgm:cxn modelId="{68AD7BE0-C3F0-4D6F-977F-1ECA3B67278B}" type="presOf" srcId="{0248F17A-98B7-4125-95A6-6CE2E1AA7B92}" destId="{D79132F8-66C6-48CA-82E2-849DB415B75A}" srcOrd="0" destOrd="0" presId="urn:microsoft.com/office/officeart/2008/layout/VerticalCurvedList"/>
    <dgm:cxn modelId="{C952F39C-E079-4448-BEF2-91ACEDB2E912}" srcId="{698D72CB-551D-4B52-B8BF-740ADA515B93}" destId="{0248F17A-98B7-4125-95A6-6CE2E1AA7B92}" srcOrd="2" destOrd="0" parTransId="{68396FB5-14D1-4CE9-BA9B-15B35F34C07F}" sibTransId="{CB67DE78-B130-4234-9033-FE5146DF92D9}"/>
    <dgm:cxn modelId="{F89008C9-733E-45FA-ABD3-EA68BBABAC26}" type="presOf" srcId="{698D72CB-551D-4B52-B8BF-740ADA515B93}" destId="{5E078F86-4C81-4D7B-98F9-193C158922F9}" srcOrd="0" destOrd="0" presId="urn:microsoft.com/office/officeart/2008/layout/VerticalCurvedList"/>
    <dgm:cxn modelId="{D356E49C-8CB9-4535-A635-8FDA07D38BB8}" type="presOf" srcId="{91227E53-F507-4058-B5CC-1BE10E4EC2D7}" destId="{00F98138-17A5-4337-BB4B-0E190F74432B}" srcOrd="0" destOrd="0" presId="urn:microsoft.com/office/officeart/2008/layout/VerticalCurvedList"/>
    <dgm:cxn modelId="{73D3ACA3-BECE-4AEE-8248-005E9B609140}" srcId="{698D72CB-551D-4B52-B8BF-740ADA515B93}" destId="{3B7ADED6-CE16-4896-A0EE-67A83DB4B7D3}" srcOrd="1" destOrd="0" parTransId="{5BE7C5D5-0664-4502-8DD3-91538F47DFBB}" sibTransId="{D3A52967-BB26-43C6-A9D0-63AED67BE195}"/>
    <dgm:cxn modelId="{E9DAE221-6F4A-440E-8528-E3614FF40563}" srcId="{698D72CB-551D-4B52-B8BF-740ADA515B93}" destId="{06064880-6601-44F1-8535-5CD8FDEC641C}" srcOrd="0" destOrd="0" parTransId="{FE23EB9A-8994-4831-83AD-058BFB119F6E}" sibTransId="{91227E53-F507-4058-B5CC-1BE10E4EC2D7}"/>
    <dgm:cxn modelId="{70D8F311-9971-45D2-8D34-7D2CCC7A06DD}" type="presOf" srcId="{A0AC382B-6329-4FD3-99A7-A819D80C893F}" destId="{75BDDF3E-902D-4164-A92C-AB83BFF3CD83}" srcOrd="0" destOrd="0" presId="urn:microsoft.com/office/officeart/2008/layout/VerticalCurvedList"/>
    <dgm:cxn modelId="{B55CDE13-6592-4B7D-991D-3BA6C558C50D}" type="presOf" srcId="{3B7ADED6-CE16-4896-A0EE-67A83DB4B7D3}" destId="{5ECFD8F0-F7A8-403C-86AB-3F4DC33EB871}" srcOrd="0" destOrd="0" presId="urn:microsoft.com/office/officeart/2008/layout/VerticalCurvedList"/>
    <dgm:cxn modelId="{1BC1A11E-8498-4615-BD28-00483C90D118}" srcId="{698D72CB-551D-4B52-B8BF-740ADA515B93}" destId="{A0AC382B-6329-4FD3-99A7-A819D80C893F}" srcOrd="3" destOrd="0" parTransId="{47FE7345-D453-4471-BA8B-7AA9FDCF0E90}" sibTransId="{6540D630-A674-4649-AE7C-8DDF760A7575}"/>
    <dgm:cxn modelId="{E87DDBD8-13EE-4CA9-B07A-6B244FCFC0DA}" type="presParOf" srcId="{5E078F86-4C81-4D7B-98F9-193C158922F9}" destId="{AE1E96D5-D79E-47E7-BA21-59A7289B916E}" srcOrd="0" destOrd="0" presId="urn:microsoft.com/office/officeart/2008/layout/VerticalCurvedList"/>
    <dgm:cxn modelId="{48562C48-F7CA-4EE5-9658-10921FF44DCD}" type="presParOf" srcId="{AE1E96D5-D79E-47E7-BA21-59A7289B916E}" destId="{3381405D-4751-4B1E-BC66-371686AB24ED}" srcOrd="0" destOrd="0" presId="urn:microsoft.com/office/officeart/2008/layout/VerticalCurvedList"/>
    <dgm:cxn modelId="{94FB9574-0E4C-4520-8AD1-B9966BF391EE}" type="presParOf" srcId="{3381405D-4751-4B1E-BC66-371686AB24ED}" destId="{D5ECE912-E20B-45EF-ADFA-11E89C4DD0AB}" srcOrd="0" destOrd="0" presId="urn:microsoft.com/office/officeart/2008/layout/VerticalCurvedList"/>
    <dgm:cxn modelId="{6549CF0C-A39F-46C9-AAF9-E8126CC33408}" type="presParOf" srcId="{3381405D-4751-4B1E-BC66-371686AB24ED}" destId="{00F98138-17A5-4337-BB4B-0E190F74432B}" srcOrd="1" destOrd="0" presId="urn:microsoft.com/office/officeart/2008/layout/VerticalCurvedList"/>
    <dgm:cxn modelId="{BBEA22EB-376E-4C6C-8A19-493E29C07EC8}" type="presParOf" srcId="{3381405D-4751-4B1E-BC66-371686AB24ED}" destId="{64CA27F8-B123-429E-962A-FA471DAC2ED0}" srcOrd="2" destOrd="0" presId="urn:microsoft.com/office/officeart/2008/layout/VerticalCurvedList"/>
    <dgm:cxn modelId="{56F6B31D-DBC3-4F93-9A71-35E0EA1F63A6}" type="presParOf" srcId="{3381405D-4751-4B1E-BC66-371686AB24ED}" destId="{63B747F9-47CD-471F-82EC-CF72D971FC01}" srcOrd="3" destOrd="0" presId="urn:microsoft.com/office/officeart/2008/layout/VerticalCurvedList"/>
    <dgm:cxn modelId="{969A925A-ECF6-49CA-816D-8D1ED737A6E1}" type="presParOf" srcId="{AE1E96D5-D79E-47E7-BA21-59A7289B916E}" destId="{C3822097-0248-4466-A468-62AFAA351414}" srcOrd="1" destOrd="0" presId="urn:microsoft.com/office/officeart/2008/layout/VerticalCurvedList"/>
    <dgm:cxn modelId="{913290AE-1D19-446B-9CE9-4027B252126D}" type="presParOf" srcId="{AE1E96D5-D79E-47E7-BA21-59A7289B916E}" destId="{AA93E8EF-EBF6-4F2F-8A1A-1703A9087E0D}" srcOrd="2" destOrd="0" presId="urn:microsoft.com/office/officeart/2008/layout/VerticalCurvedList"/>
    <dgm:cxn modelId="{00FE557E-FA30-4769-A2BB-CC64E15E5E4E}" type="presParOf" srcId="{AA93E8EF-EBF6-4F2F-8A1A-1703A9087E0D}" destId="{6496192E-6D2F-4A17-ACCB-97DE3E7394D1}" srcOrd="0" destOrd="0" presId="urn:microsoft.com/office/officeart/2008/layout/VerticalCurvedList"/>
    <dgm:cxn modelId="{B4F91A96-3479-4846-89B6-DB434DF0B36A}" type="presParOf" srcId="{AE1E96D5-D79E-47E7-BA21-59A7289B916E}" destId="{5ECFD8F0-F7A8-403C-86AB-3F4DC33EB871}" srcOrd="3" destOrd="0" presId="urn:microsoft.com/office/officeart/2008/layout/VerticalCurvedList"/>
    <dgm:cxn modelId="{58772EBD-C722-4C5A-84BD-A5F76C056A87}" type="presParOf" srcId="{AE1E96D5-D79E-47E7-BA21-59A7289B916E}" destId="{4DBCF168-D9CF-45F7-8489-ECB72589C414}" srcOrd="4" destOrd="0" presId="urn:microsoft.com/office/officeart/2008/layout/VerticalCurvedList"/>
    <dgm:cxn modelId="{2F9B9318-8F8B-42C1-A221-3D80DD4D5E43}" type="presParOf" srcId="{4DBCF168-D9CF-45F7-8489-ECB72589C414}" destId="{3112B454-D0B3-4CD2-862D-0D7C50B208E2}" srcOrd="0" destOrd="0" presId="urn:microsoft.com/office/officeart/2008/layout/VerticalCurvedList"/>
    <dgm:cxn modelId="{C192341B-2E3B-4B62-B770-07FC49279361}" type="presParOf" srcId="{AE1E96D5-D79E-47E7-BA21-59A7289B916E}" destId="{D79132F8-66C6-48CA-82E2-849DB415B75A}" srcOrd="5" destOrd="0" presId="urn:microsoft.com/office/officeart/2008/layout/VerticalCurvedList"/>
    <dgm:cxn modelId="{2103227D-5090-4F6E-8703-658C671FED24}" type="presParOf" srcId="{AE1E96D5-D79E-47E7-BA21-59A7289B916E}" destId="{97D6D0EF-7654-43BB-BB0F-627F6D1137D7}" srcOrd="6" destOrd="0" presId="urn:microsoft.com/office/officeart/2008/layout/VerticalCurvedList"/>
    <dgm:cxn modelId="{E1D136F5-5046-4B56-87B3-872FD97B5133}" type="presParOf" srcId="{97D6D0EF-7654-43BB-BB0F-627F6D1137D7}" destId="{D2009F7C-7E47-4459-ABDE-A4D0FAD197DA}" srcOrd="0" destOrd="0" presId="urn:microsoft.com/office/officeart/2008/layout/VerticalCurvedList"/>
    <dgm:cxn modelId="{C270A2E5-C002-4FDC-A79B-8E493F388EAA}" type="presParOf" srcId="{AE1E96D5-D79E-47E7-BA21-59A7289B916E}" destId="{75BDDF3E-902D-4164-A92C-AB83BFF3CD83}" srcOrd="7" destOrd="0" presId="urn:microsoft.com/office/officeart/2008/layout/VerticalCurvedList"/>
    <dgm:cxn modelId="{B62CEAD5-E417-41FE-992F-B8D89DC7BD82}" type="presParOf" srcId="{AE1E96D5-D79E-47E7-BA21-59A7289B916E}" destId="{2F4FA79B-AF88-41A6-A1E1-30013BB986C1}" srcOrd="8" destOrd="0" presId="urn:microsoft.com/office/officeart/2008/layout/VerticalCurvedList"/>
    <dgm:cxn modelId="{2ECEE5C3-4F07-4568-8F6D-6EBA1FF94F7A}" type="presParOf" srcId="{2F4FA79B-AF88-41A6-A1E1-30013BB986C1}" destId="{BA923953-088C-4635-A688-6D56ACC3BC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FCD6A5-4141-42EC-AAB8-68B958444AA2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B2018A-F1C2-4B19-85A7-D142B8E7A1DF}">
      <dgm:prSet phldrT="[Текст]"/>
      <dgm:spPr/>
      <dgm:t>
        <a:bodyPr/>
        <a:lstStyle/>
        <a:p>
          <a:r>
            <a:rPr lang="uk-UA" dirty="0" smtClean="0"/>
            <a:t>оцінка інвестиційних якостей окремих фінансових інструментів і відбір найефективніших з них</a:t>
          </a:r>
          <a:endParaRPr lang="ru-RU" dirty="0"/>
        </a:p>
      </dgm:t>
    </dgm:pt>
    <dgm:pt modelId="{B5253CF6-E768-482A-9356-79F07BAC23A6}" type="parTrans" cxnId="{8A19FE04-B8D5-4093-9533-7062A6AFABDF}">
      <dgm:prSet/>
      <dgm:spPr/>
      <dgm:t>
        <a:bodyPr/>
        <a:lstStyle/>
        <a:p>
          <a:endParaRPr lang="ru-RU"/>
        </a:p>
      </dgm:t>
    </dgm:pt>
    <dgm:pt modelId="{54B38426-BD68-4CD4-92E1-83A98D7163CB}" type="sibTrans" cxnId="{8A19FE04-B8D5-4093-9533-7062A6AFABDF}">
      <dgm:prSet/>
      <dgm:spPr/>
      <dgm:t>
        <a:bodyPr/>
        <a:lstStyle/>
        <a:p>
          <a:endParaRPr lang="ru-RU"/>
        </a:p>
      </dgm:t>
    </dgm:pt>
    <dgm:pt modelId="{5D19D3E1-A297-4826-9571-ED86DA09B853}">
      <dgm:prSet phldrT="[Текст]"/>
      <dgm:spPr/>
      <dgm:t>
        <a:bodyPr/>
        <a:lstStyle/>
        <a:p>
          <a:r>
            <a:rPr lang="uk-UA" dirty="0" smtClean="0"/>
            <a:t>формування інвестиційного портфелю і його оцінка за критеріями доходності, ризику і ліквідності</a:t>
          </a:r>
          <a:endParaRPr lang="ru-RU" dirty="0"/>
        </a:p>
      </dgm:t>
    </dgm:pt>
    <dgm:pt modelId="{5455B321-2B92-4D4C-8162-4D54D26DE4A9}" type="parTrans" cxnId="{639F2F44-6025-49E7-9391-16EDA8F60798}">
      <dgm:prSet/>
      <dgm:spPr/>
      <dgm:t>
        <a:bodyPr/>
        <a:lstStyle/>
        <a:p>
          <a:endParaRPr lang="ru-RU"/>
        </a:p>
      </dgm:t>
    </dgm:pt>
    <dgm:pt modelId="{0E07807A-0C77-4AB1-83F9-9AD59723AB35}" type="sibTrans" cxnId="{639F2F44-6025-49E7-9391-16EDA8F60798}">
      <dgm:prSet/>
      <dgm:spPr/>
      <dgm:t>
        <a:bodyPr/>
        <a:lstStyle/>
        <a:p>
          <a:endParaRPr lang="ru-RU"/>
        </a:p>
      </dgm:t>
    </dgm:pt>
    <dgm:pt modelId="{28B55065-6D8A-4605-8F9E-543FBF03DEC1}">
      <dgm:prSet phldrT="[Текст]"/>
      <dgm:spPr/>
      <dgm:t>
        <a:bodyPr/>
        <a:lstStyle/>
        <a:p>
          <a:r>
            <a:rPr lang="uk-UA" dirty="0" smtClean="0"/>
            <a:t>поточне планування і оперативне управління реалізацією окремих інвестиційних програм та проектів</a:t>
          </a:r>
          <a:endParaRPr lang="ru-RU" dirty="0"/>
        </a:p>
      </dgm:t>
    </dgm:pt>
    <dgm:pt modelId="{20DE11B1-C15A-44EF-BC6E-AE22F9E95017}" type="parTrans" cxnId="{4551C1F6-6498-4514-B69E-0D954C062701}">
      <dgm:prSet/>
      <dgm:spPr/>
      <dgm:t>
        <a:bodyPr/>
        <a:lstStyle/>
        <a:p>
          <a:endParaRPr lang="ru-RU"/>
        </a:p>
      </dgm:t>
    </dgm:pt>
    <dgm:pt modelId="{C1FD4AE0-6A73-429F-8872-38886BFD396E}" type="sibTrans" cxnId="{4551C1F6-6498-4514-B69E-0D954C062701}">
      <dgm:prSet/>
      <dgm:spPr/>
      <dgm:t>
        <a:bodyPr/>
        <a:lstStyle/>
        <a:p>
          <a:endParaRPr lang="ru-RU"/>
        </a:p>
      </dgm:t>
    </dgm:pt>
    <dgm:pt modelId="{D4C64806-755F-4F5A-84A7-D7E31136922A}">
      <dgm:prSet phldrT="[Текст]"/>
      <dgm:spPr/>
      <dgm:t>
        <a:bodyPr/>
        <a:lstStyle/>
        <a:p>
          <a:r>
            <a:rPr lang="uk-UA" dirty="0" smtClean="0"/>
            <a:t>організація моніторингу реалізації  інвестиційних програм та проектів</a:t>
          </a:r>
          <a:endParaRPr lang="ru-RU" dirty="0"/>
        </a:p>
      </dgm:t>
    </dgm:pt>
    <dgm:pt modelId="{E4709665-7D52-4217-BC4B-54E3C0728E03}" type="parTrans" cxnId="{D7D0DC06-DA7A-40C4-BC94-29B9A7FC749F}">
      <dgm:prSet/>
      <dgm:spPr/>
      <dgm:t>
        <a:bodyPr/>
        <a:lstStyle/>
        <a:p>
          <a:endParaRPr lang="ru-RU"/>
        </a:p>
      </dgm:t>
    </dgm:pt>
    <dgm:pt modelId="{130A5613-7BC7-48D4-9E40-CE0A7B4852A6}" type="sibTrans" cxnId="{D7D0DC06-DA7A-40C4-BC94-29B9A7FC749F}">
      <dgm:prSet/>
      <dgm:spPr/>
      <dgm:t>
        <a:bodyPr/>
        <a:lstStyle/>
        <a:p>
          <a:endParaRPr lang="ru-RU"/>
        </a:p>
      </dgm:t>
    </dgm:pt>
    <dgm:pt modelId="{A71DFB0C-FA80-4358-8C34-53BBC83F2ED9}">
      <dgm:prSet phldrT="[Текст]"/>
      <dgm:spPr/>
      <dgm:t>
        <a:bodyPr/>
        <a:lstStyle/>
        <a:p>
          <a:r>
            <a:rPr lang="uk-UA" dirty="0" smtClean="0"/>
            <a:t>підготовка рішень про своєчасний вихід з неефективних інвестиційних програм і реінвестування капіталу</a:t>
          </a:r>
          <a:endParaRPr lang="ru-RU" dirty="0"/>
        </a:p>
      </dgm:t>
    </dgm:pt>
    <dgm:pt modelId="{AB151DA0-AE32-48B7-8ACC-23EE685DE4A5}" type="parTrans" cxnId="{693AC9AC-DA3B-4E18-AD3D-69A3E526E18E}">
      <dgm:prSet/>
      <dgm:spPr/>
      <dgm:t>
        <a:bodyPr/>
        <a:lstStyle/>
        <a:p>
          <a:endParaRPr lang="ru-RU"/>
        </a:p>
      </dgm:t>
    </dgm:pt>
    <dgm:pt modelId="{344DF55F-1031-4610-A674-04466C518E64}" type="sibTrans" cxnId="{693AC9AC-DA3B-4E18-AD3D-69A3E526E18E}">
      <dgm:prSet/>
      <dgm:spPr/>
      <dgm:t>
        <a:bodyPr/>
        <a:lstStyle/>
        <a:p>
          <a:endParaRPr lang="ru-RU"/>
        </a:p>
      </dgm:t>
    </dgm:pt>
    <dgm:pt modelId="{BEDE2F49-5169-487D-9E40-40929393F61F}" type="pres">
      <dgm:prSet presAssocID="{C8FCD6A5-4141-42EC-AAB8-68B958444A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AC3B7C-CC89-451C-8037-E972C18178CA}" type="pres">
      <dgm:prSet presAssocID="{C8FCD6A5-4141-42EC-AAB8-68B958444AA2}" presName="Name1" presStyleCnt="0"/>
      <dgm:spPr/>
    </dgm:pt>
    <dgm:pt modelId="{7A19FF3A-2C1E-449E-ADFC-371C353A75B2}" type="pres">
      <dgm:prSet presAssocID="{C8FCD6A5-4141-42EC-AAB8-68B958444AA2}" presName="cycle" presStyleCnt="0"/>
      <dgm:spPr/>
    </dgm:pt>
    <dgm:pt modelId="{40BEC097-9497-41BB-8604-C38F4256BD0C}" type="pres">
      <dgm:prSet presAssocID="{C8FCD6A5-4141-42EC-AAB8-68B958444AA2}" presName="srcNode" presStyleLbl="node1" presStyleIdx="0" presStyleCnt="5"/>
      <dgm:spPr/>
    </dgm:pt>
    <dgm:pt modelId="{CD51DC3A-6CF3-4331-A914-38344E078DD0}" type="pres">
      <dgm:prSet presAssocID="{C8FCD6A5-4141-42EC-AAB8-68B958444AA2}" presName="conn" presStyleLbl="parChTrans1D2" presStyleIdx="0" presStyleCnt="1"/>
      <dgm:spPr/>
      <dgm:t>
        <a:bodyPr/>
        <a:lstStyle/>
        <a:p>
          <a:endParaRPr lang="ru-RU"/>
        </a:p>
      </dgm:t>
    </dgm:pt>
    <dgm:pt modelId="{902BC34B-9C8F-46C8-85C9-13CAC6253FD2}" type="pres">
      <dgm:prSet presAssocID="{C8FCD6A5-4141-42EC-AAB8-68B958444AA2}" presName="extraNode" presStyleLbl="node1" presStyleIdx="0" presStyleCnt="5"/>
      <dgm:spPr/>
    </dgm:pt>
    <dgm:pt modelId="{FB967B5E-1D76-468C-BE64-A70F3253A371}" type="pres">
      <dgm:prSet presAssocID="{C8FCD6A5-4141-42EC-AAB8-68B958444AA2}" presName="dstNode" presStyleLbl="node1" presStyleIdx="0" presStyleCnt="5"/>
      <dgm:spPr/>
    </dgm:pt>
    <dgm:pt modelId="{1D67CABC-DBD7-4955-93F4-3D12824DE237}" type="pres">
      <dgm:prSet presAssocID="{CAB2018A-F1C2-4B19-85A7-D142B8E7A1D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C5CE1-89EB-4C4D-B365-D80AA45A9D8A}" type="pres">
      <dgm:prSet presAssocID="{CAB2018A-F1C2-4B19-85A7-D142B8E7A1DF}" presName="accent_1" presStyleCnt="0"/>
      <dgm:spPr/>
    </dgm:pt>
    <dgm:pt modelId="{A1A77A4B-38A4-498F-B04D-7560FF6FEB31}" type="pres">
      <dgm:prSet presAssocID="{CAB2018A-F1C2-4B19-85A7-D142B8E7A1DF}" presName="accentRepeatNode" presStyleLbl="solidFgAcc1" presStyleIdx="0" presStyleCnt="5"/>
      <dgm:spPr/>
    </dgm:pt>
    <dgm:pt modelId="{64287227-FB02-45BA-B88C-F98A0C9CCDB0}" type="pres">
      <dgm:prSet presAssocID="{5D19D3E1-A297-4826-9571-ED86DA09B85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47E35-CFD5-4DB9-9BAF-3CDDE99E27E2}" type="pres">
      <dgm:prSet presAssocID="{5D19D3E1-A297-4826-9571-ED86DA09B853}" presName="accent_2" presStyleCnt="0"/>
      <dgm:spPr/>
    </dgm:pt>
    <dgm:pt modelId="{436D6599-2311-484C-B35B-AE5421E16AA1}" type="pres">
      <dgm:prSet presAssocID="{5D19D3E1-A297-4826-9571-ED86DA09B853}" presName="accentRepeatNode" presStyleLbl="solidFgAcc1" presStyleIdx="1" presStyleCnt="5"/>
      <dgm:spPr/>
    </dgm:pt>
    <dgm:pt modelId="{B36FB218-FE8D-46ED-A118-7014D172BAC5}" type="pres">
      <dgm:prSet presAssocID="{28B55065-6D8A-4605-8F9E-543FBF03DEC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95DF6-516B-4B31-A622-6DEB6ACAEBD7}" type="pres">
      <dgm:prSet presAssocID="{28B55065-6D8A-4605-8F9E-543FBF03DEC1}" presName="accent_3" presStyleCnt="0"/>
      <dgm:spPr/>
    </dgm:pt>
    <dgm:pt modelId="{C13F1020-75C6-4240-B3F3-1B4C11EDAEE5}" type="pres">
      <dgm:prSet presAssocID="{28B55065-6D8A-4605-8F9E-543FBF03DEC1}" presName="accentRepeatNode" presStyleLbl="solidFgAcc1" presStyleIdx="2" presStyleCnt="5"/>
      <dgm:spPr/>
    </dgm:pt>
    <dgm:pt modelId="{1EBF2ABC-4251-481F-BCC3-528744FC1A85}" type="pres">
      <dgm:prSet presAssocID="{D4C64806-755F-4F5A-84A7-D7E31136922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0B269-A3FD-49E9-9F67-590DAEC4AE64}" type="pres">
      <dgm:prSet presAssocID="{D4C64806-755F-4F5A-84A7-D7E31136922A}" presName="accent_4" presStyleCnt="0"/>
      <dgm:spPr/>
    </dgm:pt>
    <dgm:pt modelId="{54C1EB22-0F2B-41ED-8DCB-716FA1ACB3EF}" type="pres">
      <dgm:prSet presAssocID="{D4C64806-755F-4F5A-84A7-D7E31136922A}" presName="accentRepeatNode" presStyleLbl="solidFgAcc1" presStyleIdx="3" presStyleCnt="5"/>
      <dgm:spPr/>
    </dgm:pt>
    <dgm:pt modelId="{6E340099-D28D-4637-BA88-53ACAA16DB94}" type="pres">
      <dgm:prSet presAssocID="{A71DFB0C-FA80-4358-8C34-53BBC83F2ED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FC610-D954-456A-8AC3-7A767C61C523}" type="pres">
      <dgm:prSet presAssocID="{A71DFB0C-FA80-4358-8C34-53BBC83F2ED9}" presName="accent_5" presStyleCnt="0"/>
      <dgm:spPr/>
    </dgm:pt>
    <dgm:pt modelId="{84E8DFED-8FF4-4B95-8878-AC34CAF25EE3}" type="pres">
      <dgm:prSet presAssocID="{A71DFB0C-FA80-4358-8C34-53BBC83F2ED9}" presName="accentRepeatNode" presStyleLbl="solidFgAcc1" presStyleIdx="4" presStyleCnt="5"/>
      <dgm:spPr/>
    </dgm:pt>
  </dgm:ptLst>
  <dgm:cxnLst>
    <dgm:cxn modelId="{7BEE14C9-0139-4A10-940E-44FFA3AA3111}" type="presOf" srcId="{A71DFB0C-FA80-4358-8C34-53BBC83F2ED9}" destId="{6E340099-D28D-4637-BA88-53ACAA16DB94}" srcOrd="0" destOrd="0" presId="urn:microsoft.com/office/officeart/2008/layout/VerticalCurvedList"/>
    <dgm:cxn modelId="{661CF930-B19B-4C24-9AE0-9EDE4E2D14D2}" type="presOf" srcId="{CAB2018A-F1C2-4B19-85A7-D142B8E7A1DF}" destId="{1D67CABC-DBD7-4955-93F4-3D12824DE237}" srcOrd="0" destOrd="0" presId="urn:microsoft.com/office/officeart/2008/layout/VerticalCurvedList"/>
    <dgm:cxn modelId="{D7D0DC06-DA7A-40C4-BC94-29B9A7FC749F}" srcId="{C8FCD6A5-4141-42EC-AAB8-68B958444AA2}" destId="{D4C64806-755F-4F5A-84A7-D7E31136922A}" srcOrd="3" destOrd="0" parTransId="{E4709665-7D52-4217-BC4B-54E3C0728E03}" sibTransId="{130A5613-7BC7-48D4-9E40-CE0A7B4852A6}"/>
    <dgm:cxn modelId="{40CDE3CD-AE2C-48D2-97B4-2D1DF0AD34FD}" type="presOf" srcId="{5D19D3E1-A297-4826-9571-ED86DA09B853}" destId="{64287227-FB02-45BA-B88C-F98A0C9CCDB0}" srcOrd="0" destOrd="0" presId="urn:microsoft.com/office/officeart/2008/layout/VerticalCurvedList"/>
    <dgm:cxn modelId="{244378C0-5849-4E75-8AF3-0C8EDDE13EAD}" type="presOf" srcId="{28B55065-6D8A-4605-8F9E-543FBF03DEC1}" destId="{B36FB218-FE8D-46ED-A118-7014D172BAC5}" srcOrd="0" destOrd="0" presId="urn:microsoft.com/office/officeart/2008/layout/VerticalCurvedList"/>
    <dgm:cxn modelId="{4551C1F6-6498-4514-B69E-0D954C062701}" srcId="{C8FCD6A5-4141-42EC-AAB8-68B958444AA2}" destId="{28B55065-6D8A-4605-8F9E-543FBF03DEC1}" srcOrd="2" destOrd="0" parTransId="{20DE11B1-C15A-44EF-BC6E-AE22F9E95017}" sibTransId="{C1FD4AE0-6A73-429F-8872-38886BFD396E}"/>
    <dgm:cxn modelId="{693AC9AC-DA3B-4E18-AD3D-69A3E526E18E}" srcId="{C8FCD6A5-4141-42EC-AAB8-68B958444AA2}" destId="{A71DFB0C-FA80-4358-8C34-53BBC83F2ED9}" srcOrd="4" destOrd="0" parTransId="{AB151DA0-AE32-48B7-8ACC-23EE685DE4A5}" sibTransId="{344DF55F-1031-4610-A674-04466C518E64}"/>
    <dgm:cxn modelId="{17A6C81E-A3D1-43FE-AD24-F8C45949F9F5}" type="presOf" srcId="{54B38426-BD68-4CD4-92E1-83A98D7163CB}" destId="{CD51DC3A-6CF3-4331-A914-38344E078DD0}" srcOrd="0" destOrd="0" presId="urn:microsoft.com/office/officeart/2008/layout/VerticalCurvedList"/>
    <dgm:cxn modelId="{639F2F44-6025-49E7-9391-16EDA8F60798}" srcId="{C8FCD6A5-4141-42EC-AAB8-68B958444AA2}" destId="{5D19D3E1-A297-4826-9571-ED86DA09B853}" srcOrd="1" destOrd="0" parTransId="{5455B321-2B92-4D4C-8162-4D54D26DE4A9}" sibTransId="{0E07807A-0C77-4AB1-83F9-9AD59723AB35}"/>
    <dgm:cxn modelId="{1977CB23-DDBD-4B97-B540-A24EBD17E6EC}" type="presOf" srcId="{D4C64806-755F-4F5A-84A7-D7E31136922A}" destId="{1EBF2ABC-4251-481F-BCC3-528744FC1A85}" srcOrd="0" destOrd="0" presId="urn:microsoft.com/office/officeart/2008/layout/VerticalCurvedList"/>
    <dgm:cxn modelId="{8A19FE04-B8D5-4093-9533-7062A6AFABDF}" srcId="{C8FCD6A5-4141-42EC-AAB8-68B958444AA2}" destId="{CAB2018A-F1C2-4B19-85A7-D142B8E7A1DF}" srcOrd="0" destOrd="0" parTransId="{B5253CF6-E768-482A-9356-79F07BAC23A6}" sibTransId="{54B38426-BD68-4CD4-92E1-83A98D7163CB}"/>
    <dgm:cxn modelId="{A49E3205-641C-4D70-891F-3E9EDEF18BEC}" type="presOf" srcId="{C8FCD6A5-4141-42EC-AAB8-68B958444AA2}" destId="{BEDE2F49-5169-487D-9E40-40929393F61F}" srcOrd="0" destOrd="0" presId="urn:microsoft.com/office/officeart/2008/layout/VerticalCurvedList"/>
    <dgm:cxn modelId="{038B17B1-8742-4982-B43D-565A436E41E3}" type="presParOf" srcId="{BEDE2F49-5169-487D-9E40-40929393F61F}" destId="{D1AC3B7C-CC89-451C-8037-E972C18178CA}" srcOrd="0" destOrd="0" presId="urn:microsoft.com/office/officeart/2008/layout/VerticalCurvedList"/>
    <dgm:cxn modelId="{7541DABF-59EF-499E-85E7-D92CADFD0E11}" type="presParOf" srcId="{D1AC3B7C-CC89-451C-8037-E972C18178CA}" destId="{7A19FF3A-2C1E-449E-ADFC-371C353A75B2}" srcOrd="0" destOrd="0" presId="urn:microsoft.com/office/officeart/2008/layout/VerticalCurvedList"/>
    <dgm:cxn modelId="{C4F81161-458E-42A6-842B-F948C0E343E5}" type="presParOf" srcId="{7A19FF3A-2C1E-449E-ADFC-371C353A75B2}" destId="{40BEC097-9497-41BB-8604-C38F4256BD0C}" srcOrd="0" destOrd="0" presId="urn:microsoft.com/office/officeart/2008/layout/VerticalCurvedList"/>
    <dgm:cxn modelId="{F18698AB-38A8-40A6-BD95-EE2DAF656AED}" type="presParOf" srcId="{7A19FF3A-2C1E-449E-ADFC-371C353A75B2}" destId="{CD51DC3A-6CF3-4331-A914-38344E078DD0}" srcOrd="1" destOrd="0" presId="urn:microsoft.com/office/officeart/2008/layout/VerticalCurvedList"/>
    <dgm:cxn modelId="{9DF0D425-B26A-48C4-B077-ED263EB02DC2}" type="presParOf" srcId="{7A19FF3A-2C1E-449E-ADFC-371C353A75B2}" destId="{902BC34B-9C8F-46C8-85C9-13CAC6253FD2}" srcOrd="2" destOrd="0" presId="urn:microsoft.com/office/officeart/2008/layout/VerticalCurvedList"/>
    <dgm:cxn modelId="{BB34BA92-1581-4472-88C0-A7D0D3B6EDBA}" type="presParOf" srcId="{7A19FF3A-2C1E-449E-ADFC-371C353A75B2}" destId="{FB967B5E-1D76-468C-BE64-A70F3253A371}" srcOrd="3" destOrd="0" presId="urn:microsoft.com/office/officeart/2008/layout/VerticalCurvedList"/>
    <dgm:cxn modelId="{1C20411D-88EE-4E23-AE98-48F8341F7410}" type="presParOf" srcId="{D1AC3B7C-CC89-451C-8037-E972C18178CA}" destId="{1D67CABC-DBD7-4955-93F4-3D12824DE237}" srcOrd="1" destOrd="0" presId="urn:microsoft.com/office/officeart/2008/layout/VerticalCurvedList"/>
    <dgm:cxn modelId="{E230D024-1187-45DA-862F-BA51635095BB}" type="presParOf" srcId="{D1AC3B7C-CC89-451C-8037-E972C18178CA}" destId="{87AC5CE1-89EB-4C4D-B365-D80AA45A9D8A}" srcOrd="2" destOrd="0" presId="urn:microsoft.com/office/officeart/2008/layout/VerticalCurvedList"/>
    <dgm:cxn modelId="{06EFF6BC-F484-405C-923A-1DC5ADD912F8}" type="presParOf" srcId="{87AC5CE1-89EB-4C4D-B365-D80AA45A9D8A}" destId="{A1A77A4B-38A4-498F-B04D-7560FF6FEB31}" srcOrd="0" destOrd="0" presId="urn:microsoft.com/office/officeart/2008/layout/VerticalCurvedList"/>
    <dgm:cxn modelId="{86378505-E796-458B-AE8C-073DC2F6DA4C}" type="presParOf" srcId="{D1AC3B7C-CC89-451C-8037-E972C18178CA}" destId="{64287227-FB02-45BA-B88C-F98A0C9CCDB0}" srcOrd="3" destOrd="0" presId="urn:microsoft.com/office/officeart/2008/layout/VerticalCurvedList"/>
    <dgm:cxn modelId="{55780EC2-0341-4301-AF84-06D86B776F81}" type="presParOf" srcId="{D1AC3B7C-CC89-451C-8037-E972C18178CA}" destId="{1E547E35-CFD5-4DB9-9BAF-3CDDE99E27E2}" srcOrd="4" destOrd="0" presId="urn:microsoft.com/office/officeart/2008/layout/VerticalCurvedList"/>
    <dgm:cxn modelId="{01AC5EBF-4CE9-49A0-847D-5E40816BEED6}" type="presParOf" srcId="{1E547E35-CFD5-4DB9-9BAF-3CDDE99E27E2}" destId="{436D6599-2311-484C-B35B-AE5421E16AA1}" srcOrd="0" destOrd="0" presId="urn:microsoft.com/office/officeart/2008/layout/VerticalCurvedList"/>
    <dgm:cxn modelId="{2CDFAA0A-70E7-46C9-B5F5-3F73E4C01382}" type="presParOf" srcId="{D1AC3B7C-CC89-451C-8037-E972C18178CA}" destId="{B36FB218-FE8D-46ED-A118-7014D172BAC5}" srcOrd="5" destOrd="0" presId="urn:microsoft.com/office/officeart/2008/layout/VerticalCurvedList"/>
    <dgm:cxn modelId="{3960F76D-F20B-4458-8047-A8271183770E}" type="presParOf" srcId="{D1AC3B7C-CC89-451C-8037-E972C18178CA}" destId="{3A395DF6-516B-4B31-A622-6DEB6ACAEBD7}" srcOrd="6" destOrd="0" presId="urn:microsoft.com/office/officeart/2008/layout/VerticalCurvedList"/>
    <dgm:cxn modelId="{A03EBC57-E973-4B83-B5DC-FFD69D5F9AED}" type="presParOf" srcId="{3A395DF6-516B-4B31-A622-6DEB6ACAEBD7}" destId="{C13F1020-75C6-4240-B3F3-1B4C11EDAEE5}" srcOrd="0" destOrd="0" presId="urn:microsoft.com/office/officeart/2008/layout/VerticalCurvedList"/>
    <dgm:cxn modelId="{235D0166-9DA0-4746-A2FD-4C4CCBA4F024}" type="presParOf" srcId="{D1AC3B7C-CC89-451C-8037-E972C18178CA}" destId="{1EBF2ABC-4251-481F-BCC3-528744FC1A85}" srcOrd="7" destOrd="0" presId="urn:microsoft.com/office/officeart/2008/layout/VerticalCurvedList"/>
    <dgm:cxn modelId="{6E6324D0-B3F2-4603-BBF7-5F426091F97D}" type="presParOf" srcId="{D1AC3B7C-CC89-451C-8037-E972C18178CA}" destId="{9870B269-A3FD-49E9-9F67-590DAEC4AE64}" srcOrd="8" destOrd="0" presId="urn:microsoft.com/office/officeart/2008/layout/VerticalCurvedList"/>
    <dgm:cxn modelId="{7EAED655-DED3-46D7-9C0C-6186D521BB11}" type="presParOf" srcId="{9870B269-A3FD-49E9-9F67-590DAEC4AE64}" destId="{54C1EB22-0F2B-41ED-8DCB-716FA1ACB3EF}" srcOrd="0" destOrd="0" presId="urn:microsoft.com/office/officeart/2008/layout/VerticalCurvedList"/>
    <dgm:cxn modelId="{DB1E9420-7795-4854-B378-0193433237DE}" type="presParOf" srcId="{D1AC3B7C-CC89-451C-8037-E972C18178CA}" destId="{6E340099-D28D-4637-BA88-53ACAA16DB94}" srcOrd="9" destOrd="0" presId="urn:microsoft.com/office/officeart/2008/layout/VerticalCurvedList"/>
    <dgm:cxn modelId="{46A466C7-68F8-438F-82D6-9318E00DC4DE}" type="presParOf" srcId="{D1AC3B7C-CC89-451C-8037-E972C18178CA}" destId="{2A6FC610-D954-456A-8AC3-7A767C61C523}" srcOrd="10" destOrd="0" presId="urn:microsoft.com/office/officeart/2008/layout/VerticalCurvedList"/>
    <dgm:cxn modelId="{26F3A77C-2CC5-4B5C-A125-D4D85920659E}" type="presParOf" srcId="{2A6FC610-D954-456A-8AC3-7A767C61C523}" destId="{84E8DFED-8FF4-4B95-8878-AC34CAF25E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38885A-6E7D-4364-90A1-6BC75800AB9F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E4CE5-975C-44A4-8A0D-CA9B0B9D5A45}">
      <dgm:prSet phldrT="[Текст]"/>
      <dgm:spPr/>
      <dgm:t>
        <a:bodyPr/>
        <a:lstStyle/>
        <a:p>
          <a:r>
            <a:rPr lang="uk-UA" dirty="0" smtClean="0"/>
            <a:t>Активне</a:t>
          </a:r>
          <a:endParaRPr lang="ru-RU" dirty="0"/>
        </a:p>
      </dgm:t>
    </dgm:pt>
    <dgm:pt modelId="{88725FCA-3426-4154-89B5-4C645A45D259}" type="parTrans" cxnId="{D5030937-20F4-40EE-A776-02F110B0C68D}">
      <dgm:prSet/>
      <dgm:spPr/>
      <dgm:t>
        <a:bodyPr/>
        <a:lstStyle/>
        <a:p>
          <a:endParaRPr lang="ru-RU"/>
        </a:p>
      </dgm:t>
    </dgm:pt>
    <dgm:pt modelId="{590BE99D-6272-4A07-A1AF-E7B153D34FC4}" type="sibTrans" cxnId="{D5030937-20F4-40EE-A776-02F110B0C68D}">
      <dgm:prSet/>
      <dgm:spPr/>
      <dgm:t>
        <a:bodyPr/>
        <a:lstStyle/>
        <a:p>
          <a:endParaRPr lang="ru-RU"/>
        </a:p>
      </dgm:t>
    </dgm:pt>
    <dgm:pt modelId="{1F4DB4F2-27F4-40E5-AEA3-6C10033B3B31}">
      <dgm:prSet phldrT="[Текст]"/>
      <dgm:spPr/>
      <dgm:t>
        <a:bodyPr/>
        <a:lstStyle/>
        <a:p>
          <a:r>
            <a:rPr lang="ru-RU" b="1" smtClean="0"/>
            <a:t>Постійний детальний моніторинг ринку, своєчасне придбання фінансових інструментів, що відповідають цілям інвестування, а також швидка зміна структури </a:t>
          </a:r>
          <a:r>
            <a:rPr lang="uk-UA" b="1" noProof="0" smtClean="0"/>
            <a:t>портфеля</a:t>
          </a:r>
          <a:r>
            <a:rPr lang="ru-RU" b="1" smtClean="0"/>
            <a:t> у разі невідповідності інвестиційним цілям</a:t>
          </a:r>
          <a:endParaRPr lang="ru-RU" b="1" dirty="0"/>
        </a:p>
      </dgm:t>
    </dgm:pt>
    <dgm:pt modelId="{AE145B3F-736F-4AC6-B999-EDB66B0D18AF}" type="parTrans" cxnId="{A8AC4BCC-1D70-43EE-8DDB-8D753B6668E6}">
      <dgm:prSet/>
      <dgm:spPr/>
      <dgm:t>
        <a:bodyPr/>
        <a:lstStyle/>
        <a:p>
          <a:endParaRPr lang="ru-RU"/>
        </a:p>
      </dgm:t>
    </dgm:pt>
    <dgm:pt modelId="{D5FECCF4-A0EE-4092-AD14-1A090023074A}" type="sibTrans" cxnId="{A8AC4BCC-1D70-43EE-8DDB-8D753B6668E6}">
      <dgm:prSet/>
      <dgm:spPr/>
      <dgm:t>
        <a:bodyPr/>
        <a:lstStyle/>
        <a:p>
          <a:endParaRPr lang="ru-RU"/>
        </a:p>
      </dgm:t>
    </dgm:pt>
    <dgm:pt modelId="{C3D9CFAB-FC17-4E9F-9F61-958AC3C12623}">
      <dgm:prSet phldrT="[Текст]"/>
      <dgm:spPr/>
      <dgm:t>
        <a:bodyPr/>
        <a:lstStyle/>
        <a:p>
          <a:r>
            <a:rPr lang="uk-UA" dirty="0" smtClean="0"/>
            <a:t>Пасивне</a:t>
          </a:r>
          <a:endParaRPr lang="ru-RU" dirty="0"/>
        </a:p>
      </dgm:t>
    </dgm:pt>
    <dgm:pt modelId="{96A4AD89-37E9-48E3-A56D-685B7727129F}" type="parTrans" cxnId="{CD9BFC88-1CE4-42B7-AAC7-9751E7FEAF3A}">
      <dgm:prSet/>
      <dgm:spPr/>
      <dgm:t>
        <a:bodyPr/>
        <a:lstStyle/>
        <a:p>
          <a:endParaRPr lang="ru-RU"/>
        </a:p>
      </dgm:t>
    </dgm:pt>
    <dgm:pt modelId="{9ECFD76E-AF71-4015-832A-76193B16EB22}" type="sibTrans" cxnId="{CD9BFC88-1CE4-42B7-AAC7-9751E7FEAF3A}">
      <dgm:prSet/>
      <dgm:spPr/>
      <dgm:t>
        <a:bodyPr/>
        <a:lstStyle/>
        <a:p>
          <a:endParaRPr lang="ru-RU"/>
        </a:p>
      </dgm:t>
    </dgm:pt>
    <dgm:pt modelId="{88234CC1-A97E-48D9-8C31-47A3F7A13873}">
      <dgm:prSet phldrT="[Текст]"/>
      <dgm:spPr/>
      <dgm:t>
        <a:bodyPr/>
        <a:lstStyle/>
        <a:p>
          <a:r>
            <a:rPr lang="uk-UA" b="1" smtClean="0"/>
            <a:t>Захист вкладень від інфляції, отримання гарантованого доходу при мінімальному ризику та низьких витратах на управління</a:t>
          </a:r>
          <a:endParaRPr lang="ru-RU" b="1" dirty="0"/>
        </a:p>
      </dgm:t>
    </dgm:pt>
    <dgm:pt modelId="{6E58A2B4-09AE-408B-B4A6-01D323F8B1CC}" type="parTrans" cxnId="{80097DF8-1DE6-4070-A8F9-A8D82B3948FF}">
      <dgm:prSet/>
      <dgm:spPr/>
      <dgm:t>
        <a:bodyPr/>
        <a:lstStyle/>
        <a:p>
          <a:endParaRPr lang="ru-RU"/>
        </a:p>
      </dgm:t>
    </dgm:pt>
    <dgm:pt modelId="{7B5DDD29-1B76-4A1F-AB26-B9D24A9A21BD}" type="sibTrans" cxnId="{80097DF8-1DE6-4070-A8F9-A8D82B3948FF}">
      <dgm:prSet/>
      <dgm:spPr/>
      <dgm:t>
        <a:bodyPr/>
        <a:lstStyle/>
        <a:p>
          <a:endParaRPr lang="ru-RU"/>
        </a:p>
      </dgm:t>
    </dgm:pt>
    <dgm:pt modelId="{B863482B-4DAA-4997-911E-1C12CA76E30D}" type="pres">
      <dgm:prSet presAssocID="{E038885A-6E7D-4364-90A1-6BC75800AB9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B31D9F-BE2A-4C26-B983-54CAB5C35A58}" type="pres">
      <dgm:prSet presAssocID="{208E4CE5-975C-44A4-8A0D-CA9B0B9D5A45}" presName="posSpace" presStyleCnt="0"/>
      <dgm:spPr/>
    </dgm:pt>
    <dgm:pt modelId="{40E62596-7495-419E-BFEF-C22AD1EDDA36}" type="pres">
      <dgm:prSet presAssocID="{208E4CE5-975C-44A4-8A0D-CA9B0B9D5A45}" presName="vertFlow" presStyleCnt="0"/>
      <dgm:spPr/>
    </dgm:pt>
    <dgm:pt modelId="{CFCEDFFB-9821-4D57-92D1-E29E3D17C18B}" type="pres">
      <dgm:prSet presAssocID="{208E4CE5-975C-44A4-8A0D-CA9B0B9D5A45}" presName="topSpace" presStyleCnt="0"/>
      <dgm:spPr/>
    </dgm:pt>
    <dgm:pt modelId="{1837D09E-2BB8-45F1-8807-15A082139A33}" type="pres">
      <dgm:prSet presAssocID="{208E4CE5-975C-44A4-8A0D-CA9B0B9D5A45}" presName="firstComp" presStyleCnt="0"/>
      <dgm:spPr/>
    </dgm:pt>
    <dgm:pt modelId="{70EC12E9-0DEC-48A3-B55A-B11CEAB01D12}" type="pres">
      <dgm:prSet presAssocID="{208E4CE5-975C-44A4-8A0D-CA9B0B9D5A45}" presName="firstChild" presStyleLbl="bgAccFollowNode1" presStyleIdx="0" presStyleCnt="2" custScaleY="180933"/>
      <dgm:spPr/>
      <dgm:t>
        <a:bodyPr/>
        <a:lstStyle/>
        <a:p>
          <a:endParaRPr lang="ru-RU"/>
        </a:p>
      </dgm:t>
    </dgm:pt>
    <dgm:pt modelId="{4EB2E354-E4C0-4299-8973-F5DAB316FEA9}" type="pres">
      <dgm:prSet presAssocID="{208E4CE5-975C-44A4-8A0D-CA9B0B9D5A45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201F7-A5B7-4675-84A9-91EF5C823DF0}" type="pres">
      <dgm:prSet presAssocID="{208E4CE5-975C-44A4-8A0D-CA9B0B9D5A45}" presName="negSpace" presStyleCnt="0"/>
      <dgm:spPr/>
    </dgm:pt>
    <dgm:pt modelId="{059C2370-B01B-4A16-90E0-92E30254CD30}" type="pres">
      <dgm:prSet presAssocID="{208E4CE5-975C-44A4-8A0D-CA9B0B9D5A45}" presName="circle" presStyleLbl="node1" presStyleIdx="0" presStyleCnt="2"/>
      <dgm:spPr/>
      <dgm:t>
        <a:bodyPr/>
        <a:lstStyle/>
        <a:p>
          <a:endParaRPr lang="ru-RU"/>
        </a:p>
      </dgm:t>
    </dgm:pt>
    <dgm:pt modelId="{8453B38A-9097-4D03-9673-CF37F65FD5EF}" type="pres">
      <dgm:prSet presAssocID="{590BE99D-6272-4A07-A1AF-E7B153D34FC4}" presName="transSpace" presStyleCnt="0"/>
      <dgm:spPr/>
    </dgm:pt>
    <dgm:pt modelId="{EADAA39C-D18A-435E-967A-85B91C6466F3}" type="pres">
      <dgm:prSet presAssocID="{C3D9CFAB-FC17-4E9F-9F61-958AC3C12623}" presName="posSpace" presStyleCnt="0"/>
      <dgm:spPr/>
    </dgm:pt>
    <dgm:pt modelId="{66323355-DE35-49E5-9EC8-0CA077AAE639}" type="pres">
      <dgm:prSet presAssocID="{C3D9CFAB-FC17-4E9F-9F61-958AC3C12623}" presName="vertFlow" presStyleCnt="0"/>
      <dgm:spPr/>
    </dgm:pt>
    <dgm:pt modelId="{DC825FD0-E123-4E1C-933A-44D0B6198600}" type="pres">
      <dgm:prSet presAssocID="{C3D9CFAB-FC17-4E9F-9F61-958AC3C12623}" presName="topSpace" presStyleCnt="0"/>
      <dgm:spPr/>
    </dgm:pt>
    <dgm:pt modelId="{B6BB5608-84CA-44C0-81CC-A6C6CF8394C5}" type="pres">
      <dgm:prSet presAssocID="{C3D9CFAB-FC17-4E9F-9F61-958AC3C12623}" presName="firstComp" presStyleCnt="0"/>
      <dgm:spPr/>
    </dgm:pt>
    <dgm:pt modelId="{FBA9F3BC-78C7-4BD4-BD69-CE276809BE9E}" type="pres">
      <dgm:prSet presAssocID="{C3D9CFAB-FC17-4E9F-9F61-958AC3C12623}" presName="firstChild" presStyleLbl="bgAccFollowNode1" presStyleIdx="1" presStyleCnt="2"/>
      <dgm:spPr/>
      <dgm:t>
        <a:bodyPr/>
        <a:lstStyle/>
        <a:p>
          <a:endParaRPr lang="ru-RU"/>
        </a:p>
      </dgm:t>
    </dgm:pt>
    <dgm:pt modelId="{ACAB9A17-1CF0-48B9-AF47-EEB278B8279B}" type="pres">
      <dgm:prSet presAssocID="{C3D9CFAB-FC17-4E9F-9F61-958AC3C12623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AF84C-E1A2-4797-B5D1-031373FBBB9A}" type="pres">
      <dgm:prSet presAssocID="{C3D9CFAB-FC17-4E9F-9F61-958AC3C12623}" presName="negSpace" presStyleCnt="0"/>
      <dgm:spPr/>
    </dgm:pt>
    <dgm:pt modelId="{89288AC4-6D68-4080-8773-C947111677F2}" type="pres">
      <dgm:prSet presAssocID="{C3D9CFAB-FC17-4E9F-9F61-958AC3C12623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A8AC4BCC-1D70-43EE-8DDB-8D753B6668E6}" srcId="{208E4CE5-975C-44A4-8A0D-CA9B0B9D5A45}" destId="{1F4DB4F2-27F4-40E5-AEA3-6C10033B3B31}" srcOrd="0" destOrd="0" parTransId="{AE145B3F-736F-4AC6-B999-EDB66B0D18AF}" sibTransId="{D5FECCF4-A0EE-4092-AD14-1A090023074A}"/>
    <dgm:cxn modelId="{1A87A5AA-54D2-44FF-BB38-2F9EF301B517}" type="presOf" srcId="{88234CC1-A97E-48D9-8C31-47A3F7A13873}" destId="{FBA9F3BC-78C7-4BD4-BD69-CE276809BE9E}" srcOrd="0" destOrd="0" presId="urn:microsoft.com/office/officeart/2005/8/layout/hList9"/>
    <dgm:cxn modelId="{E1ACBCFB-8118-4C57-81E4-3F0BEF4CB071}" type="presOf" srcId="{1F4DB4F2-27F4-40E5-AEA3-6C10033B3B31}" destId="{70EC12E9-0DEC-48A3-B55A-B11CEAB01D12}" srcOrd="0" destOrd="0" presId="urn:microsoft.com/office/officeart/2005/8/layout/hList9"/>
    <dgm:cxn modelId="{B65B0BB8-F6AD-48DE-8DCD-972F440C9E69}" type="presOf" srcId="{1F4DB4F2-27F4-40E5-AEA3-6C10033B3B31}" destId="{4EB2E354-E4C0-4299-8973-F5DAB316FEA9}" srcOrd="1" destOrd="0" presId="urn:microsoft.com/office/officeart/2005/8/layout/hList9"/>
    <dgm:cxn modelId="{D5030937-20F4-40EE-A776-02F110B0C68D}" srcId="{E038885A-6E7D-4364-90A1-6BC75800AB9F}" destId="{208E4CE5-975C-44A4-8A0D-CA9B0B9D5A45}" srcOrd="0" destOrd="0" parTransId="{88725FCA-3426-4154-89B5-4C645A45D259}" sibTransId="{590BE99D-6272-4A07-A1AF-E7B153D34FC4}"/>
    <dgm:cxn modelId="{89DED63E-AE7B-40F0-B74E-179B32BDE66C}" type="presOf" srcId="{88234CC1-A97E-48D9-8C31-47A3F7A13873}" destId="{ACAB9A17-1CF0-48B9-AF47-EEB278B8279B}" srcOrd="1" destOrd="0" presId="urn:microsoft.com/office/officeart/2005/8/layout/hList9"/>
    <dgm:cxn modelId="{528BE6F6-1E56-4136-8187-C02E89F559BF}" type="presOf" srcId="{C3D9CFAB-FC17-4E9F-9F61-958AC3C12623}" destId="{89288AC4-6D68-4080-8773-C947111677F2}" srcOrd="0" destOrd="0" presId="urn:microsoft.com/office/officeart/2005/8/layout/hList9"/>
    <dgm:cxn modelId="{CD9BFC88-1CE4-42B7-AAC7-9751E7FEAF3A}" srcId="{E038885A-6E7D-4364-90A1-6BC75800AB9F}" destId="{C3D9CFAB-FC17-4E9F-9F61-958AC3C12623}" srcOrd="1" destOrd="0" parTransId="{96A4AD89-37E9-48E3-A56D-685B7727129F}" sibTransId="{9ECFD76E-AF71-4015-832A-76193B16EB22}"/>
    <dgm:cxn modelId="{913E61ED-9355-49D7-9BC8-941ACD2EA5BF}" type="presOf" srcId="{E038885A-6E7D-4364-90A1-6BC75800AB9F}" destId="{B863482B-4DAA-4997-911E-1C12CA76E30D}" srcOrd="0" destOrd="0" presId="urn:microsoft.com/office/officeart/2005/8/layout/hList9"/>
    <dgm:cxn modelId="{94867DF9-B5CF-44ED-94F8-5180ECD7C0C7}" type="presOf" srcId="{208E4CE5-975C-44A4-8A0D-CA9B0B9D5A45}" destId="{059C2370-B01B-4A16-90E0-92E30254CD30}" srcOrd="0" destOrd="0" presId="urn:microsoft.com/office/officeart/2005/8/layout/hList9"/>
    <dgm:cxn modelId="{80097DF8-1DE6-4070-A8F9-A8D82B3948FF}" srcId="{C3D9CFAB-FC17-4E9F-9F61-958AC3C12623}" destId="{88234CC1-A97E-48D9-8C31-47A3F7A13873}" srcOrd="0" destOrd="0" parTransId="{6E58A2B4-09AE-408B-B4A6-01D323F8B1CC}" sibTransId="{7B5DDD29-1B76-4A1F-AB26-B9D24A9A21BD}"/>
    <dgm:cxn modelId="{1A148D52-55C0-4CC7-BFDB-27EF54376151}" type="presParOf" srcId="{B863482B-4DAA-4997-911E-1C12CA76E30D}" destId="{8DB31D9F-BE2A-4C26-B983-54CAB5C35A58}" srcOrd="0" destOrd="0" presId="urn:microsoft.com/office/officeart/2005/8/layout/hList9"/>
    <dgm:cxn modelId="{F3A93684-75D0-433D-8C3E-5156EE8EF80E}" type="presParOf" srcId="{B863482B-4DAA-4997-911E-1C12CA76E30D}" destId="{40E62596-7495-419E-BFEF-C22AD1EDDA36}" srcOrd="1" destOrd="0" presId="urn:microsoft.com/office/officeart/2005/8/layout/hList9"/>
    <dgm:cxn modelId="{ABF826DB-8D3D-40D0-8919-898205942AB6}" type="presParOf" srcId="{40E62596-7495-419E-BFEF-C22AD1EDDA36}" destId="{CFCEDFFB-9821-4D57-92D1-E29E3D17C18B}" srcOrd="0" destOrd="0" presId="urn:microsoft.com/office/officeart/2005/8/layout/hList9"/>
    <dgm:cxn modelId="{D2F57AC4-FE31-4664-B07C-32C0A5F55385}" type="presParOf" srcId="{40E62596-7495-419E-BFEF-C22AD1EDDA36}" destId="{1837D09E-2BB8-45F1-8807-15A082139A33}" srcOrd="1" destOrd="0" presId="urn:microsoft.com/office/officeart/2005/8/layout/hList9"/>
    <dgm:cxn modelId="{1A15BA6B-DBEC-4BF4-8C62-EA83647B737E}" type="presParOf" srcId="{1837D09E-2BB8-45F1-8807-15A082139A33}" destId="{70EC12E9-0DEC-48A3-B55A-B11CEAB01D12}" srcOrd="0" destOrd="0" presId="urn:microsoft.com/office/officeart/2005/8/layout/hList9"/>
    <dgm:cxn modelId="{AC20CB52-AB13-4159-80B3-5046EA475D73}" type="presParOf" srcId="{1837D09E-2BB8-45F1-8807-15A082139A33}" destId="{4EB2E354-E4C0-4299-8973-F5DAB316FEA9}" srcOrd="1" destOrd="0" presId="urn:microsoft.com/office/officeart/2005/8/layout/hList9"/>
    <dgm:cxn modelId="{274A5EB9-4DCC-44F5-87EC-515C8AB8D2E1}" type="presParOf" srcId="{B863482B-4DAA-4997-911E-1C12CA76E30D}" destId="{39C201F7-A5B7-4675-84A9-91EF5C823DF0}" srcOrd="2" destOrd="0" presId="urn:microsoft.com/office/officeart/2005/8/layout/hList9"/>
    <dgm:cxn modelId="{0B32E046-9AA3-4175-AC5D-93B24D099418}" type="presParOf" srcId="{B863482B-4DAA-4997-911E-1C12CA76E30D}" destId="{059C2370-B01B-4A16-90E0-92E30254CD30}" srcOrd="3" destOrd="0" presId="urn:microsoft.com/office/officeart/2005/8/layout/hList9"/>
    <dgm:cxn modelId="{4DDA9E6A-FAE0-495C-BCD0-A3D7C38709EB}" type="presParOf" srcId="{B863482B-4DAA-4997-911E-1C12CA76E30D}" destId="{8453B38A-9097-4D03-9673-CF37F65FD5EF}" srcOrd="4" destOrd="0" presId="urn:microsoft.com/office/officeart/2005/8/layout/hList9"/>
    <dgm:cxn modelId="{E2BD8007-BFFF-4E82-8CA8-62F6E862117A}" type="presParOf" srcId="{B863482B-4DAA-4997-911E-1C12CA76E30D}" destId="{EADAA39C-D18A-435E-967A-85B91C6466F3}" srcOrd="5" destOrd="0" presId="urn:microsoft.com/office/officeart/2005/8/layout/hList9"/>
    <dgm:cxn modelId="{5DAA9358-6145-4933-A0D7-A837CCE45005}" type="presParOf" srcId="{B863482B-4DAA-4997-911E-1C12CA76E30D}" destId="{66323355-DE35-49E5-9EC8-0CA077AAE639}" srcOrd="6" destOrd="0" presId="urn:microsoft.com/office/officeart/2005/8/layout/hList9"/>
    <dgm:cxn modelId="{2D8B2A94-CA9C-4C9E-A5DA-035A1F8699F6}" type="presParOf" srcId="{66323355-DE35-49E5-9EC8-0CA077AAE639}" destId="{DC825FD0-E123-4E1C-933A-44D0B6198600}" srcOrd="0" destOrd="0" presId="urn:microsoft.com/office/officeart/2005/8/layout/hList9"/>
    <dgm:cxn modelId="{1CC2EEB3-E141-4C6C-8B7B-1FA971B76848}" type="presParOf" srcId="{66323355-DE35-49E5-9EC8-0CA077AAE639}" destId="{B6BB5608-84CA-44C0-81CC-A6C6CF8394C5}" srcOrd="1" destOrd="0" presId="urn:microsoft.com/office/officeart/2005/8/layout/hList9"/>
    <dgm:cxn modelId="{2D4A1B69-C173-420B-9E16-46D0CB6CAB5A}" type="presParOf" srcId="{B6BB5608-84CA-44C0-81CC-A6C6CF8394C5}" destId="{FBA9F3BC-78C7-4BD4-BD69-CE276809BE9E}" srcOrd="0" destOrd="0" presId="urn:microsoft.com/office/officeart/2005/8/layout/hList9"/>
    <dgm:cxn modelId="{A8A914E6-6CAC-424B-8B6B-578FC3EF56D5}" type="presParOf" srcId="{B6BB5608-84CA-44C0-81CC-A6C6CF8394C5}" destId="{ACAB9A17-1CF0-48B9-AF47-EEB278B8279B}" srcOrd="1" destOrd="0" presId="urn:microsoft.com/office/officeart/2005/8/layout/hList9"/>
    <dgm:cxn modelId="{642C9009-9A60-4152-AAA8-740271CC6B50}" type="presParOf" srcId="{B863482B-4DAA-4997-911E-1C12CA76E30D}" destId="{DFCAF84C-E1A2-4797-B5D1-031373FBBB9A}" srcOrd="7" destOrd="0" presId="urn:microsoft.com/office/officeart/2005/8/layout/hList9"/>
    <dgm:cxn modelId="{F4F265D6-63E3-4167-AB3E-4F728C7B466F}" type="presParOf" srcId="{B863482B-4DAA-4997-911E-1C12CA76E30D}" destId="{89288AC4-6D68-4080-8773-C947111677F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DC7E4-5970-4D94-9255-2BD14A5CFA6B}">
      <dsp:nvSpPr>
        <dsp:cNvPr id="0" name=""/>
        <dsp:cNvSpPr/>
      </dsp:nvSpPr>
      <dsp:spPr>
        <a:xfrm>
          <a:off x="3342175" y="2172296"/>
          <a:ext cx="2655029" cy="265502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Фінансовий менеджмент</a:t>
          </a:r>
          <a:endParaRPr lang="ru-RU" sz="1800" kern="1200" dirty="0"/>
        </a:p>
      </dsp:txBody>
      <dsp:txXfrm>
        <a:off x="3875954" y="2794224"/>
        <a:ext cx="1587471" cy="1364740"/>
      </dsp:txXfrm>
    </dsp:sp>
    <dsp:sp modelId="{1A421DE3-4758-4AA0-AF81-C342A323F968}">
      <dsp:nvSpPr>
        <dsp:cNvPr id="0" name=""/>
        <dsp:cNvSpPr/>
      </dsp:nvSpPr>
      <dsp:spPr>
        <a:xfrm>
          <a:off x="1647639" y="1472990"/>
          <a:ext cx="2230514" cy="207443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Виробничий менеджмент</a:t>
          </a:r>
          <a:endParaRPr lang="ru-RU" sz="1400" kern="1200" dirty="0"/>
        </a:p>
      </dsp:txBody>
      <dsp:txXfrm>
        <a:off x="2192572" y="1998392"/>
        <a:ext cx="1140648" cy="1023633"/>
      </dsp:txXfrm>
    </dsp:sp>
    <dsp:sp modelId="{AEC7A332-9D39-410F-9BEC-CCCD913F038D}">
      <dsp:nvSpPr>
        <dsp:cNvPr id="0" name=""/>
        <dsp:cNvSpPr/>
      </dsp:nvSpPr>
      <dsp:spPr>
        <a:xfrm rot="20700000">
          <a:off x="2878949" y="212599"/>
          <a:ext cx="1891917" cy="189191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Менеджмент персоналу</a:t>
          </a:r>
          <a:endParaRPr lang="ru-RU" sz="1300" kern="1200" dirty="0"/>
        </a:p>
      </dsp:txBody>
      <dsp:txXfrm rot="-20700000">
        <a:off x="3293902" y="627552"/>
        <a:ext cx="1062011" cy="1062011"/>
      </dsp:txXfrm>
    </dsp:sp>
    <dsp:sp modelId="{DFDD5B1D-A5BA-4030-A37D-29D24C88DAC2}">
      <dsp:nvSpPr>
        <dsp:cNvPr id="0" name=""/>
        <dsp:cNvSpPr/>
      </dsp:nvSpPr>
      <dsp:spPr>
        <a:xfrm>
          <a:off x="3145031" y="1767659"/>
          <a:ext cx="3398437" cy="3398437"/>
        </a:xfrm>
        <a:prstGeom prst="circularArrow">
          <a:avLst>
            <a:gd name="adj1" fmla="val 4688"/>
            <a:gd name="adj2" fmla="val 299029"/>
            <a:gd name="adj3" fmla="val 2529456"/>
            <a:gd name="adj4" fmla="val 1583293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72413-22B9-4A9E-9D85-7449BDB7D750}">
      <dsp:nvSpPr>
        <dsp:cNvPr id="0" name=""/>
        <dsp:cNvSpPr/>
      </dsp:nvSpPr>
      <dsp:spPr>
        <a:xfrm>
          <a:off x="1455467" y="1114785"/>
          <a:ext cx="2469177" cy="24691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570C5-0E75-45A1-B7C4-2B51C56AC305}">
      <dsp:nvSpPr>
        <dsp:cNvPr id="0" name=""/>
        <dsp:cNvSpPr/>
      </dsp:nvSpPr>
      <dsp:spPr>
        <a:xfrm>
          <a:off x="2441329" y="-204518"/>
          <a:ext cx="2662270" cy="26622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2CFE2-0131-4FE5-94C5-B1910E04A9A8}">
      <dsp:nvSpPr>
        <dsp:cNvPr id="0" name=""/>
        <dsp:cNvSpPr/>
      </dsp:nvSpPr>
      <dsp:spPr>
        <a:xfrm>
          <a:off x="1467629" y="518670"/>
          <a:ext cx="3460644" cy="3460644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35436-036E-4320-A286-0CE6DC1E9725}">
      <dsp:nvSpPr>
        <dsp:cNvPr id="0" name=""/>
        <dsp:cNvSpPr/>
      </dsp:nvSpPr>
      <dsp:spPr>
        <a:xfrm>
          <a:off x="1467629" y="518670"/>
          <a:ext cx="3460644" cy="3460644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E834C-7AC4-4EA0-B778-D88575522F5B}">
      <dsp:nvSpPr>
        <dsp:cNvPr id="0" name=""/>
        <dsp:cNvSpPr/>
      </dsp:nvSpPr>
      <dsp:spPr>
        <a:xfrm>
          <a:off x="1467629" y="518670"/>
          <a:ext cx="3460644" cy="3460644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B1C8A-4750-4939-93B5-947554C7A838}">
      <dsp:nvSpPr>
        <dsp:cNvPr id="0" name=""/>
        <dsp:cNvSpPr/>
      </dsp:nvSpPr>
      <dsp:spPr>
        <a:xfrm>
          <a:off x="1467629" y="518670"/>
          <a:ext cx="3460644" cy="3460644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358A7-BB7B-4D01-8BD5-E86876D485EB}">
      <dsp:nvSpPr>
        <dsp:cNvPr id="0" name=""/>
        <dsp:cNvSpPr/>
      </dsp:nvSpPr>
      <dsp:spPr>
        <a:xfrm>
          <a:off x="2401587" y="1452627"/>
          <a:ext cx="1592729" cy="1592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Держава</a:t>
          </a:r>
          <a:endParaRPr lang="ru-RU" sz="2000" kern="1200" dirty="0"/>
        </a:p>
      </dsp:txBody>
      <dsp:txXfrm>
        <a:off x="2634837" y="1685877"/>
        <a:ext cx="1126229" cy="1126229"/>
      </dsp:txXfrm>
    </dsp:sp>
    <dsp:sp modelId="{A90B39AF-7231-449C-B470-1EC1F2C360E4}">
      <dsp:nvSpPr>
        <dsp:cNvPr id="0" name=""/>
        <dsp:cNvSpPr/>
      </dsp:nvSpPr>
      <dsp:spPr>
        <a:xfrm>
          <a:off x="2640496" y="1351"/>
          <a:ext cx="1114910" cy="1114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Галузь</a:t>
          </a:r>
          <a:endParaRPr lang="ru-RU" sz="1400" kern="1200" dirty="0"/>
        </a:p>
      </dsp:txBody>
      <dsp:txXfrm>
        <a:off x="2803771" y="164626"/>
        <a:ext cx="788360" cy="788360"/>
      </dsp:txXfrm>
    </dsp:sp>
    <dsp:sp modelId="{D3F9B528-6103-4EA1-9A6C-AE5C948E8619}">
      <dsp:nvSpPr>
        <dsp:cNvPr id="0" name=""/>
        <dsp:cNvSpPr/>
      </dsp:nvSpPr>
      <dsp:spPr>
        <a:xfrm>
          <a:off x="4330681" y="1691536"/>
          <a:ext cx="1114910" cy="1114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Галузь</a:t>
          </a:r>
          <a:endParaRPr lang="ru-RU" sz="1400" kern="1200" dirty="0"/>
        </a:p>
      </dsp:txBody>
      <dsp:txXfrm>
        <a:off x="4493956" y="1854811"/>
        <a:ext cx="788360" cy="788360"/>
      </dsp:txXfrm>
    </dsp:sp>
    <dsp:sp modelId="{4400020E-50A1-4AEE-9C98-0176B9507611}">
      <dsp:nvSpPr>
        <dsp:cNvPr id="0" name=""/>
        <dsp:cNvSpPr/>
      </dsp:nvSpPr>
      <dsp:spPr>
        <a:xfrm>
          <a:off x="2640496" y="3381722"/>
          <a:ext cx="1114910" cy="1114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Окремий проект</a:t>
          </a:r>
          <a:endParaRPr lang="ru-RU" sz="1400" kern="1200" dirty="0"/>
        </a:p>
      </dsp:txBody>
      <dsp:txXfrm>
        <a:off x="2803771" y="3544997"/>
        <a:ext cx="788360" cy="788360"/>
      </dsp:txXfrm>
    </dsp:sp>
    <dsp:sp modelId="{E5EBED2E-C0D7-4FA9-B078-B22BE6C4E062}">
      <dsp:nvSpPr>
        <dsp:cNvPr id="0" name=""/>
        <dsp:cNvSpPr/>
      </dsp:nvSpPr>
      <dsp:spPr>
        <a:xfrm>
          <a:off x="950311" y="1691537"/>
          <a:ext cx="1114910" cy="1114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Регіон</a:t>
          </a:r>
          <a:endParaRPr lang="ru-RU" sz="1400" kern="1200" dirty="0"/>
        </a:p>
      </dsp:txBody>
      <dsp:txXfrm>
        <a:off x="1113586" y="1854812"/>
        <a:ext cx="788360" cy="788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25CDA-ECF4-4376-BAF8-1E91F65CB2BC}">
      <dsp:nvSpPr>
        <dsp:cNvPr id="0" name=""/>
        <dsp:cNvSpPr/>
      </dsp:nvSpPr>
      <dsp:spPr>
        <a:xfrm>
          <a:off x="0" y="810627"/>
          <a:ext cx="8596312" cy="595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134C2-3DAA-4EDB-9105-0C4311B87C2F}">
      <dsp:nvSpPr>
        <dsp:cNvPr id="0" name=""/>
        <dsp:cNvSpPr/>
      </dsp:nvSpPr>
      <dsp:spPr>
        <a:xfrm>
          <a:off x="409248" y="0"/>
          <a:ext cx="8184956" cy="1122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управління інвестиційною діяльністю в державних масштабах (держава, галузь, регіон) передбачає регулювання, контроль, стимулювання та підтримку інвестиційної діяльності законодавчо-регламентованими методами;</a:t>
          </a:r>
          <a:endParaRPr lang="ru-RU" sz="1400" kern="1200" dirty="0"/>
        </a:p>
      </dsp:txBody>
      <dsp:txXfrm>
        <a:off x="464041" y="54793"/>
        <a:ext cx="8075370" cy="1012854"/>
      </dsp:txXfrm>
    </dsp:sp>
    <dsp:sp modelId="{D53F3101-AE6F-48E8-8D33-07B27EE6952F}">
      <dsp:nvSpPr>
        <dsp:cNvPr id="0" name=""/>
        <dsp:cNvSpPr/>
      </dsp:nvSpPr>
      <dsp:spPr>
        <a:xfrm>
          <a:off x="0" y="2178728"/>
          <a:ext cx="85963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8BEF8-2535-46E3-B773-6D50DAD8A9C5}">
      <dsp:nvSpPr>
        <dsp:cNvPr id="0" name=""/>
        <dsp:cNvSpPr/>
      </dsp:nvSpPr>
      <dsp:spPr>
        <a:xfrm>
          <a:off x="409248" y="1525002"/>
          <a:ext cx="8184956" cy="978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управління окремими інвестиційними проектами, що включають діяльність з планування, організації, координації, мотивації та контролю протягом життєвого циклу проекту шляхом використання системи сучасних методів і техніки управління</a:t>
          </a:r>
          <a:endParaRPr lang="ru-RU" sz="1400" kern="1200" dirty="0"/>
        </a:p>
      </dsp:txBody>
      <dsp:txXfrm>
        <a:off x="457012" y="1572766"/>
        <a:ext cx="8089428" cy="882918"/>
      </dsp:txXfrm>
    </dsp:sp>
    <dsp:sp modelId="{F5EB1022-B8C5-41B7-8870-29C2F3F6DE2D}">
      <dsp:nvSpPr>
        <dsp:cNvPr id="0" name=""/>
        <dsp:cNvSpPr/>
      </dsp:nvSpPr>
      <dsp:spPr>
        <a:xfrm>
          <a:off x="0" y="3645472"/>
          <a:ext cx="85963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5824E-1721-445B-9589-D0012D0EAF52}">
      <dsp:nvSpPr>
        <dsp:cNvPr id="0" name=""/>
        <dsp:cNvSpPr/>
      </dsp:nvSpPr>
      <dsp:spPr>
        <a:xfrm>
          <a:off x="409248" y="2851928"/>
          <a:ext cx="8184956" cy="1118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управління інвестиційною діяльністю окремого господарюючого суб'єкта — підприємства — передбачає управління інвестиційним портфелем підприємства та управління оборотним капіталом</a:t>
          </a:r>
          <a:endParaRPr lang="ru-RU" sz="1400" kern="1200" dirty="0"/>
        </a:p>
      </dsp:txBody>
      <dsp:txXfrm>
        <a:off x="463837" y="2906517"/>
        <a:ext cx="8075778" cy="1009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959E-D690-4CF9-8F05-FC89A6E7E637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Забезпечити високий темп економічного розвитку суб'єктів підприємництва шляхом здійснення ефективної інвестиційної діяльності</a:t>
          </a:r>
          <a:endParaRPr lang="ru-RU" sz="1700" kern="1200" dirty="0"/>
        </a:p>
      </dsp:txBody>
      <dsp:txXfrm>
        <a:off x="0" y="194592"/>
        <a:ext cx="2686347" cy="1611808"/>
      </dsp:txXfrm>
    </dsp:sp>
    <dsp:sp modelId="{535DC665-532A-421D-873A-8A0A5B9350AF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Максимізувати прибутки від інвестиційної діяльності</a:t>
          </a:r>
          <a:endParaRPr lang="ru-RU" sz="1700" kern="1200" dirty="0"/>
        </a:p>
      </dsp:txBody>
      <dsp:txXfrm>
        <a:off x="2954982" y="194592"/>
        <a:ext cx="2686347" cy="1611808"/>
      </dsp:txXfrm>
    </dsp:sp>
    <dsp:sp modelId="{2CDB6507-6062-4395-9D1D-4FE7ED5ECBAF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Мінімізувати інвестиційні ризики</a:t>
          </a:r>
          <a:endParaRPr lang="ru-RU" sz="1700" kern="1200" dirty="0"/>
        </a:p>
      </dsp:txBody>
      <dsp:txXfrm>
        <a:off x="5909964" y="194592"/>
        <a:ext cx="2686347" cy="1611808"/>
      </dsp:txXfrm>
    </dsp:sp>
    <dsp:sp modelId="{4040BA1C-1DB6-4F88-82B7-453F0FCB32ED}">
      <dsp:nvSpPr>
        <dsp:cNvPr id="0" name=""/>
        <dsp:cNvSpPr/>
      </dsp:nvSpPr>
      <dsp:spPr>
        <a:xfrm>
          <a:off x="1477491" y="2075035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Забезпечити фінансову стабільність і платоспроможність суб'єктів підприємництва у процесі реалізації інвестиційних програм</a:t>
          </a:r>
          <a:endParaRPr lang="ru-RU" sz="1700" kern="1200" dirty="0"/>
        </a:p>
      </dsp:txBody>
      <dsp:txXfrm>
        <a:off x="1477491" y="2075035"/>
        <a:ext cx="2686347" cy="1611808"/>
      </dsp:txXfrm>
    </dsp:sp>
    <dsp:sp modelId="{4B6B2E54-120C-4885-A445-ABEF94D41744}">
      <dsp:nvSpPr>
        <dsp:cNvPr id="0" name=""/>
        <dsp:cNvSpPr/>
      </dsp:nvSpPr>
      <dsp:spPr>
        <a:xfrm>
          <a:off x="4432473" y="2075035"/>
          <a:ext cx="2686347" cy="1611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Визначити можливі варіанти прискорення реалізації інвестиційних програм</a:t>
          </a:r>
          <a:endParaRPr lang="ru-RU" sz="1700" kern="1200" dirty="0"/>
        </a:p>
      </dsp:txBody>
      <dsp:txXfrm>
        <a:off x="4432473" y="2075035"/>
        <a:ext cx="2686347" cy="1611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8138-17A5-4337-BB4B-0E190F74432B}">
      <dsp:nvSpPr>
        <dsp:cNvPr id="0" name=""/>
        <dsp:cNvSpPr/>
      </dsp:nvSpPr>
      <dsp:spPr>
        <a:xfrm>
          <a:off x="-5940098" y="-908999"/>
          <a:ext cx="7071485" cy="7071485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22097-0248-4466-A468-62AFAA351414}">
      <dsp:nvSpPr>
        <dsp:cNvPr id="0" name=""/>
        <dsp:cNvSpPr/>
      </dsp:nvSpPr>
      <dsp:spPr>
        <a:xfrm>
          <a:off x="592168" y="403888"/>
          <a:ext cx="8328805" cy="80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5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дослідження зовнішнього інвестиційного середовища і прогнозування кон’юнктури інвестиційного ринку; </a:t>
          </a:r>
          <a:endParaRPr lang="ru-RU" sz="1600" kern="1200" dirty="0"/>
        </a:p>
      </dsp:txBody>
      <dsp:txXfrm>
        <a:off x="592168" y="403888"/>
        <a:ext cx="8328805" cy="808196"/>
      </dsp:txXfrm>
    </dsp:sp>
    <dsp:sp modelId="{6496192E-6D2F-4A17-ACCB-97DE3E7394D1}">
      <dsp:nvSpPr>
        <dsp:cNvPr id="0" name=""/>
        <dsp:cNvSpPr/>
      </dsp:nvSpPr>
      <dsp:spPr>
        <a:xfrm>
          <a:off x="87046" y="302863"/>
          <a:ext cx="1010245" cy="1010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FD8F0-F7A8-403C-86AB-3F4DC33EB871}">
      <dsp:nvSpPr>
        <dsp:cNvPr id="0" name=""/>
        <dsp:cNvSpPr/>
      </dsp:nvSpPr>
      <dsp:spPr>
        <a:xfrm>
          <a:off x="1055526" y="1616392"/>
          <a:ext cx="7865448" cy="80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5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розробка стратегічних напрямів інвестиційної діяльності</a:t>
          </a:r>
          <a:endParaRPr lang="ru-RU" sz="1600" kern="1200" dirty="0"/>
        </a:p>
      </dsp:txBody>
      <dsp:txXfrm>
        <a:off x="1055526" y="1616392"/>
        <a:ext cx="7865448" cy="808196"/>
      </dsp:txXfrm>
    </dsp:sp>
    <dsp:sp modelId="{3112B454-D0B3-4CD2-862D-0D7C50B208E2}">
      <dsp:nvSpPr>
        <dsp:cNvPr id="0" name=""/>
        <dsp:cNvSpPr/>
      </dsp:nvSpPr>
      <dsp:spPr>
        <a:xfrm>
          <a:off x="550403" y="1515368"/>
          <a:ext cx="1010245" cy="1010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132F8-66C6-48CA-82E2-849DB415B75A}">
      <dsp:nvSpPr>
        <dsp:cNvPr id="0" name=""/>
        <dsp:cNvSpPr/>
      </dsp:nvSpPr>
      <dsp:spPr>
        <a:xfrm>
          <a:off x="1055526" y="2828897"/>
          <a:ext cx="7865448" cy="80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5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розробка стратегії формування інвестиційних ресурсів підприємства</a:t>
          </a:r>
          <a:endParaRPr lang="ru-RU" sz="1600" kern="1200" dirty="0"/>
        </a:p>
      </dsp:txBody>
      <dsp:txXfrm>
        <a:off x="1055526" y="2828897"/>
        <a:ext cx="7865448" cy="808196"/>
      </dsp:txXfrm>
    </dsp:sp>
    <dsp:sp modelId="{D2009F7C-7E47-4459-ABDE-A4D0FAD197DA}">
      <dsp:nvSpPr>
        <dsp:cNvPr id="0" name=""/>
        <dsp:cNvSpPr/>
      </dsp:nvSpPr>
      <dsp:spPr>
        <a:xfrm>
          <a:off x="550403" y="2727872"/>
          <a:ext cx="1010245" cy="1010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DDF3E-902D-4164-A92C-AB83BFF3CD83}">
      <dsp:nvSpPr>
        <dsp:cNvPr id="0" name=""/>
        <dsp:cNvSpPr/>
      </dsp:nvSpPr>
      <dsp:spPr>
        <a:xfrm>
          <a:off x="592168" y="4041401"/>
          <a:ext cx="8328805" cy="808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5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пошук і оцінка інвестиційної привабливості окремих реальних проектів і вибір найефективніших з них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92168" y="4041401"/>
        <a:ext cx="8328805" cy="808196"/>
      </dsp:txXfrm>
    </dsp:sp>
    <dsp:sp modelId="{BA923953-088C-4635-A688-6D56ACC3BCF3}">
      <dsp:nvSpPr>
        <dsp:cNvPr id="0" name=""/>
        <dsp:cNvSpPr/>
      </dsp:nvSpPr>
      <dsp:spPr>
        <a:xfrm>
          <a:off x="87046" y="3940377"/>
          <a:ext cx="1010245" cy="1010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DC3A-6CF3-4331-A914-38344E078DD0}">
      <dsp:nvSpPr>
        <dsp:cNvPr id="0" name=""/>
        <dsp:cNvSpPr/>
      </dsp:nvSpPr>
      <dsp:spPr>
        <a:xfrm>
          <a:off x="-5764424" y="-882292"/>
          <a:ext cx="6862796" cy="6862796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7CABC-DBD7-4955-93F4-3D12824DE237}">
      <dsp:nvSpPr>
        <dsp:cNvPr id="0" name=""/>
        <dsp:cNvSpPr/>
      </dsp:nvSpPr>
      <dsp:spPr>
        <a:xfrm>
          <a:off x="480105" y="318536"/>
          <a:ext cx="9058201" cy="6374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оцінка інвестиційних якостей окремих фінансових інструментів і відбір найефективніших з них</a:t>
          </a:r>
          <a:endParaRPr lang="ru-RU" sz="2000" kern="1200" dirty="0"/>
        </a:p>
      </dsp:txBody>
      <dsp:txXfrm>
        <a:off x="480105" y="318536"/>
        <a:ext cx="9058201" cy="637480"/>
      </dsp:txXfrm>
    </dsp:sp>
    <dsp:sp modelId="{A1A77A4B-38A4-498F-B04D-7560FF6FEB31}">
      <dsp:nvSpPr>
        <dsp:cNvPr id="0" name=""/>
        <dsp:cNvSpPr/>
      </dsp:nvSpPr>
      <dsp:spPr>
        <a:xfrm>
          <a:off x="81680" y="238851"/>
          <a:ext cx="796850" cy="796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287227-FB02-45BA-B88C-F98A0C9CCDB0}">
      <dsp:nvSpPr>
        <dsp:cNvPr id="0" name=""/>
        <dsp:cNvSpPr/>
      </dsp:nvSpPr>
      <dsp:spPr>
        <a:xfrm>
          <a:off x="936905" y="1274451"/>
          <a:ext cx="8601401" cy="6374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формування інвестиційного портфелю і його оцінка за критеріями доходності, ризику і ліквідності</a:t>
          </a:r>
          <a:endParaRPr lang="ru-RU" sz="2000" kern="1200" dirty="0"/>
        </a:p>
      </dsp:txBody>
      <dsp:txXfrm>
        <a:off x="936905" y="1274451"/>
        <a:ext cx="8601401" cy="637480"/>
      </dsp:txXfrm>
    </dsp:sp>
    <dsp:sp modelId="{436D6599-2311-484C-B35B-AE5421E16AA1}">
      <dsp:nvSpPr>
        <dsp:cNvPr id="0" name=""/>
        <dsp:cNvSpPr/>
      </dsp:nvSpPr>
      <dsp:spPr>
        <a:xfrm>
          <a:off x="538480" y="1194765"/>
          <a:ext cx="796850" cy="796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6FB218-FE8D-46ED-A118-7014D172BAC5}">
      <dsp:nvSpPr>
        <dsp:cNvPr id="0" name=""/>
        <dsp:cNvSpPr/>
      </dsp:nvSpPr>
      <dsp:spPr>
        <a:xfrm>
          <a:off x="1077106" y="2230365"/>
          <a:ext cx="8461200" cy="6374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поточне планування і оперативне управління реалізацією окремих інвестиційних програм та проектів</a:t>
          </a:r>
          <a:endParaRPr lang="ru-RU" sz="2000" kern="1200" dirty="0"/>
        </a:p>
      </dsp:txBody>
      <dsp:txXfrm>
        <a:off x="1077106" y="2230365"/>
        <a:ext cx="8461200" cy="637480"/>
      </dsp:txXfrm>
    </dsp:sp>
    <dsp:sp modelId="{C13F1020-75C6-4240-B3F3-1B4C11EDAEE5}">
      <dsp:nvSpPr>
        <dsp:cNvPr id="0" name=""/>
        <dsp:cNvSpPr/>
      </dsp:nvSpPr>
      <dsp:spPr>
        <a:xfrm>
          <a:off x="678681" y="2150680"/>
          <a:ext cx="796850" cy="796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BF2ABC-4251-481F-BCC3-528744FC1A85}">
      <dsp:nvSpPr>
        <dsp:cNvPr id="0" name=""/>
        <dsp:cNvSpPr/>
      </dsp:nvSpPr>
      <dsp:spPr>
        <a:xfrm>
          <a:off x="936905" y="3186280"/>
          <a:ext cx="8601401" cy="6374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організація моніторингу реалізації  інвестиційних програм та проектів</a:t>
          </a:r>
          <a:endParaRPr lang="ru-RU" sz="2000" kern="1200" dirty="0"/>
        </a:p>
      </dsp:txBody>
      <dsp:txXfrm>
        <a:off x="936905" y="3186280"/>
        <a:ext cx="8601401" cy="637480"/>
      </dsp:txXfrm>
    </dsp:sp>
    <dsp:sp modelId="{54C1EB22-0F2B-41ED-8DCB-716FA1ACB3EF}">
      <dsp:nvSpPr>
        <dsp:cNvPr id="0" name=""/>
        <dsp:cNvSpPr/>
      </dsp:nvSpPr>
      <dsp:spPr>
        <a:xfrm>
          <a:off x="538480" y="3106595"/>
          <a:ext cx="796850" cy="796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340099-D28D-4637-BA88-53ACAA16DB94}">
      <dsp:nvSpPr>
        <dsp:cNvPr id="0" name=""/>
        <dsp:cNvSpPr/>
      </dsp:nvSpPr>
      <dsp:spPr>
        <a:xfrm>
          <a:off x="480105" y="4142195"/>
          <a:ext cx="9058201" cy="6374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підготовка рішень про своєчасний вихід з неефективних інвестиційних програм і реінвестування капіталу</a:t>
          </a:r>
          <a:endParaRPr lang="ru-RU" sz="2000" kern="1200" dirty="0"/>
        </a:p>
      </dsp:txBody>
      <dsp:txXfrm>
        <a:off x="480105" y="4142195"/>
        <a:ext cx="9058201" cy="637480"/>
      </dsp:txXfrm>
    </dsp:sp>
    <dsp:sp modelId="{84E8DFED-8FF4-4B95-8878-AC34CAF25EE3}">
      <dsp:nvSpPr>
        <dsp:cNvPr id="0" name=""/>
        <dsp:cNvSpPr/>
      </dsp:nvSpPr>
      <dsp:spPr>
        <a:xfrm>
          <a:off x="81680" y="4062510"/>
          <a:ext cx="796850" cy="796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C12E9-0DEC-48A3-B55A-B11CEAB01D12}">
      <dsp:nvSpPr>
        <dsp:cNvPr id="0" name=""/>
        <dsp:cNvSpPr/>
      </dsp:nvSpPr>
      <dsp:spPr>
        <a:xfrm>
          <a:off x="1490922" y="703575"/>
          <a:ext cx="2631781" cy="31760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Постійний детальний моніторинг ринку, своєчасне придбання фінансових інструментів, що відповідають цілям інвестування, а також швидка зміна структури </a:t>
          </a:r>
          <a:r>
            <a:rPr lang="uk-UA" sz="1500" b="1" kern="1200" noProof="0" smtClean="0"/>
            <a:t>портфеля</a:t>
          </a:r>
          <a:r>
            <a:rPr lang="ru-RU" sz="1500" b="1" kern="1200" smtClean="0"/>
            <a:t> у разі невідповідності інвестиційним цілям</a:t>
          </a:r>
          <a:endParaRPr lang="ru-RU" sz="1500" b="1" kern="1200" dirty="0"/>
        </a:p>
      </dsp:txBody>
      <dsp:txXfrm>
        <a:off x="1912007" y="703575"/>
        <a:ext cx="2210696" cy="3176094"/>
      </dsp:txXfrm>
    </dsp:sp>
    <dsp:sp modelId="{059C2370-B01B-4A16-90E0-92E30254CD30}">
      <dsp:nvSpPr>
        <dsp:cNvPr id="0" name=""/>
        <dsp:cNvSpPr/>
      </dsp:nvSpPr>
      <dsp:spPr>
        <a:xfrm>
          <a:off x="87306" y="1767"/>
          <a:ext cx="1754520" cy="17545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Активне</a:t>
          </a:r>
          <a:endParaRPr lang="ru-RU" sz="2500" kern="1200" dirty="0"/>
        </a:p>
      </dsp:txBody>
      <dsp:txXfrm>
        <a:off x="344250" y="258711"/>
        <a:ext cx="1240632" cy="1240632"/>
      </dsp:txXfrm>
    </dsp:sp>
    <dsp:sp modelId="{FBA9F3BC-78C7-4BD4-BD69-CE276809BE9E}">
      <dsp:nvSpPr>
        <dsp:cNvPr id="0" name=""/>
        <dsp:cNvSpPr/>
      </dsp:nvSpPr>
      <dsp:spPr>
        <a:xfrm>
          <a:off x="5877224" y="703575"/>
          <a:ext cx="2631781" cy="1755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smtClean="0"/>
            <a:t>Захист вкладень від інфляції, отримання гарантованого доходу при мінімальному ризику та низьких витратах на управління</a:t>
          </a:r>
          <a:endParaRPr lang="ru-RU" sz="1500" b="1" kern="1200" dirty="0"/>
        </a:p>
      </dsp:txBody>
      <dsp:txXfrm>
        <a:off x="6298309" y="703575"/>
        <a:ext cx="2210696" cy="1755397"/>
      </dsp:txXfrm>
    </dsp:sp>
    <dsp:sp modelId="{89288AC4-6D68-4080-8773-C947111677F2}">
      <dsp:nvSpPr>
        <dsp:cNvPr id="0" name=""/>
        <dsp:cNvSpPr/>
      </dsp:nvSpPr>
      <dsp:spPr>
        <a:xfrm>
          <a:off x="4473608" y="1767"/>
          <a:ext cx="1754520" cy="17545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Пасивне</a:t>
          </a:r>
          <a:endParaRPr lang="ru-RU" sz="2500" kern="1200" dirty="0"/>
        </a:p>
      </dsp:txBody>
      <dsp:txXfrm>
        <a:off x="4730552" y="258711"/>
        <a:ext cx="1240632" cy="1240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1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2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6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8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37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3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23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2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5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6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1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2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5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1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8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1107-622C-464B-A7BB-C827C33D0FA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112F03-B16E-4CD2-94B4-DEF9962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883" y="1575411"/>
            <a:ext cx="8896137" cy="2481581"/>
          </a:xfrm>
        </p:spPr>
        <p:txBody>
          <a:bodyPr/>
          <a:lstStyle/>
          <a:p>
            <a:pPr algn="ctr"/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800" dirty="0" smtClean="0"/>
              <a:t>Управління інноваційно-інвестиційною діяльністю організації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4" y="3437262"/>
            <a:ext cx="4311268" cy="3233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035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1847851" y="1052513"/>
            <a:ext cx="8640763" cy="5802312"/>
          </a:xfrm>
        </p:spPr>
        <p:txBody>
          <a:bodyPr/>
          <a:lstStyle/>
          <a:p>
            <a:r>
              <a:rPr lang="uk-UA" altLang="ru-RU" sz="3200"/>
              <a:t>інноваційні програми і проекти;</a:t>
            </a:r>
          </a:p>
          <a:p>
            <a:r>
              <a:rPr lang="uk-UA" altLang="ru-RU" sz="3200"/>
              <a:t>нові знання та інтелектуальні продукти;</a:t>
            </a:r>
          </a:p>
          <a:p>
            <a:r>
              <a:rPr lang="uk-UA" altLang="ru-RU" sz="3200"/>
              <a:t>виробниче обладнання та процеси;</a:t>
            </a:r>
          </a:p>
          <a:p>
            <a:r>
              <a:rPr lang="uk-UA" altLang="ru-RU" sz="3200"/>
              <a:t>інфраструктура виробництва і підприємництва;</a:t>
            </a:r>
          </a:p>
          <a:p>
            <a:r>
              <a:rPr lang="uk-UA" altLang="ru-RU" sz="3200"/>
              <a:t>сировинні ресурси, засоби їх видобування і перероблення;</a:t>
            </a:r>
          </a:p>
          <a:p>
            <a:r>
              <a:rPr lang="uk-UA" altLang="ru-RU" sz="3200"/>
              <a:t>товарна продукція;</a:t>
            </a:r>
          </a:p>
          <a:p>
            <a:r>
              <a:rPr lang="uk-UA" altLang="ru-RU" sz="3200"/>
              <a:t>механізми формування споживчого ринку і збуту товарної продукції.</a:t>
            </a:r>
          </a:p>
          <a:p>
            <a:endParaRPr lang="uk-UA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3388" y="-19050"/>
            <a:ext cx="8794750" cy="1362075"/>
          </a:xfrm>
        </p:spPr>
        <p:txBody>
          <a:bodyPr>
            <a:normAutofit/>
          </a:bodyPr>
          <a:lstStyle/>
          <a:p>
            <a:r>
              <a:rPr lang="uk-UA" altLang="ru-RU" sz="4000" b="1" i="1">
                <a:solidFill>
                  <a:schemeClr val="tx2"/>
                </a:solidFill>
              </a:rPr>
              <a:t>Об’єктами інноваційної діяльності є:</a:t>
            </a:r>
          </a:p>
        </p:txBody>
      </p:sp>
    </p:spTree>
    <p:extLst>
      <p:ext uri="{BB962C8B-B14F-4D97-AF65-F5344CB8AC3E}">
        <p14:creationId xmlns:p14="http://schemas.microsoft.com/office/powerpoint/2010/main" val="15520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939890" y="266552"/>
            <a:ext cx="8424862" cy="6865937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ru-RU" sz="3200" b="1" i="1" dirty="0"/>
              <a:t>	Суб’єкти інноваційної діяльності</a:t>
            </a:r>
            <a:r>
              <a:rPr lang="uk-UA" altLang="ru-RU" sz="3200" dirty="0"/>
              <a:t> – фізичні або юридичні особи, які провадять інноваційну діяльність і (або) залучають майнові та інтелектуальні цінності, вкладають власні чи позичені кошти в реалізацію інноваційних проектів.</a:t>
            </a:r>
            <a:br>
              <a:rPr lang="uk-UA" altLang="ru-RU" sz="3200" dirty="0"/>
            </a:br>
            <a:r>
              <a:rPr lang="uk-UA" altLang="ru-RU" sz="3200" dirty="0"/>
              <a:t>	Процес стратегічного маркетингу, НДДКР, організаційно-технічної підготовки виробництва, виробництва й оформлення нововведень, їх впровадження (або перетворення в інновацію) і поширення в інші сфери (дифузія) називається</a:t>
            </a:r>
            <a:r>
              <a:rPr lang="uk-UA" altLang="ru-RU" sz="3200" b="1" dirty="0"/>
              <a:t> </a:t>
            </a:r>
            <a:r>
              <a:rPr lang="uk-UA" altLang="ru-RU" sz="3200" b="1" i="1" dirty="0"/>
              <a:t>інноваційною діяльністю.</a:t>
            </a:r>
            <a:endParaRPr lang="uk-UA" alt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4826" y="-531813"/>
            <a:ext cx="8353425" cy="73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sz="3200" dirty="0">
                <a:solidFill>
                  <a:schemeClr val="tx2"/>
                </a:solidFill>
              </a:rPr>
              <a:t/>
            </a:r>
            <a:br>
              <a:rPr lang="uk-UA" sz="3200" dirty="0">
                <a:solidFill>
                  <a:schemeClr val="tx2"/>
                </a:solidFill>
              </a:rPr>
            </a:b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53728" cy="1320800"/>
          </a:xfrm>
        </p:spPr>
        <p:txBody>
          <a:bodyPr>
            <a:normAutofit fontScale="90000"/>
          </a:bodyPr>
          <a:lstStyle/>
          <a:p>
            <a:pPr lvl="0" indent="450850" defTabSz="914400" eaLnBrk="0" fontAlgn="base" hangingPunct="0">
              <a:spcAft>
                <a:spcPct val="0"/>
              </a:spcAft>
            </a:pPr>
            <a:r>
              <a:rPr lang="uk-UA" altLang="ru-RU" sz="2700" b="1" dirty="0">
                <a:solidFill>
                  <a:srgbClr val="1D21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 інноваціями</a:t>
            </a:r>
            <a:r>
              <a:rPr lang="uk-UA" altLang="ru-RU" sz="2700" dirty="0">
                <a:solidFill>
                  <a:srgbClr val="1D21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підприємстві, насамперед складається із: управління інноваційною діяльністю, управління </a:t>
            </a:r>
            <a:r>
              <a:rPr lang="uk-UA" altLang="ru-RU" sz="2700" dirty="0" smtClean="0">
                <a:solidFill>
                  <a:srgbClr val="1D21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маркетингом, управління персоналом</a:t>
            </a:r>
            <a:r>
              <a:rPr lang="uk-UA" altLang="ru-RU" sz="2700" u="sng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altLang="ru-RU" sz="2700" dirty="0" smtClean="0">
                <a:solidFill>
                  <a:srgbClr val="1D21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700" dirty="0">
                <a:solidFill>
                  <a:srgbClr val="1D21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 виробництвом, управління фінансами </a:t>
            </a:r>
            <a:r>
              <a:rPr lang="uk-UA" altLang="ru-RU" dirty="0">
                <a:solidFill>
                  <a:srgbClr val="1D21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ін</a:t>
            </a:r>
            <a:r>
              <a:rPr lang="uk-UA" altLang="ru-RU" dirty="0" smtClean="0">
                <a:solidFill>
                  <a:srgbClr val="1D21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 dirty="0">
                <a:solidFill>
                  <a:schemeClr val="tx1"/>
                </a:solidFill>
              </a:rPr>
              <a:t/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44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4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3" name="Рисунок 1" descr="https://elearn.nubip.edu.ua/pluginfile.php/701902/mod_book/chapter/124473/image%20%282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1" y="1930399"/>
            <a:ext cx="6945602" cy="465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7719" y="5794497"/>
            <a:ext cx="86744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0" u="none" strike="noStrike" cap="none" normalizeH="0" baseline="0" dirty="0" smtClean="0">
              <a:ln>
                <a:noFill/>
              </a:ln>
              <a:solidFill>
                <a:srgbClr val="1D212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400" dirty="0">
              <a:solidFill>
                <a:srgbClr val="1D212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0" u="none" strike="noStrike" cap="none" normalizeH="0" baseline="0" dirty="0" smtClean="0">
              <a:ln>
                <a:noFill/>
              </a:ln>
              <a:solidFill>
                <a:srgbClr val="1D212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1D21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1D21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Складові </a:t>
            </a: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1D21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 інноваціями та основні підсистеми управління інноваціями на підприємстві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0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6" y="188259"/>
            <a:ext cx="9914965" cy="1264023"/>
          </a:xfrm>
        </p:spPr>
        <p:txBody>
          <a:bodyPr>
            <a:normAutofit fontScale="90000"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Основними </a:t>
            </a:r>
            <a:r>
              <a:rPr lang="uk-UA" sz="2000" b="1" dirty="0">
                <a:solidFill>
                  <a:schemeClr val="tx1"/>
                </a:solidFill>
              </a:rPr>
              <a:t>сферами у системі управління інноваціями </a:t>
            </a:r>
            <a:r>
              <a:rPr lang="uk-UA" sz="2000" dirty="0">
                <a:solidFill>
                  <a:schemeClr val="tx1"/>
                </a:solidFill>
              </a:rPr>
              <a:t>є підсистеми: управління процесом створення </a:t>
            </a:r>
            <a:r>
              <a:rPr lang="uk-UA" sz="2000" dirty="0" smtClean="0">
                <a:solidFill>
                  <a:schemeClr val="tx1"/>
                </a:solidFill>
              </a:rPr>
              <a:t>інновацій, управління творчим потенціалом колективу, </a:t>
            </a:r>
            <a:r>
              <a:rPr lang="uk-UA" sz="2000" dirty="0">
                <a:solidFill>
                  <a:schemeClr val="tx1"/>
                </a:solidFill>
              </a:rPr>
              <a:t>управління освоєнням інновацій, управління соціальними і психологічними аспектами </a:t>
            </a:r>
            <a:r>
              <a:rPr lang="uk-UA" sz="2000" dirty="0" smtClean="0">
                <a:solidFill>
                  <a:schemeClr val="tx1"/>
                </a:solidFill>
              </a:rPr>
              <a:t>інновацій,</a:t>
            </a:r>
            <a:r>
              <a:rPr lang="uk-UA" sz="2000" dirty="0">
                <a:solidFill>
                  <a:schemeClr val="tx1"/>
                </a:solidFill>
              </a:rPr>
              <a:t> </a:t>
            </a:r>
            <a:r>
              <a:rPr lang="uk-UA" sz="2000" dirty="0" smtClean="0">
                <a:solidFill>
                  <a:schemeClr val="tx1"/>
                </a:solidFill>
              </a:rPr>
              <a:t>управління </a:t>
            </a:r>
            <a:r>
              <a:rPr lang="uk-UA" sz="2000" dirty="0">
                <a:solidFill>
                  <a:schemeClr val="tx1"/>
                </a:solidFill>
              </a:rPr>
              <a:t>системою задоволення потреб споживача</a:t>
            </a:r>
            <a:r>
              <a:rPr lang="uk-UA" sz="2000" dirty="0"/>
              <a:t>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23999"/>
            <a:ext cx="10515600" cy="5271247"/>
          </a:xfrm>
        </p:spPr>
        <p:txBody>
          <a:bodyPr>
            <a:noAutofit/>
          </a:bodyPr>
          <a:lstStyle/>
          <a:p>
            <a:r>
              <a:rPr lang="uk-UA" sz="1600" b="1" dirty="0" smtClean="0"/>
              <a:t>Управління </a:t>
            </a:r>
            <a:r>
              <a:rPr lang="uk-UA" sz="1600" b="1" dirty="0"/>
              <a:t>процесом створення інновацій</a:t>
            </a:r>
            <a:r>
              <a:rPr lang="uk-UA" sz="1600" dirty="0"/>
              <a:t> - формування колективів для розробки визначених тем, менеджмент персоналу в науковій сфері, створення необхідної бази науково-дослідної роботи.</a:t>
            </a:r>
            <a:endParaRPr lang="ru-RU" sz="1600" dirty="0"/>
          </a:p>
          <a:p>
            <a:r>
              <a:rPr lang="uk-UA" sz="1600" b="1" dirty="0"/>
              <a:t>Управління творчим потенціалом колективу</a:t>
            </a:r>
            <a:r>
              <a:rPr lang="uk-UA" sz="1600" dirty="0"/>
              <a:t> - формування системи пошуку, відбору, обробки і розповсюдження інформації нових знань, маркетингові методи дослідження ринку, методи стимулювання творчої ініціативи, співпраці працівників, система прямих і зворотних комунікацій, організація праці і координація дій новаторів.</a:t>
            </a:r>
            <a:endParaRPr lang="ru-RU" sz="1600" dirty="0"/>
          </a:p>
          <a:p>
            <a:r>
              <a:rPr lang="uk-UA" sz="1600" b="1" dirty="0"/>
              <a:t>Управління освоєнням інновацій</a:t>
            </a:r>
            <a:r>
              <a:rPr lang="uk-UA" sz="1600" dirty="0"/>
              <a:t> - відбір інновацій, технічне і економічне обґрунтування інновацій, розробка завдань і цілей підрозділів і окремих працівників, організація ресурсного забезпечення, перепідготовка, навчання працівників, організація нових робочих місць, організаційна підготовка виробництва, оцінка ефективності інновацій.</a:t>
            </a:r>
            <a:endParaRPr lang="ru-RU" sz="1600" dirty="0"/>
          </a:p>
          <a:p>
            <a:r>
              <a:rPr lang="uk-UA" sz="1600" b="1" dirty="0"/>
              <a:t>Управління соціальними і психологічними аспектами інновацій</a:t>
            </a:r>
            <a:r>
              <a:rPr lang="uk-UA" sz="1600" dirty="0"/>
              <a:t> - соціально-економічне обґрунтування новинок, узгодження соціальних очікувань від нововведень, лідерство і авторитет ініціаторів нововведень, психологічна підготовка працівника моральне стимулювання і створення позитивного іміджу </a:t>
            </a:r>
            <a:r>
              <a:rPr lang="uk-UA" sz="1600" dirty="0" err="1"/>
              <a:t>інноваторів</a:t>
            </a:r>
            <a:r>
              <a:rPr lang="uk-UA" sz="1600" dirty="0"/>
              <a:t>, адаптація нововведень до </a:t>
            </a:r>
            <a:r>
              <a:rPr lang="uk-UA" sz="1600" dirty="0" err="1"/>
              <a:t>соціальнопсихологічних</a:t>
            </a:r>
            <a:r>
              <a:rPr lang="uk-UA" sz="1600" dirty="0"/>
              <a:t> традицій колективу.</a:t>
            </a:r>
            <a:endParaRPr lang="ru-RU" sz="1600" dirty="0"/>
          </a:p>
          <a:p>
            <a:r>
              <a:rPr lang="uk-UA" sz="1600" b="1" dirty="0"/>
              <a:t>Управління системою задоволення потреб споживача</a:t>
            </a:r>
            <a:r>
              <a:rPr lang="uk-UA" sz="1600" dirty="0"/>
              <a:t> - розробка маркетингових </a:t>
            </a:r>
            <a:r>
              <a:rPr lang="uk-UA" sz="1600" dirty="0" err="1"/>
              <a:t>программ</a:t>
            </a:r>
            <a:r>
              <a:rPr lang="uk-UA" sz="1600" dirty="0"/>
              <a:t> інновації; формування портфелю інновацій підприємств повинно відбуватися з урахування вимог ринку, а не з можливостей підприємств; постійне вивчення ринку: смаків і потреб потенційних споживачів інновації, враховуючи демографічні, соціальні, економічні та екологічні чинники</a:t>
            </a:r>
            <a:r>
              <a:rPr lang="uk-UA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03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22" y="195533"/>
            <a:ext cx="10959700" cy="434196"/>
          </a:xfrm>
        </p:spPr>
        <p:txBody>
          <a:bodyPr>
            <a:normAutofit/>
          </a:bodyPr>
          <a:lstStyle/>
          <a:p>
            <a:r>
              <a:rPr lang="uk-UA" sz="2000" dirty="0"/>
              <a:t>Основні завдання, що вирішуються у межах управління </a:t>
            </a:r>
            <a:r>
              <a:rPr lang="uk-UA" sz="2000" dirty="0" smtClean="0"/>
              <a:t>інноваціями</a:t>
            </a:r>
            <a:endParaRPr lang="ru-RU" sz="2000" dirty="0"/>
          </a:p>
        </p:txBody>
      </p:sp>
      <p:pic>
        <p:nvPicPr>
          <p:cNvPr id="4" name="Объект 3" descr="https://elearn.nubip.edu.ua/pluginfile.php/701902/mod_book/chapter/124473/image%20%281%29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9" y="698740"/>
            <a:ext cx="10532853" cy="603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47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287" y="358589"/>
            <a:ext cx="8596668" cy="448235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МЕХАНІЗМ УПРАВЛІННЯ ІННОВАЦІЯМИ В ОРГАНІЗАЦІЇ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elearn.nubip.edu.ua/pluginfile.php/701902/mod_book/chapter/124474/image%20%281%29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7" y="806823"/>
            <a:ext cx="9439835" cy="5889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41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58" y="1384747"/>
            <a:ext cx="10229163" cy="229345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uk-UA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Управління інвестиційною діяльністю </a:t>
            </a:r>
            <a:r>
              <a:rPr lang="uk-UA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uk-UA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це система принципів та методів розробки та реалізації управ­лінських рішень, пов'язаних із здійсненням різних аспектів інвестиційної діяльності. 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23" y="3458742"/>
            <a:ext cx="5721427" cy="363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022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98408" y="3406319"/>
            <a:ext cx="105759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800" b="1" dirty="0"/>
              <a:t>Інвестиції </a:t>
            </a:r>
            <a:r>
              <a:rPr lang="uk-UA" altLang="ru-RU" sz="2800" dirty="0"/>
              <a:t>підприємства - це вкладення капіталу в усіх його формах в різноманітні об'єкти (інструменти) його господарської діяльності з метою отримання прибутку, а також досягнення іншого економічного або позаекономічного ефекту, здійснення якого базується на ринкових принципах і пов'язане з факторами часу, ризику та ліквідності</a:t>
            </a:r>
            <a:r>
              <a:rPr lang="uk-UA" altLang="ru-RU" sz="2000" dirty="0"/>
              <a:t>.</a:t>
            </a:r>
          </a:p>
        </p:txBody>
      </p:sp>
      <p:pic>
        <p:nvPicPr>
          <p:cNvPr id="6147" name="Picture 6" descr="З початку року платники податків Львівщини сплатили 4,3 млрд грн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1" y="1"/>
            <a:ext cx="625316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3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Новини / Інвестиційна діяльність буде зосереджена в Агенці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4" y="2176464"/>
            <a:ext cx="40528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21793" y="1012354"/>
            <a:ext cx="99160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 dirty="0"/>
              <a:t>Інвестиційна діяльність підприємства є одним із самостійних видів його господарської діяльності і найважливішою формою реалізації його економічних інтересів.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786384" y="2613479"/>
            <a:ext cx="623220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 b="1" dirty="0"/>
              <a:t>Інвестиційна діяльність</a:t>
            </a:r>
            <a:r>
              <a:rPr lang="uk-UA" altLang="ru-RU" sz="2400" dirty="0"/>
              <a:t> підприємства це цілеспрямований процес формування необхідних інвестиційних ресурсів, збалансований відповідно до обраних параметрів інвестиційної програми (інвестиційного портфеля) на основі вибору ефективних об'єктів (інструментів) інвестування та забезпечення їх реалізації.</a:t>
            </a:r>
          </a:p>
        </p:txBody>
      </p:sp>
    </p:spTree>
    <p:extLst>
      <p:ext uri="{BB962C8B-B14F-4D97-AF65-F5344CB8AC3E}">
        <p14:creationId xmlns:p14="http://schemas.microsoft.com/office/powerpoint/2010/main" val="18561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77240" y="910604"/>
            <a:ext cx="9700261" cy="526297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dirty="0"/>
              <a:t>Інвестиційна діяльність підприємства характеризується такими </a:t>
            </a:r>
            <a:r>
              <a:rPr lang="uk-UA" altLang="ru-RU" sz="2400" b="1" dirty="0"/>
              <a:t>основними особливостями</a:t>
            </a:r>
            <a:r>
              <a:rPr lang="uk-UA" altLang="ru-RU" sz="2400" dirty="0"/>
              <a:t>:</a:t>
            </a:r>
          </a:p>
          <a:p>
            <a:pPr eaLnBrk="1" hangingPunct="1"/>
            <a:r>
              <a:rPr lang="uk-UA" altLang="ru-RU" sz="2400" dirty="0"/>
              <a:t>1. З</a:t>
            </a:r>
            <a:r>
              <a:rPr lang="uk-UA" altLang="ru-RU" sz="2400" b="1" dirty="0"/>
              <a:t>абезпечує зростання операційної діяльності підприємства</a:t>
            </a:r>
            <a:r>
              <a:rPr lang="uk-UA" altLang="ru-RU" sz="2400" dirty="0"/>
              <a:t> і підпорядкована щодо неї.</a:t>
            </a:r>
          </a:p>
          <a:p>
            <a:pPr eaLnBrk="1" hangingPunct="1"/>
            <a:r>
              <a:rPr lang="uk-UA" altLang="ru-RU" sz="2400" dirty="0"/>
              <a:t>2. </a:t>
            </a:r>
            <a:r>
              <a:rPr lang="uk-UA" altLang="ru-RU" sz="2400" b="1" dirty="0"/>
              <a:t>Менше залежить від галузевих особливостей підприємства</a:t>
            </a:r>
            <a:r>
              <a:rPr lang="uk-UA" altLang="ru-RU" sz="2400" dirty="0"/>
              <a:t> ніж його операційна діяльність.</a:t>
            </a:r>
          </a:p>
          <a:p>
            <a:pPr eaLnBrk="1" hangingPunct="1"/>
            <a:r>
              <a:rPr lang="uk-UA" altLang="ru-RU" sz="2400" dirty="0"/>
              <a:t>3. </a:t>
            </a:r>
            <a:r>
              <a:rPr lang="uk-UA" altLang="ru-RU" sz="2400" b="1" dirty="0"/>
              <a:t>Нерівномірна </a:t>
            </a:r>
            <a:r>
              <a:rPr lang="uk-UA" altLang="ru-RU" sz="2400" dirty="0"/>
              <a:t>за обсягами в окремих періодах.</a:t>
            </a:r>
          </a:p>
          <a:p>
            <a:pPr eaLnBrk="1" hangingPunct="1"/>
            <a:r>
              <a:rPr lang="uk-UA" altLang="ru-RU" sz="2400" dirty="0"/>
              <a:t>4. Інвестиційний прибуток (інший ефект від інвестицій) формується зі значним </a:t>
            </a:r>
            <a:r>
              <a:rPr lang="uk-UA" altLang="ru-RU" sz="2400" b="1" dirty="0"/>
              <a:t>«лагом»</a:t>
            </a:r>
            <a:r>
              <a:rPr lang="uk-UA" altLang="ru-RU" sz="2400" dirty="0"/>
              <a:t>.</a:t>
            </a:r>
          </a:p>
          <a:p>
            <a:pPr eaLnBrk="1" hangingPunct="1"/>
            <a:r>
              <a:rPr lang="uk-UA" altLang="ru-RU" sz="2400" dirty="0"/>
              <a:t>5. Формує особливий </a:t>
            </a:r>
            <a:r>
              <a:rPr lang="uk-UA" altLang="ru-RU" sz="2400" b="1" dirty="0"/>
              <a:t>самостійний вид грошових потоків</a:t>
            </a:r>
            <a:r>
              <a:rPr lang="uk-UA" altLang="ru-RU" sz="2400" dirty="0"/>
              <a:t> підприємства.</a:t>
            </a:r>
          </a:p>
          <a:p>
            <a:pPr eaLnBrk="1" hangingPunct="1"/>
            <a:r>
              <a:rPr lang="uk-UA" altLang="ru-RU" sz="2400" dirty="0"/>
              <a:t>6. Формує специфічні види ризиків - </a:t>
            </a:r>
            <a:r>
              <a:rPr lang="uk-UA" altLang="ru-RU" sz="2400" b="1" dirty="0"/>
              <a:t>"інвестиційні ризики".</a:t>
            </a:r>
            <a:endParaRPr lang="uk-UA" altLang="ru-RU" sz="2400" dirty="0"/>
          </a:p>
          <a:p>
            <a:pPr eaLnBrk="1" hangingPunct="1"/>
            <a:r>
              <a:rPr lang="uk-UA" altLang="ru-RU" sz="2400" dirty="0"/>
              <a:t>7. Показник </a:t>
            </a:r>
            <a:r>
              <a:rPr lang="uk-UA" altLang="ru-RU" sz="2400" b="1" dirty="0"/>
              <a:t>чистих інвестицій</a:t>
            </a:r>
            <a:r>
              <a:rPr lang="uk-UA" altLang="ru-RU" sz="2400" dirty="0"/>
              <a:t> характеризує темпи економічного розвитку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9455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7863" y="399995"/>
            <a:ext cx="10250488" cy="6096000"/>
          </a:xfrm>
        </p:spPr>
        <p:txBody>
          <a:bodyPr/>
          <a:lstStyle/>
          <a:p>
            <a:pPr algn="ctr">
              <a:lnSpc>
                <a:spcPct val="50000"/>
              </a:lnSpc>
              <a:spcBef>
                <a:spcPct val="0"/>
              </a:spcBef>
            </a:pPr>
            <a:endParaRPr lang="uk-UA" altLang="ru-RU" sz="2800" u="sng" dirty="0" smtClean="0">
              <a:solidFill>
                <a:srgbClr val="FFFF00"/>
              </a:solidFill>
            </a:endParaRPr>
          </a:p>
          <a:p>
            <a:pPr algn="just"/>
            <a:r>
              <a:rPr lang="en-US" altLang="ru-RU" sz="2400" i="1" dirty="0" smtClean="0">
                <a:solidFill>
                  <a:srgbClr val="FFFF00"/>
                </a:solidFill>
              </a:rPr>
              <a:t>     </a:t>
            </a:r>
            <a:r>
              <a:rPr lang="uk-UA" altLang="ru-RU" sz="2800" i="1" dirty="0" smtClean="0">
                <a:solidFill>
                  <a:srgbClr val="FFFF00"/>
                </a:solidFill>
              </a:rPr>
              <a:t>Під інноваційною діяльністю розуміється </a:t>
            </a:r>
            <a:r>
              <a:rPr lang="uk-UA" altLang="ru-RU" sz="2800" dirty="0" smtClean="0"/>
              <a:t>діяльність колективу, спрямована на забезпечення доведення науково-технічних ідей, винаходів (новацій) до результату, придатного до практичного застосування та реалізації їх на ринку з метою задоволення потреб суспільства в конкурентоспроможних товарах і послугах. </a:t>
            </a:r>
            <a:endParaRPr lang="en-US" altLang="ru-RU" sz="2800" dirty="0" smtClean="0"/>
          </a:p>
          <a:p>
            <a:pPr algn="just">
              <a:lnSpc>
                <a:spcPct val="50000"/>
              </a:lnSpc>
              <a:spcBef>
                <a:spcPct val="0"/>
              </a:spcBef>
            </a:pPr>
            <a:endParaRPr lang="en-US" altLang="ru-RU" sz="2800" dirty="0" smtClean="0"/>
          </a:p>
          <a:p>
            <a:pPr algn="just"/>
            <a:r>
              <a:rPr lang="en-US" altLang="ru-RU" sz="2800" dirty="0" smtClean="0"/>
              <a:t>     </a:t>
            </a:r>
            <a:r>
              <a:rPr lang="uk-UA" altLang="ru-RU" sz="2800" i="1" dirty="0" smtClean="0">
                <a:solidFill>
                  <a:srgbClr val="FFFF00"/>
                </a:solidFill>
              </a:rPr>
              <a:t>У статті 3 Закону України «Про інноваційну діяльність» </a:t>
            </a:r>
            <a:r>
              <a:rPr lang="uk-UA" altLang="ru-RU" sz="2800" dirty="0" smtClean="0"/>
              <a:t>інноваційна діяльність визначається як «одна з форм інвестиційної діяль­ності», що здійснюється з метою впровадження досягнень науково-технічного прогресу у виробництво і соціальну сферу. </a:t>
            </a:r>
            <a:endParaRPr lang="uk-UA" alt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296348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327275" y="342256"/>
            <a:ext cx="6830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ru-RU" altLang="ru-RU" sz="2400" b="1" u="sng" dirty="0" err="1" smtClean="0"/>
              <a:t>Сутність</a:t>
            </a:r>
            <a:r>
              <a:rPr lang="ru-RU" altLang="ru-RU" sz="2400" b="1" u="sng" dirty="0" smtClean="0"/>
              <a:t> </a:t>
            </a:r>
            <a:r>
              <a:rPr lang="ru-RU" altLang="ru-RU" sz="2400" b="1" u="sng" dirty="0" err="1"/>
              <a:t>інвестиційного</a:t>
            </a:r>
            <a:r>
              <a:rPr lang="ru-RU" altLang="ru-RU" sz="2400" b="1" u="sng" dirty="0"/>
              <a:t> менеджменту.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47473" y="1288479"/>
            <a:ext cx="94914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 b="1" dirty="0"/>
              <a:t>Інвестиційний менеджмент (ІМ)</a:t>
            </a:r>
            <a:r>
              <a:rPr lang="uk-UA" altLang="ru-RU" sz="2000" dirty="0"/>
              <a:t> – система принципів і методів розробки та реалізації управлінських рішень, пов’язаних з ІД (інвестиційною діяльністю) підприємства. ІМ тісно пов'язаний з іншими фундаментальними системами управління підприємства. Наприклад, із фінансовим менеджментом через формування інвестиційних ресурсів; із виробничим менеджментом цей зв'язок опосередковується через спільне управління формуванням основних та оборотних коштів; із менеджментом персоналу через здійснення інтелектуальних інвестицій у робітників підприємства.</a:t>
            </a:r>
          </a:p>
        </p:txBody>
      </p:sp>
      <p:sp>
        <p:nvSpPr>
          <p:cNvPr id="9220" name="AutoShape 7" descr="Круглий-стіл-ЕМУ - Миколаївська районна державна адміністраці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1" name="AutoShape 9" descr="Круглий-стіл-ЕМУ - Миколаївська районна державна адміністраці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2" name="AutoShape 11" descr="Круглий-стіл-ЕМУ - Миколаївська районна державна адміністраці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23" name="Picture 13" descr="Соціальний капітал бібліотекарів. Опитування | Науково-техніч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18" y="3873755"/>
            <a:ext cx="31130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1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52256" cy="1320800"/>
          </a:xfrm>
        </p:spPr>
        <p:txBody>
          <a:bodyPr>
            <a:noAutofit/>
          </a:bodyPr>
          <a:lstStyle/>
          <a:p>
            <a:r>
              <a:rPr lang="uk-UA" sz="2800" dirty="0"/>
              <a:t>Інвестиційний менеджмент тісно пов'язаний з іншими фундаментальними системами управління підприємства. </a:t>
            </a:r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84181857"/>
              </p:ext>
            </p:extLst>
          </p:nvPr>
        </p:nvGraphicFramePr>
        <p:xfrm>
          <a:off x="3948934" y="1509310"/>
          <a:ext cx="7167084" cy="4827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5" y="2697194"/>
            <a:ext cx="4787747" cy="287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477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1724025" y="782639"/>
            <a:ext cx="876935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/>
              <a:t>Ефективне управління ІД здійснюється за такими </a:t>
            </a:r>
            <a:r>
              <a:rPr lang="uk-UA" altLang="ru-RU" b="1"/>
              <a:t>принципами</a:t>
            </a:r>
            <a:r>
              <a:rPr lang="uk-UA" altLang="ru-RU"/>
              <a:t>:</a:t>
            </a:r>
          </a:p>
          <a:p>
            <a:pPr eaLnBrk="1" hangingPunct="1"/>
            <a:r>
              <a:rPr lang="uk-UA" altLang="ru-RU"/>
              <a:t>1. Взаємозв'язок із загальною системою управління на підприємстві в цілому та з окремими функціональними системами управління, зокрема.</a:t>
            </a:r>
          </a:p>
          <a:p>
            <a:pPr eaLnBrk="1" hangingPunct="1"/>
            <a:r>
              <a:rPr lang="uk-UA" altLang="ru-RU"/>
              <a:t>2. Спрямованість на досягнення конкретних цілей інвестування.</a:t>
            </a:r>
          </a:p>
          <a:p>
            <a:pPr eaLnBrk="1" hangingPunct="1"/>
            <a:r>
              <a:rPr lang="uk-UA" altLang="ru-RU"/>
              <a:t>3. Визначення напрямків ІМ в залежності від об'єктів інвестування.</a:t>
            </a:r>
          </a:p>
          <a:p>
            <a:pPr eaLnBrk="1" hangingPunct="1"/>
            <a:r>
              <a:rPr lang="uk-UA" altLang="ru-RU"/>
              <a:t>4. Єдність інвестиційної стратегії та ІМ на підприємстві.</a:t>
            </a:r>
          </a:p>
          <a:p>
            <a:pPr eaLnBrk="1" hangingPunct="1"/>
            <a:r>
              <a:rPr lang="uk-UA" altLang="ru-RU"/>
              <a:t>5. Єдність інвестиційних цілей, результатів ІД та засобів їх досягнення.</a:t>
            </a:r>
          </a:p>
          <a:p>
            <a:pPr eaLnBrk="1" hangingPunct="1"/>
            <a:r>
              <a:rPr lang="uk-UA" altLang="ru-RU"/>
              <a:t>6. Комплексність ІМ, що передбачає планування, аналіз, регулювання та контроль за ІД.</a:t>
            </a:r>
          </a:p>
          <a:p>
            <a:pPr eaLnBrk="1" hangingPunct="1"/>
            <a:r>
              <a:rPr lang="uk-UA" altLang="ru-RU"/>
              <a:t>7. Розробка методів та засобів ІМ з урахуванням підвищення ефективності виробництва, збільшення прибутку та мінімізації інвестиційних ризиків.</a:t>
            </a:r>
          </a:p>
        </p:txBody>
      </p:sp>
      <p:pic>
        <p:nvPicPr>
          <p:cNvPr id="10243" name="Picture 10" descr="Бизнес-план, реализующий проект | Оксана Борд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4" y="3870326"/>
            <a:ext cx="2498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2" descr="Формирование инвестиционного портфеля » Инвестиции, инвестиционны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6" y="3840164"/>
            <a:ext cx="1825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916239" y="168276"/>
            <a:ext cx="6338887" cy="1503363"/>
          </a:xfrm>
          <a:prstGeom prst="rect">
            <a:avLst/>
          </a:prstGeom>
          <a:noFill/>
          <a:ln w="38100">
            <a:solidFill>
              <a:srgbClr val="808000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/>
              <a:t>Основною </a:t>
            </a:r>
            <a:r>
              <a:rPr lang="uk-UA" altLang="ru-RU" b="1"/>
              <a:t>метою</a:t>
            </a:r>
            <a:r>
              <a:rPr lang="uk-UA" altLang="ru-RU"/>
              <a:t> ІМ є:</a:t>
            </a:r>
          </a:p>
          <a:p>
            <a:pPr algn="ctr" eaLnBrk="1" hangingPunct="1"/>
            <a:r>
              <a:rPr lang="uk-UA" altLang="ru-RU"/>
              <a:t>- забезпечення ефективної реалізації інвестиційної стратегії СПД (суб'єкт підприємницької діяльності);</a:t>
            </a:r>
          </a:p>
          <a:p>
            <a:pPr algn="ctr" eaLnBrk="1" hangingPunct="1"/>
            <a:r>
              <a:rPr lang="uk-UA" altLang="ru-RU"/>
              <a:t>- максимізація добробуту власників СПД, реалізація ефективної стратегії розвитку СПД.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709738" y="1952626"/>
            <a:ext cx="8736012" cy="3700463"/>
          </a:xfrm>
          <a:prstGeom prst="rect">
            <a:avLst/>
          </a:prstGeom>
          <a:noFill/>
          <a:ln w="38100">
            <a:solidFill>
              <a:srgbClr val="FF6600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/>
              <a:t>Процес ІМ на підприємстві складається з таких </a:t>
            </a:r>
            <a:r>
              <a:rPr lang="uk-UA" altLang="ru-RU" b="1"/>
              <a:t>етапів</a:t>
            </a:r>
            <a:r>
              <a:rPr lang="uk-UA" altLang="ru-RU"/>
              <a:t>:</a:t>
            </a:r>
          </a:p>
          <a:p>
            <a:pPr eaLnBrk="1" hangingPunct="1"/>
            <a:r>
              <a:rPr lang="uk-UA" altLang="ru-RU"/>
              <a:t>- визначення інвестиційних потреб на конкретному етапі розвитку підприємства;</a:t>
            </a:r>
          </a:p>
          <a:p>
            <a:pPr eaLnBrk="1" hangingPunct="1"/>
            <a:r>
              <a:rPr lang="uk-UA" altLang="ru-RU"/>
              <a:t>- пошук альтернативних форм, проектів та інструментів задоволення інвестиційних потреб;</a:t>
            </a:r>
          </a:p>
          <a:p>
            <a:pPr eaLnBrk="1" hangingPunct="1"/>
            <a:r>
              <a:rPr lang="uk-UA" altLang="ru-RU"/>
              <a:t>- оцінка інвестиційної привабливості окремих інвестиційних проектів та інструментів;</a:t>
            </a:r>
          </a:p>
          <a:p>
            <a:pPr eaLnBrk="1" hangingPunct="1"/>
            <a:r>
              <a:rPr lang="uk-UA" altLang="ru-RU"/>
              <a:t>- прийняття інвестиційних рішень щодо формування інвестиційної програми;</a:t>
            </a:r>
          </a:p>
          <a:p>
            <a:pPr eaLnBrk="1" hangingPunct="1"/>
            <a:r>
              <a:rPr lang="uk-UA" altLang="ru-RU"/>
              <a:t>- організація реалізації прийнятих інвестиційних рішень;</a:t>
            </a:r>
          </a:p>
          <a:p>
            <a:pPr eaLnBrk="1" hangingPunct="1"/>
            <a:r>
              <a:rPr lang="uk-UA" altLang="ru-RU"/>
              <a:t>- контроль за процесом реалізації прийнятих інвестиційних рішень;</a:t>
            </a:r>
          </a:p>
          <a:p>
            <a:pPr eaLnBrk="1" hangingPunct="1"/>
            <a:r>
              <a:rPr lang="uk-UA" altLang="ru-RU"/>
              <a:t>- постінвестиційний моніторинг ефективності проектів та інструментів, за необхідності, – коригування інвестиційної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21104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759" y="609600"/>
            <a:ext cx="9254169" cy="1320800"/>
          </a:xfrm>
        </p:spPr>
        <p:txBody>
          <a:bodyPr>
            <a:noAutofit/>
          </a:bodyPr>
          <a:lstStyle/>
          <a:p>
            <a:r>
              <a:rPr lang="uk-UA" sz="2400" b="1" dirty="0"/>
              <a:t>Основною метою </a:t>
            </a:r>
            <a:r>
              <a:rPr lang="uk-UA" sz="2400" dirty="0"/>
              <a:t>інвестиційного менеджменту є забезпечення найефективнішої реалізації інвестиційної стратегії суб'єктів підприємниць­кої діяльності на усіх етапах розвитку.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654" y="2755767"/>
            <a:ext cx="3690243" cy="1871318"/>
          </a:xfrm>
        </p:spPr>
        <p:txBody>
          <a:bodyPr/>
          <a:lstStyle/>
          <a:p>
            <a:r>
              <a:rPr lang="uk-UA" dirty="0">
                <a:solidFill>
                  <a:schemeClr val="accent1"/>
                </a:solidFill>
              </a:rPr>
              <a:t>Взагалі управління інвестиціями аналізується на </a:t>
            </a:r>
            <a:r>
              <a:rPr lang="uk-UA" dirty="0" smtClean="0">
                <a:solidFill>
                  <a:schemeClr val="accent1"/>
                </a:solidFill>
              </a:rPr>
              <a:t>рівнях: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4986810"/>
              </p:ext>
            </p:extLst>
          </p:nvPr>
        </p:nvGraphicFramePr>
        <p:xfrm>
          <a:off x="4092155" y="1930400"/>
          <a:ext cx="6395904" cy="449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977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07" y="42231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управління інвестиційною діяльністю залежно від об’єкта та рівня управління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161716"/>
              </p:ext>
            </p:extLst>
          </p:nvPr>
        </p:nvGraphicFramePr>
        <p:xfrm>
          <a:off x="677863" y="2160588"/>
          <a:ext cx="8596312" cy="421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263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9" y="609600"/>
            <a:ext cx="9331286" cy="1320800"/>
          </a:xfrm>
        </p:spPr>
        <p:txBody>
          <a:bodyPr>
            <a:noAutofit/>
          </a:bodyPr>
          <a:lstStyle/>
          <a:p>
            <a:r>
              <a:rPr lang="uk-UA" sz="2800" dirty="0"/>
              <a:t>У процесі реалізації основної мети та з урахуванням основних принципів інвестиційний менеджмент має вирішувати такі основні завдання: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10018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521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08" y="152400"/>
            <a:ext cx="9076123" cy="1320800"/>
          </a:xfrm>
        </p:spPr>
        <p:txBody>
          <a:bodyPr>
            <a:normAutofit fontScale="90000"/>
          </a:bodyPr>
          <a:lstStyle/>
          <a:p>
            <a:r>
              <a:rPr lang="uk-UA" dirty="0"/>
              <a:t>Управління інвестиційною діяльністю має такі функції: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930658"/>
              </p:ext>
            </p:extLst>
          </p:nvPr>
        </p:nvGraphicFramePr>
        <p:xfrm>
          <a:off x="677863" y="1302589"/>
          <a:ext cx="8994948" cy="525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291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85" y="135148"/>
            <a:ext cx="9214146" cy="1320800"/>
          </a:xfrm>
        </p:spPr>
        <p:txBody>
          <a:bodyPr/>
          <a:lstStyle/>
          <a:p>
            <a:r>
              <a:rPr lang="uk-UA" dirty="0"/>
              <a:t>Управління інвестиційною діяльністю має такі функції: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054896"/>
              </p:ext>
            </p:extLst>
          </p:nvPr>
        </p:nvGraphicFramePr>
        <p:xfrm>
          <a:off x="569342" y="1380226"/>
          <a:ext cx="9609828" cy="509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6075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861" y="609600"/>
            <a:ext cx="9485522" cy="1320800"/>
          </a:xfrm>
        </p:spPr>
        <p:txBody>
          <a:bodyPr>
            <a:noAutofit/>
          </a:bodyPr>
          <a:lstStyle/>
          <a:p>
            <a:r>
              <a:rPr lang="uk-UA" sz="2800" dirty="0"/>
              <a:t>Ефективне управління інвестиційною діяльністю підприємства забезпечується реалізацією основних принципів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05" y="1930400"/>
            <a:ext cx="6873834" cy="431041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3109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0475" y="144463"/>
            <a:ext cx="10737850" cy="6513512"/>
          </a:xfrm>
        </p:spPr>
        <p:txBody>
          <a:bodyPr/>
          <a:lstStyle/>
          <a:p>
            <a:pPr algn="l">
              <a:defRPr/>
            </a:pPr>
            <a:r>
              <a:rPr lang="uk-UA" sz="2800" i="1" dirty="0" smtClean="0">
                <a:solidFill>
                  <a:srgbClr val="FFFF00"/>
                </a:solidFill>
              </a:rPr>
              <a:t>     Інноваційна </a:t>
            </a:r>
            <a:r>
              <a:rPr lang="uk-UA" sz="2800" i="1" dirty="0">
                <a:solidFill>
                  <a:srgbClr val="FFFF00"/>
                </a:solidFill>
              </a:rPr>
              <a:t>діяльність </a:t>
            </a:r>
            <a:r>
              <a:rPr lang="uk-UA" sz="2800" i="1" dirty="0" smtClean="0">
                <a:solidFill>
                  <a:srgbClr val="FFFF00"/>
                </a:solidFill>
              </a:rPr>
              <a:t>охоплює:</a:t>
            </a:r>
          </a:p>
          <a:p>
            <a:pPr algn="l">
              <a:lnSpc>
                <a:spcPct val="50000"/>
              </a:lnSpc>
              <a:spcBef>
                <a:spcPts val="0"/>
              </a:spcBef>
              <a:defRPr/>
            </a:pPr>
            <a:endParaRPr lang="uk-UA" sz="2800" i="1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uk-UA" sz="2800" i="1" dirty="0">
                <a:solidFill>
                  <a:schemeClr val="tx1"/>
                </a:solidFill>
              </a:rPr>
              <a:t>випуск і поширення </a:t>
            </a:r>
            <a:r>
              <a:rPr lang="uk-UA" sz="2800" dirty="0">
                <a:solidFill>
                  <a:schemeClr val="tx1"/>
                </a:solidFill>
              </a:rPr>
              <a:t>принципово нових видів техніки і технології</a:t>
            </a:r>
            <a:r>
              <a:rPr lang="uk-UA" sz="28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lnSpc>
                <a:spcPct val="50000"/>
              </a:lnSpc>
              <a:spcBef>
                <a:spcPts val="0"/>
              </a:spcBef>
              <a:defRPr/>
            </a:pPr>
            <a:endParaRPr lang="uk-UA" sz="2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uk-UA" sz="2800" dirty="0">
                <a:solidFill>
                  <a:schemeClr val="tx1"/>
                </a:solidFill>
              </a:rPr>
              <a:t>прогресивні міжгалузеві </a:t>
            </a:r>
            <a:r>
              <a:rPr lang="uk-UA" sz="2800" i="1" dirty="0">
                <a:solidFill>
                  <a:schemeClr val="tx1"/>
                </a:solidFill>
              </a:rPr>
              <a:t>структурні зрушення</a:t>
            </a:r>
            <a:r>
              <a:rPr lang="uk-UA" sz="2800" i="1" dirty="0" smtClean="0">
                <a:solidFill>
                  <a:schemeClr val="tx1"/>
                </a:solidFill>
              </a:rPr>
              <a:t>;</a:t>
            </a:r>
          </a:p>
          <a:p>
            <a:pPr algn="l">
              <a:lnSpc>
                <a:spcPct val="50000"/>
              </a:lnSpc>
              <a:spcBef>
                <a:spcPts val="0"/>
              </a:spcBef>
              <a:defRPr/>
            </a:pPr>
            <a:endParaRPr lang="uk-UA" sz="2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uk-UA" sz="2800" i="1" dirty="0">
                <a:solidFill>
                  <a:schemeClr val="tx1"/>
                </a:solidFill>
              </a:rPr>
              <a:t>реалізацію довгострокових науково-технічних програм </a:t>
            </a:r>
            <a:r>
              <a:rPr lang="uk-UA" sz="2800" dirty="0">
                <a:solidFill>
                  <a:schemeClr val="tx1"/>
                </a:solidFill>
              </a:rPr>
              <a:t>з великими строками окупності витрат</a:t>
            </a:r>
            <a:r>
              <a:rPr lang="uk-UA" sz="28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lnSpc>
                <a:spcPct val="50000"/>
              </a:lnSpc>
              <a:spcBef>
                <a:spcPts val="0"/>
              </a:spcBef>
              <a:defRPr/>
            </a:pPr>
            <a:endParaRPr lang="uk-UA" sz="2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uk-UA" sz="2800" i="1" dirty="0">
                <a:solidFill>
                  <a:schemeClr val="tx1"/>
                </a:solidFill>
              </a:rPr>
              <a:t>фінансування фундаментальних досліджень </a:t>
            </a:r>
            <a:r>
              <a:rPr lang="uk-UA" sz="2800" dirty="0">
                <a:solidFill>
                  <a:schemeClr val="tx1"/>
                </a:solidFill>
              </a:rPr>
              <a:t>для здійснення якісних змін у стані продуктивних сил</a:t>
            </a:r>
            <a:r>
              <a:rPr lang="uk-UA" sz="2800" dirty="0" smtClean="0">
                <a:solidFill>
                  <a:schemeClr val="tx1"/>
                </a:solidFill>
              </a:rPr>
              <a:t>;</a:t>
            </a:r>
          </a:p>
          <a:p>
            <a:pPr algn="l">
              <a:lnSpc>
                <a:spcPct val="50000"/>
              </a:lnSpc>
              <a:spcBef>
                <a:spcPts val="0"/>
              </a:spcBef>
              <a:defRPr/>
            </a:pPr>
            <a:endParaRPr lang="uk-UA" sz="2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uk-UA" sz="2800" i="1" dirty="0">
                <a:solidFill>
                  <a:schemeClr val="tx1"/>
                </a:solidFill>
              </a:rPr>
              <a:t>розробку і впровадження нової ресурсозберігаючої технології, </a:t>
            </a:r>
            <a:r>
              <a:rPr lang="uk-UA" sz="2800" dirty="0">
                <a:solidFill>
                  <a:schemeClr val="tx1"/>
                </a:solidFill>
              </a:rPr>
              <a:t>призначеної для поліпшення соціального й екологічного становища.</a:t>
            </a:r>
          </a:p>
          <a:p>
            <a:pPr algn="l">
              <a:defRPr/>
            </a:pPr>
            <a:endParaRPr lang="uk-UA" altLang="uk-UA" sz="2400" dirty="0"/>
          </a:p>
        </p:txBody>
      </p:sp>
    </p:spTree>
    <p:extLst>
      <p:ext uri="{BB962C8B-B14F-4D97-AF65-F5344CB8AC3E}">
        <p14:creationId xmlns:p14="http://schemas.microsoft.com/office/powerpoint/2010/main" val="19884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обраного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ризику</a:t>
            </a:r>
            <a:r>
              <a:rPr lang="ru-RU" sz="2800" dirty="0"/>
              <a:t> та </a:t>
            </a:r>
            <a:r>
              <a:rPr lang="ru-RU" sz="2800" dirty="0" err="1"/>
              <a:t>очікуваної</a:t>
            </a:r>
            <a:r>
              <a:rPr lang="ru-RU" sz="2800" dirty="0"/>
              <a:t> </a:t>
            </a:r>
            <a:r>
              <a:rPr lang="ru-RU" sz="2800" dirty="0" err="1"/>
              <a:t>прибутковості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інвестиційним</a:t>
            </a:r>
            <a:r>
              <a:rPr lang="ru-RU" sz="2800" dirty="0"/>
              <a:t> </a:t>
            </a:r>
            <a:r>
              <a:rPr lang="ru-RU" sz="2800" dirty="0" err="1"/>
              <a:t>процесом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поділити</a:t>
            </a:r>
            <a:r>
              <a:rPr lang="ru-RU" sz="2800" dirty="0"/>
              <a:t> на: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67970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10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5914" y="676165"/>
            <a:ext cx="9348404" cy="5768975"/>
          </a:xfrm>
        </p:spPr>
        <p:txBody>
          <a:bodyPr>
            <a:normAutofit lnSpcReduction="10000"/>
          </a:bodyPr>
          <a:lstStyle/>
          <a:p>
            <a:pPr algn="l"/>
            <a:r>
              <a:rPr lang="uk-UA" altLang="ru-RU" sz="2800" i="1" dirty="0" smtClean="0">
                <a:solidFill>
                  <a:srgbClr val="FFFF00"/>
                </a:solidFill>
              </a:rPr>
              <a:t>     Інноваційна діяльність пов’язана з </a:t>
            </a:r>
            <a:r>
              <a:rPr lang="uk-UA" altLang="ru-RU" sz="2800" dirty="0" smtClean="0"/>
              <a:t>трансформацією наукових досліджень і розробок, винаходів і </a:t>
            </a:r>
            <a:r>
              <a:rPr lang="uk-UA" altLang="ru-RU" sz="2800" dirty="0" err="1" smtClean="0"/>
              <a:t>відкриттів</a:t>
            </a:r>
            <a:r>
              <a:rPr lang="uk-UA" altLang="ru-RU" sz="2800" dirty="0" smtClean="0"/>
              <a:t> у новий продукт або новий технологічний процес, які впроваджуються у виробничий процес, або в новий підхід до соціальних послуг. </a:t>
            </a:r>
          </a:p>
          <a:p>
            <a:pPr algn="l">
              <a:lnSpc>
                <a:spcPct val="50000"/>
              </a:lnSpc>
              <a:spcBef>
                <a:spcPct val="0"/>
              </a:spcBef>
            </a:pPr>
            <a:endParaRPr lang="uk-UA" altLang="ru-RU" sz="2800" dirty="0" smtClean="0"/>
          </a:p>
          <a:p>
            <a:pPr algn="l"/>
            <a:r>
              <a:rPr lang="uk-UA" altLang="ru-RU" sz="2800" i="1" dirty="0" smtClean="0">
                <a:solidFill>
                  <a:srgbClr val="FFFF00"/>
                </a:solidFill>
              </a:rPr>
              <a:t>     Інноваційна діяльність передбачає </a:t>
            </a:r>
            <a:r>
              <a:rPr lang="uk-UA" altLang="ru-RU" sz="2800" dirty="0" smtClean="0"/>
              <a:t>створення цілого комплексу наукових, технологічних, організаційних, фінансових і комерційних заходів, які у своїй сукупності ведуть до створення інновації «під ключ», тобто повністю готової до реалізації на ринку.</a:t>
            </a:r>
          </a:p>
          <a:p>
            <a:pPr algn="l">
              <a:lnSpc>
                <a:spcPct val="50000"/>
              </a:lnSpc>
              <a:spcBef>
                <a:spcPct val="0"/>
              </a:spcBef>
            </a:pPr>
            <a:endParaRPr lang="uk-UA" altLang="ru-RU" sz="2800" dirty="0" smtClean="0"/>
          </a:p>
          <a:p>
            <a:pPr algn="l"/>
            <a:r>
              <a:rPr lang="uk-UA" altLang="ru-RU" sz="2800" dirty="0" smtClean="0"/>
              <a:t>     </a:t>
            </a:r>
            <a:endParaRPr lang="uk-UA" alt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19612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332288" y="4059238"/>
            <a:ext cx="104695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EAEAEA"/>
              </a:solidFill>
            </a:endParaRPr>
          </a:p>
        </p:txBody>
      </p:sp>
      <p:graphicFrame>
        <p:nvGraphicFramePr>
          <p:cNvPr id="5122" name="Объект 2"/>
          <p:cNvGraphicFramePr>
            <a:graphicFrameLocks noChangeAspect="1"/>
          </p:cNvGraphicFramePr>
          <p:nvPr/>
        </p:nvGraphicFramePr>
        <p:xfrm>
          <a:off x="2325688" y="79375"/>
          <a:ext cx="8493125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icture" r:id="rId3" imgW="4200144" imgH="3095244" progId="Word.Picture.8">
                  <p:embed/>
                </p:oleObj>
              </mc:Choice>
              <mc:Fallback>
                <p:oleObj name="Picture" r:id="rId3" imgW="42001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79375"/>
                        <a:ext cx="8493125" cy="59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360488" y="5989638"/>
            <a:ext cx="1042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2400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 </a:t>
            </a:r>
            <a:r>
              <a:rPr lang="uk-UA" altLang="ru-RU" sz="2400" i="1" dirty="0">
                <a:solidFill>
                  <a:srgbClr val="FFFF00"/>
                </a:solidFill>
                <a:cs typeface="Times New Roman" panose="02020603050405020304" pitchFamily="18" charset="0"/>
              </a:rPr>
              <a:t>Система показників наукової та інноваційної діяльності</a:t>
            </a:r>
            <a:endParaRPr lang="uk-UA" altLang="ru-RU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7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262" y="426217"/>
            <a:ext cx="10407650" cy="6273800"/>
          </a:xfrm>
        </p:spPr>
        <p:txBody>
          <a:bodyPr/>
          <a:lstStyle/>
          <a:p>
            <a:pPr algn="l"/>
            <a:r>
              <a:rPr lang="uk-UA" altLang="ru-RU" sz="2400" dirty="0" smtClean="0"/>
              <a:t>     </a:t>
            </a:r>
            <a:r>
              <a:rPr lang="uk-UA" altLang="ru-RU" sz="2400" i="1" dirty="0" smtClean="0">
                <a:solidFill>
                  <a:schemeClr val="tx1"/>
                </a:solidFill>
              </a:rPr>
              <a:t>Серцевиною інноваційної діяльності на підприємстві є </a:t>
            </a:r>
            <a:r>
              <a:rPr lang="uk-UA" altLang="ru-RU" sz="2400" dirty="0" smtClean="0">
                <a:solidFill>
                  <a:schemeClr val="tx1"/>
                </a:solidFill>
              </a:rPr>
              <a:t>освоєння (комерціалізація) нових видів продукції або методів її виробництва, доставки і реалізації. </a:t>
            </a:r>
          </a:p>
          <a:p>
            <a:pPr algn="l">
              <a:lnSpc>
                <a:spcPct val="50000"/>
              </a:lnSpc>
              <a:spcBef>
                <a:spcPct val="0"/>
              </a:spcBef>
            </a:pPr>
            <a:endParaRPr lang="uk-UA" alt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uk-UA" altLang="ru-RU" sz="2400" dirty="0" smtClean="0">
                <a:solidFill>
                  <a:schemeClr val="tx1"/>
                </a:solidFill>
              </a:rPr>
              <a:t>     </a:t>
            </a:r>
            <a:r>
              <a:rPr lang="uk-UA" altLang="ru-RU" sz="2400" i="1" dirty="0" smtClean="0">
                <a:solidFill>
                  <a:schemeClr val="tx1"/>
                </a:solidFill>
              </a:rPr>
              <a:t>Визначаючи напрями інноваційної діяльності, </a:t>
            </a:r>
            <a:r>
              <a:rPr lang="uk-UA" altLang="ru-RU" sz="2400" dirty="0" smtClean="0">
                <a:solidFill>
                  <a:schemeClr val="tx1"/>
                </a:solidFill>
              </a:rPr>
              <a:t>керівництво фірми вирішує, на чому зосереджувати увагу: на продуктових чи технологічних інноваціях. </a:t>
            </a:r>
          </a:p>
          <a:p>
            <a:pPr algn="l">
              <a:lnSpc>
                <a:spcPct val="50000"/>
              </a:lnSpc>
              <a:spcBef>
                <a:spcPct val="0"/>
              </a:spcBef>
            </a:pPr>
            <a:endParaRPr lang="uk-UA" alt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uk-UA" altLang="ru-RU" sz="2400" i="1" dirty="0" smtClean="0">
                <a:solidFill>
                  <a:schemeClr val="tx1"/>
                </a:solidFill>
              </a:rPr>
              <a:t>     При цьому важливо, </a:t>
            </a:r>
            <a:r>
              <a:rPr lang="uk-UA" altLang="ru-RU" sz="2400" dirty="0" smtClean="0">
                <a:solidFill>
                  <a:schemeClr val="tx1"/>
                </a:solidFill>
              </a:rPr>
              <a:t>хто є «ініціатором» інновації: споживач, постачальник чи конкурент. </a:t>
            </a:r>
          </a:p>
          <a:p>
            <a:pPr algn="l">
              <a:lnSpc>
                <a:spcPct val="50000"/>
              </a:lnSpc>
              <a:spcBef>
                <a:spcPct val="0"/>
              </a:spcBef>
            </a:pPr>
            <a:endParaRPr lang="uk-UA" alt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uk-UA" altLang="ru-RU" sz="2400" i="1" dirty="0" smtClean="0">
                <a:solidFill>
                  <a:schemeClr val="tx1"/>
                </a:solidFill>
              </a:rPr>
              <a:t>     Інноваційна діяльність у повному обсязі має комплексний, системний характер і охоплює такі види роботи, </a:t>
            </a:r>
            <a:r>
              <a:rPr lang="uk-UA" altLang="ru-RU" sz="2400" dirty="0" smtClean="0">
                <a:solidFill>
                  <a:schemeClr val="tx1"/>
                </a:solidFill>
              </a:rPr>
              <a:t>як пошук ідей, ліцензій, патентів, кадрів, організацію дослідницької роботи, інженерно-технічну діяльність, яка об’єднує винахідництво, раціоналізацію, конструювання, створення інженерно-технічних об’єктів, інформаційну та маркетингову діяльність</a:t>
            </a:r>
            <a:r>
              <a:rPr lang="uk-UA" altLang="ru-RU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63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709" y="491305"/>
            <a:ext cx="10737850" cy="6513512"/>
          </a:xfrm>
        </p:spPr>
        <p:txBody>
          <a:bodyPr>
            <a:normAutofit lnSpcReduction="10000"/>
          </a:bodyPr>
          <a:lstStyle/>
          <a:p>
            <a:pPr algn="l"/>
            <a:r>
              <a:rPr lang="uk-UA" altLang="ru-RU" sz="2600" dirty="0" smtClean="0">
                <a:solidFill>
                  <a:schemeClr val="tx1"/>
                </a:solidFill>
              </a:rPr>
              <a:t>     </a:t>
            </a:r>
            <a:r>
              <a:rPr lang="uk-UA" altLang="ru-RU" sz="2600" i="1" dirty="0" smtClean="0">
                <a:solidFill>
                  <a:schemeClr val="tx1"/>
                </a:solidFill>
              </a:rPr>
              <a:t>Усе це створює прогресивні умови </a:t>
            </a:r>
            <a:r>
              <a:rPr lang="uk-UA" altLang="ru-RU" sz="2600" dirty="0" smtClean="0">
                <a:solidFill>
                  <a:schemeClr val="tx1"/>
                </a:solidFill>
              </a:rPr>
              <a:t>для інноваційного розвитку та активізації інноваційних процесів. </a:t>
            </a:r>
          </a:p>
          <a:p>
            <a:pPr algn="l">
              <a:lnSpc>
                <a:spcPct val="50000"/>
              </a:lnSpc>
              <a:spcBef>
                <a:spcPct val="0"/>
              </a:spcBef>
            </a:pPr>
            <a:endParaRPr lang="uk-UA" alt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uk-UA" altLang="ru-RU" sz="2600" dirty="0" smtClean="0">
                <a:solidFill>
                  <a:schemeClr val="tx1"/>
                </a:solidFill>
              </a:rPr>
              <a:t>     </a:t>
            </a:r>
            <a:r>
              <a:rPr lang="uk-UA" altLang="ru-RU" sz="2600" i="1" dirty="0" smtClean="0">
                <a:solidFill>
                  <a:schemeClr val="tx1"/>
                </a:solidFill>
              </a:rPr>
              <a:t>Тобто інноваційна діяльність розглядається як сукупність робіт</a:t>
            </a:r>
            <a:r>
              <a:rPr lang="uk-UA" altLang="ru-RU" sz="2600" dirty="0" smtClean="0">
                <a:solidFill>
                  <a:schemeClr val="tx1"/>
                </a:solidFill>
              </a:rPr>
              <a:t>, які виконуються певними організаційними структурами від зародження ідеї, її розроблення і до комерціалізації в умовах конкуренції.</a:t>
            </a:r>
          </a:p>
          <a:p>
            <a:pPr algn="l">
              <a:lnSpc>
                <a:spcPct val="50000"/>
              </a:lnSpc>
              <a:spcBef>
                <a:spcPct val="0"/>
              </a:spcBef>
            </a:pPr>
            <a:endParaRPr lang="uk-UA" alt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uk-UA" altLang="ru-RU" sz="2600" i="1" dirty="0" smtClean="0">
                <a:solidFill>
                  <a:schemeClr val="tx1"/>
                </a:solidFill>
              </a:rPr>
              <a:t>     Слід зазначити, що інноваційна діяльність, </a:t>
            </a:r>
            <a:r>
              <a:rPr lang="uk-UA" altLang="ru-RU" sz="2600" dirty="0" smtClean="0">
                <a:solidFill>
                  <a:schemeClr val="tx1"/>
                </a:solidFill>
              </a:rPr>
              <a:t>як і будь-яка інша, потребує організаторських здібностей. </a:t>
            </a:r>
          </a:p>
          <a:p>
            <a:pPr algn="l">
              <a:lnSpc>
                <a:spcPct val="50000"/>
              </a:lnSpc>
              <a:spcBef>
                <a:spcPct val="0"/>
              </a:spcBef>
            </a:pPr>
            <a:endParaRPr lang="uk-UA" alt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uk-UA" altLang="ru-RU" sz="2600" i="1" dirty="0" smtClean="0">
                <a:solidFill>
                  <a:schemeClr val="tx1"/>
                </a:solidFill>
              </a:rPr>
              <a:t>     Впровадження інновації у життя </a:t>
            </a:r>
            <a:r>
              <a:rPr lang="uk-UA" altLang="ru-RU" sz="2600" dirty="0" smtClean="0">
                <a:solidFill>
                  <a:schemeClr val="tx1"/>
                </a:solidFill>
              </a:rPr>
              <a:t>— складна і цілеспрямована праця, яка покладає на виконавців додаткові обов’язки: бути завзятими і наполегливими. </a:t>
            </a:r>
          </a:p>
          <a:p>
            <a:pPr algn="l">
              <a:lnSpc>
                <a:spcPct val="50000"/>
              </a:lnSpc>
              <a:spcBef>
                <a:spcPct val="0"/>
              </a:spcBef>
            </a:pPr>
            <a:endParaRPr lang="uk-UA" altLang="ru-RU" sz="2600" dirty="0" smtClean="0">
              <a:solidFill>
                <a:schemeClr val="tx1"/>
              </a:solidFill>
            </a:endParaRPr>
          </a:p>
          <a:p>
            <a:pPr algn="l"/>
            <a:r>
              <a:rPr lang="uk-UA" altLang="ru-RU" sz="2600" i="1" dirty="0" smtClean="0">
                <a:solidFill>
                  <a:schemeClr val="tx1"/>
                </a:solidFill>
              </a:rPr>
              <a:t>     Якщо ці якості відсутні, то </a:t>
            </a:r>
            <a:r>
              <a:rPr lang="uk-UA" altLang="ru-RU" sz="2600" dirty="0" smtClean="0">
                <a:solidFill>
                  <a:schemeClr val="tx1"/>
                </a:solidFill>
              </a:rPr>
              <a:t>ніякий талант і ніякі знання не допоможуть.</a:t>
            </a:r>
          </a:p>
          <a:p>
            <a:endParaRPr lang="uk-UA" altLang="ru-RU" sz="2600" dirty="0" smtClean="0"/>
          </a:p>
          <a:p>
            <a:endParaRPr lang="uk-UA" altLang="ru-RU" sz="2600" dirty="0" smtClean="0"/>
          </a:p>
          <a:p>
            <a:endParaRPr lang="uk-UA" altLang="uk-UA" sz="2600" dirty="0" smtClean="0"/>
          </a:p>
        </p:txBody>
      </p:sp>
    </p:spTree>
    <p:extLst>
      <p:ext uri="{BB962C8B-B14F-4D97-AF65-F5344CB8AC3E}">
        <p14:creationId xmlns:p14="http://schemas.microsoft.com/office/powerpoint/2010/main" val="17343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1703389" y="620714"/>
            <a:ext cx="8785225" cy="5976937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ru-RU" b="1" i="1" smtClean="0"/>
              <a:t>	</a:t>
            </a:r>
            <a:r>
              <a:rPr lang="uk-UA" altLang="ru-RU" sz="3200" b="1" i="1"/>
              <a:t>Нововведення</a:t>
            </a:r>
            <a:r>
              <a:rPr lang="uk-UA" altLang="ru-RU" sz="3200" i="1"/>
              <a:t> –</a:t>
            </a:r>
            <a:r>
              <a:rPr lang="uk-UA" altLang="ru-RU" sz="3200"/>
              <a:t> це оформлений результат фундаментальних, прикладних досліджень або експериментальних робіт у будь-якій сфері діяльності, спрямованих на підвищення її ефективності. </a:t>
            </a:r>
          </a:p>
          <a:p>
            <a:pPr marL="0" indent="0" algn="just">
              <a:buNone/>
            </a:pPr>
            <a:r>
              <a:rPr lang="uk-UA" altLang="ru-RU" sz="3200"/>
              <a:t>	</a:t>
            </a:r>
            <a:r>
              <a:rPr lang="uk-UA" altLang="ru-RU" sz="3200" b="1" i="1"/>
              <a:t>Інновація</a:t>
            </a:r>
            <a:r>
              <a:rPr lang="uk-UA" altLang="ru-RU" sz="3200" i="1"/>
              <a:t> –</a:t>
            </a:r>
            <a:r>
              <a:rPr lang="uk-UA" altLang="ru-RU" sz="3200"/>
              <a:t> кінцевий результат упровадження нововведення з метою зміни об’єкта управління й одержання економічного, соціального, екологічного, науково-технічного або іншого виду ефекту.</a:t>
            </a:r>
          </a:p>
          <a:p>
            <a:pPr marL="0" indent="0">
              <a:buNone/>
            </a:pPr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8317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1919289" y="1484314"/>
            <a:ext cx="8569325" cy="5184775"/>
          </a:xfrm>
        </p:spPr>
        <p:txBody>
          <a:bodyPr>
            <a:normAutofit fontScale="92500"/>
          </a:bodyPr>
          <a:lstStyle/>
          <a:p>
            <a:r>
              <a:rPr lang="uk-UA" altLang="ru-RU" sz="2800"/>
              <a:t>відкриттів, винаходів;</a:t>
            </a:r>
          </a:p>
          <a:p>
            <a:r>
              <a:rPr lang="uk-UA" altLang="ru-RU" sz="2800"/>
              <a:t>патентів, товарних знаків, раціоналізаторських пропозицій;</a:t>
            </a:r>
          </a:p>
          <a:p>
            <a:r>
              <a:rPr lang="uk-UA" altLang="ru-RU" sz="2800"/>
              <a:t>документації на новий або вдосконалений процес;</a:t>
            </a:r>
          </a:p>
          <a:p>
            <a:r>
              <a:rPr lang="uk-UA" altLang="ru-RU" sz="2800"/>
              <a:t>організації, виробництва або іншої структури;</a:t>
            </a:r>
          </a:p>
          <a:p>
            <a:r>
              <a:rPr lang="uk-UA" altLang="ru-RU" sz="2800"/>
              <a:t>“ноу-хау”;</a:t>
            </a:r>
          </a:p>
          <a:p>
            <a:r>
              <a:rPr lang="uk-UA" altLang="ru-RU" sz="2800"/>
              <a:t>понять;</a:t>
            </a:r>
          </a:p>
          <a:p>
            <a:r>
              <a:rPr lang="uk-UA" altLang="ru-RU" sz="2800"/>
              <a:t>наукових підходів або принципів;</a:t>
            </a:r>
          </a:p>
          <a:p>
            <a:r>
              <a:rPr lang="uk-UA" altLang="ru-RU" sz="2800"/>
              <a:t>документа (стандарту, методики, інструкції тощо);</a:t>
            </a:r>
          </a:p>
          <a:p>
            <a:r>
              <a:rPr lang="uk-UA" altLang="ru-RU" sz="2800"/>
              <a:t>результатів маркетингових досліджень.</a:t>
            </a:r>
          </a:p>
          <a:p>
            <a:endParaRPr lang="uk-UA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47851" y="338139"/>
            <a:ext cx="8640763" cy="15065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b="1" dirty="0">
                <a:solidFill>
                  <a:schemeClr val="tx2"/>
                </a:solidFill>
              </a:rPr>
              <a:t>Нововведення можуть оформлятися у вигляді: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818</TotalTime>
  <Words>1022</Words>
  <Application>Microsoft Office PowerPoint</Application>
  <PresentationFormat>Широкоэкранный</PresentationFormat>
  <Paragraphs>145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Picture</vt:lpstr>
      <vt:lpstr>    Управління інноваційно-інвестиційною діяльністю організації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Нововведення можуть оформлятися у вигляді: </vt:lpstr>
      <vt:lpstr>Об’єктами інноваційної діяльності є:</vt:lpstr>
      <vt:lpstr> </vt:lpstr>
      <vt:lpstr>Управління інноваціями на підприємстві, насамперед складається із: управління інноваційною діяльністю, управління маркетингом, управління персоналом, управління виробництвом, управління фінансами та ін.  </vt:lpstr>
      <vt:lpstr>Основними сферами у системі управління інноваціями є підсистеми: управління процесом створення інновацій, управління творчим потенціалом колективу, управління освоєнням інновацій, управління соціальними і психологічними аспектами інновацій, управління системою задоволення потреб споживача  </vt:lpstr>
      <vt:lpstr>Основні завдання, що вирішуються у межах управління інноваціями</vt:lpstr>
      <vt:lpstr>МЕХАНІЗМ УПРАВЛІННЯ ІННОВАЦІЯМИ В ОРГАНІЗАЦІЇ </vt:lpstr>
      <vt:lpstr>Управління інвестиційною діяльністю - це система принципів та методів розробки та реалізації управ­лінських рішень, пов'язаних із здійсненням різних аспектів інвестиційної діяльності.  </vt:lpstr>
      <vt:lpstr>Презентация PowerPoint</vt:lpstr>
      <vt:lpstr>Презентация PowerPoint</vt:lpstr>
      <vt:lpstr>Презентация PowerPoint</vt:lpstr>
      <vt:lpstr>Презентация PowerPoint</vt:lpstr>
      <vt:lpstr>Інвестиційний менеджмент тісно пов'язаний з іншими фундаментальними системами управління підприємства. </vt:lpstr>
      <vt:lpstr>Презентация PowerPoint</vt:lpstr>
      <vt:lpstr>Презентация PowerPoint</vt:lpstr>
      <vt:lpstr>Основною метою інвестиційного менеджменту є забезпечення найефективнішої реалізації інвестиційної стратегії суб'єктів підприємниць­кої діяльності на усіх етапах розвитку. </vt:lpstr>
      <vt:lpstr>Особливості управління інвестиційною діяльністю залежно від об’єкта та рівня управління</vt:lpstr>
      <vt:lpstr>У процесі реалізації основної мети та з урахуванням основних принципів інвестиційний менеджмент має вирішувати такі основні завдання: </vt:lpstr>
      <vt:lpstr>Управління інвестиційною діяльністю має такі функції:  </vt:lpstr>
      <vt:lpstr>Управління інвестиційною діяльністю має такі функції:</vt:lpstr>
      <vt:lpstr>Ефективне управління інвестиційною діяльністю підприємства забезпечується реалізацією основних принципів </vt:lpstr>
      <vt:lpstr>Залежно від обраного рівня ризику та очікуваної прибутковості управління інвестиційним процесом можна поділити на: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інвестиційною діяльністю</dc:title>
  <dc:creator>Соня Мороз</dc:creator>
  <cp:lastModifiedBy>Учетная запись Майкрософт</cp:lastModifiedBy>
  <cp:revision>16</cp:revision>
  <dcterms:created xsi:type="dcterms:W3CDTF">2017-11-09T13:57:50Z</dcterms:created>
  <dcterms:modified xsi:type="dcterms:W3CDTF">2024-11-19T09:53:59Z</dcterms:modified>
</cp:coreProperties>
</file>