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333" r:id="rId4"/>
    <p:sldId id="321" r:id="rId5"/>
    <p:sldId id="318" r:id="rId6"/>
    <p:sldId id="291" r:id="rId7"/>
    <p:sldId id="292" r:id="rId8"/>
    <p:sldId id="317" r:id="rId9"/>
    <p:sldId id="334" r:id="rId10"/>
    <p:sldId id="335" r:id="rId11"/>
    <p:sldId id="327" r:id="rId12"/>
    <p:sldId id="328" r:id="rId13"/>
    <p:sldId id="329" r:id="rId14"/>
    <p:sldId id="336" r:id="rId15"/>
    <p:sldId id="367" r:id="rId16"/>
    <p:sldId id="337" r:id="rId17"/>
    <p:sldId id="330" r:id="rId18"/>
    <p:sldId id="331" r:id="rId19"/>
    <p:sldId id="332" r:id="rId20"/>
    <p:sldId id="338" r:id="rId21"/>
    <p:sldId id="339" r:id="rId22"/>
    <p:sldId id="368" r:id="rId23"/>
    <p:sldId id="340" r:id="rId24"/>
    <p:sldId id="341" r:id="rId25"/>
    <p:sldId id="342" r:id="rId26"/>
    <p:sldId id="369" r:id="rId27"/>
    <p:sldId id="344" r:id="rId28"/>
    <p:sldId id="343" r:id="rId29"/>
    <p:sldId id="345" r:id="rId30"/>
    <p:sldId id="346" r:id="rId31"/>
    <p:sldId id="347" r:id="rId32"/>
    <p:sldId id="370" r:id="rId33"/>
    <p:sldId id="348" r:id="rId34"/>
    <p:sldId id="349" r:id="rId35"/>
    <p:sldId id="350" r:id="rId36"/>
    <p:sldId id="371" r:id="rId37"/>
    <p:sldId id="351" r:id="rId38"/>
    <p:sldId id="352" r:id="rId39"/>
    <p:sldId id="372" r:id="rId40"/>
    <p:sldId id="353" r:id="rId41"/>
    <p:sldId id="354" r:id="rId42"/>
    <p:sldId id="355" r:id="rId43"/>
    <p:sldId id="373" r:id="rId44"/>
    <p:sldId id="356" r:id="rId45"/>
    <p:sldId id="357" r:id="rId46"/>
    <p:sldId id="358" r:id="rId47"/>
    <p:sldId id="359" r:id="rId48"/>
    <p:sldId id="360" r:id="rId49"/>
    <p:sldId id="361" r:id="rId50"/>
    <p:sldId id="362" r:id="rId51"/>
    <p:sldId id="374" r:id="rId52"/>
    <p:sldId id="363" r:id="rId53"/>
    <p:sldId id="365" r:id="rId54"/>
    <p:sldId id="364" r:id="rId55"/>
    <p:sldId id="366" r:id="rId56"/>
    <p:sldId id="316" r:id="rId5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рузицька І.В." initials="ГІ" lastIdx="1" clrIdx="0">
    <p:extLst>
      <p:ext uri="{19B8F6BF-5375-455C-9EA6-DF929625EA0E}">
        <p15:presenceInfo xmlns:p15="http://schemas.microsoft.com/office/powerpoint/2012/main" userId="S-1-5-21-1492389264-1736976768-1874078741-100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40"/>
    <a:srgbClr val="EFE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2T08:53:15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2T08:53:15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2T08:53:15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086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935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916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959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3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40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546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13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72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5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305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916FB-FA5C-4E9F-A3C4-1CDF86E9FBCC}" type="datetimeFigureOut">
              <a:rPr lang="uk-UA" smtClean="0"/>
              <a:t>26.10.2021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3478A-95E4-47BD-A112-F27B1472ED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597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customXml" Target="../ink/ink1.xml"/><Relationship Id="rId4" Type="http://schemas.microsoft.com/office/2007/relationships/hdphoto" Target="../media/hdphoto1.wdp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customXml" Target="../ink/ink2.xml"/><Relationship Id="rId4" Type="http://schemas.microsoft.com/office/2007/relationships/hdphoto" Target="../media/hdphoto1.wdp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customXml" Target="../ink/ink3.xml"/><Relationship Id="rId4" Type="http://schemas.microsoft.com/office/2007/relationships/hdphoto" Target="../media/hdphoto1.wdp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FF26F7-3F65-4790-A00E-9439B80F1453}"/>
              </a:ext>
            </a:extLst>
          </p:cNvPr>
          <p:cNvSpPr txBox="1"/>
          <p:nvPr/>
        </p:nvSpPr>
        <p:spPr>
          <a:xfrm>
            <a:off x="1996579" y="1928101"/>
            <a:ext cx="90624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uk-UA" sz="4000" b="1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 позиції Касаційного господарського суду у складі Верховного Суду у господарських справах </a:t>
            </a:r>
            <a:endParaRPr lang="uk-UA" sz="2400" b="1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21B58A-E23D-4FC7-BE7E-B1DC09B9C668}"/>
              </a:ext>
            </a:extLst>
          </p:cNvPr>
          <p:cNvSpPr txBox="1"/>
          <p:nvPr/>
        </p:nvSpPr>
        <p:spPr>
          <a:xfrm>
            <a:off x="1996579" y="4593469"/>
            <a:ext cx="1007743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Юрій Чумак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Roboto Condensed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Суддя-спікер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судової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палати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для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розгляду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справ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щодо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земельних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відносин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та права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власності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Касаційного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господарського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суду у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складі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Верховного Суду, кандидат </a:t>
            </a:r>
            <a:r>
              <a:rPr kumimoji="0" 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юридичних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Roboto Condensed Light" pitchFamily="2" charset="0"/>
                <a:ea typeface="+mn-ea"/>
                <a:cs typeface="+mn-cs"/>
              </a:rPr>
              <a:t> наук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473212-9E85-45DB-A235-694245D97B02}"/>
              </a:ext>
            </a:extLst>
          </p:cNvPr>
          <p:cNvSpPr txBox="1"/>
          <p:nvPr/>
        </p:nvSpPr>
        <p:spPr>
          <a:xfrm>
            <a:off x="1996580" y="6132352"/>
            <a:ext cx="428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місто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Київ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, 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9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 жовтня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ondensed Light" panose="02000000000000000000" pitchFamily="2" charset="0"/>
                <a:ea typeface="Roboto Condensed Light" panose="02000000000000000000" pitchFamily="2" charset="0"/>
                <a:cs typeface="+mn-cs"/>
              </a:rPr>
              <a:t>2021 року</a:t>
            </a:r>
          </a:p>
        </p:txBody>
      </p:sp>
    </p:spTree>
    <p:extLst>
      <p:ext uri="{BB962C8B-B14F-4D97-AF65-F5344CB8AC3E}">
        <p14:creationId xmlns:p14="http://schemas.microsoft.com/office/powerpoint/2010/main" val="221271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5" y="390161"/>
            <a:ext cx="93661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367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процесуального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необхідно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вручити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отримати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провести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окремі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процесуальні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звернутися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дорученням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компетентного органу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далі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-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суд) у порядку,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міжнародним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згода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обов`язковість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Верховною Радою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доручення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надсилається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порядку,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міжнародним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згода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обов`язковість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Верховною Радою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міжнародний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укладено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-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Міністерству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юстиції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яке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надсилає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доручення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Міністерству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закордонних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передачі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дипломатичними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каналами.</a:t>
            </a:r>
            <a:endParaRPr lang="uk-UA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C0491B-569C-4ADA-8C7F-0E05076EA0DC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02.07.2021 у справі № 910/3386/18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A4E1F1-59EF-43EC-9388-B59B6580B9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E9EDAF-E7DB-46F6-9EA0-4D21DC497D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433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2572B8-9827-4795-98FE-E7FF4B5E2802}"/>
              </a:ext>
            </a:extLst>
          </p:cNvPr>
          <p:cNvSpPr txBox="1"/>
          <p:nvPr/>
        </p:nvSpPr>
        <p:spPr>
          <a:xfrm>
            <a:off x="4002656" y="2708694"/>
            <a:ext cx="4753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Охорона та захист лісів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129258-424D-4BFF-9586-C008D97F6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8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447563"/>
            <a:ext cx="9384631" cy="5323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Організація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передбачають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комплексу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заходів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спрямованих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збереження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незаконних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рубок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пошкоджень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покладається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ведення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господарства,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сфері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використання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є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цивільно-правової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592303-0003-4B6B-A80E-82BAF3200494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24.02.2021 у справі № 906/366/20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CD3A41F-1972-48BB-B968-020555EFB9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641674"/>
            <a:ext cx="732735" cy="72764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3B746E7-21E7-4C35-B2B7-265B17FF61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63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145261" y="504216"/>
            <a:ext cx="9405510" cy="390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важливо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хто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конкретно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здійснював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незаконне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вирубування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дерев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ділянках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оскільки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визначальним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факт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постійним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лісокористувачем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встановлених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правил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спричинило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завдання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збитків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внаслідок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незаконної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рубки дерев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третіми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особами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підконтрольній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ділянці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1F72F5-5DE5-4BA2-A3A5-3CB4D1AB631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24.02.2021 у справі № 906/366/20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B4CAE0-98D2-4CE8-91F5-79322F8EFB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70C2D50-A995-44E8-814D-81A1EAEA5F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1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145260" y="616360"/>
            <a:ext cx="9384632" cy="390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Організація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яка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комплексу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заходів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спрямованих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збереження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незаконних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рубок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пошкоджень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покладається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ведення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лісового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господарства,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встановлених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сфері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охорони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використання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є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постійного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лісокористувача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цивільно-правової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відповідальності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1F72F5-5DE5-4BA2-A3A5-3CB4D1AB631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24.02.2021 у справі № 906/366/20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661E966-C75B-4D5C-A032-3039FAC71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5F1BD7B-9406-4080-B9C4-DE0DD89E36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36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067623" y="387060"/>
            <a:ext cx="9483148" cy="5015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важливо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хто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конкретно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здійснював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незаконне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вирубування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дерев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ділянках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оскільки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визначальним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факт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лісокористувачем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правил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спричинило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завдання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збитків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внаслідок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незаконної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рубки дерев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третіми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особами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підконтрольній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ділянці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аналогічна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позиція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викладена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складі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колегії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Касаційного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27.03.2018 у справі №909/1111/16).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1F72F5-5DE5-4BA2-A3A5-3CB4D1AB631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24.02.2021 у справі № 906/366/20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D741A53-3907-49B3-BFA6-5E83D2599C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A009393-ABC4-43D0-84BA-75A99108BD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6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145259" y="387060"/>
            <a:ext cx="96125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Судами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апеляційної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інстанцій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вірно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зазначено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- ДП "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Коростишівський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лісгосп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АПК" 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відповідності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17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постійним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лісокористувачем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чинним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законодавством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покладено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обов`язок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забезпечити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підвідомчій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лісовому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господарству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70485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2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70485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Згідно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105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особи,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законодавства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незаконному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вирубуванні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пошкодженні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дерев і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чагарників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порядку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заготівлі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вивезення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деревини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ведення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лісового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господарства,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законодавством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сфері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використання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відтворення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лісів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несуть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законом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дисциплінарну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адміністративну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цивільно-правову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кримінальну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відповідальність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1F72F5-5DE5-4BA2-A3A5-3CB4D1AB631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24.02.2021 у справі № 906/366/20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56E1F51-E147-4803-A778-6A53F8013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33F461D-7106-4759-8F5F-7828478E13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45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3105510" y="3105834"/>
            <a:ext cx="5132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just">
              <a:spcBef>
                <a:spcPts val="600"/>
              </a:spcBef>
              <a:spcAft>
                <a:spcPts val="600"/>
              </a:spcAft>
            </a:pP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Виконавче</a:t>
            </a: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C7B5A6-CB4E-4CE4-8FC9-7AB74C184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50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564097"/>
            <a:ext cx="9384631" cy="460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передачі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№ 904/1201/15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складі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об`єднаної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палати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Касаційного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необхідність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відступлення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викладеного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14.09.2020 у справі № 904/1202/15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підвідомчості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 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правовідносинах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визначатися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розміру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основного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на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здійснюється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рахунок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іпотеки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вартості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договором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укладеним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5155BB-F77D-441F-9D44-223E163DA808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904/1201/15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A978277-9FAA-4CAA-80C8-429DAD2593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A6EBE1D-9027-423C-A558-5BF44C690C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1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603871"/>
            <a:ext cx="9384631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колегія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суддів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погодилась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висновком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викладеним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пункті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49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12.03.2018 у справі №910/14188/16, про те,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пред`явленні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 про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звернення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предмет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договором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належить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праві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заставодавцю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користь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заставодержателя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шляхом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реалізації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прилюдних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торгів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підвідомчість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такого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 органу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визначатись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розміру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основного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забезпечене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в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рахунок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здійснюється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таке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звернення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 не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вартості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договором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укладеним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904/1201/15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55083D-E305-4501-8784-917BB1D96F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BE727A7-3277-4B41-AB64-8F2FB4F318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7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4045788" y="2782669"/>
            <a:ext cx="4546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Банківська</a:t>
            </a: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діяльність</a:t>
            </a:r>
            <a:endParaRPr lang="ru-RU" sz="3200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B1EE70F-E5DA-498D-940A-1751FFCEF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38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1" y="342734"/>
            <a:ext cx="9384631" cy="5341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пред`явленні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 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предмет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договором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належить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заставодавцю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заставодержателя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шляхом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реалізації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прилюдних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торгів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підвідомчість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документу органу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визначатись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розміру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основного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в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рахунок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здійснюється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не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вартості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договором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укладеним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904/1201/15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FC2C2E7-DD25-4226-B02E-4B75C0165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FF43DF7-0F49-4F28-9DD7-A2FFF00CAA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01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345079"/>
            <a:ext cx="9384631" cy="5015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 ОП КГС ВС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відступила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викладеного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12.03.2018 у справі № 910/14188/16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того,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підвідомчості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документу органу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визначатись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основного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рахунок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вартості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договором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укладеним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забезпечення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кредитним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904/1201/15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4757BAA-4827-4742-90B6-CB3228C3C8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49D090B-B9AF-47E1-87B0-3D7A54A009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692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256470"/>
            <a:ext cx="9384631" cy="5341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Відповідно до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другої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 Закону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«Про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провадження»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стадії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 за таким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критерієм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виконавець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дослідити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цей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критерій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в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ракурсі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фактичного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знаходження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зазначеному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стягувачем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обставини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яку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органу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округу приватного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формальними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ознаками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: по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доданим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стягувачем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заяви про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примусове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доказам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місцезнаходження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такій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3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endParaRPr lang="ru-RU" sz="23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905/64/15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AA5AAFC-15F5-40E2-B06A-527C3FD71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51EB6A7-4991-4D05-A6C0-1C3A311BFB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90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825813"/>
            <a:ext cx="9384631" cy="335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Встановлення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обставин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фактичної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зазначеному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стягувачем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(у тому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числі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коштів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розшуку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вчиняються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після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прийняття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документу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905/64/15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525B9A3-B0DB-4952-A299-D197C6B3CD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B36BE8C-C7E0-40BF-9FBE-AD7B575F6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946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616360"/>
            <a:ext cx="9384631" cy="390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стягувачем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заяви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знаходження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яку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органу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округу приватного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повноважень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вчиняти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пов`язані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розшуком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приймати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 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endParaRPr lang="ru-RU" sz="21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905/64/15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E6C0076-A076-42C0-A411-C4BB79236B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39ED860-CCF3-4003-9565-7E4C0E1DCF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31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521461"/>
            <a:ext cx="9347040" cy="4810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Отже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 за таким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критерієм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лише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документального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підтвердження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відомостей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наявність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такого майна у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яку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органу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округу приватного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відомостей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ім`я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рахунки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банках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фінансових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установах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розташованих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яку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органу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округу приватного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endParaRPr lang="ru-RU" sz="23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905/64/15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631471B-B197-406F-B34E-C960EE2BB0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931AA90-6D1D-4623-98BF-2E1E10A336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94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521461"/>
            <a:ext cx="9347040" cy="4279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лише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констатація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стягувачем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примусове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наявність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певних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рахунків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банківських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/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фінансових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установах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розташованих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яку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органу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служби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межах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округу приватного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виконавця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за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заяви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доказів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підтвердження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обставин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не є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достатньою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 за таким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критерієм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місцезнаходження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endParaRPr lang="ru-RU" sz="23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21.05.2021 у справі № 905/64/15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D14F5F-6971-4B82-8AE3-4EAF5FF82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A77364B-F1B0-4CA9-9B98-ECABCAF8D3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42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4255524" y="2686693"/>
            <a:ext cx="38017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Недоговірні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зобов</a:t>
            </a:r>
            <a:r>
              <a:rPr lang="en-US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’</a:t>
            </a:r>
            <a:r>
              <a:rPr lang="uk-UA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язання</a:t>
            </a:r>
            <a:endParaRPr lang="ru-RU" sz="28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8A5D419-EE1B-4994-A849-7508F3EF1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788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193979"/>
            <a:ext cx="9347040" cy="5192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Договірний характер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виключає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можливість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них судом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1212 ЦК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Нікчемність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угод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основного договору (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недійсних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закону) не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означає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відсутність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сторонами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адже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ними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врегульовані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основним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тобто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зобов'язання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існування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сторонами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правовою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надмірно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сплачених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коштів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коштів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сплачених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товар,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 і не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було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поставлено) є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частина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перша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670 ЦК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1212 ЦК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підлягає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  <a:endParaRPr lang="ru-RU" sz="21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71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18.06.2021 у справі № 927/491/19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DC1DF98-B582-498D-A602-163D8AF48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095CF2A-F36F-4CE0-8469-A268FED207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98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194629"/>
            <a:ext cx="9562702" cy="5767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Стаття 1212 ЦК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регулює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випадки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набуття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збереження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без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достатніх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Загальна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умова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ст. 1212 ЦК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звужує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інституту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безпідставного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збагачення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зобов`язальних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відносинах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Набуття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однією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сторін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майна за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рахунок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сторони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порядку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вважається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безпідставним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Таким чином,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характер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виключає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можливість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них судом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ст. 1212 ЦК.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справі,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розглядається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нікчемними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угоди №2-5 до Договору.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Нікчемність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угод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недійсність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закону) не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означає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сторонами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адже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ними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врегульовані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тобто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договірними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71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18.06.2021 у справі № 927/491/19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D4EC9C3-8FFD-4AE4-BE1A-5C05C51ACF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827766"/>
            <a:ext cx="545342" cy="54155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5CA62D0-86F3-41FD-8520-0373055A34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8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702119"/>
            <a:ext cx="938463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Незгода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позичальника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умовою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договору про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нарахування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сплату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винагороди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стадії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за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відсутності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зауважень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змісту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умов договору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час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укладення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підписання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додаткових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угод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договору, не є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умов договору такими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підлягають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виконанню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час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спору про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заборгованості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цим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договором,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оскільки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суперечать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принципам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цивільного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законодавства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тому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висновки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судів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апеляційної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інстанцій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цій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частині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26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помилковими</a:t>
            </a:r>
            <a:r>
              <a:rPr lang="ru-RU" sz="26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  <a:endParaRPr lang="ru-RU" sz="2600" b="1" i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7936C9-74EE-4086-AC7F-421B85694296}"/>
              </a:ext>
            </a:extLst>
          </p:cNvPr>
          <p:cNvSpPr txBox="1"/>
          <p:nvPr/>
        </p:nvSpPr>
        <p:spPr>
          <a:xfrm>
            <a:off x="5891843" y="5771072"/>
            <a:ext cx="5927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904/2073/19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3EB9A6C-41EA-438F-A775-88BB9A63BC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24D81D5-ABDE-41E1-8C5E-53E2C060CB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4066" cy="63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52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157548"/>
            <a:ext cx="9347040" cy="5613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ст. 669 ЦК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кількість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товару,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продається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встановлюється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договорі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купівлі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-продажу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одиницях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виміру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грошовому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вираженні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ч. 1 ст. 670 ЦК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продавець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передав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покупцеві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меншу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кількість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товару,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ніж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це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встановлено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договором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купівлі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-продажу,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покупець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право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вимагати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кількості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товару,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вистачає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відмовитися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переданого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товару та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оплати, 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він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оплачений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-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вимагати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повернення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сплаченої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нього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суми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19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апеляційної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інстанцій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дійшли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правильного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відповідача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коштів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253 229,67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грн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сплачених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Відділом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товар,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 і не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був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поставлений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продавцем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хоча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й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припустилися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помилкового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мотивування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-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застосувавши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ст. 1212 ЦК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замість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ч. 1 ст. 670 ЦК.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71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18.06.2021 у справі № 927/491/19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EDF9633-D509-4045-BBB6-27346E15F0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572664"/>
            <a:ext cx="877900" cy="79665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FFA0A91-3B33-44D3-B1F5-5B2BF31CDB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79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3" y="138761"/>
            <a:ext cx="9727931" cy="5613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Великої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Палати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04.12.2019 у справі 917/1739/17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зроблено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висновок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підстави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позову -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це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зазначена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позовній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заяві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нормативно-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правова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кваліфікація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обставин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якими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обґрунтовує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свої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вимоги</a:t>
            </a:r>
            <a:r>
              <a:rPr lang="ru-RU" sz="19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незгода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з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наведеним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позовній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обґрунтуванням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є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відмови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Суди,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з`ясувавши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сторона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інший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учасник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судового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обґрунтування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своїх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заперечень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послався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на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права,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фактично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регулюють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самостійно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правильну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правову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кваліфікацію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останніх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застосовує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прийняття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процесуального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права, предметом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регулювання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яких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Зазначення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позивачем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конкретної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правової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норми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обґрунтування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позову не є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визначальним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судом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те,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законом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необхідно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керуватися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 </a:t>
            </a:r>
            <a:r>
              <a:rPr lang="ru-RU" sz="19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вирішенні</a:t>
            </a:r>
            <a:r>
              <a:rPr lang="ru-RU" sz="19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спору.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71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18.06.2021 у справі № 927/491/19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83A676-810D-4826-BB44-B44F821C8A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641674"/>
            <a:ext cx="877900" cy="72764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A1E6E4F-AF91-4182-BBE3-11FE1048FD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30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741153"/>
            <a:ext cx="9488412" cy="358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суд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покладено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обов`язок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кваліфікацію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відносинам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сторін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виходячи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фактів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установлених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час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визначити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яка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правова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норма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підлягає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спору.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Самостійне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судом для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прийняття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тих норм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матеріального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права, предметом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регулювання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яких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не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призводить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зміни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предмета позову та/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обраного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позивачем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способу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71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18.06.2021 у справі № 927/491/19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39E13E1-057A-4517-BC55-68ABEFCA7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44153CA-F799-4A61-B59B-9DCA5BC850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300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397554"/>
            <a:ext cx="9479786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неодноразово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зазначав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основою для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орендної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плати для земель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комунальної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нормативна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грошова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оцінка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земель.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20 і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3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23 Закону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оцінку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земель"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нормативну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оцінку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окремої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земельної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оформляються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витяг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технічної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документації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нормативної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оцінки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земель. Судом установлено,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заявлених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ґрунтується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двох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витягах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технічної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документації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нормативної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грошової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оцінки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земельної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1,4513 га.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2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Отже, суд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апеляційної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інстанції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встановивши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факт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набуття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відповідачем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нерухоме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майно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також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сформованою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нерухомістю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земельною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ділянкою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без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достатніх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дійшов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правомірного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обґрунтованість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ru-RU" sz="19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71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15.09.2021 у справі № 922/3111/20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4649361-6ACE-4851-A4E4-5581E468A1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FC0D77-1A47-44D9-A6AC-3FEEE8D79B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058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3995790" y="2493772"/>
            <a:ext cx="4200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Матеріальний резерв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739B960-35E2-42F5-B2A3-65EA40C1D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8229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5" y="702119"/>
            <a:ext cx="933160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змістом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норм статей 526, 599, 611, 625 ЦК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чинне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пов`язує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постановленням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судового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відкриттям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провадження.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Наявність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судового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суми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боргу за договором, яке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не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припиняє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сторін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договору, не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звільняє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відповідальності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невиконання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грошового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у тому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числі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відповідальності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статтями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549, 550, 625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Кодексу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230 ГК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2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96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910/17317/17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CB3A66-F676-4291-B095-62711E1FB3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0F8A21D-4E1E-4EC5-84F4-EFCDF918CE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6793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260766" y="702119"/>
            <a:ext cx="9428030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звертається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сталої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позиції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відповідальності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боржника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невиконання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грошового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суду, яка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викладена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Великої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Палати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08.11.2019 у справі № 127/15672/16-ц (провадження № 14-254цс19) 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посиланням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правову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позицію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Великої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Палати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в постановах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04.07.2018 у справі № 310/11534/13-ц (провадження № 14-154цс18) 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04.06.2019 у справі № 916/190/18 (провадження № 12-302гс18).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2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96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910/17317/17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97F153C-8A33-4086-9AC4-A95859A24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9F5593F-010B-462D-957A-0204A0F0A2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76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623074" y="628233"/>
            <a:ext cx="905709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Отже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друга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625 ЦК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цивільно-правову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відповідальність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грошового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застосовується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також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виникають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зв`язку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постачанням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продукції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державного резерву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Закону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резерв"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регулювання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охоплюється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Закону.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2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96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910/17317/17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8DDACD2-823B-4194-B084-BDA650CAAA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5DD423-62ED-4280-A22F-D8470C12A0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501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93033" y="401332"/>
            <a:ext cx="9187133" cy="5369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огляду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зміст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визначений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Позивачем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суб`єктний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склад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сторін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справі, Суд,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надаючи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правову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кваліфікацію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правовідносинам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заявленим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вимогам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доходить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Позивача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ґрунтуються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правових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підставах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передбачених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частиною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другою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625 ЦК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виплат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зв`язку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невиконанням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Відповідачем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повному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обсязі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протягом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більш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п`ятнадцять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років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грошового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зобов`язання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Генеральною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угодою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Угодою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хоча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присудженого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заборгованості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державного органу (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Відповідача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постановленого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Позивача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відповідають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наведеним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ознакам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приватноправових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відносин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тому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мають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приватноправовий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характер.</a:t>
            </a:r>
            <a:b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</a:br>
            <a:endParaRPr lang="ru-RU" sz="21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96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910/17317/17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E2EA47-DC37-4BF0-B3C8-ABA9DB24C7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947876E-B8D0-4C4A-9992-2C33647620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063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702119"/>
            <a:ext cx="9236711" cy="2461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5 Закону про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гарантії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до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заявлених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Позивачем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сум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виплат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справі не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застосовуються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оскільки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передбачають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характер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зміст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суб`єктний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склад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сторін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спорі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вимагаючи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самим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окремого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регулювання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- в порядку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виду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судочинства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адміністративного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96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910/17317/17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4B0E2DA-E0D3-4955-9B9A-F6767ABE51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DF373BC-A26A-476B-B3C3-D32A302826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54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317132"/>
            <a:ext cx="9384631" cy="470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Крім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того, суди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попередніх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інстанцій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помилково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ототожнювали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умовами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договору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винагороду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змінюваною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процентною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ставкою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зазначили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її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формула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значну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кількість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змінних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величин, з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яких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можливо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визначити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точну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суму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відсоток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мають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бути в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подальшому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сплачені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фактичну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кінцеву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сукупну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вартість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кредиту, а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також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визначає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максимальний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збільшення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процентної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ставки,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відповідає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частині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шостій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1056-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1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Цивільного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кодексу </a:t>
            </a:r>
            <a:r>
              <a:rPr lang="ru-RU" sz="25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5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endParaRPr lang="uk-UA" sz="25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7021-73DE-448A-8B6F-34267BC8D8F7}"/>
              </a:ext>
            </a:extLst>
          </p:cNvPr>
          <p:cNvSpPr txBox="1"/>
          <p:nvPr/>
        </p:nvSpPr>
        <p:spPr>
          <a:xfrm>
            <a:off x="5934974" y="5771072"/>
            <a:ext cx="588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904/2073/19 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4758FE5-926A-4D3E-B700-110700617D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D139DAC-6105-47C5-B3A6-472F33279D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4066" cy="63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00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379066"/>
            <a:ext cx="9419401" cy="5118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Ні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ЦК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норми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законодавчих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містять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винятків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порядку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застосування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давності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вимогами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чотирнадцятої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14 Закону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резерв",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окрім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тих,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пунктом 6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268 ЦК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давність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поширюється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центрального органу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влади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реалізує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політику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сфері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державного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резерву,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стосовно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зобов`язань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випливають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резерв"),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однак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поширюються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огляду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заявлення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господарюючого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суб`єкта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до центрального органу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влади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реалізує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політику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сфері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державного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матеріального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резерву. </a:t>
            </a:r>
            <a:endParaRPr lang="ru-RU" sz="20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5719313" y="5771072"/>
            <a:ext cx="596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 ОП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19.03.2021 у справі № 910/17317/17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ED9F0C-897C-44E5-B9B2-A601CB37DB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7C37C24-D68A-4886-8DF5-DC8072DC1C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607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2984740" y="2493772"/>
            <a:ext cx="7116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Земельні </a:t>
            </a: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ділянки</a:t>
            </a: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відносяться</a:t>
            </a: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земель оборони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06A745-0DB0-4727-88B1-102D8A927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279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590578"/>
            <a:ext cx="9419401" cy="4461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змістом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статей 38, 39 ЗК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земель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житлової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громадської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забудови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належать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земельні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населених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пунктів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використовуються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розміщення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житлової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забудови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громадських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будівель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споруд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об`єктів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загального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Використання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житлової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громадської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забудови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здійснюється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генерального плану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населеного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пункту,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містобудівної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документації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плану земельно-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устрою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дотриманням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будівельних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норм,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стандартів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норм.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26.08.2020 у справі № 904/9761/17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Рукописні дані 4">
                <a:extLst>
                  <a:ext uri="{FF2B5EF4-FFF2-40B4-BE49-F238E27FC236}">
                    <a16:creationId xmlns:a16="http://schemas.microsoft.com/office/drawing/2014/main" id="{9730C822-BD8A-48EC-86F1-A5D3A88395D2}"/>
                  </a:ext>
                </a:extLst>
              </p14:cNvPr>
              <p14:cNvContentPartPr/>
              <p14:nvPr/>
            </p14:nvContentPartPr>
            <p14:xfrm>
              <a:off x="4312752" y="4278471"/>
              <a:ext cx="360" cy="360"/>
            </p14:xfrm>
          </p:contentPart>
        </mc:Choice>
        <mc:Fallback xmlns="">
          <p:pic>
            <p:nvPicPr>
              <p:cNvPr id="5" name="Рукописні дані 4">
                <a:extLst>
                  <a:ext uri="{FF2B5EF4-FFF2-40B4-BE49-F238E27FC236}">
                    <a16:creationId xmlns:a16="http://schemas.microsoft.com/office/drawing/2014/main" id="{9730C822-BD8A-48EC-86F1-A5D3A88395D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04112" y="4269471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4F26D14D-9504-41A5-9884-3F102A6518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B083724-95AC-4E43-A504-E3F5B1D55B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592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303304"/>
            <a:ext cx="9419401" cy="5492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1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Згідно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ж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77 ЗК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землями оборони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визнаються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землі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розміщення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постійної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діяльності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військових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установ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військово-навчальних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закладів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підприємств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організацій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Збройних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Сил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військових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формувань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утворених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законодавства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Землі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оборони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можуть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перебувати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державній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комунальній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Навколо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військових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оборонних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об`єктів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необхідності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створюються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захисні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охоронні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інші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зони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особливими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умовами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Порядок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використання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 оборони </a:t>
            </a:r>
            <a:r>
              <a:rPr lang="ru-RU" sz="23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встановлюється</a:t>
            </a:r>
            <a:r>
              <a:rPr lang="ru-RU" sz="23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законом.</a:t>
            </a:r>
            <a:endParaRPr lang="ru-RU" sz="23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26.08.2020 у справі № 904/9761/17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Рукописні дані 4">
                <a:extLst>
                  <a:ext uri="{FF2B5EF4-FFF2-40B4-BE49-F238E27FC236}">
                    <a16:creationId xmlns:a16="http://schemas.microsoft.com/office/drawing/2014/main" id="{9730C822-BD8A-48EC-86F1-A5D3A88395D2}"/>
                  </a:ext>
                </a:extLst>
              </p14:cNvPr>
              <p14:cNvContentPartPr/>
              <p14:nvPr/>
            </p14:nvContentPartPr>
            <p14:xfrm>
              <a:off x="4312752" y="4278471"/>
              <a:ext cx="360" cy="360"/>
            </p14:xfrm>
          </p:contentPart>
        </mc:Choice>
        <mc:Fallback xmlns="">
          <p:pic>
            <p:nvPicPr>
              <p:cNvPr id="5" name="Рукописні дані 4">
                <a:extLst>
                  <a:ext uri="{FF2B5EF4-FFF2-40B4-BE49-F238E27FC236}">
                    <a16:creationId xmlns:a16="http://schemas.microsoft.com/office/drawing/2014/main" id="{9730C822-BD8A-48EC-86F1-A5D3A88395D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03752" y="4269471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9EA040D-A920-4C2E-B591-2D120E2AB9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E8A19D8-A7E4-43E2-9B23-43DEAA740C1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163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299603"/>
            <a:ext cx="9419401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змістом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14 Закону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Збройні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Сили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" земля, води,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природні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ресурси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також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майно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закріплені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військовими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частинами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військовими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навчальними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закладами,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установами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організаціями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Збройних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Сил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є державною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власністю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належать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їм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оперативного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управління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1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статей 83, 84 ЗК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землі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належать на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територіальним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громадам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сіл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селищ,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міст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є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комунальною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власністю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комунальній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перебувають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землі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межах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населених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пунктів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крім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приватної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також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земельні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їх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межами, на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розташовані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об`єкти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комунальної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державній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перебувають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землі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крім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комунальної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приватної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Право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землю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набувається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реалізується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державою в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особі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Кабінету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Міністрів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Ради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міністрів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Автономної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Республіки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Крим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обласних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Київської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Севастопольської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міських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районних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адміністрацій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приватизації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закону.</a:t>
            </a:r>
            <a:endParaRPr lang="ru-RU" sz="21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26.08.2020 у справі № 904/9761/17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Рукописні дані 4">
                <a:extLst>
                  <a:ext uri="{FF2B5EF4-FFF2-40B4-BE49-F238E27FC236}">
                    <a16:creationId xmlns:a16="http://schemas.microsoft.com/office/drawing/2014/main" id="{9730C822-BD8A-48EC-86F1-A5D3A88395D2}"/>
                  </a:ext>
                </a:extLst>
              </p14:cNvPr>
              <p14:cNvContentPartPr/>
              <p14:nvPr/>
            </p14:nvContentPartPr>
            <p14:xfrm>
              <a:off x="4312752" y="4278471"/>
              <a:ext cx="360" cy="360"/>
            </p14:xfrm>
          </p:contentPart>
        </mc:Choice>
        <mc:Fallback xmlns="">
          <p:pic>
            <p:nvPicPr>
              <p:cNvPr id="5" name="Рукописні дані 4">
                <a:extLst>
                  <a:ext uri="{FF2B5EF4-FFF2-40B4-BE49-F238E27FC236}">
                    <a16:creationId xmlns:a16="http://schemas.microsoft.com/office/drawing/2014/main" id="{9730C822-BD8A-48EC-86F1-A5D3A88395D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03752" y="4269471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423C99-D4F9-4EC2-B027-B88E6AC2DD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6E17177-304F-418D-A9E9-D3AE64A668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0937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362907"/>
            <a:ext cx="9216582" cy="5192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Отже, як правильно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виходили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суди,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істотною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передумовою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постійного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землями оборони,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закріплені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структурними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одиницями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Збройних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Сил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та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подальшої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передачі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таких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ділянок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власність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особам, є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прийняття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Кабінетом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Міністрів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відповідного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поданням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Міністерства оборони </a:t>
            </a:r>
            <a:r>
              <a:rPr lang="ru-RU" sz="21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1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Земельні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відносяться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земель оборони,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знаходяться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управлінні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у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користуванні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Міністерства оборони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власником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цих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земель є держава в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особі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Кабінету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Міністрів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рорзпоряджається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відповідними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земельними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1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ділянками</a:t>
            </a:r>
            <a:r>
              <a:rPr lang="ru-RU" sz="21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26.08.2020 у справі № 904/9761/17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2A455A0-6AA5-4B81-AC15-C5BE7B770F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85EE43E-5DAB-4148-917E-47DAA3D1D6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5576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2984740" y="2493772"/>
            <a:ext cx="7116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Третейські суди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4A4092B-63D1-4577-99CE-CD629E817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23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289212"/>
            <a:ext cx="92165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Неповідомлення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належним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чином особи, яка брала участь у справі,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час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є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оскарження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скасування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статей 349, 350 ГПК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Закону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за результатами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заяви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скасування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змінювати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присуджені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стягнення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суми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фактичного стану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розрахунків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сторонами на час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заяви.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розміру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заборгованості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бути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час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примусового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в порядку Закону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провадження".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19.01.2021 у справі № 873/113/20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EC3AD00-FB7C-4057-8A9D-E5545C16C4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589916"/>
            <a:ext cx="877900" cy="77940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145113E-D625-4E4D-8D1F-1181C8DBE6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223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617016"/>
            <a:ext cx="921658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Ані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51 Закону,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350 ГПК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оскарження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скасування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як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неповідомлення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належним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чином особи, яка брала участь у справі,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місце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час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оскільки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зазначені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визначають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такою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третейським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права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обов'язки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осіб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брали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участі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справі.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матеріалів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вбачається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була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учасником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також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стороною договору,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виник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та,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застереження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то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названих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норм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застосовуються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19.01.2021 у справі № 873/113/20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5037676-364E-4B7F-97C4-9A3BF94990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38EE0D2-C9AC-4666-A095-DAD9016C72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476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927568"/>
            <a:ext cx="9216582" cy="335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 час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заяви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видачу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оцінки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й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обґрунтованості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третейського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цілому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лише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встановлює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відсутність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відмови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задоволенні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заяви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видачу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виконавчого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56 Закону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355 ГПК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24.02.2021 у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справі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№ 873/70/20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67B6214-E03E-4716-8B23-F158ED19C9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28DA1C1-C340-4913-BCFF-7D37E3CBD6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2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428256"/>
            <a:ext cx="938463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Ефективним способом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 кредитора банку,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ліквідується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є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спору про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внесення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змін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реєстру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акцептованих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в межах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повинно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розглядатися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наявність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віднесення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певної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черги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цьому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випадку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факт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неоскарження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таким кредитором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правління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банку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включення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переліку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пов'язаних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банком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осіб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юридичного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значення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F1AD59-9902-42C4-92E3-8CA01606845D}"/>
              </a:ext>
            </a:extLst>
          </p:cNvPr>
          <p:cNvSpPr txBox="1"/>
          <p:nvPr/>
        </p:nvSpPr>
        <p:spPr>
          <a:xfrm>
            <a:off x="6167887" y="5771072"/>
            <a:ext cx="565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21.04.2021 у справі № 910/14646/19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9FD939D-BFE6-40A6-AB8D-B4E0A62287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70FB250-517B-4587-A2C6-AC9E75058C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6525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581479" y="1008715"/>
            <a:ext cx="8969291" cy="3271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Колегія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передаючи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справу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ОП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вважала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необхідне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відступити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правового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подібних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правовідносинах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викладеного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Верховного суду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07.10.2020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№ 911/1803/19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стосовно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того,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Арбітражний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не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наділений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компетенцією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дійсності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чинності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виконуваності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арбітражної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угоди за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Конвенції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визнання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іноземних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арбітражних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рішень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(Нью-Йорк, 1958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рік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та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8 Закону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міжнародний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комерційний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".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Ухвала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29.04.2021 у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справі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 № 910/9841/20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EE0F5E-6F31-48BA-90FB-32D9C1FCA6B7}"/>
              </a:ext>
            </a:extLst>
          </p:cNvPr>
          <p:cNvSpPr txBox="1"/>
          <p:nvPr/>
        </p:nvSpPr>
        <p:spPr>
          <a:xfrm>
            <a:off x="5978590" y="73767"/>
            <a:ext cx="546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Справа перебуває на розгляді об'єднаної палати КГС ВС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833F879-9AF1-4C97-9106-44C12816A9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F43ED1E-DBED-402A-B663-C8B9E170DE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993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792361"/>
            <a:ext cx="9216582" cy="4656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пункті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4.29 постанови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07.10.2020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№911/1803/19 Верховний Суд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зробив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висновок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приписами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ІІ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(Нью-Йорк, 1958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рік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8 Закону №4002-</a:t>
            </a:r>
            <a:r>
              <a:rPr lang="en-US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XII,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226 ГПК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позову до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національного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правовідносинах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арбітражним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застереженням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національний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покладено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обов’язок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дійсності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виконуваності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угоди.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не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наділений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компетенцією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дійсності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виконуваності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угоди за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(Нью-Йорк, 1958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рік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та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8 Закону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міжнародний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комерційний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".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Ухвала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29.04.2021 у справі  №910/9841/20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EE0F5E-6F31-48BA-90FB-32D9C1FCA6B7}"/>
              </a:ext>
            </a:extLst>
          </p:cNvPr>
          <p:cNvSpPr txBox="1"/>
          <p:nvPr/>
        </p:nvSpPr>
        <p:spPr>
          <a:xfrm>
            <a:off x="5978590" y="423029"/>
            <a:ext cx="546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Справа перебуває на розгляді об'єднаної палати КГС ВС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50BB91B-6A1B-4F86-BDA0-F39C2713E1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425FE0A-7406-478A-B96F-B300EF8B2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915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673458"/>
            <a:ext cx="92165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 думку ж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колегії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обмеження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особі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юридичної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можливості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просити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господарський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вирішити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недійсним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застереження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 не шкодить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праву на доступ до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правосуддя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є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пропорційним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визначеній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меті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оскільки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Законом №4002-XII,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статтею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36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вказаного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Закону, 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позивачу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гарантовано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право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національному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(компетентному) суду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всіх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своїх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заперечень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дійсності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застереження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при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вирішенні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дозволу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примусове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ru-RU" sz="20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судовому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засіданні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20.08.2021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колегія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ОП КГС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вирішила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звернутися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фахівців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Науково-консультативної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ради при Верховному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підготовки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наукового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справі №  910/9841/20, з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:  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«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підлягає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господарськими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судами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самостійна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вимога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визнання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недійсним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арбітражного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застереження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тобто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може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господарський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розглядати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спір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дійсності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чинності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виконуваності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арбітражної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угоди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це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є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єдиною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позовною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вимогою</a:t>
            </a:r>
            <a:r>
              <a:rPr lang="ru-RU" sz="20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)?»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Ухвала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29.04.2021 у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справі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 № 910/9841/20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EE0F5E-6F31-48BA-90FB-32D9C1FCA6B7}"/>
              </a:ext>
            </a:extLst>
          </p:cNvPr>
          <p:cNvSpPr txBox="1"/>
          <p:nvPr/>
        </p:nvSpPr>
        <p:spPr>
          <a:xfrm>
            <a:off x="5711171" y="104545"/>
            <a:ext cx="546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Справа перебуває на розгляді об'єднаної палати КГС ВС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F8DDF32-C313-4FDC-9DF9-0915823210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20DA872-BF13-4201-8102-29591C2BA9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964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2984740" y="2493772"/>
            <a:ext cx="7116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Антимонопольне та </a:t>
            </a: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конкурентне</a:t>
            </a:r>
            <a:r>
              <a:rPr lang="ru-RU" sz="36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законодавство</a:t>
            </a:r>
            <a:endParaRPr lang="ru-RU" sz="36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40538F-A9D6-44A1-B454-D5FD9D510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94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64069" y="302522"/>
            <a:ext cx="9216582" cy="4769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Чинне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містить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норм,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надавали б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преюдиціального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характеру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рекомендаціям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звільняли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обов`язку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доказування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обставин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кожній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справі.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безпосередньо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містять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фактичних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певних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конкретних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обставин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мають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похідний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характер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первісних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доказів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тому й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можуть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замінити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їх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  <a:endParaRPr lang="ru-RU" sz="24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01.06.2021 у справі № 910/17310/19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2B6C0C9-552B-42D3-A2FF-92710055B5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2C5C0A5-1E1B-455E-8534-6BC7B27EAF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110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564225" y="152953"/>
            <a:ext cx="9150445" cy="5426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Правовий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аналіз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припис</a:t>
            </a:r>
            <a:r>
              <a:rPr lang="uk-UA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пунктів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23 та 32 Правил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справ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економічної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конкуренції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(Правила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справ),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затверджених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розпорядженням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19.04.1994 № 5 (в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редакції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розпорядження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29.06.1998 № 169-р), свідчить про те,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має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містити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усі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обґрунтовуються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Водночас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40 Закону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України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"Про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економічної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конкуренції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" та пункту 16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названих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Правил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стосовно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прав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осіб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беруть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(брали) участь у справі (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зокрема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щодо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наведення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) не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обмежують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цих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осіб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наданні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доказів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раніше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були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подані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ними в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процесі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розгляду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АМК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порушення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законодавства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економічної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конкуренції</a:t>
            </a:r>
            <a:r>
              <a:rPr lang="ru-RU" sz="20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  <a:endParaRPr lang="ru-RU" sz="20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3C65D-D98E-401C-9DA9-46B65D03219D}"/>
              </a:ext>
            </a:extLst>
          </p:cNvPr>
          <p:cNvSpPr txBox="1"/>
          <p:nvPr/>
        </p:nvSpPr>
        <p:spPr>
          <a:xfrm>
            <a:off x="6096000" y="5798412"/>
            <a:ext cx="555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08.06.2021 у справі № 910/21488/17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23B67D-1C67-4CCF-9798-582715FE5B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07CC862-FF0E-433C-9D70-6F03C14D29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311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8465" y="2886810"/>
            <a:ext cx="7351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dirty="0">
                <a:solidFill>
                  <a:srgbClr val="EFE7E3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Дякую за увагу!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7830368-206D-4336-8588-74CB7D713B7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152" y="116886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6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348564" y="403764"/>
            <a:ext cx="9384631" cy="4615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Вирішуючи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питання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пов'язаність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особи з банком, суди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мають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досліджувати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докази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тільки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банку, а й ту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інформацію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дозволили банку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зробити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висновок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пов'язаність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ухвалити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відповідне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(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тобто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ухвалення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такого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банком).</a:t>
            </a:r>
          </a:p>
          <a:p>
            <a:pPr marL="70485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Пов'язаність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осіб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 банком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визначається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через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системний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юридичний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економічний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аналіз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структури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власності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банку та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операцій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4B46F8-F7C2-4D86-BC00-DB170C57F508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21.04.2021 у справі № 910/14646/19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8EAA1C3-42F1-461E-A390-4F5D84EAD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B453079-8D36-431E-BB0C-7E8BFBF951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6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2183920" y="2274230"/>
            <a:ext cx="78241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Звернення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іноземних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судів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судовим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дорученням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іноземного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суду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іншого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компетентного органу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іноземної</a:t>
            </a:r>
            <a:r>
              <a:rPr lang="ru-RU" sz="28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держави</a:t>
            </a:r>
            <a:endParaRPr lang="uk-UA" sz="28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9F69225-C182-48A8-AEA8-7A6673F06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" y="190842"/>
            <a:ext cx="1463167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4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152953"/>
            <a:ext cx="9193577" cy="5067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Кожна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Договірна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Держава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може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заявити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незалежно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положень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частини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першої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цієї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може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постановити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навіть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надійшло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жодного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підтвердження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вручення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безпосередню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доставку, у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якщо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наступні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умови</a:t>
            </a:r>
            <a:r>
              <a:rPr lang="ru-RU" sz="22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: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a) 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було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передано одним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із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способів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передбачених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цією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Конвенцією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b) 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дати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направлення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документа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сплинув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термін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суддя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визначив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достатній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даної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справи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і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який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становить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щонайменше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шість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місяців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c) 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було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отримано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будь-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підтвердження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незважаючи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на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розумні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зусилля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для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отримання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його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через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компетентні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органи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запитуваної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2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Держави</a:t>
            </a:r>
            <a:r>
              <a:rPr lang="ru-RU" sz="22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</a:t>
            </a:r>
            <a:endParaRPr lang="uk-UA" sz="2200" b="1" dirty="0">
              <a:solidFill>
                <a:srgbClr val="00234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C0491B-569C-4ADA-8C7F-0E05076EA0DC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08.04.2021 у справі № 920/1396/15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4C7C28A-197E-4556-8615-AE966D0B94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17D0B5B-B88E-44C0-93C9-CBA6EC6754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4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2348564" cy="6858000"/>
          </a:xfrm>
          <a:prstGeom prst="rect">
            <a:avLst/>
          </a:prstGeom>
          <a:solidFill>
            <a:srgbClr val="0023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463686-4844-42BF-820B-DC1EDC4F3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5" y="152953"/>
            <a:ext cx="952535" cy="1098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02DF02-FD51-4ECC-89D3-256D41B99E26}"/>
              </a:ext>
            </a:extLst>
          </p:cNvPr>
          <p:cNvSpPr txBox="1"/>
          <p:nvPr/>
        </p:nvSpPr>
        <p:spPr>
          <a:xfrm>
            <a:off x="86266" y="1288501"/>
            <a:ext cx="14475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Касаційний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господарський </a:t>
            </a:r>
          </a:p>
          <a:p>
            <a:r>
              <a:rPr lang="uk-UA" sz="1500" dirty="0">
                <a:solidFill>
                  <a:srgbClr val="EDE8ED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Times New Roman" panose="02020603050405020304" pitchFamily="18" charset="0"/>
              </a:rPr>
              <a:t>суд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6A8CA7-E7B8-412F-B92E-F4239DD7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colorTemperature colorTemp="5300"/>
                    </a14:imgEffect>
                    <a14:imgEffect>
                      <a14:brightnessContrast bright="-10000" contrast="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5" y="4524096"/>
            <a:ext cx="2029755" cy="19468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Прямокутник 10"/>
          <p:cNvSpPr/>
          <p:nvPr/>
        </p:nvSpPr>
        <p:spPr>
          <a:xfrm>
            <a:off x="2434830" y="528184"/>
            <a:ext cx="9279843" cy="390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допускають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винесення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судом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рішення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 справі до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виконання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певних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умов у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разі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неявки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саме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не будь-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іншого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учасника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провадження. Водночас, суд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касаційної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інстанції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зауважує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що</a:t>
            </a:r>
            <a:r>
              <a:rPr lang="ru-RU" sz="2400" b="1" dirty="0">
                <a:solidFill>
                  <a:srgbClr val="00234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положення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статті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15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Конвенції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не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передбачають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порядку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направлення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процесуальних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документів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та не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визначають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коло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осіб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яким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ці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документи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направляються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а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лише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встановлює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особливі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заходи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захисту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відповідача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- </a:t>
            </a:r>
            <a:r>
              <a:rPr lang="ru-RU" sz="2400" b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юридичної</a:t>
            </a:r>
            <a:r>
              <a:rPr lang="ru-RU" sz="2400" b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особи-нерезидента.</a:t>
            </a:r>
            <a:endParaRPr lang="uk-UA" sz="2400" b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C0491B-569C-4ADA-8C7F-0E05076EA0DC}"/>
              </a:ext>
            </a:extLst>
          </p:cNvPr>
          <p:cNvSpPr txBox="1"/>
          <p:nvPr/>
        </p:nvSpPr>
        <p:spPr>
          <a:xfrm>
            <a:off x="6096000" y="5771072"/>
            <a:ext cx="5723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Постанова КГС ВС </a:t>
            </a:r>
            <a:r>
              <a:rPr lang="ru-RU" b="1" i="1" dirty="0" err="1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від</a:t>
            </a:r>
            <a:r>
              <a:rPr lang="ru-RU" b="1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08.04.2021 у справі № 920/1396/15</a:t>
            </a:r>
            <a:endParaRPr lang="uk-UA" b="1" i="1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204A328-352C-4B1C-9585-6A0D84974E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67" y="5497518"/>
            <a:ext cx="877900" cy="8718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992BEF8-ED75-4492-BACB-C1CA66A32A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0000" y="6120000"/>
            <a:ext cx="6336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00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4777</Words>
  <Application>Microsoft Office PowerPoint</Application>
  <PresentationFormat>Широкий екран</PresentationFormat>
  <Paragraphs>286</Paragraphs>
  <Slides>56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Light</vt:lpstr>
      <vt:lpstr>Roboto Condensed Light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Романів М.П.</dc:creator>
  <cp:lastModifiedBy>Чумак Ю.Я.</cp:lastModifiedBy>
  <cp:revision>596</cp:revision>
  <dcterms:created xsi:type="dcterms:W3CDTF">2021-07-26T09:27:56Z</dcterms:created>
  <dcterms:modified xsi:type="dcterms:W3CDTF">2021-10-26T06:50:59Z</dcterms:modified>
</cp:coreProperties>
</file>