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79" d="100"/>
          <a:sy n="79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a.info/pidruchn.aspx" TargetMode="External"/><Relationship Id="rId2" Type="http://schemas.openxmlformats.org/officeDocument/2006/relationships/hyperlink" Target="http://uareferats.com/index.php/book/details/232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rozum.org.ua/" TargetMode="External"/><Relationship Id="rId4" Type="http://schemas.openxmlformats.org/officeDocument/2006/relationships/hyperlink" Target="http://ukrainskamova.narod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849420" cy="2971801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Культура усного мовлення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300780" cy="1947333"/>
          </a:xfrm>
        </p:spPr>
        <p:txBody>
          <a:bodyPr/>
          <a:lstStyle/>
          <a:p>
            <a:r>
              <a:rPr lang="ru-RU" b="1" dirty="0" err="1">
                <a:solidFill>
                  <a:srgbClr val="B8D2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Сабліна</a:t>
            </a:r>
            <a:r>
              <a:rPr lang="ru-RU" b="1" dirty="0">
                <a:solidFill>
                  <a:srgbClr val="B8D2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B8D2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Світлана</a:t>
            </a:r>
            <a:r>
              <a:rPr lang="ru-RU" b="1" dirty="0">
                <a:solidFill>
                  <a:srgbClr val="B8D2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dirty="0" err="1">
                <a:solidFill>
                  <a:srgbClr val="B8D2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Володимирівна</a:t>
            </a:r>
            <a:r>
              <a:rPr lang="ru-RU" dirty="0">
                <a:solidFill>
                  <a:srgbClr val="B8D2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доцент, кандидат </a:t>
            </a:r>
            <a:r>
              <a:rPr lang="ru-RU" dirty="0" err="1">
                <a:solidFill>
                  <a:srgbClr val="B8D2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філологічних</a:t>
            </a:r>
            <a:r>
              <a:rPr lang="ru-RU" dirty="0">
                <a:solidFill>
                  <a:srgbClr val="B8D2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наук</a:t>
            </a:r>
            <a:endParaRPr lang="ru-UA" dirty="0">
              <a:solidFill>
                <a:srgbClr val="B8D2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281" y="499532"/>
            <a:ext cx="2952750" cy="154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4817533"/>
            <a:ext cx="3288454" cy="164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Тема 4. 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b="1" dirty="0" err="1">
                <a:solidFill>
                  <a:srgbClr val="FFFF00"/>
                </a:solidFill>
              </a:rPr>
              <a:t>Мовні</a:t>
            </a:r>
            <a:r>
              <a:rPr lang="uk-UA" b="1" dirty="0">
                <a:solidFill>
                  <a:srgbClr val="FFFF00"/>
                </a:solidFill>
              </a:rPr>
              <a:t> норми етикету</a:t>
            </a:r>
            <a:r>
              <a:rPr lang="uk-UA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err="1">
                <a:solidFill>
                  <a:srgbClr val="FFFF00"/>
                </a:solidFill>
              </a:rPr>
              <a:t>Мовні</a:t>
            </a:r>
            <a:r>
              <a:rPr lang="uk-UA" b="1" dirty="0">
                <a:solidFill>
                  <a:srgbClr val="FFFF00"/>
                </a:solidFill>
              </a:rPr>
              <a:t> норми етикету </a:t>
            </a:r>
            <a:r>
              <a:rPr lang="uk-UA" b="1" dirty="0" smtClean="0">
                <a:solidFill>
                  <a:srgbClr val="FFFF00"/>
                </a:solidFill>
              </a:rPr>
              <a:t>при </a:t>
            </a:r>
            <a:r>
              <a:rPr lang="uk-UA" b="1" dirty="0">
                <a:solidFill>
                  <a:srgbClr val="FFFF00"/>
                </a:solidFill>
              </a:rPr>
              <a:t>знайомстві ровесників, членів родини, офіційних осіб тощо.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Мовностилістичні </a:t>
            </a:r>
            <a:r>
              <a:rPr lang="uk-UA" b="1" dirty="0">
                <a:solidFill>
                  <a:srgbClr val="FFFF00"/>
                </a:solidFill>
              </a:rPr>
              <a:t>настанови під час використання етикетних формул вітання, знайомства, прощання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Етикетні </a:t>
            </a:r>
            <a:r>
              <a:rPr lang="uk-UA" b="1" dirty="0" err="1">
                <a:solidFill>
                  <a:srgbClr val="FFFF00"/>
                </a:solidFill>
              </a:rPr>
              <a:t>мовні</a:t>
            </a:r>
            <a:r>
              <a:rPr lang="uk-UA" b="1" dirty="0">
                <a:solidFill>
                  <a:srgbClr val="FFFF00"/>
                </a:solidFill>
              </a:rPr>
              <a:t> формули згоди, відмови, побажань.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Етикетні </a:t>
            </a:r>
            <a:r>
              <a:rPr lang="uk-UA" b="1" dirty="0">
                <a:solidFill>
                  <a:srgbClr val="FFFF00"/>
                </a:solidFill>
              </a:rPr>
              <a:t>формули звертання в українській мові.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Комплімент </a:t>
            </a:r>
            <a:r>
              <a:rPr lang="uk-UA" b="1" dirty="0">
                <a:solidFill>
                  <a:srgbClr val="FFFF00"/>
                </a:solidFill>
              </a:rPr>
              <a:t>як різновид </a:t>
            </a:r>
            <a:r>
              <a:rPr lang="uk-UA" b="1" dirty="0" err="1">
                <a:solidFill>
                  <a:srgbClr val="FFFF00"/>
                </a:solidFill>
              </a:rPr>
              <a:t>мовного</a:t>
            </a:r>
            <a:r>
              <a:rPr lang="uk-UA" b="1" dirty="0">
                <a:solidFill>
                  <a:srgbClr val="FFFF00"/>
                </a:solidFill>
              </a:rPr>
              <a:t> етикету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Різновиди елементів українського </a:t>
            </a:r>
            <a:r>
              <a:rPr lang="uk-UA" b="1" dirty="0" err="1">
                <a:solidFill>
                  <a:srgbClr val="FFFF00"/>
                </a:solidFill>
              </a:rPr>
              <a:t>антиетикету</a:t>
            </a:r>
            <a:r>
              <a:rPr lang="uk-UA" b="1" dirty="0">
                <a:solidFill>
                  <a:srgbClr val="FFFF00"/>
                </a:solidFill>
              </a:rPr>
              <a:t>: забобони, прокльони, віщування, замовляння.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064" y="4046062"/>
            <a:ext cx="3791648" cy="23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0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0108" cy="1507067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Тема 5. Телефонний мовленнєвий етикет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uk-UA" b="1" dirty="0" smtClean="0">
                <a:solidFill>
                  <a:srgbClr val="FFFF00"/>
                </a:solidFill>
              </a:rPr>
              <a:t>Різновиди </a:t>
            </a:r>
            <a:r>
              <a:rPr lang="uk-UA" b="1" dirty="0">
                <a:solidFill>
                  <a:srgbClr val="FFFF00"/>
                </a:solidFill>
              </a:rPr>
              <a:t>реплік: початок та закінчення розмови, уточнювальні запитання та відповіді, формули привітання, подяки, звертання, повідомлення про себе. 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307" y="120967"/>
            <a:ext cx="3691232" cy="18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1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Тема 6. Невербальні засоби спілкування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Невербальні </a:t>
            </a:r>
            <a:r>
              <a:rPr lang="uk-UA" b="1" dirty="0">
                <a:solidFill>
                  <a:srgbClr val="FFFF00"/>
                </a:solidFill>
              </a:rPr>
              <a:t>сигнали, їх відображення в українській </a:t>
            </a:r>
            <a:r>
              <a:rPr lang="uk-UA" b="1" dirty="0" smtClean="0">
                <a:solidFill>
                  <a:srgbClr val="FFFF00"/>
                </a:solidFill>
              </a:rPr>
              <a:t>фразеології.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Різновиди жестів.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Усмішка</a:t>
            </a:r>
            <a:r>
              <a:rPr lang="uk-UA" b="1" dirty="0">
                <a:solidFill>
                  <a:srgbClr val="FFFF00"/>
                </a:solidFill>
              </a:rPr>
              <a:t>, її різновиди.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Мова </a:t>
            </a:r>
            <a:r>
              <a:rPr lang="uk-UA" b="1" dirty="0">
                <a:solidFill>
                  <a:srgbClr val="FFFF00"/>
                </a:solidFill>
              </a:rPr>
              <a:t>тіла, жестикуляція в різних царинах професійної діяльності.  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955" y="202120"/>
            <a:ext cx="3766116" cy="19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7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Зв`язок з викладачем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886104"/>
            <a:ext cx="11422443" cy="47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4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84" y="1658112"/>
            <a:ext cx="6401355" cy="402370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496" y="1"/>
            <a:ext cx="12033504" cy="1133856"/>
          </a:xfrm>
        </p:spPr>
        <p:txBody>
          <a:bodyPr>
            <a:normAutofit fontScale="62500" lnSpcReduction="20000"/>
          </a:bodyPr>
          <a:lstStyle/>
          <a:p>
            <a:endParaRPr lang="uk-UA" b="1" dirty="0" smtClean="0">
              <a:solidFill>
                <a:srgbClr val="FFFF00"/>
              </a:solidFill>
            </a:endParaRPr>
          </a:p>
          <a:p>
            <a:endParaRPr lang="uk-UA" b="1" dirty="0">
              <a:solidFill>
                <a:srgbClr val="FFFF00"/>
              </a:solidFill>
            </a:endParaRPr>
          </a:p>
          <a:p>
            <a:pPr algn="ctr"/>
            <a:r>
              <a:rPr lang="uk-UA" sz="5400" b="1" dirty="0" smtClean="0">
                <a:solidFill>
                  <a:srgbClr val="FFFF00"/>
                </a:solidFill>
              </a:rPr>
              <a:t>Система </a:t>
            </a:r>
            <a:r>
              <a:rPr lang="uk-UA" sz="5400" b="1" dirty="0">
                <a:solidFill>
                  <a:srgbClr val="FFFF00"/>
                </a:solidFill>
              </a:rPr>
              <a:t>накопичення балів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1965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0"/>
            <a:ext cx="8534401" cy="21336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Форма семестрового контролю:</a:t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залік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06" y="2258401"/>
            <a:ext cx="6316003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6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804" y="38609"/>
            <a:ext cx="8534400" cy="56895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487680"/>
            <a:ext cx="5621866" cy="5791200"/>
          </a:xfrm>
        </p:spPr>
        <p:txBody>
          <a:bodyPr>
            <a:normAutofit fontScale="62500" lnSpcReduction="20000"/>
          </a:bodyPr>
          <a:lstStyle/>
          <a:p>
            <a:r>
              <a:rPr lang="uk-UA" b="1" i="1" dirty="0">
                <a:solidFill>
                  <a:srgbClr val="FFFF00"/>
                </a:solidFill>
              </a:rPr>
              <a:t>Основна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Антоненко-Давидович Б. Як ми говоримо. Київ : Либідь, 1991.  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Бабич Н. Д. Основи культури мовлення. Львів : Світ, 1990.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Винницький В. М. Українська акцентна система : становлення, розвиток. Львів :     </a:t>
            </a:r>
            <a:r>
              <a:rPr lang="uk-UA" b="1" dirty="0" err="1">
                <a:solidFill>
                  <a:srgbClr val="FFFF00"/>
                </a:solidFill>
              </a:rPr>
              <a:t>Бібльос</a:t>
            </a:r>
            <a:r>
              <a:rPr lang="uk-UA" b="1" dirty="0">
                <a:solidFill>
                  <a:srgbClr val="FFFF00"/>
                </a:solidFill>
              </a:rPr>
              <a:t>, 2002.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 err="1">
                <a:solidFill>
                  <a:srgbClr val="FFFF00"/>
                </a:solidFill>
              </a:rPr>
              <a:t>Волкотруб</a:t>
            </a:r>
            <a:r>
              <a:rPr lang="uk-UA" b="1" dirty="0">
                <a:solidFill>
                  <a:srgbClr val="FFFF00"/>
                </a:solidFill>
              </a:rPr>
              <a:t> Г. Й. Практична стилістика сучасної української мови. Використання морфологічних засобів мови. Київ : ТОВ «ЛДЛ», 1998.  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 err="1">
                <a:solidFill>
                  <a:srgbClr val="FFFF00"/>
                </a:solidFill>
              </a:rPr>
              <a:t>Волощак</a:t>
            </a:r>
            <a:r>
              <a:rPr lang="uk-UA" b="1" dirty="0">
                <a:solidFill>
                  <a:srgbClr val="FFFF00"/>
                </a:solidFill>
              </a:rPr>
              <a:t> М. Неправильно – правильно. Довідник з українського слововживання. За матеріалами засобів масової інформації. Київ : Просвіта, 2003.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Літературна норма і </a:t>
            </a:r>
            <a:r>
              <a:rPr lang="uk-UA" b="1" dirty="0" err="1">
                <a:solidFill>
                  <a:srgbClr val="FFFF00"/>
                </a:solidFill>
              </a:rPr>
              <a:t>мовна</a:t>
            </a:r>
            <a:r>
              <a:rPr lang="uk-UA" b="1" dirty="0">
                <a:solidFill>
                  <a:srgbClr val="FFFF00"/>
                </a:solidFill>
              </a:rPr>
              <a:t> практика : монографія / За ред. С. Я. Єрмоленко. Ніжин :       ТОВ «Видавництво «Аспект-Поліграф», 2013.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 err="1">
                <a:solidFill>
                  <a:srgbClr val="FFFF00"/>
                </a:solidFill>
              </a:rPr>
              <a:t>Микитюк</a:t>
            </a:r>
            <a:r>
              <a:rPr lang="uk-UA" b="1" dirty="0">
                <a:solidFill>
                  <a:srgbClr val="FFFF00"/>
                </a:solidFill>
              </a:rPr>
              <a:t> О. Р. Культура мовлення : особливості, завдання, </a:t>
            </a:r>
            <a:r>
              <a:rPr lang="uk-UA" b="1" dirty="0" err="1">
                <a:solidFill>
                  <a:srgbClr val="FFFF00"/>
                </a:solidFill>
              </a:rPr>
              <a:t>цікавинки</a:t>
            </a:r>
            <a:r>
              <a:rPr lang="uk-UA" b="1" dirty="0">
                <a:solidFill>
                  <a:srgbClr val="FFFF00"/>
                </a:solidFill>
              </a:rPr>
              <a:t> : </a:t>
            </a:r>
            <a:r>
              <a:rPr lang="uk-UA" b="1" dirty="0" err="1">
                <a:solidFill>
                  <a:srgbClr val="FFFF00"/>
                </a:solidFill>
              </a:rPr>
              <a:t>навч</a:t>
            </a:r>
            <a:r>
              <a:rPr lang="uk-UA" b="1" dirty="0">
                <a:solidFill>
                  <a:srgbClr val="FFFF00"/>
                </a:solidFill>
              </a:rPr>
              <a:t>. посібник.       Львів, 2014.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 err="1">
                <a:solidFill>
                  <a:srgbClr val="FFFF00"/>
                </a:solidFill>
              </a:rPr>
              <a:t>Пилинський</a:t>
            </a:r>
            <a:r>
              <a:rPr lang="uk-UA" b="1" dirty="0">
                <a:solidFill>
                  <a:srgbClr val="FFFF00"/>
                </a:solidFill>
              </a:rPr>
              <a:t> М. М. </a:t>
            </a:r>
            <a:r>
              <a:rPr lang="uk-UA" b="1" dirty="0" err="1">
                <a:solidFill>
                  <a:srgbClr val="FFFF00"/>
                </a:solidFill>
              </a:rPr>
              <a:t>Мовна</a:t>
            </a:r>
            <a:r>
              <a:rPr lang="uk-UA" b="1" dirty="0">
                <a:solidFill>
                  <a:srgbClr val="FFFF00"/>
                </a:solidFill>
              </a:rPr>
              <a:t> норма і стиль. Київ : Наук. думка, 1978.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>
                <a:solidFill>
                  <a:srgbClr val="FFFF00"/>
                </a:solidFill>
              </a:rPr>
              <a:t>Українська мова : унормування, </a:t>
            </a:r>
            <a:r>
              <a:rPr lang="uk-UA" b="1" dirty="0" err="1">
                <a:solidFill>
                  <a:srgbClr val="FFFF00"/>
                </a:solidFill>
              </a:rPr>
              <a:t>розунормування</a:t>
            </a:r>
            <a:r>
              <a:rPr lang="uk-UA" b="1" dirty="0">
                <a:solidFill>
                  <a:srgbClr val="FFFF00"/>
                </a:solidFill>
              </a:rPr>
              <a:t>, </a:t>
            </a:r>
            <a:r>
              <a:rPr lang="uk-UA" b="1" dirty="0" err="1">
                <a:solidFill>
                  <a:srgbClr val="FFFF00"/>
                </a:solidFill>
              </a:rPr>
              <a:t>перевнормування</a:t>
            </a:r>
            <a:r>
              <a:rPr lang="uk-UA" b="1" dirty="0">
                <a:solidFill>
                  <a:srgbClr val="FFFF00"/>
                </a:solidFill>
              </a:rPr>
              <a:t> (1920 – 2015) /       Зредагував С. Вакуленко за участі К. </a:t>
            </a:r>
            <a:r>
              <a:rPr lang="uk-UA" b="1" dirty="0" err="1">
                <a:solidFill>
                  <a:srgbClr val="FFFF00"/>
                </a:solidFill>
              </a:rPr>
              <a:t>Каруник</a:t>
            </a:r>
            <a:r>
              <a:rPr lang="uk-UA" b="1" dirty="0">
                <a:solidFill>
                  <a:srgbClr val="FFFF00"/>
                </a:solidFill>
              </a:rPr>
              <a:t>. Харків : Харків. історико-</a:t>
            </a:r>
            <a:r>
              <a:rPr lang="uk-UA" b="1" dirty="0" err="1">
                <a:solidFill>
                  <a:srgbClr val="FFFF00"/>
                </a:solidFill>
              </a:rPr>
              <a:t>філол</a:t>
            </a:r>
            <a:r>
              <a:rPr lang="uk-UA" b="1" dirty="0">
                <a:solidFill>
                  <a:srgbClr val="FFFF00"/>
                </a:solidFill>
              </a:rPr>
              <a:t>. </a:t>
            </a:r>
            <a:r>
              <a:rPr lang="uk-UA" b="1" dirty="0" err="1">
                <a:solidFill>
                  <a:srgbClr val="FFFF00"/>
                </a:solidFill>
              </a:rPr>
              <a:t>тов</a:t>
            </a:r>
            <a:r>
              <a:rPr lang="uk-UA" b="1" dirty="0">
                <a:solidFill>
                  <a:srgbClr val="FFFF00"/>
                </a:solidFill>
              </a:rPr>
              <a:t>-во,       2018.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 err="1">
                <a:solidFill>
                  <a:srgbClr val="FFFF00"/>
                </a:solidFill>
              </a:rPr>
              <a:t>Фаріон</a:t>
            </a:r>
            <a:r>
              <a:rPr lang="uk-UA" b="1" dirty="0">
                <a:solidFill>
                  <a:srgbClr val="FFFF00"/>
                </a:solidFill>
              </a:rPr>
              <a:t> І. Д. </a:t>
            </a:r>
            <a:r>
              <a:rPr lang="uk-UA" b="1" dirty="0" err="1">
                <a:solidFill>
                  <a:srgbClr val="FFFF00"/>
                </a:solidFill>
              </a:rPr>
              <a:t>Мовна</a:t>
            </a:r>
            <a:r>
              <a:rPr lang="uk-UA" b="1" dirty="0">
                <a:solidFill>
                  <a:srgbClr val="FFFF00"/>
                </a:solidFill>
              </a:rPr>
              <a:t> норма : знищення, пошук, віднова (Науково-навчальне видання) :       монографія. Вид. 2-е, </a:t>
            </a:r>
            <a:r>
              <a:rPr lang="uk-UA" b="1" dirty="0" err="1">
                <a:solidFill>
                  <a:srgbClr val="FFFF00"/>
                </a:solidFill>
              </a:rPr>
              <a:t>доп</a:t>
            </a:r>
            <a:r>
              <a:rPr lang="uk-UA" b="1" dirty="0">
                <a:solidFill>
                  <a:srgbClr val="FFFF00"/>
                </a:solidFill>
              </a:rPr>
              <a:t>. Івано-Франківськ : Місто НВ, 2010.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1867" y="158497"/>
            <a:ext cx="6339945" cy="6120383"/>
          </a:xfrm>
        </p:spPr>
        <p:txBody>
          <a:bodyPr>
            <a:normAutofit fontScale="62500" lnSpcReduction="20000"/>
          </a:bodyPr>
          <a:lstStyle/>
          <a:p>
            <a:r>
              <a:rPr lang="uk-UA" b="1" i="1" dirty="0">
                <a:solidFill>
                  <a:srgbClr val="FFFF00"/>
                </a:solidFill>
              </a:rPr>
              <a:t>Додаткова</a:t>
            </a:r>
            <a:endParaRPr lang="ru-RU" b="1" dirty="0">
              <a:solidFill>
                <a:srgbClr val="FFFF00"/>
              </a:solidFill>
            </a:endParaRPr>
          </a:p>
          <a:p>
            <a:pPr lvl="0"/>
            <a:r>
              <a:rPr lang="uk-UA" b="1" dirty="0" err="1">
                <a:solidFill>
                  <a:srgbClr val="FFFF00"/>
                </a:solidFill>
              </a:rPr>
              <a:t>Антисуржик</a:t>
            </a:r>
            <a:r>
              <a:rPr lang="uk-UA" b="1" dirty="0">
                <a:solidFill>
                  <a:srgbClr val="FFFF00"/>
                </a:solidFill>
              </a:rPr>
              <a:t>. Вчимося ввічливо поводитись і правильно говорити. Львів : Світ, 1994.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2. </a:t>
            </a:r>
            <a:r>
              <a:rPr lang="uk-UA" b="1" dirty="0" err="1">
                <a:solidFill>
                  <a:srgbClr val="FFFF00"/>
                </a:solidFill>
              </a:rPr>
              <a:t>Бибик</a:t>
            </a:r>
            <a:r>
              <a:rPr lang="uk-UA" b="1" dirty="0">
                <a:solidFill>
                  <a:srgbClr val="FFFF00"/>
                </a:solidFill>
              </a:rPr>
              <a:t> С. П. Усна літературна мова в українській культурі повсякдення. Ніжин : Аспект-Поліграф, 2013.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3. </a:t>
            </a:r>
            <a:r>
              <a:rPr lang="uk-UA" b="1" dirty="0" err="1">
                <a:solidFill>
                  <a:srgbClr val="FFFF00"/>
                </a:solidFill>
              </a:rPr>
              <a:t>Гливінська</a:t>
            </a:r>
            <a:r>
              <a:rPr lang="uk-UA" b="1" dirty="0">
                <a:solidFill>
                  <a:srgbClr val="FFFF00"/>
                </a:solidFill>
              </a:rPr>
              <a:t> Л. Українська мова. Фонетика. Орфоепія : </a:t>
            </a:r>
            <a:r>
              <a:rPr lang="uk-UA" b="1" dirty="0" err="1">
                <a:solidFill>
                  <a:srgbClr val="FFFF00"/>
                </a:solidFill>
              </a:rPr>
              <a:t>навч</a:t>
            </a:r>
            <a:r>
              <a:rPr lang="uk-UA" b="1" dirty="0">
                <a:solidFill>
                  <a:srgbClr val="FFFF00"/>
                </a:solidFill>
              </a:rPr>
              <a:t>. </a:t>
            </a:r>
            <a:r>
              <a:rPr lang="uk-UA" b="1" dirty="0" err="1">
                <a:solidFill>
                  <a:srgbClr val="FFFF00"/>
                </a:solidFill>
              </a:rPr>
              <a:t>посібн</a:t>
            </a:r>
            <a:r>
              <a:rPr lang="uk-UA" b="1" dirty="0">
                <a:solidFill>
                  <a:srgbClr val="FFFF00"/>
                </a:solidFill>
              </a:rPr>
              <a:t>. Київ : Логос, 2009.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4. </a:t>
            </a:r>
            <a:r>
              <a:rPr lang="uk-UA" b="1" dirty="0" err="1">
                <a:solidFill>
                  <a:srgbClr val="FFFF00"/>
                </a:solidFill>
              </a:rPr>
              <a:t>Городенська</a:t>
            </a:r>
            <a:r>
              <a:rPr lang="uk-UA" b="1" dirty="0">
                <a:solidFill>
                  <a:srgbClr val="FFFF00"/>
                </a:solidFill>
              </a:rPr>
              <a:t> К. Українське слово у вимірах сьогодення. Київ : КММ, 2014.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5. </a:t>
            </a:r>
            <a:r>
              <a:rPr lang="uk-UA" b="1" dirty="0" err="1">
                <a:solidFill>
                  <a:srgbClr val="FFFF00"/>
                </a:solidFill>
              </a:rPr>
              <a:t>Жуйкова</a:t>
            </a:r>
            <a:r>
              <a:rPr lang="uk-UA" b="1" dirty="0">
                <a:solidFill>
                  <a:srgbClr val="FFFF00"/>
                </a:solidFill>
              </a:rPr>
              <a:t> М. В. Динамічні процеси у фразеологічній системі східнослов’янських мов :     монографія. Луцьк : РВВ «Вежа», 2007.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6. Клименко Н. Ф., </a:t>
            </a:r>
            <a:r>
              <a:rPr lang="uk-UA" b="1" dirty="0" err="1">
                <a:solidFill>
                  <a:srgbClr val="FFFF00"/>
                </a:solidFill>
              </a:rPr>
              <a:t>Карпіловська</a:t>
            </a:r>
            <a:r>
              <a:rPr lang="uk-UA" b="1" dirty="0">
                <a:solidFill>
                  <a:srgbClr val="FFFF00"/>
                </a:solidFill>
              </a:rPr>
              <a:t> Є. А., </a:t>
            </a:r>
            <a:r>
              <a:rPr lang="uk-UA" b="1" dirty="0" err="1">
                <a:solidFill>
                  <a:srgbClr val="FFFF00"/>
                </a:solidFill>
              </a:rPr>
              <a:t>Кислюк</a:t>
            </a:r>
            <a:r>
              <a:rPr lang="uk-UA" b="1" dirty="0">
                <a:solidFill>
                  <a:srgbClr val="FFFF00"/>
                </a:solidFill>
              </a:rPr>
              <a:t> Л. П. Динамічні процеси в сучасному     українському лексиконі : монографія. Київ : ВД Дмитра </a:t>
            </a:r>
            <a:r>
              <a:rPr lang="uk-UA" b="1" dirty="0" err="1">
                <a:solidFill>
                  <a:srgbClr val="FFFF00"/>
                </a:solidFill>
              </a:rPr>
              <a:t>Бураго</a:t>
            </a:r>
            <a:r>
              <a:rPr lang="uk-UA" b="1" dirty="0">
                <a:solidFill>
                  <a:srgbClr val="FFFF00"/>
                </a:solidFill>
              </a:rPr>
              <a:t>, 2008.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7. </a:t>
            </a:r>
            <a:r>
              <a:rPr lang="uk-UA" b="1" dirty="0" err="1">
                <a:solidFill>
                  <a:srgbClr val="FFFF00"/>
                </a:solidFill>
              </a:rPr>
              <a:t>Німчук</a:t>
            </a:r>
            <a:r>
              <a:rPr lang="uk-UA" b="1" dirty="0">
                <a:solidFill>
                  <a:srgbClr val="FFFF00"/>
                </a:solidFill>
              </a:rPr>
              <a:t> В. Проблеми українського правопису в ХХ ст. Київ : Наук. думка, 1999. 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8.  </a:t>
            </a:r>
            <a:r>
              <a:rPr lang="uk-UA" b="1" dirty="0" err="1">
                <a:solidFill>
                  <a:srgbClr val="FFFF00"/>
                </a:solidFill>
              </a:rPr>
              <a:t>Пазяк</a:t>
            </a:r>
            <a:r>
              <a:rPr lang="uk-UA" b="1" dirty="0">
                <a:solidFill>
                  <a:srgbClr val="FFFF00"/>
                </a:solidFill>
              </a:rPr>
              <a:t> О. М. , Кисіль Г. Г. Українська мова і культура мовлення : </a:t>
            </a:r>
            <a:r>
              <a:rPr lang="uk-UA" b="1" dirty="0" err="1">
                <a:solidFill>
                  <a:srgbClr val="FFFF00"/>
                </a:solidFill>
              </a:rPr>
              <a:t>навч</a:t>
            </a:r>
            <a:r>
              <a:rPr lang="uk-UA" b="1" dirty="0">
                <a:solidFill>
                  <a:srgbClr val="FFFF00"/>
                </a:solidFill>
              </a:rPr>
              <a:t>. посібник. Київ : Вища  </a:t>
            </a:r>
            <a:r>
              <a:rPr lang="uk-UA" b="1" dirty="0" err="1">
                <a:solidFill>
                  <a:srgbClr val="FFFF00"/>
                </a:solidFill>
              </a:rPr>
              <a:t>шк</a:t>
            </a:r>
            <a:r>
              <a:rPr lang="uk-UA" b="1" dirty="0">
                <a:solidFill>
                  <a:srgbClr val="FFFF00"/>
                </a:solidFill>
              </a:rPr>
              <a:t>., 1995.  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9. </a:t>
            </a:r>
            <a:r>
              <a:rPr lang="uk-UA" b="1" dirty="0" err="1">
                <a:solidFill>
                  <a:srgbClr val="FFFF00"/>
                </a:solidFill>
              </a:rPr>
              <a:t>Пентилюк</a:t>
            </a:r>
            <a:r>
              <a:rPr lang="uk-UA" b="1" dirty="0">
                <a:solidFill>
                  <a:srgbClr val="FFFF00"/>
                </a:solidFill>
              </a:rPr>
              <a:t> М. І. Культура мови і стилістика. Київ : Вежа, 1994. 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10. </a:t>
            </a:r>
            <a:r>
              <a:rPr lang="uk-UA" b="1" dirty="0" err="1">
                <a:solidFill>
                  <a:srgbClr val="FFFF00"/>
                </a:solidFill>
              </a:rPr>
              <a:t>Томан</a:t>
            </a:r>
            <a:r>
              <a:rPr lang="uk-UA" b="1" dirty="0">
                <a:solidFill>
                  <a:srgbClr val="FFFF00"/>
                </a:solidFill>
              </a:rPr>
              <a:t> І. Мистецтво говорити. Київ: Політвидав України, 1989.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 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69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43" y="1280160"/>
            <a:ext cx="8534401" cy="5449824"/>
          </a:xfrm>
        </p:spPr>
        <p:txBody>
          <a:bodyPr>
            <a:normAutofit fontScale="90000"/>
          </a:bodyPr>
          <a:lstStyle/>
          <a:p>
            <a:r>
              <a:rPr lang="uk-UA" sz="1800" dirty="0">
                <a:solidFill>
                  <a:srgbClr val="FFFF00"/>
                </a:solidFill>
              </a:rPr>
              <a:t>1. </a:t>
            </a:r>
            <a:r>
              <a:rPr lang="uk-UA" sz="1800" dirty="0" err="1">
                <a:solidFill>
                  <a:srgbClr val="FFFF00"/>
                </a:solidFill>
              </a:rPr>
              <a:t>Безпояско</a:t>
            </a:r>
            <a:r>
              <a:rPr lang="uk-UA" sz="1800" dirty="0">
                <a:solidFill>
                  <a:srgbClr val="FFFF00"/>
                </a:solidFill>
              </a:rPr>
              <a:t> О. К., </a:t>
            </a:r>
            <a:r>
              <a:rPr lang="uk-UA" sz="1800" dirty="0" err="1">
                <a:solidFill>
                  <a:srgbClr val="FFFF00"/>
                </a:solidFill>
              </a:rPr>
              <a:t>Городенська</a:t>
            </a:r>
            <a:r>
              <a:rPr lang="uk-UA" sz="1800" dirty="0">
                <a:solidFill>
                  <a:srgbClr val="FFFF00"/>
                </a:solidFill>
              </a:rPr>
              <a:t> К. Г., </a:t>
            </a:r>
            <a:r>
              <a:rPr lang="uk-UA" sz="1800" dirty="0" err="1">
                <a:solidFill>
                  <a:srgbClr val="FFFF00"/>
                </a:solidFill>
              </a:rPr>
              <a:t>Русанівський</a:t>
            </a:r>
            <a:r>
              <a:rPr lang="uk-UA" sz="1800" dirty="0">
                <a:solidFill>
                  <a:srgbClr val="FFFF00"/>
                </a:solidFill>
              </a:rPr>
              <a:t> В. М. Граматика української мови. Морфологія : підручник. Київ : Либідь, 1993. 336 с. </a:t>
            </a:r>
            <a:r>
              <a:rPr lang="en-US" sz="1800" dirty="0">
                <a:solidFill>
                  <a:srgbClr val="FFFF00"/>
                </a:solidFill>
              </a:rPr>
              <a:t>URL</a:t>
            </a:r>
            <a:r>
              <a:rPr lang="uk-UA" sz="1800" dirty="0">
                <a:solidFill>
                  <a:srgbClr val="FFFF00"/>
                </a:solidFill>
              </a:rPr>
              <a:t> : </a:t>
            </a:r>
            <a:r>
              <a:rPr lang="uk-UA" sz="1800" u="sng" dirty="0">
                <a:solidFill>
                  <a:srgbClr val="FFFF00"/>
                </a:solidFill>
                <a:hlinkClick r:id="rId2"/>
              </a:rPr>
              <a:t>http://uareferats.com/index.php/book/details/232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uk-UA" sz="1800" dirty="0">
                <a:solidFill>
                  <a:srgbClr val="FFFF00"/>
                </a:solidFill>
              </a:rPr>
              <a:t>2. Електронні підручники з сучасної української літературної мови. </a:t>
            </a:r>
            <a:r>
              <a:rPr lang="en-US" sz="1800" dirty="0">
                <a:solidFill>
                  <a:srgbClr val="FFFF00"/>
                </a:solidFill>
              </a:rPr>
              <a:t>URL </a:t>
            </a:r>
            <a:r>
              <a:rPr lang="uk-UA" sz="1800" dirty="0">
                <a:solidFill>
                  <a:srgbClr val="FFFF00"/>
                </a:solidFill>
              </a:rPr>
              <a:t>: 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uk-UA" sz="1800" dirty="0">
                <a:solidFill>
                  <a:srgbClr val="FFFF00"/>
                </a:solidFill>
              </a:rPr>
              <a:t>      </a:t>
            </a:r>
            <a:r>
              <a:rPr lang="uk-UA" sz="1800" b="1" u="sng" dirty="0">
                <a:solidFill>
                  <a:srgbClr val="FFFF00"/>
                </a:solidFill>
                <a:hlinkClick r:id="rId3"/>
              </a:rPr>
              <a:t>http://</a:t>
            </a:r>
            <a:r>
              <a:rPr lang="en-US" sz="1800" b="1" u="sng" dirty="0">
                <a:solidFill>
                  <a:srgbClr val="FFFF00"/>
                </a:solidFill>
                <a:hlinkClick r:id="rId3"/>
              </a:rPr>
              <a:t>www</a:t>
            </a:r>
            <a:r>
              <a:rPr lang="uk-UA" sz="1800" b="1" u="sng" dirty="0">
                <a:solidFill>
                  <a:srgbClr val="FFFF00"/>
                </a:solidFill>
                <a:hlinkClick r:id="rId3"/>
              </a:rPr>
              <a:t>.</a:t>
            </a:r>
            <a:r>
              <a:rPr lang="en-US" sz="1800" b="1" u="sng" dirty="0" err="1">
                <a:solidFill>
                  <a:srgbClr val="FFFF00"/>
                </a:solidFill>
                <a:hlinkClick r:id="rId3"/>
              </a:rPr>
              <a:t>mova</a:t>
            </a:r>
            <a:r>
              <a:rPr lang="uk-UA" sz="1800" b="1" u="sng" dirty="0">
                <a:solidFill>
                  <a:srgbClr val="FFFF00"/>
                </a:solidFill>
                <a:hlinkClick r:id="rId3"/>
              </a:rPr>
              <a:t>.</a:t>
            </a:r>
            <a:r>
              <a:rPr lang="en-US" sz="1800" b="1" u="sng" dirty="0">
                <a:solidFill>
                  <a:srgbClr val="FFFF00"/>
                </a:solidFill>
                <a:hlinkClick r:id="rId3"/>
              </a:rPr>
              <a:t>info</a:t>
            </a:r>
            <a:r>
              <a:rPr lang="uk-UA" sz="1800" b="1" u="sng" dirty="0">
                <a:solidFill>
                  <a:srgbClr val="FFFF00"/>
                </a:solidFill>
                <a:hlinkClick r:id="rId3"/>
              </a:rPr>
              <a:t>/</a:t>
            </a:r>
            <a:r>
              <a:rPr lang="en-GB" sz="1800" b="1" u="sng" dirty="0" err="1">
                <a:solidFill>
                  <a:srgbClr val="FFFF00"/>
                </a:solidFill>
                <a:hlinkClick r:id="rId3"/>
              </a:rPr>
              <a:t>pidruchn</a:t>
            </a:r>
            <a:r>
              <a:rPr lang="uk-UA" sz="1800" b="1" u="sng" dirty="0">
                <a:solidFill>
                  <a:srgbClr val="FFFF00"/>
                </a:solidFill>
                <a:hlinkClick r:id="rId3"/>
              </a:rPr>
              <a:t>.</a:t>
            </a:r>
            <a:r>
              <a:rPr lang="en-US" sz="1800" b="1" u="sng" dirty="0" err="1">
                <a:solidFill>
                  <a:srgbClr val="FFFF00"/>
                </a:solidFill>
                <a:hlinkClick r:id="rId3"/>
              </a:rPr>
              <a:t>aspx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uk-UA" sz="1800" b="1" dirty="0">
                <a:solidFill>
                  <a:srgbClr val="FFFF00"/>
                </a:solidFill>
              </a:rPr>
              <a:t>      </a:t>
            </a:r>
            <a:r>
              <a:rPr lang="uk-UA" sz="1800" b="1" u="sng" dirty="0">
                <a:solidFill>
                  <a:srgbClr val="FFFF00"/>
                </a:solidFill>
                <a:hlinkClick r:id="rId4"/>
              </a:rPr>
              <a:t>http://</a:t>
            </a:r>
            <a:r>
              <a:rPr lang="en-US" sz="1800" b="1" u="sng" dirty="0">
                <a:solidFill>
                  <a:srgbClr val="FFFF00"/>
                </a:solidFill>
                <a:hlinkClick r:id="rId4"/>
              </a:rPr>
              <a:t>ukrainskamova.narod.ru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uk-UA" sz="1800" dirty="0">
                <a:solidFill>
                  <a:srgbClr val="FFFF00"/>
                </a:solidFill>
              </a:rPr>
              <a:t>3. Стильові різновиди української мови. </a:t>
            </a:r>
            <a:r>
              <a:rPr lang="uk-UA" sz="1800" i="1" dirty="0">
                <a:solidFill>
                  <a:srgbClr val="FFFF00"/>
                </a:solidFill>
              </a:rPr>
              <a:t>Ізборник</a:t>
            </a:r>
            <a:r>
              <a:rPr lang="uk-UA" sz="1800" dirty="0">
                <a:solidFill>
                  <a:srgbClr val="FFFF00"/>
                </a:solidFill>
              </a:rPr>
              <a:t>. </a:t>
            </a:r>
            <a:r>
              <a:rPr lang="en-US" sz="1800" dirty="0">
                <a:solidFill>
                  <a:srgbClr val="FFFF00"/>
                </a:solidFill>
              </a:rPr>
              <a:t>URL </a:t>
            </a:r>
            <a:r>
              <a:rPr lang="uk-UA" sz="1800" dirty="0">
                <a:solidFill>
                  <a:srgbClr val="FFFF00"/>
                </a:solidFill>
              </a:rPr>
              <a:t>: http://litopys.org.ua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uk-UA" sz="1800" dirty="0">
                <a:solidFill>
                  <a:srgbClr val="FFFF00"/>
                </a:solidFill>
              </a:rPr>
              <a:t>4. Українські словники </a:t>
            </a:r>
            <a:r>
              <a:rPr lang="en-US" sz="1800" dirty="0">
                <a:solidFill>
                  <a:srgbClr val="FFFF00"/>
                </a:solidFill>
              </a:rPr>
              <a:t>on</a:t>
            </a:r>
            <a:r>
              <a:rPr lang="uk-UA" sz="1800" dirty="0">
                <a:solidFill>
                  <a:srgbClr val="FFFF00"/>
                </a:solidFill>
              </a:rPr>
              <a:t>-</a:t>
            </a:r>
            <a:r>
              <a:rPr lang="en-US" sz="1800" dirty="0">
                <a:solidFill>
                  <a:srgbClr val="FFFF00"/>
                </a:solidFill>
              </a:rPr>
              <a:t>line</a:t>
            </a:r>
            <a:r>
              <a:rPr lang="uk-UA" sz="1800" dirty="0">
                <a:solidFill>
                  <a:srgbClr val="FFFF00"/>
                </a:solidFill>
              </a:rPr>
              <a:t> (тлумачний, орфографічний, російсько-український,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uk-UA" sz="1800" dirty="0">
                <a:solidFill>
                  <a:srgbClr val="FFFF00"/>
                </a:solidFill>
              </a:rPr>
              <a:t>    словник сталих виразів, словник української мови).</a:t>
            </a:r>
            <a:r>
              <a:rPr lang="en-US" sz="1800" dirty="0">
                <a:solidFill>
                  <a:srgbClr val="FFFF00"/>
                </a:solidFill>
              </a:rPr>
              <a:t>URL</a:t>
            </a:r>
            <a:r>
              <a:rPr lang="uk-UA" sz="1800" u="sng" dirty="0">
                <a:solidFill>
                  <a:srgbClr val="FFFF00"/>
                </a:solidFill>
              </a:rPr>
              <a:t> </a:t>
            </a:r>
            <a:r>
              <a:rPr lang="uk-UA" sz="1800" dirty="0">
                <a:solidFill>
                  <a:srgbClr val="FFFF00"/>
                </a:solidFill>
              </a:rPr>
              <a:t>: </a:t>
            </a:r>
            <a:r>
              <a:rPr lang="uk-UA" sz="1800" b="1" u="sng" dirty="0">
                <a:solidFill>
                  <a:srgbClr val="FFFF00"/>
                </a:solidFill>
                <a:hlinkClick r:id="rId5"/>
              </a:rPr>
              <a:t>http://www.</a:t>
            </a:r>
            <a:r>
              <a:rPr lang="en-US" sz="1800" b="1" u="sng" dirty="0" err="1">
                <a:solidFill>
                  <a:srgbClr val="FFFF00"/>
                </a:solidFill>
                <a:hlinkClick r:id="rId5"/>
              </a:rPr>
              <a:t>rozum</a:t>
            </a:r>
            <a:r>
              <a:rPr lang="uk-UA" sz="1800" b="1" u="sng" dirty="0">
                <a:solidFill>
                  <a:srgbClr val="FFFF00"/>
                </a:solidFill>
                <a:hlinkClick r:id="rId5"/>
              </a:rPr>
              <a:t>.</a:t>
            </a:r>
            <a:r>
              <a:rPr lang="en-US" sz="1800" b="1" u="sng" dirty="0">
                <a:solidFill>
                  <a:srgbClr val="FFFF00"/>
                </a:solidFill>
                <a:hlinkClick r:id="rId5"/>
              </a:rPr>
              <a:t>org</a:t>
            </a:r>
            <a:r>
              <a:rPr lang="uk-UA" sz="1800" b="1" u="sng" dirty="0">
                <a:solidFill>
                  <a:srgbClr val="FFFF00"/>
                </a:solidFill>
                <a:hlinkClick r:id="rId5"/>
              </a:rPr>
              <a:t>.</a:t>
            </a:r>
            <a:r>
              <a:rPr lang="en-US" sz="1800" b="1" u="sng" dirty="0" err="1">
                <a:solidFill>
                  <a:srgbClr val="FFFF00"/>
                </a:solidFill>
                <a:hlinkClick r:id="rId5"/>
              </a:rPr>
              <a:t>ua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uk-UA" sz="1800" dirty="0">
                <a:solidFill>
                  <a:srgbClr val="FFFF00"/>
                </a:solidFill>
              </a:rPr>
              <a:t>5. Український правопис із </a:t>
            </a:r>
            <a:r>
              <a:rPr lang="uk-UA" sz="1800" dirty="0" err="1">
                <a:solidFill>
                  <a:srgbClr val="FFFF00"/>
                </a:solidFill>
              </a:rPr>
              <a:t>гіперпокликаннями</a:t>
            </a:r>
            <a:r>
              <a:rPr lang="uk-UA" sz="1800" dirty="0">
                <a:solidFill>
                  <a:srgbClr val="FFFF00"/>
                </a:solidFill>
              </a:rPr>
              <a:t>. </a:t>
            </a:r>
            <a:r>
              <a:rPr lang="en-US" sz="1800" dirty="0">
                <a:solidFill>
                  <a:srgbClr val="FFFF00"/>
                </a:solidFill>
              </a:rPr>
              <a:t>URL</a:t>
            </a:r>
            <a:r>
              <a:rPr lang="en-US" sz="1800" u="sng" dirty="0">
                <a:solidFill>
                  <a:srgbClr val="FFFF00"/>
                </a:solidFill>
              </a:rPr>
              <a:t> </a:t>
            </a:r>
            <a:r>
              <a:rPr lang="uk-UA" sz="1800" dirty="0">
                <a:solidFill>
                  <a:srgbClr val="FFFF00"/>
                </a:solidFill>
              </a:rPr>
              <a:t>: </a:t>
            </a:r>
            <a:r>
              <a:rPr lang="en-US" sz="1800" dirty="0">
                <a:solidFill>
                  <a:srgbClr val="FFFF00"/>
                </a:solidFill>
              </a:rPr>
              <a:t>http</a:t>
            </a:r>
            <a:r>
              <a:rPr lang="uk-UA" sz="1800" dirty="0">
                <a:solidFill>
                  <a:srgbClr val="FFFF00"/>
                </a:solidFill>
              </a:rPr>
              <a:t>://</a:t>
            </a:r>
            <a:r>
              <a:rPr lang="en-US" sz="1800" dirty="0">
                <a:solidFill>
                  <a:srgbClr val="FFFF00"/>
                </a:solidFill>
              </a:rPr>
              <a:t>www</a:t>
            </a:r>
            <a:r>
              <a:rPr lang="uk-UA" sz="1800" dirty="0">
                <a:solidFill>
                  <a:srgbClr val="FFFF00"/>
                </a:solidFill>
              </a:rPr>
              <a:t>.</a:t>
            </a:r>
            <a:r>
              <a:rPr lang="en-US" sz="1800" dirty="0" err="1">
                <a:solidFill>
                  <a:srgbClr val="FFFF00"/>
                </a:solidFill>
              </a:rPr>
              <a:t>ulif</a:t>
            </a:r>
            <a:r>
              <a:rPr lang="uk-UA" sz="1800" dirty="0">
                <a:solidFill>
                  <a:srgbClr val="FFFF00"/>
                </a:solidFill>
              </a:rPr>
              <a:t>.</a:t>
            </a:r>
            <a:r>
              <a:rPr lang="en-US" sz="1800" dirty="0">
                <a:solidFill>
                  <a:srgbClr val="FFFF00"/>
                </a:solidFill>
              </a:rPr>
              <a:t>org</a:t>
            </a:r>
            <a:r>
              <a:rPr lang="uk-UA" sz="1800" dirty="0">
                <a:solidFill>
                  <a:srgbClr val="FFFF00"/>
                </a:solidFill>
              </a:rPr>
              <a:t>.</a:t>
            </a:r>
            <a:r>
              <a:rPr lang="en-US" sz="1800" dirty="0" err="1">
                <a:solidFill>
                  <a:srgbClr val="FFFF00"/>
                </a:solidFill>
              </a:rPr>
              <a:t>ua</a:t>
            </a:r>
            <a:r>
              <a:rPr lang="uk-UA" sz="1800" dirty="0">
                <a:solidFill>
                  <a:srgbClr val="FFFF00"/>
                </a:solidFill>
              </a:rPr>
              <a:t>/</a:t>
            </a:r>
            <a:r>
              <a:rPr lang="en-US" sz="1800" dirty="0">
                <a:solidFill>
                  <a:srgbClr val="FFFF00"/>
                </a:solidFill>
              </a:rPr>
              <a:t>data</a:t>
            </a:r>
            <a:r>
              <a:rPr lang="uk-UA" sz="1800" dirty="0">
                <a:solidFill>
                  <a:srgbClr val="FFFF00"/>
                </a:solidFill>
              </a:rPr>
              <a:t>/?</a:t>
            </a:r>
            <a:r>
              <a:rPr lang="en-US" sz="1800" dirty="0" err="1">
                <a:solidFill>
                  <a:srgbClr val="FFFF00"/>
                </a:solidFill>
              </a:rPr>
              <a:t>fbclid</a:t>
            </a:r>
            <a:r>
              <a:rPr lang="uk-UA" sz="1800" dirty="0">
                <a:solidFill>
                  <a:srgbClr val="FFFF00"/>
                </a:solidFill>
              </a:rPr>
              <a:t>=</a:t>
            </a:r>
            <a:r>
              <a:rPr lang="en-US" sz="1800" dirty="0" err="1">
                <a:solidFill>
                  <a:srgbClr val="FFFF00"/>
                </a:solidFill>
              </a:rPr>
              <a:t>IwAR</a:t>
            </a:r>
            <a:r>
              <a:rPr lang="uk-UA" sz="1800" dirty="0">
                <a:solidFill>
                  <a:srgbClr val="FFFF00"/>
                </a:solidFill>
              </a:rPr>
              <a:t>3</a:t>
            </a:r>
            <a:r>
              <a:rPr lang="en-US" sz="1800" dirty="0" err="1">
                <a:solidFill>
                  <a:srgbClr val="FFFF00"/>
                </a:solidFill>
              </a:rPr>
              <a:t>cpjQjwPyp</a:t>
            </a:r>
            <a:r>
              <a:rPr lang="uk-UA" sz="1800" dirty="0">
                <a:solidFill>
                  <a:srgbClr val="FFFF00"/>
                </a:solidFill>
              </a:rPr>
              <a:t>_</a:t>
            </a:r>
            <a:r>
              <a:rPr lang="en-US" sz="1800" dirty="0" err="1">
                <a:solidFill>
                  <a:srgbClr val="FFFF00"/>
                </a:solidFill>
              </a:rPr>
              <a:t>eZOF</a:t>
            </a:r>
            <a:r>
              <a:rPr lang="uk-UA" sz="1800" dirty="0">
                <a:solidFill>
                  <a:srgbClr val="FFFF00"/>
                </a:solidFill>
              </a:rPr>
              <a:t>2</a:t>
            </a:r>
            <a:r>
              <a:rPr lang="en-US" sz="1800" dirty="0" err="1">
                <a:solidFill>
                  <a:srgbClr val="FFFF00"/>
                </a:solidFill>
              </a:rPr>
              <a:t>cEC</a:t>
            </a:r>
            <a:r>
              <a:rPr lang="uk-UA" sz="1800" dirty="0">
                <a:solidFill>
                  <a:srgbClr val="FFFF00"/>
                </a:solidFill>
              </a:rPr>
              <a:t>5</a:t>
            </a:r>
            <a:r>
              <a:rPr lang="en-US" sz="1800" dirty="0" err="1">
                <a:solidFill>
                  <a:srgbClr val="FFFF00"/>
                </a:solidFill>
              </a:rPr>
              <a:t>FwZ</a:t>
            </a:r>
            <a:r>
              <a:rPr lang="uk-UA" sz="1800" dirty="0">
                <a:solidFill>
                  <a:srgbClr val="FFFF00"/>
                </a:solidFill>
              </a:rPr>
              <a:t>9</a:t>
            </a:r>
            <a:r>
              <a:rPr lang="en-US" sz="1800" dirty="0" err="1">
                <a:solidFill>
                  <a:srgbClr val="FFFF00"/>
                </a:solidFill>
              </a:rPr>
              <a:t>Wv</a:t>
            </a:r>
            <a:r>
              <a:rPr lang="uk-UA" sz="1800" dirty="0">
                <a:solidFill>
                  <a:srgbClr val="FFFF00"/>
                </a:solidFill>
              </a:rPr>
              <a:t>7</a:t>
            </a:r>
            <a:r>
              <a:rPr lang="en-US" sz="1800" dirty="0" err="1">
                <a:solidFill>
                  <a:srgbClr val="FFFF00"/>
                </a:solidFill>
              </a:rPr>
              <a:t>wNXacQFnVHJgwiuki</a:t>
            </a:r>
            <a:r>
              <a:rPr lang="uk-UA" sz="1800" dirty="0">
                <a:solidFill>
                  <a:srgbClr val="FFFF00"/>
                </a:solidFill>
              </a:rPr>
              <a:t>4</a:t>
            </a:r>
            <a:r>
              <a:rPr lang="en-US" sz="1800" dirty="0" err="1">
                <a:solidFill>
                  <a:srgbClr val="FFFF00"/>
                </a:solidFill>
              </a:rPr>
              <a:t>jdwRfBnmR</a:t>
            </a:r>
            <a:r>
              <a:rPr lang="uk-UA" sz="1800" dirty="0">
                <a:solidFill>
                  <a:srgbClr val="FFFF00"/>
                </a:solidFill>
              </a:rPr>
              <a:t>9</a:t>
            </a:r>
            <a:r>
              <a:rPr lang="en-US" sz="1800" dirty="0" err="1">
                <a:solidFill>
                  <a:srgbClr val="FFFF00"/>
                </a:solidFill>
              </a:rPr>
              <a:t>Ec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uk-UA" sz="1800" dirty="0">
                <a:solidFill>
                  <a:srgbClr val="FFFF0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408" y="0"/>
            <a:ext cx="10632885" cy="2182368"/>
          </a:xfrm>
        </p:spPr>
        <p:txBody>
          <a:bodyPr/>
          <a:lstStyle/>
          <a:p>
            <a:pPr algn="ctr"/>
            <a:r>
              <a:rPr lang="uk-UA" sz="5400" b="1" dirty="0">
                <a:solidFill>
                  <a:srgbClr val="FFFF00"/>
                </a:solidFill>
              </a:rPr>
              <a:t>Інформаційні ресурси</a:t>
            </a:r>
            <a:endParaRPr lang="ru-RU" sz="5400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47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Тема 1.</a:t>
            </a:r>
            <a:r>
              <a:rPr lang="uk-UA" i="1" dirty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Поняття про культуру </a:t>
            </a:r>
            <a:r>
              <a:rPr lang="uk-UA" b="1" dirty="0" smtClean="0">
                <a:solidFill>
                  <a:srgbClr val="FFFF00"/>
                </a:solidFill>
              </a:rPr>
              <a:t>мовлення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Мова </a:t>
            </a:r>
            <a:r>
              <a:rPr lang="uk-UA" b="1" dirty="0">
                <a:solidFill>
                  <a:srgbClr val="FFFF00"/>
                </a:solidFill>
              </a:rPr>
              <a:t>й мовлення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Зміст поняття «Культура усного мовлення».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Поняття </a:t>
            </a:r>
            <a:r>
              <a:rPr lang="uk-UA" b="1" dirty="0" err="1">
                <a:solidFill>
                  <a:srgbClr val="FFFF00"/>
                </a:solidFill>
              </a:rPr>
              <a:t>мовної</a:t>
            </a:r>
            <a:r>
              <a:rPr lang="uk-UA" b="1" dirty="0">
                <a:solidFill>
                  <a:srgbClr val="FFFF00"/>
                </a:solidFill>
              </a:rPr>
              <a:t> й мовленнєвої  норми української мови.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Мовленнєва </a:t>
            </a:r>
            <a:r>
              <a:rPr lang="uk-UA" b="1" dirty="0">
                <a:solidFill>
                  <a:srgbClr val="FFFF00"/>
                </a:solidFill>
              </a:rPr>
              <a:t>культура в </a:t>
            </a:r>
            <a:r>
              <a:rPr lang="uk-UA" b="1" dirty="0" err="1">
                <a:solidFill>
                  <a:srgbClr val="FFFF00"/>
                </a:solidFill>
              </a:rPr>
              <a:t>контесті</a:t>
            </a:r>
            <a:r>
              <a:rPr lang="uk-UA" b="1" dirty="0">
                <a:solidFill>
                  <a:srgbClr val="FFFF00"/>
                </a:solidFill>
              </a:rPr>
              <a:t> сучасних реалій.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Усний </a:t>
            </a:r>
            <a:r>
              <a:rPr lang="uk-UA" b="1" dirty="0">
                <a:solidFill>
                  <a:srgbClr val="FFFF00"/>
                </a:solidFill>
              </a:rPr>
              <a:t>текст і вимоги до нього.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Поняття </a:t>
            </a:r>
            <a:r>
              <a:rPr lang="uk-UA" b="1" dirty="0">
                <a:solidFill>
                  <a:srgbClr val="FFFF00"/>
                </a:solidFill>
              </a:rPr>
              <a:t>«Екологія», «</a:t>
            </a:r>
            <a:r>
              <a:rPr lang="uk-UA" b="1" dirty="0" err="1">
                <a:solidFill>
                  <a:srgbClr val="FFFF00"/>
                </a:solidFill>
              </a:rPr>
              <a:t>Лінгвоекологія</a:t>
            </a:r>
            <a:r>
              <a:rPr lang="uk-UA" b="1" dirty="0">
                <a:solidFill>
                  <a:srgbClr val="FFFF00"/>
                </a:solidFill>
              </a:rPr>
              <a:t>».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432" y="1113663"/>
            <a:ext cx="2801429" cy="394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Тема 2.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Складові комунікативної якості культури </a:t>
            </a:r>
            <a:r>
              <a:rPr lang="uk-UA" b="1" dirty="0" smtClean="0">
                <a:solidFill>
                  <a:srgbClr val="FFFF00"/>
                </a:solidFill>
              </a:rPr>
              <a:t>мови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Техніка </a:t>
            </a:r>
            <a:r>
              <a:rPr lang="uk-UA" b="1" dirty="0">
                <a:solidFill>
                  <a:srgbClr val="FFFF00"/>
                </a:solidFill>
              </a:rPr>
              <a:t>мовлення як необхідна передумова словесної дії</a:t>
            </a:r>
            <a:r>
              <a:rPr lang="uk-UA" b="1" i="1" dirty="0">
                <a:solidFill>
                  <a:srgbClr val="FFFF00"/>
                </a:solidFill>
              </a:rPr>
              <a:t>. </a:t>
            </a:r>
            <a:endParaRPr lang="uk-UA" b="1" i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Орфоепічна </a:t>
            </a:r>
            <a:r>
              <a:rPr lang="uk-UA" b="1" dirty="0">
                <a:solidFill>
                  <a:srgbClr val="FFFF00"/>
                </a:solidFill>
              </a:rPr>
              <a:t>правильність мовлення. Інтонація та її види.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Акустичні </a:t>
            </a:r>
            <a:r>
              <a:rPr lang="uk-UA" b="1" dirty="0">
                <a:solidFill>
                  <a:srgbClr val="FFFF00"/>
                </a:solidFill>
              </a:rPr>
              <a:t>властивості звуків. Правила орфоепії голосних, приголосних, сполучень звуків.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Позиційні </a:t>
            </a:r>
            <a:r>
              <a:rPr lang="uk-UA" b="1" dirty="0">
                <a:solidFill>
                  <a:srgbClr val="FFFF00"/>
                </a:solidFill>
              </a:rPr>
              <a:t>й комбінаторні вияви фонем. Асиміляція приголосних.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Наголос</a:t>
            </a:r>
            <a:r>
              <a:rPr lang="uk-UA" b="1" dirty="0">
                <a:solidFill>
                  <a:srgbClr val="FFFF00"/>
                </a:solidFill>
              </a:rPr>
              <a:t>, правила наголошування слів.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257937"/>
            <a:ext cx="2647950" cy="1733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887" y="4949952"/>
            <a:ext cx="3114675" cy="17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8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Тема 3.  Лексико-граматичні складові комунікативної якості культури мови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Граматична </a:t>
            </a:r>
            <a:r>
              <a:rPr lang="uk-UA" b="1" dirty="0">
                <a:solidFill>
                  <a:srgbClr val="FFFF00"/>
                </a:solidFill>
              </a:rPr>
              <a:t>правильність мовлення.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Точність </a:t>
            </a:r>
            <a:r>
              <a:rPr lang="uk-UA" b="1" dirty="0">
                <a:solidFill>
                  <a:srgbClr val="FFFF00"/>
                </a:solidFill>
              </a:rPr>
              <a:t>мовлення.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Логічність </a:t>
            </a:r>
            <a:r>
              <a:rPr lang="uk-UA" b="1" dirty="0">
                <a:solidFill>
                  <a:srgbClr val="FFFF00"/>
                </a:solidFill>
              </a:rPr>
              <a:t>мовлення. Лексико-фразеологічне багатство й різноманітність мовлення.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Чистота </a:t>
            </a:r>
            <a:r>
              <a:rPr lang="uk-UA" b="1" dirty="0">
                <a:solidFill>
                  <a:srgbClr val="FFFF00"/>
                </a:solidFill>
              </a:rPr>
              <a:t>мовлення.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Доречність </a:t>
            </a:r>
            <a:r>
              <a:rPr lang="uk-UA" b="1" dirty="0">
                <a:solidFill>
                  <a:srgbClr val="FFFF00"/>
                </a:solidFill>
              </a:rPr>
              <a:t>мовлення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err="1">
                <a:solidFill>
                  <a:srgbClr val="FFFF00"/>
                </a:solidFill>
              </a:rPr>
              <a:t>Мовні</a:t>
            </a:r>
            <a:r>
              <a:rPr lang="uk-UA" b="1" dirty="0">
                <a:solidFill>
                  <a:srgbClr val="FFFF00"/>
                </a:solidFill>
              </a:rPr>
              <a:t> штампи, канцеляризм.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Виразність </a:t>
            </a:r>
            <a:r>
              <a:rPr lang="uk-UA" b="1" dirty="0">
                <a:solidFill>
                  <a:srgbClr val="FFFF00"/>
                </a:solidFill>
              </a:rPr>
              <a:t>мовлення.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088" y="237363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014" y="4301067"/>
            <a:ext cx="2305049" cy="23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3322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335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Культура усного мовлення</vt:lpstr>
      <vt:lpstr>Зв`язок з викладачем</vt:lpstr>
      <vt:lpstr>Презентация PowerPoint</vt:lpstr>
      <vt:lpstr>Форма семестрового контролю: залік</vt:lpstr>
      <vt:lpstr>література</vt:lpstr>
      <vt:lpstr>1. Безпояско О. К., Городенська К. Г., Русанівський В. М. Граматика української мови. Морфологія : підручник. Київ : Либідь, 1993. 336 с. URL : http://uareferats.com/index.php/book/details/232 2. Електронні підручники з сучасної української літературної мови. URL :        http://www.mova.info/pidruchn.aspx       http://ukrainskamova.narod.ru 3. Стильові різновиди української мови. Ізборник. URL : http://litopys.org.ua 4. Українські словники on-line (тлумачний, орфографічний, російсько-український,     словник сталих виразів, словник української мови).URL : http://www.rozum.org.ua 5. Український правопис із гіперпокликаннями. URL : http://www.ulif.org.ua/data/?fbclid=IwAR3cpjQjwPyp_eZOF2cEC5FwZ9Wv7wNXacQFnVHJgwiuki4jdwRfBnmR9Ec     </vt:lpstr>
      <vt:lpstr>Тема 1. Поняття про культуру мовлення</vt:lpstr>
      <vt:lpstr>Тема 2. Складові комунікативної якості культури мови</vt:lpstr>
      <vt:lpstr>Тема 3.  Лексико-граматичні складові комунікативної якості культури мови</vt:lpstr>
      <vt:lpstr>Тема 4.  Мовні норми етикету </vt:lpstr>
      <vt:lpstr>Тема 5. Телефонний мовленнєвий етикет</vt:lpstr>
      <vt:lpstr>Тема 6. Невербальні засоби спілкування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усного мовлення</dc:title>
  <dc:creator>admin</dc:creator>
  <cp:lastModifiedBy>admin</cp:lastModifiedBy>
  <cp:revision>3</cp:revision>
  <dcterms:created xsi:type="dcterms:W3CDTF">2024-10-17T15:29:52Z</dcterms:created>
  <dcterms:modified xsi:type="dcterms:W3CDTF">2024-10-17T15:52:05Z</dcterms:modified>
</cp:coreProperties>
</file>