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4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A66AE-81F5-474A-B74B-EE41E9320F19}" type="datetimeFigureOut">
              <a:rPr lang="uk-UA" smtClean="0"/>
              <a:pPr/>
              <a:t>02.09.2024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F593F-0D5B-4CF0-BEE2-6583C73E727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5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8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13087"/>
          </a:xfrm>
        </p:spPr>
        <p:txBody>
          <a:bodyPr>
            <a:normAutofit/>
          </a:bodyPr>
          <a:lstStyle/>
          <a:p>
            <a:r>
              <a:rPr lang="uk-UA" b="1" dirty="0">
                <a:latin typeface="Arial" pitchFamily="34" charset="0"/>
                <a:cs typeface="Arial" pitchFamily="34" charset="0"/>
              </a:rPr>
              <a:t>Якісні реакції </a:t>
            </a:r>
            <a:br>
              <a:rPr lang="uk-UA" b="1" dirty="0">
                <a:latin typeface="Arial" pitchFamily="34" charset="0"/>
                <a:cs typeface="Arial" pitchFamily="34" charset="0"/>
              </a:rPr>
            </a:br>
            <a:r>
              <a:rPr lang="uk-UA" b="1" dirty="0">
                <a:latin typeface="Arial" pitchFamily="34" charset="0"/>
                <a:cs typeface="Arial" pitchFamily="34" charset="0"/>
              </a:rPr>
              <a:t>на карбонові кислоти </a:t>
            </a:r>
          </a:p>
        </p:txBody>
      </p:sp>
    </p:spTree>
    <p:extLst>
      <p:ext uri="{BB962C8B-B14F-4D97-AF65-F5344CB8AC3E}">
        <p14:creationId xmlns:p14="http://schemas.microsoft.com/office/powerpoint/2010/main" val="343896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8401080" cy="1500174"/>
          </a:xfrm>
        </p:spPr>
        <p:txBody>
          <a:bodyPr>
            <a:normAutofit/>
          </a:bodyPr>
          <a:lstStyle/>
          <a:p>
            <a:r>
              <a:rPr lang="ru-RU" dirty="0" err="1">
                <a:latin typeface="Arial" pitchFamily="34" charset="0"/>
                <a:cs typeface="Arial" pitchFamily="34" charset="0"/>
              </a:rPr>
              <a:t>Якісні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реакції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карбонові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кислоти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428736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>
                <a:latin typeface="Arial" pitchFamily="34" charset="0"/>
                <a:cs typeface="Arial" pitchFamily="34" charset="0"/>
              </a:rPr>
              <a:t>1. Реакція з натрій гідрокарбонатом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259731"/>
              </p:ext>
            </p:extLst>
          </p:nvPr>
        </p:nvGraphicFramePr>
        <p:xfrm>
          <a:off x="611560" y="2132856"/>
          <a:ext cx="7929235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CS ChemDraw Drawing" r:id="rId2" imgW="5271135" imgH="956915" progId="ACD.ChemSketchCDX">
                  <p:embed/>
                </p:oleObj>
              </mc:Choice>
              <mc:Fallback>
                <p:oleObj name="CS ChemDraw Drawing" r:id="rId2" imgW="5271135" imgH="956915" progId="ACD.ChemSketchCDX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132856"/>
                        <a:ext cx="7929235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2306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на </a:t>
            </a:r>
            <a:r>
              <a:rPr lang="ru-RU" dirty="0" err="1"/>
              <a:t>карбонові</a:t>
            </a:r>
            <a:r>
              <a:rPr lang="ru-RU" dirty="0"/>
              <a:t> </a:t>
            </a:r>
            <a:r>
              <a:rPr lang="ru-RU" dirty="0" err="1"/>
              <a:t>кислоти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>
                <a:latin typeface="Arial" pitchFamily="34" charset="0"/>
                <a:cs typeface="Arial" pitchFamily="34" charset="0"/>
              </a:rPr>
              <a:t>2. Утворення нерозчинних солей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665332"/>
              </p:ext>
            </p:extLst>
          </p:nvPr>
        </p:nvGraphicFramePr>
        <p:xfrm>
          <a:off x="755576" y="2204864"/>
          <a:ext cx="7798682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CS ChemDraw Drawing" r:id="rId2" imgW="4945047" imgH="958264" progId="ACD.ChemSketchCDX">
                  <p:embed/>
                </p:oleObj>
              </mc:Choice>
              <mc:Fallback>
                <p:oleObj name="CS ChemDraw Drawing" r:id="rId2" imgW="4945047" imgH="958264" progId="ACD.ChemSketchCDX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204864"/>
                        <a:ext cx="7798682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4681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на </a:t>
            </a:r>
            <a:r>
              <a:rPr lang="ru-RU" dirty="0" err="1"/>
              <a:t>карбонові</a:t>
            </a:r>
            <a:r>
              <a:rPr lang="ru-RU" dirty="0"/>
              <a:t> </a:t>
            </a:r>
            <a:r>
              <a:rPr lang="ru-RU" dirty="0" err="1"/>
              <a:t>кислоти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>
                <a:latin typeface="Arial" pitchFamily="34" charset="0"/>
                <a:cs typeface="Arial" pitchFamily="34" charset="0"/>
              </a:rPr>
              <a:t>3. Реакція з </a:t>
            </a:r>
            <a:r>
              <a:rPr lang="uk-UA" sz="2800" b="1" dirty="0" err="1">
                <a:latin typeface="Arial" pitchFamily="34" charset="0"/>
                <a:cs typeface="Arial" pitchFamily="34" charset="0"/>
              </a:rPr>
              <a:t>гідрохлоридом</a:t>
            </a:r>
            <a:r>
              <a:rPr lang="uk-UA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800" b="1" dirty="0" err="1">
                <a:latin typeface="Arial" pitchFamily="34" charset="0"/>
                <a:cs typeface="Arial" pitchFamily="34" charset="0"/>
              </a:rPr>
              <a:t>гідроксиламіну</a:t>
            </a:r>
            <a:endParaRPr lang="uk-UA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53808"/>
              </p:ext>
            </p:extLst>
          </p:nvPr>
        </p:nvGraphicFramePr>
        <p:xfrm>
          <a:off x="971600" y="1700809"/>
          <a:ext cx="5688632" cy="1332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CS ChemDraw Drawing" r:id="rId2" imgW="4708849" imgH="1102949" progId="ACD.ChemSketchCDX">
                  <p:embed/>
                </p:oleObj>
              </mc:Choice>
              <mc:Fallback>
                <p:oleObj name="CS ChemDraw Drawing" r:id="rId2" imgW="4708849" imgH="1102949" progId="ACD.ChemSketchCDX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700809"/>
                        <a:ext cx="5688632" cy="1332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011951"/>
              </p:ext>
            </p:extLst>
          </p:nvPr>
        </p:nvGraphicFramePr>
        <p:xfrm>
          <a:off x="971599" y="3212976"/>
          <a:ext cx="690053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CS ChemDraw Drawing" r:id="rId4" imgW="5511923" imgH="747986" progId="ACD.ChemSketchCDX">
                  <p:embed/>
                </p:oleObj>
              </mc:Choice>
              <mc:Fallback>
                <p:oleObj name="CS ChemDraw Drawing" r:id="rId4" imgW="5511923" imgH="747986" progId="ACD.ChemSketchCDX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99" y="3212976"/>
                        <a:ext cx="6900533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298684"/>
              </p:ext>
            </p:extLst>
          </p:nvPr>
        </p:nvGraphicFramePr>
        <p:xfrm>
          <a:off x="971601" y="4221088"/>
          <a:ext cx="6336703" cy="1370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CS ChemDraw Drawing" r:id="rId6" imgW="4954225" imgH="1070827" progId="ACD.ChemSketchCDX">
                  <p:embed/>
                </p:oleObj>
              </mc:Choice>
              <mc:Fallback>
                <p:oleObj name="CS ChemDraw Drawing" r:id="rId6" imgW="4954225" imgH="1070827" progId="ACD.ChemSketchCDX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1" y="4221088"/>
                        <a:ext cx="6336703" cy="13704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93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на </a:t>
            </a:r>
            <a:r>
              <a:rPr lang="ru-RU" dirty="0" err="1"/>
              <a:t>карбонові</a:t>
            </a:r>
            <a:r>
              <a:rPr lang="ru-RU" dirty="0"/>
              <a:t> </a:t>
            </a:r>
            <a:r>
              <a:rPr lang="ru-RU" dirty="0" err="1"/>
              <a:t>кислоти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8929718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200" b="1" dirty="0">
                <a:latin typeface="Arial" pitchFamily="34" charset="0"/>
                <a:cs typeface="Arial" pitchFamily="34" charset="0"/>
              </a:rPr>
              <a:t>4. </a:t>
            </a:r>
            <a:r>
              <a:rPr lang="ru-RU" sz="2200" b="1" dirty="0" err="1">
                <a:latin typeface="Arial" pitchFamily="34" charset="0"/>
                <a:cs typeface="Arial" pitchFamily="34" charset="0"/>
              </a:rPr>
              <a:t>Реакція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>
                <a:latin typeface="Arial" pitchFamily="34" charset="0"/>
                <a:cs typeface="Arial" pitchFamily="34" charset="0"/>
              </a:rPr>
              <a:t>окиснення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>
                <a:latin typeface="Arial" pitchFamily="34" charset="0"/>
                <a:cs typeface="Arial" pitchFamily="34" charset="0"/>
              </a:rPr>
              <a:t>карбонових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 кислот </a:t>
            </a:r>
            <a:r>
              <a:rPr lang="ru-RU" sz="2200" b="1" dirty="0" err="1">
                <a:latin typeface="Arial" pitchFamily="34" charset="0"/>
                <a:cs typeface="Arial" pitchFamily="34" charset="0"/>
              </a:rPr>
              <a:t>калій</a:t>
            </a:r>
            <a:r>
              <a:rPr lang="ru-RU" sz="2200" b="1" dirty="0">
                <a:latin typeface="Arial" pitchFamily="34" charset="0"/>
                <a:cs typeface="Arial" pitchFamily="34" charset="0"/>
              </a:rPr>
              <a:t> перманганатом</a:t>
            </a:r>
            <a:endParaRPr lang="uk-UA" sz="2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058663"/>
              </p:ext>
            </p:extLst>
          </p:nvPr>
        </p:nvGraphicFramePr>
        <p:xfrm>
          <a:off x="899592" y="1700808"/>
          <a:ext cx="7439060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CS ChemDraw Drawing" r:id="rId2" imgW="6484250" imgH="1506769" progId="ACD.ChemSketchCDX">
                  <p:embed/>
                </p:oleObj>
              </mc:Choice>
              <mc:Fallback>
                <p:oleObj name="CS ChemDraw Drawing" r:id="rId2" imgW="6484250" imgH="1506769" progId="ACD.ChemSketchCDX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700808"/>
                        <a:ext cx="7439060" cy="17281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875665"/>
              </p:ext>
            </p:extLst>
          </p:nvPr>
        </p:nvGraphicFramePr>
        <p:xfrm>
          <a:off x="827584" y="3429000"/>
          <a:ext cx="6012990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CS ChemDraw Drawing" r:id="rId4" imgW="5350498" imgH="897259" progId="ACD.ChemSketchCDX">
                  <p:embed/>
                </p:oleObj>
              </mc:Choice>
              <mc:Fallback>
                <p:oleObj name="CS ChemDraw Drawing" r:id="rId4" imgW="5350498" imgH="897259" progId="ACD.ChemSketchCDX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429000"/>
                        <a:ext cx="6012990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843873"/>
              </p:ext>
            </p:extLst>
          </p:nvPr>
        </p:nvGraphicFramePr>
        <p:xfrm>
          <a:off x="755576" y="4725144"/>
          <a:ext cx="3396819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CS ChemDraw Drawing" r:id="rId6" imgW="2860293" imgH="909406" progId="ACD.ChemSketchCDX">
                  <p:embed/>
                </p:oleObj>
              </mc:Choice>
              <mc:Fallback>
                <p:oleObj name="CS ChemDraw Drawing" r:id="rId6" imgW="2860293" imgH="909406" progId="ACD.ChemSketchCDX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725144"/>
                        <a:ext cx="3396819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93752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52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Тема Office</vt:lpstr>
      <vt:lpstr>CS ChemDraw Drawing</vt:lpstr>
      <vt:lpstr>Якісні реакції  на карбонові кислоти </vt:lpstr>
      <vt:lpstr>Якісні реакції  на карбонові кислоти</vt:lpstr>
      <vt:lpstr>Якісні реакції на карбонові кислоти</vt:lpstr>
      <vt:lpstr>Якісні реакції на карбонові кислоти</vt:lpstr>
      <vt:lpstr>Якісні реакції на карбонові кислоти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Якісні реакції на карбоновій кислоти та аміни</dc:title>
  <dc:creator>Sara Yasmeen (Wipro Technologies)</dc:creator>
  <cp:lastModifiedBy>Gencheva.Viktoriia@renters.mans.edu.pl Gencheva</cp:lastModifiedBy>
  <cp:revision>50</cp:revision>
  <dcterms:created xsi:type="dcterms:W3CDTF">2010-02-23T11:30:32Z</dcterms:created>
  <dcterms:modified xsi:type="dcterms:W3CDTF">2024-09-02T07:38:30Z</dcterms:modified>
</cp:coreProperties>
</file>