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63" r:id="rId8"/>
    <p:sldId id="265" r:id="rId9"/>
    <p:sldId id="264" r:id="rId10"/>
    <p:sldId id="266" r:id="rId11"/>
    <p:sldId id="267" r:id="rId12"/>
    <p:sldId id="270" r:id="rId13"/>
    <p:sldId id="268" r:id="rId14"/>
    <p:sldId id="258" r:id="rId1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336600"/>
    <a:srgbClr val="919163"/>
    <a:srgbClr val="5EC902"/>
    <a:srgbClr val="006600"/>
    <a:srgbClr val="4D4D4D"/>
    <a:srgbClr val="2263D4"/>
    <a:srgbClr val="606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7C7D8E-DB72-4360-8875-C4AF6F475D7D}" type="doc">
      <dgm:prSet loTypeId="urn:microsoft.com/office/officeart/2005/8/layout/hList3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C43B120-D179-412B-B394-907E1AFC4001}">
      <dgm:prSet phldrT="[Текст]"/>
      <dgm:spPr/>
      <dgm:t>
        <a:bodyPr/>
        <a:lstStyle/>
        <a:p>
          <a:r>
            <a:rPr lang="ru-RU" b="1" dirty="0" smtClean="0"/>
            <a:t>Структура промислових роботів</a:t>
          </a:r>
          <a:endParaRPr lang="ru-RU" dirty="0"/>
        </a:p>
      </dgm:t>
    </dgm:pt>
    <dgm:pt modelId="{3070E5EF-0A31-45F7-A013-C91DB67D4457}" type="parTrans" cxnId="{3549AEB3-9CDD-483D-AF4E-137ADC9AEF23}">
      <dgm:prSet/>
      <dgm:spPr/>
      <dgm:t>
        <a:bodyPr/>
        <a:lstStyle/>
        <a:p>
          <a:endParaRPr lang="ru-RU"/>
        </a:p>
      </dgm:t>
    </dgm:pt>
    <dgm:pt modelId="{F7D19967-1150-454F-BD99-E7DEA0311E85}" type="sibTrans" cxnId="{3549AEB3-9CDD-483D-AF4E-137ADC9AEF23}">
      <dgm:prSet/>
      <dgm:spPr/>
      <dgm:t>
        <a:bodyPr/>
        <a:lstStyle/>
        <a:p>
          <a:endParaRPr lang="ru-RU"/>
        </a:p>
      </dgm:t>
    </dgm:pt>
    <dgm:pt modelId="{10865D31-757E-464C-BDE3-53269EEAA83E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  <a:hlinkClick xmlns:r="http://schemas.openxmlformats.org/officeDocument/2006/relationships" r:id="rId1" action="ppaction://hlinksldjump"/>
            </a:rPr>
            <a:t>Механічна система (Маніпулятор);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4A0E955-D80B-46C8-817D-067B73AB05F9}" type="parTrans" cxnId="{DED7C8D6-94FB-47A2-8581-4E80F1F5847C}">
      <dgm:prSet/>
      <dgm:spPr/>
      <dgm:t>
        <a:bodyPr/>
        <a:lstStyle/>
        <a:p>
          <a:endParaRPr lang="ru-RU"/>
        </a:p>
      </dgm:t>
    </dgm:pt>
    <dgm:pt modelId="{001B991E-E475-4D7E-B694-B767800DA11C}" type="sibTrans" cxnId="{DED7C8D6-94FB-47A2-8581-4E80F1F5847C}">
      <dgm:prSet/>
      <dgm:spPr/>
      <dgm:t>
        <a:bodyPr/>
        <a:lstStyle/>
        <a:p>
          <a:endParaRPr lang="ru-RU"/>
        </a:p>
      </dgm:t>
    </dgm:pt>
    <dgm:pt modelId="{F01A1FFE-B31F-4026-9E9E-E695797DC793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>
              <a:solidFill>
                <a:schemeClr val="accent1">
                  <a:lumMod val="10000"/>
                </a:schemeClr>
              </a:solidFill>
            </a:rPr>
            <a:t>Система програмного керування (ЕОМ);</a:t>
          </a:r>
          <a:endParaRPr lang="ru-RU" dirty="0">
            <a:solidFill>
              <a:schemeClr val="accent1">
                <a:lumMod val="10000"/>
              </a:schemeClr>
            </a:solidFill>
          </a:endParaRPr>
        </a:p>
      </dgm:t>
    </dgm:pt>
    <dgm:pt modelId="{CE39780D-B8E6-4E0B-AAB2-57743C6A6883}" type="parTrans" cxnId="{A2FB7CB5-C304-429B-AFA3-261335B497CE}">
      <dgm:prSet/>
      <dgm:spPr/>
      <dgm:t>
        <a:bodyPr/>
        <a:lstStyle/>
        <a:p>
          <a:endParaRPr lang="ru-RU"/>
        </a:p>
      </dgm:t>
    </dgm:pt>
    <dgm:pt modelId="{E50BF6ED-4B18-4855-84D3-00989584EFFD}" type="sibTrans" cxnId="{A2FB7CB5-C304-429B-AFA3-261335B497CE}">
      <dgm:prSet/>
      <dgm:spPr/>
      <dgm:t>
        <a:bodyPr/>
        <a:lstStyle/>
        <a:p>
          <a:endParaRPr lang="ru-RU"/>
        </a:p>
      </dgm:t>
    </dgm:pt>
    <dgm:pt modelId="{A7053247-D1F6-4296-A1F5-3A7EC6F265C3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Інформаційна система.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BC551FC-A7A6-4598-B506-7AE9AB0BD817}" type="parTrans" cxnId="{5F08E587-27E9-4992-9773-9C7E06874814}">
      <dgm:prSet/>
      <dgm:spPr/>
      <dgm:t>
        <a:bodyPr/>
        <a:lstStyle/>
        <a:p>
          <a:endParaRPr lang="ru-RU"/>
        </a:p>
      </dgm:t>
    </dgm:pt>
    <dgm:pt modelId="{C7059821-891C-4E58-BDB1-E61619551389}" type="sibTrans" cxnId="{5F08E587-27E9-4992-9773-9C7E06874814}">
      <dgm:prSet/>
      <dgm:spPr/>
      <dgm:t>
        <a:bodyPr/>
        <a:lstStyle/>
        <a:p>
          <a:endParaRPr lang="ru-RU"/>
        </a:p>
      </dgm:t>
    </dgm:pt>
    <dgm:pt modelId="{BAD7E3FD-87DC-46E8-BF20-FEBA40046BAB}" type="pres">
      <dgm:prSet presAssocID="{147C7D8E-DB72-4360-8875-C4AF6F475D7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226C6C-5EBD-4140-BC23-AF886AC993F0}" type="pres">
      <dgm:prSet presAssocID="{8C43B120-D179-412B-B394-907E1AFC4001}" presName="roof" presStyleLbl="dkBgShp" presStyleIdx="0" presStyleCnt="2" custLinFactNeighborY="-30769"/>
      <dgm:spPr/>
      <dgm:t>
        <a:bodyPr/>
        <a:lstStyle/>
        <a:p>
          <a:endParaRPr lang="ru-RU"/>
        </a:p>
      </dgm:t>
    </dgm:pt>
    <dgm:pt modelId="{F98CC23D-B173-4382-B514-46D143419959}" type="pres">
      <dgm:prSet presAssocID="{8C43B120-D179-412B-B394-907E1AFC4001}" presName="pillars" presStyleCnt="0"/>
      <dgm:spPr/>
    </dgm:pt>
    <dgm:pt modelId="{E0139692-CC9F-4E2D-844C-9588D45C41A7}" type="pres">
      <dgm:prSet presAssocID="{8C43B120-D179-412B-B394-907E1AFC4001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A7946-4F35-406F-A746-8A9D79E5F86C}" type="pres">
      <dgm:prSet presAssocID="{F01A1FFE-B31F-4026-9E9E-E695797DC793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DFB2F-0F11-4357-8AB0-EFED433B445B}" type="pres">
      <dgm:prSet presAssocID="{A7053247-D1F6-4296-A1F5-3A7EC6F265C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25DF3-C53B-442E-9975-12B95580FF55}" type="pres">
      <dgm:prSet presAssocID="{8C43B120-D179-412B-B394-907E1AFC4001}" presName="base" presStyleLbl="dkBgShp" presStyleIdx="1" presStyleCnt="2"/>
      <dgm:spPr/>
    </dgm:pt>
  </dgm:ptLst>
  <dgm:cxnLst>
    <dgm:cxn modelId="{E1C840BC-4216-43D6-BE68-80BA0838471A}" type="presOf" srcId="{10865D31-757E-464C-BDE3-53269EEAA83E}" destId="{E0139692-CC9F-4E2D-844C-9588D45C41A7}" srcOrd="0" destOrd="0" presId="urn:microsoft.com/office/officeart/2005/8/layout/hList3"/>
    <dgm:cxn modelId="{5212E49D-4DE4-4996-AE4D-DADEECD4F790}" type="presOf" srcId="{F01A1FFE-B31F-4026-9E9E-E695797DC793}" destId="{A17A7946-4F35-406F-A746-8A9D79E5F86C}" srcOrd="0" destOrd="0" presId="urn:microsoft.com/office/officeart/2005/8/layout/hList3"/>
    <dgm:cxn modelId="{7426A557-D7C8-4C5C-9A48-B52D15BE6C33}" type="presOf" srcId="{A7053247-D1F6-4296-A1F5-3A7EC6F265C3}" destId="{6CADFB2F-0F11-4357-8AB0-EFED433B445B}" srcOrd="0" destOrd="0" presId="urn:microsoft.com/office/officeart/2005/8/layout/hList3"/>
    <dgm:cxn modelId="{DED7C8D6-94FB-47A2-8581-4E80F1F5847C}" srcId="{8C43B120-D179-412B-B394-907E1AFC4001}" destId="{10865D31-757E-464C-BDE3-53269EEAA83E}" srcOrd="0" destOrd="0" parTransId="{64A0E955-D80B-46C8-817D-067B73AB05F9}" sibTransId="{001B991E-E475-4D7E-B694-B767800DA11C}"/>
    <dgm:cxn modelId="{DA71E5B6-DC12-4597-A5B7-871E71FE5070}" type="presOf" srcId="{8C43B120-D179-412B-B394-907E1AFC4001}" destId="{C1226C6C-5EBD-4140-BC23-AF886AC993F0}" srcOrd="0" destOrd="0" presId="urn:microsoft.com/office/officeart/2005/8/layout/hList3"/>
    <dgm:cxn modelId="{5F08E587-27E9-4992-9773-9C7E06874814}" srcId="{8C43B120-D179-412B-B394-907E1AFC4001}" destId="{A7053247-D1F6-4296-A1F5-3A7EC6F265C3}" srcOrd="2" destOrd="0" parTransId="{EBC551FC-A7A6-4598-B506-7AE9AB0BD817}" sibTransId="{C7059821-891C-4E58-BDB1-E61619551389}"/>
    <dgm:cxn modelId="{3549AEB3-9CDD-483D-AF4E-137ADC9AEF23}" srcId="{147C7D8E-DB72-4360-8875-C4AF6F475D7D}" destId="{8C43B120-D179-412B-B394-907E1AFC4001}" srcOrd="0" destOrd="0" parTransId="{3070E5EF-0A31-45F7-A013-C91DB67D4457}" sibTransId="{F7D19967-1150-454F-BD99-E7DEA0311E85}"/>
    <dgm:cxn modelId="{1B810A10-4FFA-41B8-A121-6FD4AA512B11}" type="presOf" srcId="{147C7D8E-DB72-4360-8875-C4AF6F475D7D}" destId="{BAD7E3FD-87DC-46E8-BF20-FEBA40046BAB}" srcOrd="0" destOrd="0" presId="urn:microsoft.com/office/officeart/2005/8/layout/hList3"/>
    <dgm:cxn modelId="{A2FB7CB5-C304-429B-AFA3-261335B497CE}" srcId="{8C43B120-D179-412B-B394-907E1AFC4001}" destId="{F01A1FFE-B31F-4026-9E9E-E695797DC793}" srcOrd="1" destOrd="0" parTransId="{CE39780D-B8E6-4E0B-AAB2-57743C6A6883}" sibTransId="{E50BF6ED-4B18-4855-84D3-00989584EFFD}"/>
    <dgm:cxn modelId="{953AAE36-D47C-446D-B488-427138F81F0B}" type="presParOf" srcId="{BAD7E3FD-87DC-46E8-BF20-FEBA40046BAB}" destId="{C1226C6C-5EBD-4140-BC23-AF886AC993F0}" srcOrd="0" destOrd="0" presId="urn:microsoft.com/office/officeart/2005/8/layout/hList3"/>
    <dgm:cxn modelId="{D814BF6F-5EB9-4DD3-9B19-B3053F862145}" type="presParOf" srcId="{BAD7E3FD-87DC-46E8-BF20-FEBA40046BAB}" destId="{F98CC23D-B173-4382-B514-46D143419959}" srcOrd="1" destOrd="0" presId="urn:microsoft.com/office/officeart/2005/8/layout/hList3"/>
    <dgm:cxn modelId="{665C3E4B-2D36-41E7-82EB-BA124CA857F3}" type="presParOf" srcId="{F98CC23D-B173-4382-B514-46D143419959}" destId="{E0139692-CC9F-4E2D-844C-9588D45C41A7}" srcOrd="0" destOrd="0" presId="urn:microsoft.com/office/officeart/2005/8/layout/hList3"/>
    <dgm:cxn modelId="{EB05CCDF-F18C-44F7-A634-712CA0E6B06E}" type="presParOf" srcId="{F98CC23D-B173-4382-B514-46D143419959}" destId="{A17A7946-4F35-406F-A746-8A9D79E5F86C}" srcOrd="1" destOrd="0" presId="urn:microsoft.com/office/officeart/2005/8/layout/hList3"/>
    <dgm:cxn modelId="{EFE8F10E-8ED1-434F-A76A-94C9EE44052A}" type="presParOf" srcId="{F98CC23D-B173-4382-B514-46D143419959}" destId="{6CADFB2F-0F11-4357-8AB0-EFED433B445B}" srcOrd="2" destOrd="0" presId="urn:microsoft.com/office/officeart/2005/8/layout/hList3"/>
    <dgm:cxn modelId="{90D11CD5-FF83-42E1-8FB7-8FDF4B578399}" type="presParOf" srcId="{BAD7E3FD-87DC-46E8-BF20-FEBA40046BAB}" destId="{35325DF3-C53B-442E-9975-12B95580FF5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70FC8D-F16F-4D99-85D2-69813A2A3FA7}" type="doc">
      <dgm:prSet loTypeId="urn:microsoft.com/office/officeart/2005/8/layout/hierarchy4" loCatId="list" qsTypeId="urn:microsoft.com/office/officeart/2005/8/quickstyle/simple1#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21BF34D4-0D1A-4D09-BA3A-A4CF6F1ADC74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B68702"/>
        </a:solidFill>
      </dgm:spPr>
      <dgm:t>
        <a:bodyPr/>
        <a:lstStyle/>
        <a:p>
          <a:r>
            <a:rPr lang="ru-RU" b="1" baseline="0" dirty="0" smtClean="0">
              <a:solidFill>
                <a:srgbClr val="990000"/>
              </a:solidFill>
              <a:latin typeface="Georgia" pitchFamily="18" charset="0"/>
            </a:rPr>
            <a:t>По степені досконалості і типам систем керування ПР поділяються на три покоління:</a:t>
          </a:r>
          <a:endParaRPr lang="ru-RU" b="1" baseline="0" dirty="0">
            <a:solidFill>
              <a:srgbClr val="990000"/>
            </a:solidFill>
            <a:latin typeface="Georgia" pitchFamily="18" charset="0"/>
          </a:endParaRPr>
        </a:p>
      </dgm:t>
    </dgm:pt>
    <dgm:pt modelId="{53F525EC-07C1-4161-A51D-39B3A630A50B}" type="parTrans" cxnId="{D3378A2A-43E0-491B-970A-5331EEC2197B}">
      <dgm:prSet/>
      <dgm:spPr/>
      <dgm:t>
        <a:bodyPr/>
        <a:lstStyle/>
        <a:p>
          <a:endParaRPr lang="ru-RU"/>
        </a:p>
      </dgm:t>
    </dgm:pt>
    <dgm:pt modelId="{313525E4-3CB4-4E01-830E-6ADCE738EA4B}" type="sibTrans" cxnId="{D3378A2A-43E0-491B-970A-5331EEC2197B}">
      <dgm:prSet/>
      <dgm:spPr/>
      <dgm:t>
        <a:bodyPr/>
        <a:lstStyle/>
        <a:p>
          <a:endParaRPr lang="ru-RU"/>
        </a:p>
      </dgm:t>
    </dgm:pt>
    <dgm:pt modelId="{2CD1E42C-4479-4C55-88D9-0753C52FAC51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919163"/>
        </a:solidFill>
      </dgm:spPr>
      <dgm:t>
        <a:bodyPr/>
        <a:lstStyle/>
        <a:p>
          <a:r>
            <a:rPr lang="ru-RU" spc="100" baseline="0" dirty="0" smtClean="0">
              <a:solidFill>
                <a:schemeClr val="tx2">
                  <a:lumMod val="95000"/>
                  <a:lumOff val="5000"/>
                </a:schemeClr>
              </a:solidFill>
              <a:latin typeface="Georgia" pitchFamily="18" charset="0"/>
            </a:rPr>
            <a:t>Перше покоління - </a:t>
          </a:r>
          <a:r>
            <a:rPr lang="ru-RU" i="1" spc="100" baseline="0" dirty="0" smtClean="0">
              <a:solidFill>
                <a:schemeClr val="tx2">
                  <a:lumMod val="95000"/>
                  <a:lumOff val="5000"/>
                </a:schemeClr>
              </a:solidFill>
              <a:latin typeface="Georgia" pitchFamily="18" charset="0"/>
            </a:rPr>
            <a:t>програмні роботи</a:t>
          </a:r>
          <a:r>
            <a:rPr lang="ru-RU" spc="100" baseline="0" dirty="0" smtClean="0">
              <a:solidFill>
                <a:schemeClr val="tx2">
                  <a:lumMod val="95000"/>
                  <a:lumOff val="5000"/>
                </a:schemeClr>
              </a:solidFill>
              <a:latin typeface="Georgia" pitchFamily="18" charset="0"/>
            </a:rPr>
            <a:t> (промислові), які працюють за жорсткими програмами. Вони широко застосовуються в машинобудуванні.</a:t>
          </a:r>
          <a:endParaRPr lang="ru-RU" spc="100" baseline="0" dirty="0">
            <a:solidFill>
              <a:schemeClr val="tx2">
                <a:lumMod val="95000"/>
                <a:lumOff val="5000"/>
              </a:schemeClr>
            </a:solidFill>
            <a:latin typeface="Georgia" pitchFamily="18" charset="0"/>
          </a:endParaRPr>
        </a:p>
      </dgm:t>
    </dgm:pt>
    <dgm:pt modelId="{E2685CDE-26A3-4A01-93CB-C4A9966F311D}" type="parTrans" cxnId="{0853D5CE-979F-41A1-90EB-B25B8DFF6003}">
      <dgm:prSet/>
      <dgm:spPr/>
      <dgm:t>
        <a:bodyPr/>
        <a:lstStyle/>
        <a:p>
          <a:endParaRPr lang="ru-RU"/>
        </a:p>
      </dgm:t>
    </dgm:pt>
    <dgm:pt modelId="{CD038EFC-2E55-4D3B-9CBA-8B679D9E0B5A}" type="sibTrans" cxnId="{0853D5CE-979F-41A1-90EB-B25B8DFF6003}">
      <dgm:prSet/>
      <dgm:spPr/>
      <dgm:t>
        <a:bodyPr/>
        <a:lstStyle/>
        <a:p>
          <a:endParaRPr lang="ru-RU"/>
        </a:p>
      </dgm:t>
    </dgm:pt>
    <dgm:pt modelId="{CC51A532-59E9-4B40-92E1-64B3A31E1C70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>
              <a:latin typeface="Georgia" pitchFamily="18" charset="0"/>
            </a:rPr>
            <a:t>Третє покоління –</a:t>
          </a:r>
          <a:r>
            <a:rPr lang="uk-UA" i="1" dirty="0" smtClean="0">
              <a:latin typeface="Georgia" pitchFamily="18" charset="0"/>
            </a:rPr>
            <a:t>роботи зі штучним інтелектом,</a:t>
          </a:r>
          <a:r>
            <a:rPr lang="uk-UA" dirty="0" smtClean="0">
              <a:latin typeface="Georgia" pitchFamily="18" charset="0"/>
            </a:rPr>
            <a:t>вірніше з елементами штучного інтелекту, який пристосований до певного роду занять.</a:t>
          </a:r>
          <a:endParaRPr lang="ru-RU" dirty="0">
            <a:latin typeface="Georgia" pitchFamily="18" charset="0"/>
          </a:endParaRPr>
        </a:p>
      </dgm:t>
    </dgm:pt>
    <dgm:pt modelId="{20A80AD1-7629-4890-8635-36AB302DFBD9}" type="sibTrans" cxnId="{FF77B57E-0C9A-4884-AF66-3F1DC46CBE5B}">
      <dgm:prSet/>
      <dgm:spPr/>
      <dgm:t>
        <a:bodyPr/>
        <a:lstStyle/>
        <a:p>
          <a:endParaRPr lang="ru-RU"/>
        </a:p>
      </dgm:t>
    </dgm:pt>
    <dgm:pt modelId="{235D02A2-9B4F-495F-8261-C9627095F3B8}" type="parTrans" cxnId="{FF77B57E-0C9A-4884-AF66-3F1DC46CBE5B}">
      <dgm:prSet/>
      <dgm:spPr/>
      <dgm:t>
        <a:bodyPr/>
        <a:lstStyle/>
        <a:p>
          <a:endParaRPr lang="ru-RU"/>
        </a:p>
      </dgm:t>
    </dgm:pt>
    <dgm:pt modelId="{9661091C-0533-4FBE-8B48-EE9A86AE9E05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ru-RU" sz="1600" b="0" spc="100" baseline="0" dirty="0" smtClean="0">
              <a:solidFill>
                <a:schemeClr val="tx1"/>
              </a:solidFill>
              <a:latin typeface="Georgia" pitchFamily="18" charset="0"/>
            </a:rPr>
            <a:t>Друге покоління - </a:t>
          </a:r>
          <a:r>
            <a:rPr lang="ru-RU" sz="1600" b="0" i="1" spc="100" baseline="0" dirty="0" smtClean="0">
              <a:solidFill>
                <a:schemeClr val="tx1"/>
              </a:solidFill>
              <a:latin typeface="Georgia" pitchFamily="18" charset="0"/>
            </a:rPr>
            <a:t>адаптивні роботи</a:t>
          </a:r>
          <a:r>
            <a:rPr lang="ru-RU" sz="1600" b="0" spc="100" baseline="0" dirty="0" smtClean="0">
              <a:solidFill>
                <a:schemeClr val="tx1"/>
              </a:solidFill>
              <a:latin typeface="Georgia" pitchFamily="18" charset="0"/>
            </a:rPr>
            <a:t>, які працюють за гнучкими програмами і змінюють характер робіт в залежності від зміни параметрів зовнішнього середовища.</a:t>
          </a:r>
          <a:endParaRPr lang="ru-RU" sz="1600" b="0" spc="100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4229321F-6218-4CDC-AA75-97D14EC5BE36}" type="sibTrans" cxnId="{877C2F65-1471-4BC0-AE64-D14CF8DB7B69}">
      <dgm:prSet/>
      <dgm:spPr/>
      <dgm:t>
        <a:bodyPr/>
        <a:lstStyle/>
        <a:p>
          <a:endParaRPr lang="ru-RU"/>
        </a:p>
      </dgm:t>
    </dgm:pt>
    <dgm:pt modelId="{CADE0646-1987-4C44-BEAE-2088237823CD}" type="parTrans" cxnId="{877C2F65-1471-4BC0-AE64-D14CF8DB7B69}">
      <dgm:prSet/>
      <dgm:spPr/>
      <dgm:t>
        <a:bodyPr/>
        <a:lstStyle/>
        <a:p>
          <a:endParaRPr lang="ru-RU"/>
        </a:p>
      </dgm:t>
    </dgm:pt>
    <dgm:pt modelId="{15BA3186-B7D9-4B83-9759-1FBFEA2838DF}" type="pres">
      <dgm:prSet presAssocID="{3E70FC8D-F16F-4D99-85D2-69813A2A3FA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DD0A644-C662-4DBC-9816-1630B040639D}" type="pres">
      <dgm:prSet presAssocID="{21BF34D4-0D1A-4D09-BA3A-A4CF6F1ADC74}" presName="vertOne" presStyleCnt="0"/>
      <dgm:spPr/>
    </dgm:pt>
    <dgm:pt modelId="{F9950D3F-120A-4ABF-B908-F4C90D4C50FE}" type="pres">
      <dgm:prSet presAssocID="{21BF34D4-0D1A-4D09-BA3A-A4CF6F1ADC7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4CD183-8A37-4120-8527-DA9C14B03B19}" type="pres">
      <dgm:prSet presAssocID="{21BF34D4-0D1A-4D09-BA3A-A4CF6F1ADC74}" presName="parTransOne" presStyleCnt="0"/>
      <dgm:spPr/>
    </dgm:pt>
    <dgm:pt modelId="{8CA41F13-5F6C-4E1C-A059-A75E8A6DBC14}" type="pres">
      <dgm:prSet presAssocID="{21BF34D4-0D1A-4D09-BA3A-A4CF6F1ADC74}" presName="horzOne" presStyleCnt="0"/>
      <dgm:spPr/>
    </dgm:pt>
    <dgm:pt modelId="{90E98977-7F71-488B-A417-B64387A27458}" type="pres">
      <dgm:prSet presAssocID="{2CD1E42C-4479-4C55-88D9-0753C52FAC51}" presName="vertTwo" presStyleCnt="0"/>
      <dgm:spPr/>
    </dgm:pt>
    <dgm:pt modelId="{D118D90B-76E4-41DE-BAC4-055B3DA3CE45}" type="pres">
      <dgm:prSet presAssocID="{2CD1E42C-4479-4C55-88D9-0753C52FAC51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74E100-1451-4332-AFA1-BAA3341BB107}" type="pres">
      <dgm:prSet presAssocID="{2CD1E42C-4479-4C55-88D9-0753C52FAC51}" presName="horzTwo" presStyleCnt="0"/>
      <dgm:spPr/>
    </dgm:pt>
    <dgm:pt modelId="{EE48601B-45E5-4F17-BB88-4EBE69C355C6}" type="pres">
      <dgm:prSet presAssocID="{CD038EFC-2E55-4D3B-9CBA-8B679D9E0B5A}" presName="sibSpaceTwo" presStyleCnt="0"/>
      <dgm:spPr/>
    </dgm:pt>
    <dgm:pt modelId="{8A83C85A-F5E8-4DA7-A1C9-A49D14B3E431}" type="pres">
      <dgm:prSet presAssocID="{9661091C-0533-4FBE-8B48-EE9A86AE9E05}" presName="vertTwo" presStyleCnt="0"/>
      <dgm:spPr/>
    </dgm:pt>
    <dgm:pt modelId="{63B2F386-BC6C-4684-A39E-1AF4081C4A08}" type="pres">
      <dgm:prSet presAssocID="{9661091C-0533-4FBE-8B48-EE9A86AE9E05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D4F412-578E-46E3-93C6-F3FD0E16339D}" type="pres">
      <dgm:prSet presAssocID="{9661091C-0533-4FBE-8B48-EE9A86AE9E05}" presName="parTransTwo" presStyleCnt="0"/>
      <dgm:spPr/>
    </dgm:pt>
    <dgm:pt modelId="{24911DBA-5BF1-4714-B831-A8150E98D438}" type="pres">
      <dgm:prSet presAssocID="{9661091C-0533-4FBE-8B48-EE9A86AE9E05}" presName="horzTwo" presStyleCnt="0"/>
      <dgm:spPr/>
    </dgm:pt>
    <dgm:pt modelId="{3B29DC04-5457-47AA-A0E0-00501E16F8B9}" type="pres">
      <dgm:prSet presAssocID="{CC51A532-59E9-4B40-92E1-64B3A31E1C70}" presName="vertThree" presStyleCnt="0"/>
      <dgm:spPr/>
    </dgm:pt>
    <dgm:pt modelId="{BF656AF9-A06A-4909-821F-CD8C36C7DD2A}" type="pres">
      <dgm:prSet presAssocID="{CC51A532-59E9-4B40-92E1-64B3A31E1C70}" presName="txThree" presStyleLbl="node3" presStyleIdx="0" presStyleCnt="1" custLinFactNeighborX="-57968" custLinFactNeighborY="-26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C4CAED-A706-49E2-B2BE-0FAE0A6AD305}" type="pres">
      <dgm:prSet presAssocID="{CC51A532-59E9-4B40-92E1-64B3A31E1C70}" presName="horzThree" presStyleCnt="0"/>
      <dgm:spPr/>
    </dgm:pt>
  </dgm:ptLst>
  <dgm:cxnLst>
    <dgm:cxn modelId="{DEFF419B-F54E-41F4-9CE4-BEF86D1B63B3}" type="presOf" srcId="{2CD1E42C-4479-4C55-88D9-0753C52FAC51}" destId="{D118D90B-76E4-41DE-BAC4-055B3DA3CE45}" srcOrd="0" destOrd="0" presId="urn:microsoft.com/office/officeart/2005/8/layout/hierarchy4"/>
    <dgm:cxn modelId="{1360C8FE-164E-4C79-989E-24F980705718}" type="presOf" srcId="{21BF34D4-0D1A-4D09-BA3A-A4CF6F1ADC74}" destId="{F9950D3F-120A-4ABF-B908-F4C90D4C50FE}" srcOrd="0" destOrd="0" presId="urn:microsoft.com/office/officeart/2005/8/layout/hierarchy4"/>
    <dgm:cxn modelId="{AB23F455-DFB9-4359-832E-DE4B735A5E17}" type="presOf" srcId="{CC51A532-59E9-4B40-92E1-64B3A31E1C70}" destId="{BF656AF9-A06A-4909-821F-CD8C36C7DD2A}" srcOrd="0" destOrd="0" presId="urn:microsoft.com/office/officeart/2005/8/layout/hierarchy4"/>
    <dgm:cxn modelId="{0853D5CE-979F-41A1-90EB-B25B8DFF6003}" srcId="{21BF34D4-0D1A-4D09-BA3A-A4CF6F1ADC74}" destId="{2CD1E42C-4479-4C55-88D9-0753C52FAC51}" srcOrd="0" destOrd="0" parTransId="{E2685CDE-26A3-4A01-93CB-C4A9966F311D}" sibTransId="{CD038EFC-2E55-4D3B-9CBA-8B679D9E0B5A}"/>
    <dgm:cxn modelId="{FF77B57E-0C9A-4884-AF66-3F1DC46CBE5B}" srcId="{9661091C-0533-4FBE-8B48-EE9A86AE9E05}" destId="{CC51A532-59E9-4B40-92E1-64B3A31E1C70}" srcOrd="0" destOrd="0" parTransId="{235D02A2-9B4F-495F-8261-C9627095F3B8}" sibTransId="{20A80AD1-7629-4890-8635-36AB302DFBD9}"/>
    <dgm:cxn modelId="{353B98CE-CA6A-43BC-B9B1-4055F31D01A1}" type="presOf" srcId="{3E70FC8D-F16F-4D99-85D2-69813A2A3FA7}" destId="{15BA3186-B7D9-4B83-9759-1FBFEA2838DF}" srcOrd="0" destOrd="0" presId="urn:microsoft.com/office/officeart/2005/8/layout/hierarchy4"/>
    <dgm:cxn modelId="{D3378A2A-43E0-491B-970A-5331EEC2197B}" srcId="{3E70FC8D-F16F-4D99-85D2-69813A2A3FA7}" destId="{21BF34D4-0D1A-4D09-BA3A-A4CF6F1ADC74}" srcOrd="0" destOrd="0" parTransId="{53F525EC-07C1-4161-A51D-39B3A630A50B}" sibTransId="{313525E4-3CB4-4E01-830E-6ADCE738EA4B}"/>
    <dgm:cxn modelId="{877C2F65-1471-4BC0-AE64-D14CF8DB7B69}" srcId="{21BF34D4-0D1A-4D09-BA3A-A4CF6F1ADC74}" destId="{9661091C-0533-4FBE-8B48-EE9A86AE9E05}" srcOrd="1" destOrd="0" parTransId="{CADE0646-1987-4C44-BEAE-2088237823CD}" sibTransId="{4229321F-6218-4CDC-AA75-97D14EC5BE36}"/>
    <dgm:cxn modelId="{72A67BB6-317F-41A5-94E7-5106A6C94738}" type="presOf" srcId="{9661091C-0533-4FBE-8B48-EE9A86AE9E05}" destId="{63B2F386-BC6C-4684-A39E-1AF4081C4A08}" srcOrd="0" destOrd="0" presId="urn:microsoft.com/office/officeart/2005/8/layout/hierarchy4"/>
    <dgm:cxn modelId="{880E934E-CE02-4429-94AC-D1DFBEABCCCD}" type="presParOf" srcId="{15BA3186-B7D9-4B83-9759-1FBFEA2838DF}" destId="{7DD0A644-C662-4DBC-9816-1630B040639D}" srcOrd="0" destOrd="0" presId="urn:microsoft.com/office/officeart/2005/8/layout/hierarchy4"/>
    <dgm:cxn modelId="{03D419AA-2717-4866-8C9C-8F97BD97784E}" type="presParOf" srcId="{7DD0A644-C662-4DBC-9816-1630B040639D}" destId="{F9950D3F-120A-4ABF-B908-F4C90D4C50FE}" srcOrd="0" destOrd="0" presId="urn:microsoft.com/office/officeart/2005/8/layout/hierarchy4"/>
    <dgm:cxn modelId="{67C60C4A-3C72-4FB9-BF33-4982C6B2E1E2}" type="presParOf" srcId="{7DD0A644-C662-4DBC-9816-1630B040639D}" destId="{3F4CD183-8A37-4120-8527-DA9C14B03B19}" srcOrd="1" destOrd="0" presId="urn:microsoft.com/office/officeart/2005/8/layout/hierarchy4"/>
    <dgm:cxn modelId="{0C8E79FB-8776-442F-935B-83D7E60334F2}" type="presParOf" srcId="{7DD0A644-C662-4DBC-9816-1630B040639D}" destId="{8CA41F13-5F6C-4E1C-A059-A75E8A6DBC14}" srcOrd="2" destOrd="0" presId="urn:microsoft.com/office/officeart/2005/8/layout/hierarchy4"/>
    <dgm:cxn modelId="{BAB9BC07-9013-43F2-97A2-93A5B299211A}" type="presParOf" srcId="{8CA41F13-5F6C-4E1C-A059-A75E8A6DBC14}" destId="{90E98977-7F71-488B-A417-B64387A27458}" srcOrd="0" destOrd="0" presId="urn:microsoft.com/office/officeart/2005/8/layout/hierarchy4"/>
    <dgm:cxn modelId="{A314F2A8-7A0B-4E0A-833E-D739456E0654}" type="presParOf" srcId="{90E98977-7F71-488B-A417-B64387A27458}" destId="{D118D90B-76E4-41DE-BAC4-055B3DA3CE45}" srcOrd="0" destOrd="0" presId="urn:microsoft.com/office/officeart/2005/8/layout/hierarchy4"/>
    <dgm:cxn modelId="{06C27761-7080-4432-9743-2D5CDEF80FB8}" type="presParOf" srcId="{90E98977-7F71-488B-A417-B64387A27458}" destId="{CC74E100-1451-4332-AFA1-BAA3341BB107}" srcOrd="1" destOrd="0" presId="urn:microsoft.com/office/officeart/2005/8/layout/hierarchy4"/>
    <dgm:cxn modelId="{01952359-8742-46D3-BFDD-FE784958194B}" type="presParOf" srcId="{8CA41F13-5F6C-4E1C-A059-A75E8A6DBC14}" destId="{EE48601B-45E5-4F17-BB88-4EBE69C355C6}" srcOrd="1" destOrd="0" presId="urn:microsoft.com/office/officeart/2005/8/layout/hierarchy4"/>
    <dgm:cxn modelId="{E4819953-61ED-402E-AB9B-D41FBC930FCF}" type="presParOf" srcId="{8CA41F13-5F6C-4E1C-A059-A75E8A6DBC14}" destId="{8A83C85A-F5E8-4DA7-A1C9-A49D14B3E431}" srcOrd="2" destOrd="0" presId="urn:microsoft.com/office/officeart/2005/8/layout/hierarchy4"/>
    <dgm:cxn modelId="{0C5F610C-05B0-4142-A373-92A95D71E331}" type="presParOf" srcId="{8A83C85A-F5E8-4DA7-A1C9-A49D14B3E431}" destId="{63B2F386-BC6C-4684-A39E-1AF4081C4A08}" srcOrd="0" destOrd="0" presId="urn:microsoft.com/office/officeart/2005/8/layout/hierarchy4"/>
    <dgm:cxn modelId="{89293B7F-1F1B-4E34-8614-7368A0893073}" type="presParOf" srcId="{8A83C85A-F5E8-4DA7-A1C9-A49D14B3E431}" destId="{1AD4F412-578E-46E3-93C6-F3FD0E16339D}" srcOrd="1" destOrd="0" presId="urn:microsoft.com/office/officeart/2005/8/layout/hierarchy4"/>
    <dgm:cxn modelId="{CBA728BE-EB8A-4BE5-AD0F-A61EC6F92856}" type="presParOf" srcId="{8A83C85A-F5E8-4DA7-A1C9-A49D14B3E431}" destId="{24911DBA-5BF1-4714-B831-A8150E98D438}" srcOrd="2" destOrd="0" presId="urn:microsoft.com/office/officeart/2005/8/layout/hierarchy4"/>
    <dgm:cxn modelId="{4FAB09C9-C1B3-439B-A5FE-A01FCEF270FB}" type="presParOf" srcId="{24911DBA-5BF1-4714-B831-A8150E98D438}" destId="{3B29DC04-5457-47AA-A0E0-00501E16F8B9}" srcOrd="0" destOrd="0" presId="urn:microsoft.com/office/officeart/2005/8/layout/hierarchy4"/>
    <dgm:cxn modelId="{E2C23E2C-1F46-45E0-8F17-672F4B3E93BF}" type="presParOf" srcId="{3B29DC04-5457-47AA-A0E0-00501E16F8B9}" destId="{BF656AF9-A06A-4909-821F-CD8C36C7DD2A}" srcOrd="0" destOrd="0" presId="urn:microsoft.com/office/officeart/2005/8/layout/hierarchy4"/>
    <dgm:cxn modelId="{4B7CF9DC-8BED-47EF-9FDB-FA0BB42D692D}" type="presParOf" srcId="{3B29DC04-5457-47AA-A0E0-00501E16F8B9}" destId="{9DC4CAED-A706-49E2-B2BE-0FAE0A6AD30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26C6C-5EBD-4140-BC23-AF886AC993F0}">
      <dsp:nvSpPr>
        <dsp:cNvPr id="0" name=""/>
        <dsp:cNvSpPr/>
      </dsp:nvSpPr>
      <dsp:spPr>
        <a:xfrm>
          <a:off x="0" y="0"/>
          <a:ext cx="6500858" cy="139304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/>
            <a:t>Структура промислових роботів</a:t>
          </a:r>
          <a:endParaRPr lang="ru-RU" sz="4100" kern="1200" dirty="0"/>
        </a:p>
      </dsp:txBody>
      <dsp:txXfrm>
        <a:off x="0" y="0"/>
        <a:ext cx="6500858" cy="1393041"/>
      </dsp:txXfrm>
    </dsp:sp>
    <dsp:sp modelId="{E0139692-CC9F-4E2D-844C-9588D45C41A7}">
      <dsp:nvSpPr>
        <dsp:cNvPr id="0" name=""/>
        <dsp:cNvSpPr/>
      </dsp:nvSpPr>
      <dsp:spPr>
        <a:xfrm>
          <a:off x="3174" y="1393041"/>
          <a:ext cx="2164836" cy="2925386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  <a:hlinkClick xmlns:r="http://schemas.openxmlformats.org/officeDocument/2006/relationships" r:id="" action="ppaction://hlinksldjump?num=5"/>
            </a:rPr>
            <a:t>Механічна система (Маніпулятор);</a:t>
          </a:r>
          <a:endParaRPr lang="ru-RU" sz="2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174" y="1393041"/>
        <a:ext cx="2164836" cy="2925386"/>
      </dsp:txXfrm>
    </dsp:sp>
    <dsp:sp modelId="{A17A7946-4F35-406F-A746-8A9D79E5F86C}">
      <dsp:nvSpPr>
        <dsp:cNvPr id="0" name=""/>
        <dsp:cNvSpPr/>
      </dsp:nvSpPr>
      <dsp:spPr>
        <a:xfrm>
          <a:off x="2168010" y="1393041"/>
          <a:ext cx="2164836" cy="2925386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1">
                  <a:lumMod val="10000"/>
                </a:schemeClr>
              </a:solidFill>
            </a:rPr>
            <a:t>Система програмного керування (ЕОМ);</a:t>
          </a:r>
          <a:endParaRPr lang="ru-RU" sz="2200" kern="1200" dirty="0">
            <a:solidFill>
              <a:schemeClr val="accent1">
                <a:lumMod val="10000"/>
              </a:schemeClr>
            </a:solidFill>
          </a:endParaRPr>
        </a:p>
      </dsp:txBody>
      <dsp:txXfrm>
        <a:off x="2168010" y="1393041"/>
        <a:ext cx="2164836" cy="2925386"/>
      </dsp:txXfrm>
    </dsp:sp>
    <dsp:sp modelId="{6CADFB2F-0F11-4357-8AB0-EFED433B445B}">
      <dsp:nvSpPr>
        <dsp:cNvPr id="0" name=""/>
        <dsp:cNvSpPr/>
      </dsp:nvSpPr>
      <dsp:spPr>
        <a:xfrm>
          <a:off x="4332847" y="1393041"/>
          <a:ext cx="2164836" cy="2925386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Інформаційна система.</a:t>
          </a:r>
          <a:endParaRPr lang="ru-RU" sz="2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332847" y="1393041"/>
        <a:ext cx="2164836" cy="2925386"/>
      </dsp:txXfrm>
    </dsp:sp>
    <dsp:sp modelId="{35325DF3-C53B-442E-9975-12B95580FF55}">
      <dsp:nvSpPr>
        <dsp:cNvPr id="0" name=""/>
        <dsp:cNvSpPr/>
      </dsp:nvSpPr>
      <dsp:spPr>
        <a:xfrm>
          <a:off x="0" y="4318427"/>
          <a:ext cx="6500858" cy="32504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50D3F-120A-4ABF-B908-F4C90D4C50FE}">
      <dsp:nvSpPr>
        <dsp:cNvPr id="0" name=""/>
        <dsp:cNvSpPr/>
      </dsp:nvSpPr>
      <dsp:spPr>
        <a:xfrm>
          <a:off x="2844" y="954"/>
          <a:ext cx="7699167" cy="1517090"/>
        </a:xfrm>
        <a:prstGeom prst="roundRect">
          <a:avLst>
            <a:gd name="adj" fmla="val 10000"/>
          </a:avLst>
        </a:prstGeom>
        <a:solidFill>
          <a:srgbClr val="B6870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baseline="0" dirty="0" smtClean="0">
              <a:solidFill>
                <a:srgbClr val="990000"/>
              </a:solidFill>
              <a:latin typeface="Georgia" pitchFamily="18" charset="0"/>
            </a:rPr>
            <a:t>По степені досконалості і типам систем керування ПР поділяються на три покоління:</a:t>
          </a:r>
          <a:endParaRPr lang="ru-RU" sz="3000" b="1" kern="1200" baseline="0" dirty="0">
            <a:solidFill>
              <a:srgbClr val="990000"/>
            </a:solidFill>
            <a:latin typeface="Georgia" pitchFamily="18" charset="0"/>
          </a:endParaRPr>
        </a:p>
      </dsp:txBody>
      <dsp:txXfrm>
        <a:off x="47278" y="45388"/>
        <a:ext cx="7610299" cy="1428222"/>
      </dsp:txXfrm>
    </dsp:sp>
    <dsp:sp modelId="{D118D90B-76E4-41DE-BAC4-055B3DA3CE45}">
      <dsp:nvSpPr>
        <dsp:cNvPr id="0" name=""/>
        <dsp:cNvSpPr/>
      </dsp:nvSpPr>
      <dsp:spPr>
        <a:xfrm>
          <a:off x="2844" y="1653722"/>
          <a:ext cx="3694418" cy="1517090"/>
        </a:xfrm>
        <a:prstGeom prst="roundRect">
          <a:avLst>
            <a:gd name="adj" fmla="val 10000"/>
          </a:avLst>
        </a:prstGeom>
        <a:solidFill>
          <a:srgbClr val="91916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pc="100" baseline="0" dirty="0" smtClean="0">
              <a:solidFill>
                <a:schemeClr val="tx2">
                  <a:lumMod val="95000"/>
                  <a:lumOff val="5000"/>
                </a:schemeClr>
              </a:solidFill>
              <a:latin typeface="Georgia" pitchFamily="18" charset="0"/>
            </a:rPr>
            <a:t>Перше покоління - </a:t>
          </a:r>
          <a:r>
            <a:rPr lang="ru-RU" sz="1600" i="1" kern="1200" spc="100" baseline="0" dirty="0" smtClean="0">
              <a:solidFill>
                <a:schemeClr val="tx2">
                  <a:lumMod val="95000"/>
                  <a:lumOff val="5000"/>
                </a:schemeClr>
              </a:solidFill>
              <a:latin typeface="Georgia" pitchFamily="18" charset="0"/>
            </a:rPr>
            <a:t>програмні роботи</a:t>
          </a:r>
          <a:r>
            <a:rPr lang="ru-RU" sz="1600" kern="1200" spc="100" baseline="0" dirty="0" smtClean="0">
              <a:solidFill>
                <a:schemeClr val="tx2">
                  <a:lumMod val="95000"/>
                  <a:lumOff val="5000"/>
                </a:schemeClr>
              </a:solidFill>
              <a:latin typeface="Georgia" pitchFamily="18" charset="0"/>
            </a:rPr>
            <a:t> (промислові), які працюють за жорсткими програмами. Вони широко застосовуються в машинобудуванні.</a:t>
          </a:r>
          <a:endParaRPr lang="ru-RU" sz="1600" kern="1200" spc="100" baseline="0" dirty="0">
            <a:solidFill>
              <a:schemeClr val="tx2">
                <a:lumMod val="95000"/>
                <a:lumOff val="5000"/>
              </a:schemeClr>
            </a:solidFill>
            <a:latin typeface="Georgia" pitchFamily="18" charset="0"/>
          </a:endParaRPr>
        </a:p>
      </dsp:txBody>
      <dsp:txXfrm>
        <a:off x="47278" y="1698156"/>
        <a:ext cx="3605550" cy="1428222"/>
      </dsp:txXfrm>
    </dsp:sp>
    <dsp:sp modelId="{63B2F386-BC6C-4684-A39E-1AF4081C4A08}">
      <dsp:nvSpPr>
        <dsp:cNvPr id="0" name=""/>
        <dsp:cNvSpPr/>
      </dsp:nvSpPr>
      <dsp:spPr>
        <a:xfrm>
          <a:off x="4007593" y="1653722"/>
          <a:ext cx="3694418" cy="1517090"/>
        </a:xfrm>
        <a:prstGeom prst="roundRect">
          <a:avLst>
            <a:gd name="adj" fmla="val 10000"/>
          </a:avLst>
        </a:prstGeom>
        <a:solidFill>
          <a:schemeClr val="accent1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spc="100" baseline="0" dirty="0" smtClean="0">
              <a:solidFill>
                <a:schemeClr val="tx1"/>
              </a:solidFill>
              <a:latin typeface="Georgia" pitchFamily="18" charset="0"/>
            </a:rPr>
            <a:t>Друге покоління - </a:t>
          </a:r>
          <a:r>
            <a:rPr lang="ru-RU" sz="1600" b="0" i="1" kern="1200" spc="100" baseline="0" dirty="0" smtClean="0">
              <a:solidFill>
                <a:schemeClr val="tx1"/>
              </a:solidFill>
              <a:latin typeface="Georgia" pitchFamily="18" charset="0"/>
            </a:rPr>
            <a:t>адаптивні роботи</a:t>
          </a:r>
          <a:r>
            <a:rPr lang="ru-RU" sz="1600" b="0" kern="1200" spc="100" baseline="0" dirty="0" smtClean="0">
              <a:solidFill>
                <a:schemeClr val="tx1"/>
              </a:solidFill>
              <a:latin typeface="Georgia" pitchFamily="18" charset="0"/>
            </a:rPr>
            <a:t>, які працюють за гнучкими програмами і змінюють характер робіт в залежності від зміни параметрів зовнішнього середовища.</a:t>
          </a:r>
          <a:endParaRPr lang="ru-RU" sz="1600" b="0" kern="1200" spc="1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4052027" y="1698156"/>
        <a:ext cx="3605550" cy="1428222"/>
      </dsp:txXfrm>
    </dsp:sp>
    <dsp:sp modelId="{BF656AF9-A06A-4909-821F-CD8C36C7DD2A}">
      <dsp:nvSpPr>
        <dsp:cNvPr id="0" name=""/>
        <dsp:cNvSpPr/>
      </dsp:nvSpPr>
      <dsp:spPr>
        <a:xfrm>
          <a:off x="1866013" y="3265954"/>
          <a:ext cx="3694418" cy="151709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Georgia" pitchFamily="18" charset="0"/>
            </a:rPr>
            <a:t>Третє покоління –</a:t>
          </a:r>
          <a:r>
            <a:rPr lang="uk-UA" sz="1600" i="1" kern="1200" dirty="0" smtClean="0">
              <a:latin typeface="Georgia" pitchFamily="18" charset="0"/>
            </a:rPr>
            <a:t>роботи зі штучним інтелектом,</a:t>
          </a:r>
          <a:r>
            <a:rPr lang="uk-UA" sz="1600" kern="1200" dirty="0" smtClean="0">
              <a:latin typeface="Georgia" pitchFamily="18" charset="0"/>
            </a:rPr>
            <a:t>вірніше з елементами штучного інтелекту, який пристосований до певного роду занять.</a:t>
          </a:r>
          <a:endParaRPr lang="ru-RU" sz="1600" kern="1200" dirty="0">
            <a:latin typeface="Georgia" pitchFamily="18" charset="0"/>
          </a:endParaRPr>
        </a:p>
      </dsp:txBody>
      <dsp:txXfrm>
        <a:off x="1910447" y="3310388"/>
        <a:ext cx="3605550" cy="1428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29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591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17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37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4835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72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40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364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65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7289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691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rtytr, ghnedy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en-US" b="1">
                <a:solidFill>
                  <a:srgbClr val="5EC902"/>
                </a:solidFill>
              </a:rPr>
              <a:t>Page </a:t>
            </a:r>
            <a:fld id="{401CA74F-6682-4394-98A9-39185BC5CB9D}" type="slidenum">
              <a:rPr lang="fr-FR" altLang="en-US" b="1">
                <a:solidFill>
                  <a:srgbClr val="5EC902"/>
                </a:solidFill>
              </a:rPr>
              <a:pPr/>
              <a:t>‹#›</a:t>
            </a:fld>
            <a:endParaRPr lang="fr-FR" altLang="en-US" b="1">
              <a:solidFill>
                <a:srgbClr val="5EC90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slide" Target="slide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http://upload.wikimedia.org/wikipedia/commons/thumb/2/22/Factory_Automation_Robotics_Palettizing_Bread.jpg/250px-Factory_Automation_Robotics_Palettizing_Bread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15.gif"/><Relationship Id="rId4" Type="http://schemas.openxmlformats.org/officeDocument/2006/relationships/image" Target="http://upload.wikimedia.org/wikipedia/commons/thumb/c/c9/Drillpress.jpg/220px-Drillpress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.ua/url?url=http://librar.org.ua/sections.php?s=electronics_computers&amp;rct=j&amp;sa=X&amp;ei=CCpWULDbOc_asgbUz4G4BA&amp;ved=0CC0Q6QUoADAC&amp;q=%D0%9C%D0%BE%D0%B4%D0%B5%D0%BB%D1%8C+%D1%82%D0%B0+%D1%81%D1%82%D1%80%D1%83%D0%BA%D1%82%D1%83%D1%80%D0%B0+%D1%96%D0%BD%D1%82%D0%B5%D0%BB%D0%B5%D0%BA%D1%82%D1%83%D0%B0%D0%BB%D1%8C%D0%BD%D0%BE%D0%B3%D0%BE+%D1%80%D0%BE%D0%B1%D0%BE%D1%82%D0%B0&amp;usg=AFQjCNEKKJs5fIFMJkMH7TqP35mRBv--kA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thumb/a/a6/5-Achsen_Bearbeitungszentrum.jpg/250px-5-Achsen_Bearbeitungszentrum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ua.all.biz/img/ua/catalog/821041.jpe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thumb/8/8a/Automation_of_foundry_with_robot.jpg/250px-Automation_of_foundry_with_robot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9" descr="jy,t,vb szh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57158" y="1225689"/>
            <a:ext cx="880721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InflateBottom">
              <a:avLst/>
            </a:prstTxWarp>
            <a:spAutoFit/>
          </a:bodyPr>
          <a:lstStyle/>
          <a:p>
            <a:pPr>
              <a:defRPr/>
            </a:pPr>
            <a:r>
              <a:rPr lang="uk-UA" sz="7200" b="1" dirty="0">
                <a:solidFill>
                  <a:srgbClr val="333300"/>
                </a:solidFill>
                <a:effectLst>
                  <a:glow rad="228600">
                    <a:schemeClr val="accent1">
                      <a:lumMod val="25000"/>
                      <a:alpha val="40000"/>
                    </a:schemeClr>
                  </a:glow>
                </a:effectLst>
                <a:latin typeface="Georgia" pitchFamily="18" charset="0"/>
                <a:cs typeface="Arial" charset="0"/>
              </a:rPr>
              <a:t>ПРОМИСЛОВИЙ</a:t>
            </a:r>
          </a:p>
          <a:p>
            <a:pPr algn="ctr">
              <a:defRPr/>
            </a:pPr>
            <a:r>
              <a:rPr lang="uk-UA" sz="7200" b="1" dirty="0">
                <a:solidFill>
                  <a:srgbClr val="333300"/>
                </a:solidFill>
                <a:effectLst>
                  <a:glow rad="228600">
                    <a:schemeClr val="accent1">
                      <a:lumMod val="25000"/>
                      <a:alpha val="40000"/>
                    </a:schemeClr>
                  </a:glow>
                </a:effectLst>
                <a:latin typeface="Georgia" pitchFamily="18" charset="0"/>
                <a:cs typeface="Arial" charset="0"/>
              </a:rPr>
              <a:t>РОБОТ</a:t>
            </a:r>
            <a:endParaRPr lang="fr-FR" sz="7200" dirty="0">
              <a:solidFill>
                <a:srgbClr val="333300"/>
              </a:solidFill>
              <a:effectLst>
                <a:glow rad="228600">
                  <a:schemeClr val="accent1">
                    <a:lumMod val="25000"/>
                    <a:alpha val="40000"/>
                  </a:schemeClr>
                </a:glow>
              </a:effectLst>
              <a:latin typeface="Georgia" pitchFamily="18" charset="0"/>
              <a:cs typeface="Arial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ompanyProduct12081767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071678"/>
            <a:ext cx="5390966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14313" y="1143000"/>
            <a:ext cx="4572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>
                <a:solidFill>
                  <a:schemeClr val="accent1">
                    <a:lumMod val="25000"/>
                  </a:schemeClr>
                </a:solidFill>
                <a:latin typeface="Georgia" pitchFamily="18" charset="0"/>
                <a:cs typeface="Arial" charset="0"/>
              </a:rPr>
              <a:t>Завантажувально-розвантажувальні роботи</a:t>
            </a:r>
            <a:endParaRPr lang="ru-RU" sz="2000" b="1" dirty="0">
              <a:solidFill>
                <a:schemeClr val="accent1">
                  <a:lumMod val="25000"/>
                </a:schemeClr>
              </a:solidFill>
              <a:latin typeface="Georgia" pitchFamily="18" charset="0"/>
              <a:cs typeface="Arial" charset="0"/>
            </a:endParaRPr>
          </a:p>
        </p:txBody>
      </p:sp>
      <p:pic>
        <p:nvPicPr>
          <p:cNvPr id="37891" name="Picture 3" descr="http://upload.wikimedia.org/wikipedia/commons/thumb/2/22/Factory_Automation_Robotics_Palettizing_Bread.jpg/250px-Factory_Automation_Robotics_Palettizing_Bread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714744" y="2143116"/>
            <a:ext cx="4467724" cy="3359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0063" y="1357313"/>
            <a:ext cx="4572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000" b="1" dirty="0">
                <a:solidFill>
                  <a:schemeClr val="accent1">
                    <a:lumMod val="25000"/>
                  </a:schemeClr>
                </a:solidFill>
                <a:latin typeface="Georgia" pitchFamily="18" charset="0"/>
                <a:cs typeface="Arial" charset="0"/>
              </a:rPr>
              <a:t>Перенесення виробів з однієї виробничої установки на іншу</a:t>
            </a:r>
            <a:endParaRPr lang="ru-RU" sz="2000" b="1" dirty="0">
              <a:solidFill>
                <a:schemeClr val="accent1">
                  <a:lumMod val="25000"/>
                </a:schemeClr>
              </a:solidFill>
              <a:latin typeface="Georgia" pitchFamily="18" charset="0"/>
              <a:cs typeface="Arial" charset="0"/>
            </a:endParaRPr>
          </a:p>
        </p:txBody>
      </p:sp>
      <p:pic>
        <p:nvPicPr>
          <p:cNvPr id="37892" name="Picture 4" descr="margarun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2000240"/>
            <a:ext cx="3857652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42938" y="1357313"/>
            <a:ext cx="20335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accent1">
                    <a:lumMod val="25000"/>
                  </a:schemeClr>
                </a:solidFill>
                <a:latin typeface="Georgia" pitchFamily="18" charset="0"/>
                <a:cs typeface="Arial" charset="0"/>
              </a:rPr>
              <a:t>Упаковка</a:t>
            </a:r>
            <a:endParaRPr lang="ru-RU" sz="2800" b="1" dirty="0">
              <a:solidFill>
                <a:schemeClr val="accent1">
                  <a:lumMod val="25000"/>
                </a:schemeClr>
              </a:solidFill>
              <a:latin typeface="Georgia" pitchFamily="18" charset="0"/>
              <a:cs typeface="Arial" charset="0"/>
            </a:endParaRPr>
          </a:p>
        </p:txBody>
      </p:sp>
      <p:pic>
        <p:nvPicPr>
          <p:cNvPr id="37893" name="Picture 5" descr="full-pictur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2000240"/>
            <a:ext cx="3500462" cy="2405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642938" y="1143000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chemeClr val="accent1">
                    <a:lumMod val="25000"/>
                  </a:schemeClr>
                </a:solidFill>
                <a:latin typeface="Georgia" pitchFamily="18" charset="0"/>
                <a:cs typeface="Arial" charset="0"/>
              </a:rPr>
              <a:t>Навантаження важких предметів на конвеєр</a:t>
            </a:r>
            <a:endParaRPr lang="ru-RU" sz="2400" b="1" dirty="0">
              <a:solidFill>
                <a:schemeClr val="accent1">
                  <a:lumMod val="25000"/>
                </a:schemeClr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285728"/>
            <a:ext cx="6781536" cy="523220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uk-UA" sz="2800" b="1" dirty="0"/>
              <a:t>Маніпуляція виробами і заготовками</a:t>
            </a:r>
            <a:endParaRPr lang="ru-RU" sz="2800" b="1" dirty="0"/>
          </a:p>
        </p:txBody>
      </p:sp>
      <p:sp>
        <p:nvSpPr>
          <p:cNvPr id="11" name="Штриховая стрелка вправо 10">
            <a:hlinkClick r:id="rId7" action="ppaction://hlinksldjump"/>
          </p:cNvPr>
          <p:cNvSpPr/>
          <p:nvPr/>
        </p:nvSpPr>
        <p:spPr>
          <a:xfrm rot="10968714">
            <a:off x="7085918" y="6265813"/>
            <a:ext cx="830080" cy="574343"/>
          </a:xfrm>
          <a:prstGeom prst="stripedRightArrow">
            <a:avLst/>
          </a:prstGeom>
          <a:solidFill>
            <a:schemeClr val="accent5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7" grpId="0"/>
      <p:bldP spid="7" grpId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14290"/>
            <a:ext cx="6793848" cy="584775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chemeClr val="bg1"/>
                </a:solidFill>
                <a:latin typeface="Georgia" pitchFamily="18" charset="0"/>
              </a:rPr>
              <a:t>Обробка</a:t>
            </a:r>
            <a:r>
              <a:rPr lang="uk-UA" sz="2800" b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latin typeface="Georgia" pitchFamily="18" charset="0"/>
              </a:rPr>
              <a:t>деталей та заготовок</a:t>
            </a:r>
            <a:endParaRPr lang="ru-RU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39948" name="Picture 12" descr="250px-Industrierobo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71563"/>
            <a:ext cx="3071813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14" descr="http://upload.wikimedia.org/wikipedia/commons/thumb/c/c9/Drillpress.jpg/220px-Drillpress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285875"/>
            <a:ext cx="34639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15" descr="150px-Rotating_grin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643313"/>
            <a:ext cx="3367088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85875" y="4214813"/>
            <a:ext cx="21431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dirty="0">
                <a:solidFill>
                  <a:schemeClr val="accent5">
                    <a:lumMod val="10000"/>
                  </a:schemeClr>
                </a:solidFill>
                <a:latin typeface="Arial" charset="0"/>
                <a:cs typeface="Arial" charset="0"/>
              </a:rPr>
              <a:t>ЗВАРЮВАННЯ</a:t>
            </a:r>
            <a:endParaRPr lang="ru-RU" b="1" dirty="0">
              <a:solidFill>
                <a:schemeClr val="accent5">
                  <a:lumMod val="1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6313" y="928688"/>
            <a:ext cx="21431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dirty="0">
                <a:solidFill>
                  <a:schemeClr val="accent5">
                    <a:lumMod val="10000"/>
                  </a:schemeClr>
                </a:solidFill>
                <a:latin typeface="Arial" charset="0"/>
                <a:cs typeface="Arial" charset="0"/>
              </a:rPr>
              <a:t>СВЕРДЛІННЯ</a:t>
            </a:r>
            <a:endParaRPr lang="ru-RU" b="1" dirty="0">
              <a:solidFill>
                <a:schemeClr val="accent5">
                  <a:lumMod val="1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57688" y="6000750"/>
            <a:ext cx="21431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dirty="0">
                <a:solidFill>
                  <a:schemeClr val="accent5">
                    <a:lumMod val="10000"/>
                  </a:schemeClr>
                </a:solidFill>
                <a:latin typeface="Arial" charset="0"/>
                <a:cs typeface="Arial" charset="0"/>
              </a:rPr>
              <a:t>ЧИСТОВА ОБРОБКА</a:t>
            </a:r>
            <a:endParaRPr lang="ru-RU" b="1" dirty="0">
              <a:solidFill>
                <a:schemeClr val="accent5">
                  <a:lumMod val="1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Штриховая стрелка вправо 23">
            <a:hlinkClick r:id="rId6" action="ppaction://hlinksldjump"/>
          </p:cNvPr>
          <p:cNvSpPr/>
          <p:nvPr/>
        </p:nvSpPr>
        <p:spPr>
          <a:xfrm rot="10968714">
            <a:off x="7014480" y="6263642"/>
            <a:ext cx="830080" cy="574343"/>
          </a:xfrm>
          <a:prstGeom prst="stripedRightArrow">
            <a:avLst/>
          </a:prstGeom>
          <a:solidFill>
            <a:schemeClr val="accent5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2000" y="214290"/>
            <a:ext cx="2600392" cy="584775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chemeClr val="bg1"/>
                </a:solidFill>
                <a:latin typeface="Georgia" pitchFamily="18" charset="0"/>
              </a:rPr>
              <a:t>Складання</a:t>
            </a:r>
            <a:endParaRPr lang="ru-RU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5842000" y="1773238"/>
            <a:ext cx="2762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59113" y="1044575"/>
            <a:ext cx="2971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en-US">
                <a:latin typeface="Georgia" panose="02040502050405020303" pitchFamily="18" charset="0"/>
              </a:rPr>
              <a:t>Великий обсяг робіт на сучасних підприємствах  припадає на складальні операції, які вимагають особливої майстерності.</a:t>
            </a:r>
            <a:endParaRPr lang="ru-RU" altLang="en-US">
              <a:latin typeface="Georgia" panose="02040502050405020303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946150"/>
            <a:ext cx="2938462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946150"/>
            <a:ext cx="238283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955675" y="3644900"/>
            <a:ext cx="3832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en-US"/>
              <a:t>Ряд складальних операцій вже автоматизовано</a:t>
            </a:r>
            <a:endParaRPr lang="ru-RU" altLang="en-U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427413"/>
            <a:ext cx="395605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14290"/>
            <a:ext cx="6941324" cy="584775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chemeClr val="bg1"/>
                </a:solidFill>
                <a:latin typeface="Georgia" pitchFamily="18" charset="0"/>
              </a:rPr>
              <a:t>Список використаних джерел:</a:t>
            </a:r>
            <a:endParaRPr lang="ru-RU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571625"/>
            <a:ext cx="7429500" cy="327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uk-UA" dirty="0">
                <a:latin typeface="Arial" charset="0"/>
                <a:cs typeface="Arial" charset="0"/>
              </a:rPr>
              <a:t>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http://www.google.com.ua/search?q=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...;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librar.org.ua ›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hlinkClick r:id="rId2"/>
              </a:rPr>
              <a:t>Електроніка. Обчислювальна техніка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manipuliator.org/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mostovoy.com.ua/manipulator.html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ru.wikipedia.org/wiki/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revolution.allbest.ru/manufacture/00101711.html</a:t>
            </a: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shvachko.net/teller/?tag=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промисловий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-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робот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&amp;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lang=UK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</a:p>
          <a:p>
            <a:pPr>
              <a:buFont typeface="Wingdings" pitchFamily="2" charset="2"/>
              <a:buChar char="Ø"/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2214563" y="1643063"/>
            <a:ext cx="520858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en-US" sz="8000" b="1">
                <a:solidFill>
                  <a:srgbClr val="5EC902"/>
                </a:solidFill>
                <a:latin typeface="Georgia" panose="02040502050405020303" pitchFamily="18" charset="0"/>
              </a:rPr>
              <a:t>Дякуємо </a:t>
            </a:r>
          </a:p>
          <a:p>
            <a:pPr algn="ctr"/>
            <a:r>
              <a:rPr lang="uk-UA" altLang="en-US" sz="8000" b="1">
                <a:solidFill>
                  <a:srgbClr val="5EC902"/>
                </a:solidFill>
                <a:latin typeface="Georgia" panose="02040502050405020303" pitchFamily="18" charset="0"/>
              </a:rPr>
              <a:t>за увагу</a:t>
            </a:r>
            <a:endParaRPr lang="fr-FR" altLang="en-US" sz="8000">
              <a:solidFill>
                <a:srgbClr val="5EC902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533904_821989_13043369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5786478" cy="4336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1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715140" y="214290"/>
            <a:ext cx="2214578" cy="5863144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1700" dirty="0">
                <a:latin typeface="Georgia" pitchFamily="18" charset="0"/>
              </a:rPr>
              <a:t>Відповідно до ГОСТу 26686-85,</a:t>
            </a:r>
          </a:p>
          <a:p>
            <a:pPr algn="ctr">
              <a:defRPr/>
            </a:pPr>
            <a:r>
              <a:rPr lang="uk-UA" sz="1700" dirty="0">
                <a:latin typeface="Georgia" pitchFamily="18" charset="0"/>
              </a:rPr>
              <a:t> промисловий робот – це автоматична машина, стаціонарна або рухома, що складається з маніпулятора, який має кілька ступенів </a:t>
            </a:r>
          </a:p>
          <a:p>
            <a:pPr algn="ctr">
              <a:defRPr/>
            </a:pPr>
            <a:r>
              <a:rPr lang="uk-UA" sz="1700" dirty="0">
                <a:latin typeface="Georgia" pitchFamily="18" charset="0"/>
              </a:rPr>
              <a:t>рухомості й перепрограмова-ного пристрою програмного керування для виконання у виробничому процесі функцій переміщення й керування.</a:t>
            </a:r>
            <a:endParaRPr lang="ru-RU" sz="1700" dirty="0">
              <a:latin typeface="Georgia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4929198"/>
            <a:ext cx="4222631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800" b="1" spc="50" dirty="0">
                <a:ln w="11430"/>
                <a:solidFill>
                  <a:schemeClr val="accent1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Arial" charset="0"/>
              </a:rPr>
              <a:t>Промисловий робот</a:t>
            </a:r>
            <a:endParaRPr lang="ru-RU" sz="2800" b="1" spc="50" dirty="0">
              <a:ln w="11430"/>
              <a:solidFill>
                <a:schemeClr val="accent1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Arial" charset="0"/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 rot="13014893">
            <a:off x="5429256" y="4429132"/>
            <a:ext cx="857256" cy="357190"/>
          </a:xfrm>
          <a:prstGeom prst="striped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pload.wikimedia.org/wikipedia/commons/thumb/a/a6/5-Achsen_Bearbeitungszentrum.jpg/250px-5-Achsen_Bearbeitungszentrum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571869" y="357165"/>
            <a:ext cx="5210194" cy="45340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1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357686" y="5214950"/>
            <a:ext cx="378618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7675" algn="ctr">
              <a:defRPr/>
            </a:pPr>
            <a:r>
              <a:rPr lang="ru-RU" b="1" dirty="0">
                <a:ln w="1905"/>
                <a:solidFill>
                  <a:schemeClr val="accent1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</a:rPr>
              <a:t>Промисловий робот для обслуговування фрезерного верстату</a:t>
            </a:r>
            <a:endParaRPr lang="ru-RU" b="1" dirty="0">
              <a:ln w="1905"/>
              <a:solidFill>
                <a:schemeClr val="accent1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28625" y="1357313"/>
            <a:ext cx="2857500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en-US" sz="2400" b="1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Промисловий робот</a:t>
            </a:r>
            <a:r>
              <a:rPr lang="ru-RU" altLang="en-US" b="1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 </a:t>
            </a:r>
            <a:r>
              <a:rPr lang="uk-UA" altLang="en-US" b="1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- </a:t>
            </a:r>
          </a:p>
          <a:p>
            <a:pPr algn="ctr"/>
            <a:r>
              <a:rPr lang="uk-UA" altLang="en-US">
                <a:solidFill>
                  <a:srgbClr val="0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автоматична машина з програмним керуванням, яка відтворює рушійні і розумові функції людини при виконанні виробничих процесів</a:t>
            </a:r>
            <a:endParaRPr lang="uk-UA" altLang="en-US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71604" y="428604"/>
          <a:ext cx="650085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http://ua.all.biz/img/ua/catalog/821041.jpeg"/>
          <p:cNvPicPr>
            <a:picLocks noChangeAspect="1" noChangeArrowheads="1"/>
          </p:cNvPicPr>
          <p:nvPr/>
        </p:nvPicPr>
        <p:blipFill>
          <a:blip r:embed="rId2" r:link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214563"/>
            <a:ext cx="268446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14348" y="714356"/>
            <a:ext cx="7786742" cy="1323439"/>
          </a:xfrm>
          <a:prstGeom prst="rect">
            <a:avLst/>
          </a:prstGeom>
          <a:solidFill>
            <a:srgbClr val="0066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uk-UA" sz="2000" b="1" dirty="0">
                <a:solidFill>
                  <a:srgbClr val="F2F2F2"/>
                </a:solidFill>
                <a:cs typeface="Times New Roman" pitchFamily="18" charset="0"/>
              </a:rPr>
              <a:t>Маніпулятор</a:t>
            </a:r>
            <a:r>
              <a:rPr lang="ru-RU" sz="2000" b="1" dirty="0">
                <a:solidFill>
                  <a:srgbClr val="F2F2F2"/>
                </a:solidFill>
                <a:cs typeface="Times New Roman" pitchFamily="18" charset="0"/>
              </a:rPr>
              <a:t> </a:t>
            </a:r>
            <a:r>
              <a:rPr lang="uk-UA" sz="2000" b="1" dirty="0">
                <a:solidFill>
                  <a:srgbClr val="F2F2F2"/>
                </a:solidFill>
                <a:cs typeface="Times New Roman" pitchFamily="18" charset="0"/>
              </a:rPr>
              <a:t>(від лат.</a:t>
            </a:r>
            <a:r>
              <a:rPr lang="ru-RU" sz="2000" b="1" dirty="0">
                <a:solidFill>
                  <a:srgbClr val="F2F2F2"/>
                </a:solidFill>
                <a:cs typeface="Times New Roman" pitchFamily="18" charset="0"/>
              </a:rPr>
              <a:t> </a:t>
            </a:r>
            <a:r>
              <a:rPr lang="en-US" sz="2000" b="1" dirty="0">
                <a:solidFill>
                  <a:srgbClr val="F2F2F2"/>
                </a:solidFill>
                <a:cs typeface="Times New Roman" pitchFamily="18" charset="0"/>
              </a:rPr>
              <a:t>m</a:t>
            </a:r>
            <a:r>
              <a:rPr lang="ru-RU" sz="2000" b="1" dirty="0" err="1">
                <a:solidFill>
                  <a:srgbClr val="F2F2F2"/>
                </a:solidFill>
                <a:cs typeface="Times New Roman" pitchFamily="18" charset="0"/>
              </a:rPr>
              <a:t>anus</a:t>
            </a:r>
            <a:r>
              <a:rPr lang="uk-UA" sz="2000" b="1" dirty="0" err="1">
                <a:solidFill>
                  <a:srgbClr val="F2F2F2"/>
                </a:solidFill>
                <a:cs typeface="Times New Roman" pitchFamily="18" charset="0"/>
              </a:rPr>
              <a:t>-рука</a:t>
            </a:r>
            <a:r>
              <a:rPr lang="uk-UA" sz="2000" b="1" dirty="0">
                <a:solidFill>
                  <a:srgbClr val="F2F2F2"/>
                </a:solidFill>
                <a:cs typeface="Times New Roman" pitchFamily="18" charset="0"/>
              </a:rPr>
              <a:t>) – </a:t>
            </a:r>
          </a:p>
          <a:p>
            <a:pPr algn="ctr">
              <a:defRPr/>
            </a:pPr>
            <a:r>
              <a:rPr lang="uk-UA" sz="2000" b="1" dirty="0">
                <a:solidFill>
                  <a:srgbClr val="F2F2F2"/>
                </a:solidFill>
                <a:cs typeface="Times New Roman" pitchFamily="18" charset="0"/>
              </a:rPr>
              <a:t>це механізм, який автоматично відтворює функції руки (ноги) людини при виконанні виробничих операцій шляхом переміщення об`єкта в просторі</a:t>
            </a:r>
            <a:endParaRPr lang="uk-UA" sz="2000" b="1" dirty="0">
              <a:solidFill>
                <a:srgbClr val="F2F2F2"/>
              </a:solidFill>
            </a:endParaRPr>
          </a:p>
        </p:txBody>
      </p:sp>
      <p:pic>
        <p:nvPicPr>
          <p:cNvPr id="21507" name="Picture 3" descr="http://donetsk.ukrgold.net/thumbnails/image/c4c5259021228912e949aef4f4f94433/175x0/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714619"/>
            <a:ext cx="3693299" cy="3459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pload.wikimedia.org/wikipedia/commons/thumb/8/8a/Automation_of_foundry_with_robot.jpg/250px-Automation_of_foundry_with_robot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857224" y="1071546"/>
            <a:ext cx="3643338" cy="3640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34" y="357166"/>
            <a:ext cx="8143932" cy="461665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Georgia" pitchFamily="18" charset="0"/>
              </a:rPr>
              <a:t>Ковальсько-пресовий промисловий робот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286375" y="1377950"/>
            <a:ext cx="3286125" cy="4276725"/>
          </a:xfrm>
          <a:prstGeom prst="rect">
            <a:avLst/>
          </a:prstGeom>
          <a:ln w="28575" cmpd="thickThin">
            <a:solidFill>
              <a:srgbClr val="0066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uk-UA" sz="16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Відбувається поступове впровадження </a:t>
            </a:r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  <a:p>
            <a:pPr algn="ctr" eaLnBrk="0" hangingPunct="0">
              <a:defRPr/>
            </a:pPr>
            <a:r>
              <a:rPr lang="uk-UA" sz="16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роботів у всіх галузях виробництва, що пояснюється економічною ефективністю їх </a:t>
            </a:r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  <a:p>
            <a:pPr algn="ctr" eaLnBrk="0" hangingPunct="0">
              <a:defRPr/>
            </a:pPr>
            <a:r>
              <a:rPr lang="uk-UA" sz="16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використання , підвищенням продуктивності </a:t>
            </a:r>
          </a:p>
          <a:p>
            <a:pPr algn="ctr" eaLnBrk="0" hangingPunct="0">
              <a:defRPr/>
            </a:pPr>
            <a:r>
              <a:rPr lang="uk-UA" sz="16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праці , зменшенням строків пуску підприємств, підвищенням якості продукції, забезпеченням великої гнучкості технічних та організаційних завдань виробництва, а також вивільненням робітників із небезпечних і шкідливих </a:t>
            </a:r>
            <a:r>
              <a:rPr lang="uk-UA" sz="16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виробництв.</a:t>
            </a:r>
            <a:endParaRPr lang="uk-UA" sz="16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357166"/>
            <a:ext cx="7215238" cy="107721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447675" algn="ctr">
              <a:defRPr/>
            </a:pPr>
            <a:r>
              <a:rPr lang="uk-UA" sz="3200" b="1">
                <a:solidFill>
                  <a:schemeClr val="bg1"/>
                </a:solidFill>
                <a:cs typeface="Times New Roman" pitchFamily="18" charset="0"/>
              </a:rPr>
              <a:t>К</a:t>
            </a:r>
            <a:r>
              <a:rPr lang="ru-RU" sz="3200" b="1">
                <a:solidFill>
                  <a:schemeClr val="bg1"/>
                </a:solidFill>
                <a:cs typeface="Times New Roman" pitchFamily="18" charset="0"/>
              </a:rPr>
              <a:t>ласифікація промислових роботів</a:t>
            </a:r>
            <a:endParaRPr lang="ru-RU" sz="320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899592" y="1556792"/>
          <a:ext cx="77048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4313"/>
            <a:ext cx="736282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9124" y="5000636"/>
            <a:ext cx="3643338" cy="707886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447675" algn="ctr">
              <a:defRPr/>
            </a:pPr>
            <a:r>
              <a:rPr lang="uk-UA" sz="2000" dirty="0"/>
              <a:t>Модель та структура інтелектуального робота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500042"/>
            <a:ext cx="4929222" cy="954107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447675" algn="ctr">
              <a:defRPr/>
            </a:pPr>
            <a:r>
              <a:rPr lang="uk-UA" sz="2800" b="1" dirty="0"/>
              <a:t>Завдання  промислових  роботів: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Блок-схема: магнитный диск 2">
            <a:hlinkClick r:id="rId2" action="ppaction://hlinksldjump"/>
          </p:cNvPr>
          <p:cNvSpPr/>
          <p:nvPr/>
        </p:nvSpPr>
        <p:spPr>
          <a:xfrm>
            <a:off x="1071523" y="2643171"/>
            <a:ext cx="1714512" cy="1857388"/>
          </a:xfrm>
          <a:prstGeom prst="flowChartMagneticDis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642938" y="3143250"/>
            <a:ext cx="428625" cy="928688"/>
          </a:xfrm>
          <a:prstGeom prst="curv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 flipH="1">
            <a:off x="2786063" y="3143250"/>
            <a:ext cx="347662" cy="1009650"/>
          </a:xfrm>
          <a:prstGeom prst="curv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1285875" y="1785938"/>
            <a:ext cx="1285875" cy="1214437"/>
          </a:xfrm>
          <a:prstGeom prst="smileyFac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Блок-схема: объединение 6"/>
          <p:cNvSpPr/>
          <p:nvPr/>
        </p:nvSpPr>
        <p:spPr>
          <a:xfrm rot="713539">
            <a:off x="1181100" y="4411663"/>
            <a:ext cx="571500" cy="428625"/>
          </a:xfrm>
          <a:prstGeom prst="flowChartMerg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Блок-схема: объединение 7"/>
          <p:cNvSpPr/>
          <p:nvPr/>
        </p:nvSpPr>
        <p:spPr>
          <a:xfrm rot="20829534">
            <a:off x="2111375" y="4416425"/>
            <a:ext cx="571500" cy="428625"/>
          </a:xfrm>
          <a:prstGeom prst="flowChartMerg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Блок-схема: магнитный диск 8">
            <a:hlinkClick r:id="rId3" action="ppaction://hlinksldjump"/>
          </p:cNvPr>
          <p:cNvSpPr/>
          <p:nvPr/>
        </p:nvSpPr>
        <p:spPr>
          <a:xfrm>
            <a:off x="4000508" y="3286113"/>
            <a:ext cx="1714512" cy="1857388"/>
          </a:xfrm>
          <a:prstGeom prst="flowChartMagneticDisk">
            <a:avLst/>
          </a:prstGeom>
          <a:solidFill>
            <a:srgbClr val="919163"/>
          </a:solidFill>
          <a:ln>
            <a:solidFill>
              <a:schemeClr val="tx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3643313" y="3714750"/>
            <a:ext cx="428625" cy="928688"/>
          </a:xfrm>
          <a:prstGeom prst="curvedRightArrow">
            <a:avLst/>
          </a:prstGeom>
          <a:solidFill>
            <a:srgbClr val="919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 flipH="1">
            <a:off x="5715000" y="3786188"/>
            <a:ext cx="347663" cy="1009650"/>
          </a:xfrm>
          <a:prstGeom prst="curvedRightArrow">
            <a:avLst/>
          </a:prstGeom>
          <a:solidFill>
            <a:srgbClr val="919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Улыбающееся лицо 11"/>
          <p:cNvSpPr/>
          <p:nvPr/>
        </p:nvSpPr>
        <p:spPr>
          <a:xfrm>
            <a:off x="4214813" y="2428875"/>
            <a:ext cx="1285875" cy="1214438"/>
          </a:xfrm>
          <a:prstGeom prst="smileyFace">
            <a:avLst/>
          </a:prstGeom>
          <a:solidFill>
            <a:srgbClr val="919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Блок-схема: объединение 12"/>
          <p:cNvSpPr/>
          <p:nvPr/>
        </p:nvSpPr>
        <p:spPr>
          <a:xfrm rot="713539">
            <a:off x="4110038" y="5054600"/>
            <a:ext cx="571500" cy="428625"/>
          </a:xfrm>
          <a:prstGeom prst="flowChartMerge">
            <a:avLst/>
          </a:prstGeom>
          <a:solidFill>
            <a:srgbClr val="919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Блок-схема: объединение 13"/>
          <p:cNvSpPr/>
          <p:nvPr/>
        </p:nvSpPr>
        <p:spPr>
          <a:xfrm rot="20829534">
            <a:off x="5041900" y="5059363"/>
            <a:ext cx="571500" cy="428625"/>
          </a:xfrm>
          <a:prstGeom prst="flowChartMerge">
            <a:avLst/>
          </a:prstGeom>
          <a:solidFill>
            <a:srgbClr val="919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71563" y="3286125"/>
            <a:ext cx="1643062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600" b="1" dirty="0">
                <a:solidFill>
                  <a:schemeClr val="accent1">
                    <a:lumMod val="10000"/>
                  </a:schemeClr>
                </a:solidFill>
                <a:latin typeface="Georgia" pitchFamily="18" charset="0"/>
                <a:cs typeface="Arial" charset="0"/>
              </a:rPr>
              <a:t>Маніпуляція виробами і заготовками</a:t>
            </a:r>
            <a:endParaRPr lang="ru-RU" sz="1600" b="1" dirty="0">
              <a:solidFill>
                <a:schemeClr val="accent1">
                  <a:lumMod val="10000"/>
                </a:schemeClr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00500" y="4000500"/>
            <a:ext cx="1643063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600" b="1" dirty="0">
                <a:solidFill>
                  <a:schemeClr val="accent1">
                    <a:lumMod val="10000"/>
                  </a:schemeClr>
                </a:solidFill>
                <a:latin typeface="Georgia" pitchFamily="18" charset="0"/>
                <a:cs typeface="Arial" charset="0"/>
              </a:rPr>
              <a:t>Обробка деталей та заготовок</a:t>
            </a:r>
            <a:endParaRPr lang="ru-RU" sz="1600" b="1" dirty="0">
              <a:solidFill>
                <a:schemeClr val="accent1">
                  <a:lumMod val="10000"/>
                </a:schemeClr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17" name="Блок-схема: магнитный диск 16">
            <a:hlinkClick r:id="rId2" action="ppaction://hlinksldjump"/>
          </p:cNvPr>
          <p:cNvSpPr/>
          <p:nvPr/>
        </p:nvSpPr>
        <p:spPr>
          <a:xfrm>
            <a:off x="6786563" y="3786179"/>
            <a:ext cx="1714512" cy="1857388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Выгнутая влево стрелка 17"/>
          <p:cNvSpPr/>
          <p:nvPr/>
        </p:nvSpPr>
        <p:spPr>
          <a:xfrm>
            <a:off x="6357938" y="4286250"/>
            <a:ext cx="428625" cy="928688"/>
          </a:xfrm>
          <a:prstGeom prst="curv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 flipH="1">
            <a:off x="8501063" y="4286250"/>
            <a:ext cx="347662" cy="1009650"/>
          </a:xfrm>
          <a:prstGeom prst="curv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Улыбающееся лицо 19"/>
          <p:cNvSpPr/>
          <p:nvPr/>
        </p:nvSpPr>
        <p:spPr>
          <a:xfrm>
            <a:off x="7000875" y="2928938"/>
            <a:ext cx="1285875" cy="1214437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Блок-схема: объединение 20"/>
          <p:cNvSpPr/>
          <p:nvPr/>
        </p:nvSpPr>
        <p:spPr>
          <a:xfrm rot="713539">
            <a:off x="6896100" y="5554663"/>
            <a:ext cx="571500" cy="428625"/>
          </a:xfrm>
          <a:prstGeom prst="flowChartMerg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" name="Блок-схема: объединение 21"/>
          <p:cNvSpPr/>
          <p:nvPr/>
        </p:nvSpPr>
        <p:spPr>
          <a:xfrm rot="20829534">
            <a:off x="7826375" y="5559425"/>
            <a:ext cx="571500" cy="428625"/>
          </a:xfrm>
          <a:prstGeom prst="flowChartMerg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786563" y="4643438"/>
            <a:ext cx="1643062" cy="3381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Georgia" pitchFamily="18" charset="0"/>
                <a:cs typeface="Arial" charset="0"/>
              </a:rPr>
              <a:t>C</a:t>
            </a:r>
            <a:r>
              <a:rPr lang="uk-UA" sz="1600" b="1" dirty="0" err="1">
                <a:solidFill>
                  <a:schemeClr val="accent1">
                    <a:lumMod val="10000"/>
                  </a:schemeClr>
                </a:solidFill>
                <a:latin typeface="Georgia" pitchFamily="18" charset="0"/>
                <a:cs typeface="Arial" charset="0"/>
              </a:rPr>
              <a:t>кладання</a:t>
            </a:r>
            <a:endParaRPr lang="ru-RU" sz="1600" b="1" dirty="0">
              <a:solidFill>
                <a:schemeClr val="accent1">
                  <a:lumMod val="10000"/>
                </a:schemeClr>
              </a:solidFill>
              <a:latin typeface="Georgia" pitchFamily="18" charset="0"/>
              <a:cs typeface="Arial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276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Georgia</vt:lpstr>
      <vt:lpstr>Times New Roman</vt:lpstr>
      <vt:lpstr>Wingdings</vt:lpstr>
      <vt:lpstr>Modèle par défaut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Oleksii</dc:creator>
  <dc:description> </dc:description>
  <cp:lastModifiedBy>Oleksii</cp:lastModifiedBy>
  <cp:revision>71</cp:revision>
  <dcterms:created xsi:type="dcterms:W3CDTF">2009-03-23T15:23:24Z</dcterms:created>
  <dcterms:modified xsi:type="dcterms:W3CDTF">2022-01-19T20:20:21Z</dcterms:modified>
</cp:coreProperties>
</file>