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0"/>
  </p:notesMasterIdLst>
  <p:sldIdLst>
    <p:sldId id="256" r:id="rId2"/>
    <p:sldId id="261" r:id="rId3"/>
    <p:sldId id="257" r:id="rId4"/>
    <p:sldId id="270" r:id="rId5"/>
    <p:sldId id="276" r:id="rId6"/>
    <p:sldId id="277" r:id="rId7"/>
    <p:sldId id="258" r:id="rId8"/>
    <p:sldId id="259" r:id="rId9"/>
    <p:sldId id="260" r:id="rId10"/>
    <p:sldId id="262" r:id="rId11"/>
    <p:sldId id="263" r:id="rId12"/>
    <p:sldId id="271" r:id="rId13"/>
    <p:sldId id="272" r:id="rId14"/>
    <p:sldId id="273" r:id="rId15"/>
    <p:sldId id="274" r:id="rId16"/>
    <p:sldId id="275" r:id="rId17"/>
    <p:sldId id="278" r:id="rId18"/>
    <p:sldId id="27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98522F54-8898-4FF1-ADA8-60E44AD07349}">
          <p14:sldIdLst>
            <p14:sldId id="256"/>
            <p14:sldId id="261"/>
            <p14:sldId id="257"/>
            <p14:sldId id="270"/>
            <p14:sldId id="276"/>
            <p14:sldId id="277"/>
            <p14:sldId id="258"/>
            <p14:sldId id="259"/>
            <p14:sldId id="260"/>
            <p14:sldId id="262"/>
            <p14:sldId id="263"/>
            <p14:sldId id="271"/>
            <p14:sldId id="272"/>
            <p14:sldId id="273"/>
            <p14:sldId id="274"/>
            <p14:sldId id="275"/>
            <p14:sldId id="278"/>
            <p14:sldId id="2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7C8745-3DA4-4BE4-A01F-42259E3E5CE4}" type="datetimeFigureOut">
              <a:rPr lang="uk-UA" smtClean="0"/>
              <a:t>15.02.2017</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605CA3-EF0A-4BBA-B03B-7A0F6E5EE650}" type="slidenum">
              <a:rPr lang="uk-UA" smtClean="0"/>
              <a:t>‹#›</a:t>
            </a:fld>
            <a:endParaRPr lang="uk-UA"/>
          </a:p>
        </p:txBody>
      </p:sp>
    </p:spTree>
    <p:extLst>
      <p:ext uri="{BB962C8B-B14F-4D97-AF65-F5344CB8AC3E}">
        <p14:creationId xmlns:p14="http://schemas.microsoft.com/office/powerpoint/2010/main" val="3783015965"/>
      </p:ext>
    </p:extLst>
  </p:cSld>
  <p:clrMap bg1="dk1" tx1="lt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8C605CA3-EF0A-4BBA-B03B-7A0F6E5EE650}" type="slidenum">
              <a:rPr lang="uk-UA" smtClean="0"/>
              <a:t>1</a:t>
            </a:fld>
            <a:endParaRPr lang="uk-UA"/>
          </a:p>
        </p:txBody>
      </p:sp>
    </p:spTree>
    <p:extLst>
      <p:ext uri="{BB962C8B-B14F-4D97-AF65-F5344CB8AC3E}">
        <p14:creationId xmlns:p14="http://schemas.microsoft.com/office/powerpoint/2010/main" val="322498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8C605CA3-EF0A-4BBA-B03B-7A0F6E5EE650}" type="slidenum">
              <a:rPr lang="uk-UA" smtClean="0"/>
              <a:t>7</a:t>
            </a:fld>
            <a:endParaRPr lang="uk-UA"/>
          </a:p>
        </p:txBody>
      </p:sp>
    </p:spTree>
    <p:extLst>
      <p:ext uri="{BB962C8B-B14F-4D97-AF65-F5344CB8AC3E}">
        <p14:creationId xmlns:p14="http://schemas.microsoft.com/office/powerpoint/2010/main" val="377343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8C605CA3-EF0A-4BBA-B03B-7A0F6E5EE650}" type="slidenum">
              <a:rPr lang="uk-UA" smtClean="0"/>
              <a:t>8</a:t>
            </a:fld>
            <a:endParaRPr lang="uk-UA"/>
          </a:p>
        </p:txBody>
      </p:sp>
    </p:spTree>
    <p:extLst>
      <p:ext uri="{BB962C8B-B14F-4D97-AF65-F5344CB8AC3E}">
        <p14:creationId xmlns:p14="http://schemas.microsoft.com/office/powerpoint/2010/main" val="2094245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8C605CA3-EF0A-4BBA-B03B-7A0F6E5EE650}" type="slidenum">
              <a:rPr lang="uk-UA" smtClean="0"/>
              <a:t>9</a:t>
            </a:fld>
            <a:endParaRPr lang="uk-UA"/>
          </a:p>
        </p:txBody>
      </p:sp>
    </p:spTree>
    <p:extLst>
      <p:ext uri="{BB962C8B-B14F-4D97-AF65-F5344CB8AC3E}">
        <p14:creationId xmlns:p14="http://schemas.microsoft.com/office/powerpoint/2010/main" val="853218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15.02.2017</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15.02.2017</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15.02.2017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15.02.2017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15.02.2017</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15.02.2017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15.02.2017</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15.02.2017</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15.02.2017</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uk-UA" dirty="0"/>
          </a:p>
        </p:txBody>
      </p:sp>
      <p:sp>
        <p:nvSpPr>
          <p:cNvPr id="2" name="Заголовок 1"/>
          <p:cNvSpPr>
            <a:spLocks noGrp="1"/>
          </p:cNvSpPr>
          <p:nvPr>
            <p:ph type="ctrTitle"/>
          </p:nvPr>
        </p:nvSpPr>
        <p:spPr>
          <a:xfrm>
            <a:off x="685800" y="332657"/>
            <a:ext cx="7772400" cy="1872207"/>
          </a:xfrm>
        </p:spPr>
        <p:txBody>
          <a:bodyPr>
            <a:normAutofit fontScale="90000"/>
          </a:bodyPr>
          <a:lstStyle/>
          <a:p>
            <a:r>
              <a:rPr lang="en-US" b="1" dirty="0"/>
              <a:t>Professional Rhetoric and Intercultural Communication </a:t>
            </a:r>
            <a:endParaRPr lang="uk-UA"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38617"/>
            <a:ext cx="8568952" cy="4070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026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964488"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11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06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1268760"/>
            <a:ext cx="8229600" cy="5400600"/>
          </a:xfrm>
        </p:spPr>
        <p:txBody>
          <a:bodyPr>
            <a:normAutofit/>
          </a:bodyPr>
          <a:lstStyle/>
          <a:p>
            <a:pPr marL="0" indent="0" algn="just">
              <a:lnSpc>
                <a:spcPct val="120000"/>
              </a:lnSpc>
              <a:spcBef>
                <a:spcPts val="0"/>
              </a:spcBef>
              <a:buNone/>
            </a:pPr>
            <a:r>
              <a:rPr lang="en-US" dirty="0" smtClean="0">
                <a:solidFill>
                  <a:schemeClr val="bg2">
                    <a:lumMod val="75000"/>
                  </a:schemeClr>
                </a:solidFill>
              </a:rPr>
              <a:t>To </a:t>
            </a:r>
            <a:r>
              <a:rPr lang="en-US" dirty="0">
                <a:solidFill>
                  <a:schemeClr val="bg2">
                    <a:lumMod val="75000"/>
                  </a:schemeClr>
                </a:solidFill>
              </a:rPr>
              <a:t>understand and to study intercultural relations and communication, various perspectives are necessary. Intercultural Communication is </a:t>
            </a:r>
            <a:r>
              <a:rPr lang="en-US" dirty="0" smtClean="0">
                <a:solidFill>
                  <a:schemeClr val="bg2">
                    <a:lumMod val="75000"/>
                  </a:schemeClr>
                </a:solidFill>
              </a:rPr>
              <a:t>an </a:t>
            </a:r>
            <a:r>
              <a:rPr lang="en-US" dirty="0">
                <a:solidFill>
                  <a:schemeClr val="bg2">
                    <a:lumMod val="75000"/>
                  </a:schemeClr>
                </a:solidFill>
              </a:rPr>
              <a:t>interdisciplinary field of inquiry</a:t>
            </a:r>
            <a:r>
              <a:rPr lang="en-US" dirty="0" smtClean="0">
                <a:solidFill>
                  <a:schemeClr val="bg2">
                    <a:lumMod val="75000"/>
                  </a:schemeClr>
                </a:solidFill>
              </a:rPr>
              <a:t>.</a:t>
            </a:r>
          </a:p>
          <a:p>
            <a:pPr marL="0" indent="0" algn="just">
              <a:lnSpc>
                <a:spcPct val="120000"/>
              </a:lnSpc>
              <a:spcBef>
                <a:spcPts val="0"/>
              </a:spcBef>
              <a:buNone/>
            </a:pPr>
            <a:r>
              <a:rPr lang="en-US" dirty="0" smtClean="0">
                <a:solidFill>
                  <a:schemeClr val="bg2">
                    <a:lumMod val="75000"/>
                  </a:schemeClr>
                </a:solidFill>
              </a:rPr>
              <a:t> </a:t>
            </a:r>
            <a:r>
              <a:rPr lang="en-US" dirty="0">
                <a:solidFill>
                  <a:schemeClr val="bg2">
                    <a:lumMod val="75000"/>
                  </a:schemeClr>
                </a:solidFill>
              </a:rPr>
              <a:t>The primary academic disciplines involved in Intercultural Communication studies </a:t>
            </a:r>
            <a:r>
              <a:rPr lang="en-US" dirty="0" smtClean="0">
                <a:solidFill>
                  <a:schemeClr val="bg2">
                    <a:lumMod val="75000"/>
                  </a:schemeClr>
                </a:solidFill>
              </a:rPr>
              <a:t>are:</a:t>
            </a:r>
          </a:p>
          <a:p>
            <a:pPr algn="just">
              <a:lnSpc>
                <a:spcPct val="120000"/>
              </a:lnSpc>
              <a:spcBef>
                <a:spcPts val="0"/>
              </a:spcBef>
            </a:pPr>
            <a:r>
              <a:rPr lang="en-US" dirty="0" smtClean="0">
                <a:solidFill>
                  <a:schemeClr val="bg2">
                    <a:lumMod val="75000"/>
                  </a:schemeClr>
                </a:solidFill>
              </a:rPr>
              <a:t>Psychology</a:t>
            </a:r>
          </a:p>
          <a:p>
            <a:pPr algn="just">
              <a:lnSpc>
                <a:spcPct val="120000"/>
              </a:lnSpc>
              <a:spcBef>
                <a:spcPts val="0"/>
              </a:spcBef>
            </a:pPr>
            <a:r>
              <a:rPr lang="en-US" dirty="0" smtClean="0">
                <a:solidFill>
                  <a:schemeClr val="bg2">
                    <a:lumMod val="75000"/>
                  </a:schemeClr>
                </a:solidFill>
              </a:rPr>
              <a:t>Anthropology</a:t>
            </a:r>
          </a:p>
          <a:p>
            <a:pPr algn="just">
              <a:lnSpc>
                <a:spcPct val="120000"/>
              </a:lnSpc>
              <a:spcBef>
                <a:spcPts val="0"/>
              </a:spcBef>
            </a:pPr>
            <a:r>
              <a:rPr lang="en-US" dirty="0" smtClean="0">
                <a:solidFill>
                  <a:schemeClr val="bg2">
                    <a:lumMod val="75000"/>
                  </a:schemeClr>
                </a:solidFill>
              </a:rPr>
              <a:t>Sociology</a:t>
            </a:r>
          </a:p>
          <a:p>
            <a:pPr algn="just">
              <a:lnSpc>
                <a:spcPct val="120000"/>
              </a:lnSpc>
              <a:spcBef>
                <a:spcPts val="0"/>
              </a:spcBef>
            </a:pPr>
            <a:r>
              <a:rPr lang="en-US" dirty="0" smtClean="0">
                <a:solidFill>
                  <a:schemeClr val="bg2">
                    <a:lumMod val="75000"/>
                  </a:schemeClr>
                </a:solidFill>
              </a:rPr>
              <a:t>Linguistics </a:t>
            </a:r>
            <a:r>
              <a:rPr lang="en-US" dirty="0">
                <a:solidFill>
                  <a:schemeClr val="bg2">
                    <a:lumMod val="75000"/>
                  </a:schemeClr>
                </a:solidFill>
              </a:rPr>
              <a:t>and </a:t>
            </a:r>
            <a:r>
              <a:rPr lang="en-US" dirty="0" smtClean="0">
                <a:solidFill>
                  <a:schemeClr val="bg2">
                    <a:lumMod val="75000"/>
                  </a:schemeClr>
                </a:solidFill>
              </a:rPr>
              <a:t>Communication</a:t>
            </a:r>
          </a:p>
          <a:p>
            <a:pPr algn="just">
              <a:lnSpc>
                <a:spcPct val="120000"/>
              </a:lnSpc>
              <a:spcBef>
                <a:spcPts val="0"/>
              </a:spcBef>
            </a:pPr>
            <a:r>
              <a:rPr lang="en-US" dirty="0" smtClean="0">
                <a:solidFill>
                  <a:schemeClr val="bg2">
                    <a:lumMod val="75000"/>
                  </a:schemeClr>
                </a:solidFill>
              </a:rPr>
              <a:t>Rhetoric</a:t>
            </a:r>
            <a:endParaRPr lang="en-US" dirty="0">
              <a:solidFill>
                <a:schemeClr val="bg2">
                  <a:lumMod val="75000"/>
                </a:schemeClr>
              </a:solidFill>
            </a:endParaRPr>
          </a:p>
          <a:p>
            <a:pPr marL="0" indent="0" algn="just">
              <a:lnSpc>
                <a:spcPct val="120000"/>
              </a:lnSpc>
              <a:spcBef>
                <a:spcPts val="0"/>
              </a:spcBef>
              <a:buNone/>
            </a:pPr>
            <a:endParaRPr lang="en-US" dirty="0"/>
          </a:p>
        </p:txBody>
      </p:sp>
      <p:sp>
        <p:nvSpPr>
          <p:cNvPr id="4" name="Заголовок 3"/>
          <p:cNvSpPr>
            <a:spLocks noGrp="1"/>
          </p:cNvSpPr>
          <p:nvPr>
            <p:ph type="title"/>
          </p:nvPr>
        </p:nvSpPr>
        <p:spPr>
          <a:xfrm>
            <a:off x="539552" y="620688"/>
            <a:ext cx="8208912" cy="864096"/>
          </a:xfrm>
        </p:spPr>
        <p:txBody>
          <a:bodyPr>
            <a:normAutofit fontScale="90000"/>
          </a:bodyPr>
          <a:lstStyle/>
          <a:p>
            <a:pPr algn="ctr"/>
            <a:r>
              <a:rPr lang="en-US" sz="3200" dirty="0">
                <a:solidFill>
                  <a:schemeClr val="bg2">
                    <a:lumMod val="75000"/>
                  </a:schemeClr>
                </a:solidFill>
              </a:rPr>
              <a:t>The Interdisciplinary Field of Intercultural Communication</a:t>
            </a:r>
            <a:br>
              <a:rPr lang="en-US" sz="3200" dirty="0">
                <a:solidFill>
                  <a:schemeClr val="bg2">
                    <a:lumMod val="75000"/>
                  </a:schemeClr>
                </a:solidFill>
              </a:rPr>
            </a:br>
            <a:endParaRPr lang="uk-UA" sz="3200" dirty="0">
              <a:solidFill>
                <a:schemeClr val="bg2">
                  <a:lumMod val="75000"/>
                </a:schemeClr>
              </a:solidFill>
            </a:endParaRPr>
          </a:p>
        </p:txBody>
      </p:sp>
    </p:spTree>
    <p:extLst>
      <p:ext uri="{BB962C8B-B14F-4D97-AF65-F5344CB8AC3E}">
        <p14:creationId xmlns:p14="http://schemas.microsoft.com/office/powerpoint/2010/main" val="785206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92696"/>
            <a:ext cx="8640960" cy="5262979"/>
          </a:xfrm>
          <a:prstGeom prst="rect">
            <a:avLst/>
          </a:prstGeom>
        </p:spPr>
        <p:txBody>
          <a:bodyPr wrap="square">
            <a:spAutoFit/>
          </a:bodyPr>
          <a:lstStyle/>
          <a:p>
            <a:r>
              <a:rPr lang="en-GB" sz="2800" dirty="0">
                <a:solidFill>
                  <a:schemeClr val="bg2">
                    <a:lumMod val="75000"/>
                  </a:schemeClr>
                </a:solidFill>
              </a:rPr>
              <a:t>The scope of Intercultural Communication and the main contributions of the various fields can be seen as follows (Bennett 1998):</a:t>
            </a:r>
          </a:p>
          <a:p>
            <a:endParaRPr lang="en-GB" sz="2800" dirty="0">
              <a:solidFill>
                <a:schemeClr val="bg2">
                  <a:lumMod val="75000"/>
                </a:schemeClr>
              </a:solidFill>
            </a:endParaRPr>
          </a:p>
          <a:p>
            <a:pPr marL="457200" indent="-457200">
              <a:buFont typeface="Arial" panose="020B0604020202020204" pitchFamily="34" charset="0"/>
              <a:buChar char="•"/>
            </a:pPr>
            <a:r>
              <a:rPr lang="en-GB" sz="2800" dirty="0">
                <a:solidFill>
                  <a:schemeClr val="bg2">
                    <a:lumMod val="75000"/>
                  </a:schemeClr>
                </a:solidFill>
              </a:rPr>
              <a:t>perception, interpretation, attribution (psychology, linguistics, </a:t>
            </a:r>
            <a:r>
              <a:rPr lang="en-GB" sz="2800" dirty="0" smtClean="0">
                <a:solidFill>
                  <a:schemeClr val="bg2">
                    <a:lumMod val="75000"/>
                  </a:schemeClr>
                </a:solidFill>
              </a:rPr>
              <a:t>communication, rhetoric)</a:t>
            </a:r>
            <a:endParaRPr lang="en-GB" sz="2800" dirty="0">
              <a:solidFill>
                <a:schemeClr val="bg2">
                  <a:lumMod val="75000"/>
                </a:schemeClr>
              </a:solidFill>
            </a:endParaRPr>
          </a:p>
          <a:p>
            <a:pPr marL="457200" indent="-457200">
              <a:buFont typeface="Arial" panose="020B0604020202020204" pitchFamily="34" charset="0"/>
              <a:buChar char="•"/>
            </a:pPr>
            <a:r>
              <a:rPr lang="en-GB" sz="2800" dirty="0">
                <a:solidFill>
                  <a:schemeClr val="bg2">
                    <a:lumMod val="75000"/>
                  </a:schemeClr>
                </a:solidFill>
              </a:rPr>
              <a:t>verbal communication (linguistics, </a:t>
            </a:r>
            <a:r>
              <a:rPr lang="en-GB" sz="2800" dirty="0" smtClean="0">
                <a:solidFill>
                  <a:schemeClr val="bg2">
                    <a:lumMod val="75000"/>
                  </a:schemeClr>
                </a:solidFill>
              </a:rPr>
              <a:t>communication, rhetoric)</a:t>
            </a:r>
            <a:endParaRPr lang="en-GB" sz="2800" dirty="0">
              <a:solidFill>
                <a:schemeClr val="bg2">
                  <a:lumMod val="75000"/>
                </a:schemeClr>
              </a:solidFill>
            </a:endParaRPr>
          </a:p>
          <a:p>
            <a:pPr marL="457200" indent="-457200">
              <a:buFont typeface="Arial" panose="020B0604020202020204" pitchFamily="34" charset="0"/>
              <a:buChar char="•"/>
            </a:pPr>
            <a:r>
              <a:rPr lang="en-GB" sz="2800" dirty="0">
                <a:solidFill>
                  <a:schemeClr val="bg2">
                    <a:lumMod val="75000"/>
                  </a:schemeClr>
                </a:solidFill>
              </a:rPr>
              <a:t>nonverbal communication (communication)</a:t>
            </a:r>
          </a:p>
          <a:p>
            <a:pPr marL="457200" indent="-457200">
              <a:buFont typeface="Arial" panose="020B0604020202020204" pitchFamily="34" charset="0"/>
              <a:buChar char="•"/>
            </a:pPr>
            <a:r>
              <a:rPr lang="en-GB" sz="2800" dirty="0">
                <a:solidFill>
                  <a:schemeClr val="bg2">
                    <a:lumMod val="75000"/>
                  </a:schemeClr>
                </a:solidFill>
              </a:rPr>
              <a:t>communication styles (linguistics, </a:t>
            </a:r>
            <a:r>
              <a:rPr lang="en-GB" sz="2800" dirty="0" smtClean="0">
                <a:solidFill>
                  <a:schemeClr val="bg2">
                    <a:lumMod val="75000"/>
                  </a:schemeClr>
                </a:solidFill>
              </a:rPr>
              <a:t>communication, rhetoric)</a:t>
            </a:r>
            <a:endParaRPr lang="en-GB" sz="2800" dirty="0">
              <a:solidFill>
                <a:schemeClr val="bg2">
                  <a:lumMod val="75000"/>
                </a:schemeClr>
              </a:solidFill>
            </a:endParaRPr>
          </a:p>
          <a:p>
            <a:pPr marL="457200" indent="-457200">
              <a:buFont typeface="Arial" panose="020B0604020202020204" pitchFamily="34" charset="0"/>
              <a:buChar char="•"/>
            </a:pPr>
            <a:r>
              <a:rPr lang="en-GB" sz="2800" dirty="0">
                <a:solidFill>
                  <a:schemeClr val="bg2">
                    <a:lumMod val="75000"/>
                  </a:schemeClr>
                </a:solidFill>
              </a:rPr>
              <a:t>values (psychology, anthropology, sociology)</a:t>
            </a:r>
          </a:p>
        </p:txBody>
      </p:sp>
    </p:spTree>
    <p:extLst>
      <p:ext uri="{BB962C8B-B14F-4D97-AF65-F5344CB8AC3E}">
        <p14:creationId xmlns:p14="http://schemas.microsoft.com/office/powerpoint/2010/main" val="774749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7873" y="577967"/>
            <a:ext cx="8640960" cy="5509200"/>
          </a:xfrm>
          <a:prstGeom prst="rect">
            <a:avLst/>
          </a:prstGeom>
        </p:spPr>
        <p:txBody>
          <a:bodyPr wrap="square">
            <a:spAutoFit/>
          </a:bodyPr>
          <a:lstStyle/>
          <a:p>
            <a:pPr algn="ctr"/>
            <a:r>
              <a:rPr lang="en-US" sz="3200" dirty="0" smtClean="0">
                <a:solidFill>
                  <a:schemeClr val="bg2">
                    <a:lumMod val="75000"/>
                  </a:schemeClr>
                </a:solidFill>
              </a:rPr>
              <a:t>The </a:t>
            </a:r>
            <a:r>
              <a:rPr lang="en-US" sz="3200" dirty="0">
                <a:solidFill>
                  <a:schemeClr val="bg2">
                    <a:lumMod val="75000"/>
                  </a:schemeClr>
                </a:solidFill>
              </a:rPr>
              <a:t>Academic Field of Intercultural Communication</a:t>
            </a:r>
          </a:p>
          <a:p>
            <a:r>
              <a:rPr lang="en-US" sz="2400" dirty="0">
                <a:solidFill>
                  <a:schemeClr val="bg2">
                    <a:lumMod val="75000"/>
                  </a:schemeClr>
                </a:solidFill>
              </a:rPr>
              <a:t>In the past decade, in particular, Intercultural Communication has more strongly emerged as an independent field. In order to qualify as an independent academic field, certain criteria need generally to be fulfilled:</a:t>
            </a:r>
          </a:p>
          <a:p>
            <a:endParaRPr lang="en-US" sz="2400" dirty="0">
              <a:solidFill>
                <a:schemeClr val="bg2">
                  <a:lumMod val="75000"/>
                </a:schemeClr>
              </a:solidFill>
            </a:endParaRPr>
          </a:p>
          <a:p>
            <a:r>
              <a:rPr lang="en-US" sz="2400" dirty="0">
                <a:solidFill>
                  <a:schemeClr val="bg2">
                    <a:lumMod val="75000"/>
                  </a:schemeClr>
                </a:solidFill>
              </a:rPr>
              <a:t>There need to be a considerable number of:</a:t>
            </a:r>
          </a:p>
          <a:p>
            <a:endParaRPr lang="en-US" sz="2400" dirty="0">
              <a:solidFill>
                <a:schemeClr val="bg2">
                  <a:lumMod val="75000"/>
                </a:schemeClr>
              </a:solidFill>
            </a:endParaRPr>
          </a:p>
          <a:p>
            <a:pPr marL="342900" indent="-342900">
              <a:buFont typeface="Arial" panose="020B0604020202020204" pitchFamily="34" charset="0"/>
              <a:buChar char="•"/>
            </a:pPr>
            <a:r>
              <a:rPr lang="en-US" sz="2400" dirty="0">
                <a:solidFill>
                  <a:schemeClr val="bg2">
                    <a:lumMod val="75000"/>
                  </a:schemeClr>
                </a:solidFill>
              </a:rPr>
              <a:t>professional researchers working in the field</a:t>
            </a:r>
          </a:p>
          <a:p>
            <a:pPr marL="342900" indent="-342900">
              <a:buFont typeface="Arial" panose="020B0604020202020204" pitchFamily="34" charset="0"/>
              <a:buChar char="•"/>
            </a:pPr>
            <a:r>
              <a:rPr lang="en-US" sz="2400" dirty="0">
                <a:solidFill>
                  <a:schemeClr val="bg2">
                    <a:lumMod val="75000"/>
                  </a:schemeClr>
                </a:solidFill>
              </a:rPr>
              <a:t>scientific societies</a:t>
            </a:r>
          </a:p>
          <a:p>
            <a:pPr marL="342900" indent="-342900">
              <a:buFont typeface="Arial" panose="020B0604020202020204" pitchFamily="34" charset="0"/>
              <a:buChar char="•"/>
            </a:pPr>
            <a:r>
              <a:rPr lang="en-US" sz="2400" dirty="0">
                <a:solidFill>
                  <a:schemeClr val="bg2">
                    <a:lumMod val="75000"/>
                  </a:schemeClr>
                </a:solidFill>
              </a:rPr>
              <a:t>publications, journals</a:t>
            </a:r>
          </a:p>
          <a:p>
            <a:pPr marL="342900" indent="-342900">
              <a:buFont typeface="Arial" panose="020B0604020202020204" pitchFamily="34" charset="0"/>
              <a:buChar char="•"/>
            </a:pPr>
            <a:r>
              <a:rPr lang="en-US" sz="2400" dirty="0">
                <a:solidFill>
                  <a:schemeClr val="bg2">
                    <a:lumMod val="75000"/>
                  </a:schemeClr>
                </a:solidFill>
              </a:rPr>
              <a:t>congresses</a:t>
            </a:r>
          </a:p>
          <a:p>
            <a:pPr marL="342900" indent="-342900">
              <a:buFont typeface="Arial" panose="020B0604020202020204" pitchFamily="34" charset="0"/>
              <a:buChar char="•"/>
            </a:pPr>
            <a:r>
              <a:rPr lang="en-US" sz="2400" dirty="0">
                <a:solidFill>
                  <a:schemeClr val="bg2">
                    <a:lumMod val="75000"/>
                  </a:schemeClr>
                </a:solidFill>
              </a:rPr>
              <a:t>academic subjects and professorships</a:t>
            </a:r>
            <a:endParaRPr lang="uk-UA" sz="2400" dirty="0">
              <a:solidFill>
                <a:schemeClr val="bg2">
                  <a:lumMod val="75000"/>
                </a:schemeClr>
              </a:solidFill>
            </a:endParaRPr>
          </a:p>
        </p:txBody>
      </p:sp>
    </p:spTree>
    <p:extLst>
      <p:ext uri="{BB962C8B-B14F-4D97-AF65-F5344CB8AC3E}">
        <p14:creationId xmlns:p14="http://schemas.microsoft.com/office/powerpoint/2010/main" val="3702512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04664"/>
            <a:ext cx="8964488" cy="5632311"/>
          </a:xfrm>
          <a:prstGeom prst="rect">
            <a:avLst/>
          </a:prstGeom>
        </p:spPr>
        <p:txBody>
          <a:bodyPr wrap="square">
            <a:spAutoFit/>
          </a:bodyPr>
          <a:lstStyle/>
          <a:p>
            <a:r>
              <a:rPr lang="en-US" sz="2000" dirty="0" smtClean="0">
                <a:solidFill>
                  <a:schemeClr val="bg2">
                    <a:lumMod val="75000"/>
                  </a:schemeClr>
                </a:solidFill>
              </a:rPr>
              <a:t>Intercultural </a:t>
            </a:r>
            <a:r>
              <a:rPr lang="en-US" sz="2000" dirty="0">
                <a:solidFill>
                  <a:schemeClr val="bg2">
                    <a:lumMod val="75000"/>
                  </a:schemeClr>
                </a:solidFill>
              </a:rPr>
              <a:t>Communication </a:t>
            </a:r>
            <a:r>
              <a:rPr lang="en-US" sz="2000" dirty="0" smtClean="0">
                <a:solidFill>
                  <a:schemeClr val="bg2">
                    <a:lumMod val="75000"/>
                  </a:schemeClr>
                </a:solidFill>
              </a:rPr>
              <a:t>is </a:t>
            </a:r>
            <a:r>
              <a:rPr lang="en-US" sz="2000" dirty="0">
                <a:solidFill>
                  <a:schemeClr val="bg2">
                    <a:lumMod val="75000"/>
                  </a:schemeClr>
                </a:solidFill>
              </a:rPr>
              <a:t>progressing in establishing a new theoretical framework or paradigm.</a:t>
            </a:r>
          </a:p>
          <a:p>
            <a:endParaRPr lang="en-US" sz="2000" dirty="0">
              <a:solidFill>
                <a:schemeClr val="bg2">
                  <a:lumMod val="75000"/>
                </a:schemeClr>
              </a:solidFill>
            </a:endParaRPr>
          </a:p>
          <a:p>
            <a:r>
              <a:rPr lang="en-US" sz="2000" dirty="0">
                <a:solidFill>
                  <a:schemeClr val="bg2">
                    <a:lumMod val="75000"/>
                  </a:schemeClr>
                </a:solidFill>
              </a:rPr>
              <a:t>In its theory building, Intercultural Communication</a:t>
            </a:r>
          </a:p>
          <a:p>
            <a:endParaRPr lang="en-US" sz="2000" dirty="0">
              <a:solidFill>
                <a:schemeClr val="bg2">
                  <a:lumMod val="75000"/>
                </a:schemeClr>
              </a:solidFill>
            </a:endParaRPr>
          </a:p>
          <a:p>
            <a:pPr marL="342900" indent="-342900">
              <a:buFont typeface="Arial" panose="020B0604020202020204" pitchFamily="34" charset="0"/>
              <a:buChar char="•"/>
            </a:pPr>
            <a:r>
              <a:rPr lang="en-US" sz="2000" dirty="0">
                <a:solidFill>
                  <a:schemeClr val="bg2">
                    <a:lumMod val="75000"/>
                  </a:schemeClr>
                </a:solidFill>
              </a:rPr>
              <a:t>borrows theories from other fields (e.g. psychology, attribution theory)</a:t>
            </a:r>
          </a:p>
          <a:p>
            <a:pPr marL="342900" indent="-342900">
              <a:buFont typeface="Arial" panose="020B0604020202020204" pitchFamily="34" charset="0"/>
              <a:buChar char="•"/>
            </a:pPr>
            <a:r>
              <a:rPr lang="en-US" sz="2000" dirty="0">
                <a:solidFill>
                  <a:schemeClr val="bg2">
                    <a:lumMod val="75000"/>
                  </a:schemeClr>
                </a:solidFill>
              </a:rPr>
              <a:t>applies theories from </a:t>
            </a:r>
            <a:r>
              <a:rPr lang="en-US" sz="2000" dirty="0" err="1">
                <a:solidFill>
                  <a:schemeClr val="bg2">
                    <a:lumMod val="75000"/>
                  </a:schemeClr>
                </a:solidFill>
              </a:rPr>
              <a:t>intracultural</a:t>
            </a:r>
            <a:r>
              <a:rPr lang="en-US" sz="2000" dirty="0">
                <a:solidFill>
                  <a:schemeClr val="bg2">
                    <a:lumMod val="75000"/>
                  </a:schemeClr>
                </a:solidFill>
              </a:rPr>
              <a:t> communication (e.g., </a:t>
            </a:r>
            <a:r>
              <a:rPr lang="en-US" sz="2000" dirty="0" err="1">
                <a:solidFill>
                  <a:schemeClr val="bg2">
                    <a:lumMod val="75000"/>
                  </a:schemeClr>
                </a:solidFill>
              </a:rPr>
              <a:t>Gudykunst's</a:t>
            </a:r>
            <a:r>
              <a:rPr lang="en-US" sz="2000" dirty="0">
                <a:solidFill>
                  <a:schemeClr val="bg2">
                    <a:lumMod val="75000"/>
                  </a:schemeClr>
                </a:solidFill>
              </a:rPr>
              <a:t> Anxiety-Uncertainty Management [AUM] theory from the Uncertainty Reduction theory [URT])</a:t>
            </a:r>
          </a:p>
          <a:p>
            <a:pPr marL="342900" indent="-342900">
              <a:buFont typeface="Arial" panose="020B0604020202020204" pitchFamily="34" charset="0"/>
              <a:buChar char="•"/>
            </a:pPr>
            <a:r>
              <a:rPr lang="en-US" sz="2000" dirty="0">
                <a:solidFill>
                  <a:schemeClr val="bg2">
                    <a:lumMod val="75000"/>
                  </a:schemeClr>
                </a:solidFill>
              </a:rPr>
              <a:t>forms new theories (Kim's work combining adaptation and communication theories).</a:t>
            </a:r>
          </a:p>
          <a:p>
            <a:r>
              <a:rPr lang="en-US" sz="2000" dirty="0">
                <a:solidFill>
                  <a:schemeClr val="bg2">
                    <a:lumMod val="75000"/>
                  </a:schemeClr>
                </a:solidFill>
              </a:rPr>
              <a:t>Depending on the research goals and focuses, Intercultural Communication uses both functionalist (social science)/etic and interpretive (humanist)/emic approaches</a:t>
            </a:r>
            <a:r>
              <a:rPr lang="en-US" sz="2000" dirty="0" smtClean="0">
                <a:solidFill>
                  <a:schemeClr val="bg2">
                    <a:lumMod val="75000"/>
                  </a:schemeClr>
                </a:solidFill>
              </a:rPr>
              <a:t>.</a:t>
            </a:r>
          </a:p>
          <a:p>
            <a:endParaRPr lang="en-US" sz="2000" dirty="0">
              <a:solidFill>
                <a:schemeClr val="bg2">
                  <a:lumMod val="75000"/>
                </a:schemeClr>
              </a:solidFill>
            </a:endParaRPr>
          </a:p>
          <a:p>
            <a:r>
              <a:rPr lang="en-US" sz="2000" dirty="0" smtClean="0">
                <a:solidFill>
                  <a:schemeClr val="bg2">
                    <a:lumMod val="75000"/>
                  </a:schemeClr>
                </a:solidFill>
              </a:rPr>
              <a:t> </a:t>
            </a:r>
            <a:r>
              <a:rPr lang="en-US" sz="2000" dirty="0">
                <a:solidFill>
                  <a:schemeClr val="bg2">
                    <a:lumMod val="75000"/>
                  </a:schemeClr>
                </a:solidFill>
              </a:rPr>
              <a:t>Increasingly, studies involve multisource data, and mixed methodology, as the realization of the complexity of studying intercultural interactions and the need for a dialogue, increase, in the research community.</a:t>
            </a:r>
            <a:endParaRPr lang="uk-UA" sz="2000" dirty="0">
              <a:solidFill>
                <a:schemeClr val="bg2">
                  <a:lumMod val="75000"/>
                </a:schemeClr>
              </a:solidFill>
            </a:endParaRPr>
          </a:p>
        </p:txBody>
      </p:sp>
    </p:spTree>
    <p:extLst>
      <p:ext uri="{BB962C8B-B14F-4D97-AF65-F5344CB8AC3E}">
        <p14:creationId xmlns:p14="http://schemas.microsoft.com/office/powerpoint/2010/main" val="1987644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4000" cy="640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086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132" y="548680"/>
            <a:ext cx="8568952" cy="4524315"/>
          </a:xfrm>
          <a:prstGeom prst="rect">
            <a:avLst/>
          </a:prstGeom>
        </p:spPr>
        <p:txBody>
          <a:bodyPr wrap="square">
            <a:spAutoFit/>
          </a:bodyPr>
          <a:lstStyle/>
          <a:p>
            <a:r>
              <a:rPr lang="en-US" dirty="0"/>
              <a:t>"</a:t>
            </a:r>
            <a:r>
              <a:rPr lang="en-US" sz="3200" dirty="0"/>
              <a:t>Culture is communication" (Edward T. Hall)</a:t>
            </a:r>
          </a:p>
          <a:p>
            <a:r>
              <a:rPr lang="en-US" sz="3200" dirty="0"/>
              <a:t>"Culture is the collective programming of the mind" (Geert </a:t>
            </a:r>
            <a:r>
              <a:rPr lang="en-US" sz="3200" dirty="0" err="1"/>
              <a:t>Hofstede</a:t>
            </a:r>
            <a:r>
              <a:rPr lang="en-US" sz="3200" dirty="0"/>
              <a:t>)</a:t>
            </a:r>
          </a:p>
          <a:p>
            <a:r>
              <a:rPr lang="en-US" sz="3200" dirty="0"/>
              <a:t>"Culture is how things are done here" (John Mole)</a:t>
            </a:r>
          </a:p>
          <a:p>
            <a:r>
              <a:rPr lang="en-US" sz="3200" dirty="0"/>
              <a:t>"All communication is more or less cross-cultural" (Deborah </a:t>
            </a:r>
            <a:r>
              <a:rPr lang="en-US" sz="3200" dirty="0" err="1"/>
              <a:t>Tannen</a:t>
            </a:r>
            <a:r>
              <a:rPr lang="en-US" sz="3200" dirty="0"/>
              <a:t>)</a:t>
            </a:r>
          </a:p>
          <a:p>
            <a:r>
              <a:rPr lang="en-US" sz="3200" dirty="0"/>
              <a:t>"Culture is a kind of storehouse or library of possible meanings and symbols" (Ron </a:t>
            </a:r>
            <a:r>
              <a:rPr lang="en-US" sz="3200" dirty="0" err="1"/>
              <a:t>Scollon</a:t>
            </a:r>
            <a:r>
              <a:rPr lang="en-US" sz="3200" dirty="0"/>
              <a:t>)</a:t>
            </a:r>
          </a:p>
        </p:txBody>
      </p:sp>
    </p:spTree>
    <p:extLst>
      <p:ext uri="{BB962C8B-B14F-4D97-AF65-F5344CB8AC3E}">
        <p14:creationId xmlns:p14="http://schemas.microsoft.com/office/powerpoint/2010/main" val="3539502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12967"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264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1305342"/>
            <a:ext cx="8568952" cy="5262979"/>
          </a:xfrm>
          <a:prstGeom prst="rect">
            <a:avLst/>
          </a:prstGeom>
        </p:spPr>
        <p:txBody>
          <a:bodyPr wrap="square">
            <a:spAutoFit/>
          </a:bodyPr>
          <a:lstStyle/>
          <a:p>
            <a:pPr marL="457200" indent="-457200" algn="just">
              <a:buFont typeface="Arial" panose="020B0604020202020204" pitchFamily="34" charset="0"/>
              <a:buChar char="•"/>
            </a:pPr>
            <a:r>
              <a:rPr lang="en-US" sz="2800" dirty="0">
                <a:solidFill>
                  <a:schemeClr val="bg2">
                    <a:lumMod val="50000"/>
                  </a:schemeClr>
                </a:solidFill>
              </a:rPr>
              <a:t>build the algorithms of effective communication, form the </a:t>
            </a:r>
            <a:r>
              <a:rPr lang="en-US" sz="2800" dirty="0" smtClean="0">
                <a:solidFill>
                  <a:schemeClr val="bg2">
                    <a:lumMod val="50000"/>
                  </a:schemeClr>
                </a:solidFill>
              </a:rPr>
              <a:t>skills </a:t>
            </a:r>
            <a:r>
              <a:rPr lang="en-US" sz="2800" dirty="0">
                <a:solidFill>
                  <a:schemeClr val="bg2">
                    <a:lumMod val="50000"/>
                  </a:schemeClr>
                </a:solidFill>
              </a:rPr>
              <a:t>of conscious use of speech in professional situations, which will enhance general development of power of apprehension, speech capabilities and communication </a:t>
            </a:r>
            <a:r>
              <a:rPr lang="en-US" sz="2800" dirty="0" smtClean="0">
                <a:solidFill>
                  <a:schemeClr val="bg2">
                    <a:lumMod val="50000"/>
                  </a:schemeClr>
                </a:solidFill>
              </a:rPr>
              <a:t>skills</a:t>
            </a:r>
          </a:p>
          <a:p>
            <a:pPr marL="457200" indent="-457200" algn="just">
              <a:buFont typeface="Arial" panose="020B0604020202020204" pitchFamily="34" charset="0"/>
              <a:buChar char="•"/>
            </a:pPr>
            <a:r>
              <a:rPr lang="en-US" sz="2800" dirty="0" smtClean="0">
                <a:solidFill>
                  <a:schemeClr val="bg2">
                    <a:lumMod val="50000"/>
                  </a:schemeClr>
                </a:solidFill>
              </a:rPr>
              <a:t>prepare </a:t>
            </a:r>
            <a:r>
              <a:rPr lang="en-US" sz="2800" dirty="0">
                <a:solidFill>
                  <a:schemeClr val="bg2">
                    <a:lumMod val="50000"/>
                  </a:schemeClr>
                </a:solidFill>
              </a:rPr>
              <a:t>for effective contacts at levels of interpersonal professional communication and intercultural communication in the Ukrainian and English </a:t>
            </a:r>
            <a:r>
              <a:rPr lang="en-US" sz="2800" dirty="0" smtClean="0">
                <a:solidFill>
                  <a:schemeClr val="bg2">
                    <a:lumMod val="50000"/>
                  </a:schemeClr>
                </a:solidFill>
              </a:rPr>
              <a:t>languages</a:t>
            </a:r>
          </a:p>
          <a:p>
            <a:pPr marL="457200" indent="-457200" algn="just">
              <a:buFont typeface="Arial" panose="020B0604020202020204" pitchFamily="34" charset="0"/>
              <a:buChar char="•"/>
            </a:pPr>
            <a:r>
              <a:rPr lang="en-US" sz="2800" dirty="0" smtClean="0">
                <a:solidFill>
                  <a:schemeClr val="bg2">
                    <a:lumMod val="50000"/>
                  </a:schemeClr>
                </a:solidFill>
              </a:rPr>
              <a:t>develop </a:t>
            </a:r>
            <a:r>
              <a:rPr lang="en-US" sz="2800" dirty="0">
                <a:solidFill>
                  <a:schemeClr val="bg2">
                    <a:lumMod val="50000"/>
                  </a:schemeClr>
                </a:solidFill>
              </a:rPr>
              <a:t>the practical skills of participation in debates, critical analysis of monologue and dialogue speech samples, speech </a:t>
            </a:r>
            <a:r>
              <a:rPr lang="en-US" sz="2800" dirty="0" smtClean="0">
                <a:solidFill>
                  <a:schemeClr val="bg2">
                    <a:lumMod val="50000"/>
                  </a:schemeClr>
                </a:solidFill>
              </a:rPr>
              <a:t>behavior</a:t>
            </a:r>
            <a:endParaRPr lang="en-US" sz="2800" dirty="0">
              <a:solidFill>
                <a:schemeClr val="bg2">
                  <a:lumMod val="50000"/>
                </a:schemeClr>
              </a:solidFill>
            </a:endParaRPr>
          </a:p>
        </p:txBody>
      </p:sp>
      <p:sp>
        <p:nvSpPr>
          <p:cNvPr id="4" name="Заголовок 3"/>
          <p:cNvSpPr>
            <a:spLocks noGrp="1"/>
          </p:cNvSpPr>
          <p:nvPr>
            <p:ph type="title"/>
          </p:nvPr>
        </p:nvSpPr>
        <p:spPr/>
        <p:txBody>
          <a:bodyPr/>
          <a:lstStyle/>
          <a:p>
            <a:pPr algn="ctr"/>
            <a:r>
              <a:rPr lang="en-US" dirty="0" smtClean="0">
                <a:solidFill>
                  <a:schemeClr val="bg2">
                    <a:lumMod val="75000"/>
                  </a:schemeClr>
                </a:solidFill>
              </a:rPr>
              <a:t>The  objectives of the  course</a:t>
            </a:r>
            <a:endParaRPr lang="uk-UA" dirty="0">
              <a:solidFill>
                <a:schemeClr val="bg2">
                  <a:lumMod val="75000"/>
                </a:schemeClr>
              </a:solidFill>
            </a:endParaRPr>
          </a:p>
        </p:txBody>
      </p:sp>
    </p:spTree>
    <p:extLst>
      <p:ext uri="{BB962C8B-B14F-4D97-AF65-F5344CB8AC3E}">
        <p14:creationId xmlns:p14="http://schemas.microsoft.com/office/powerpoint/2010/main" val="3297164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06489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4"/>
          <p:cNvSpPr>
            <a:spLocks noGrp="1"/>
          </p:cNvSpPr>
          <p:nvPr>
            <p:ph type="title"/>
          </p:nvPr>
        </p:nvSpPr>
        <p:spPr/>
        <p:txBody>
          <a:bodyPr>
            <a:normAutofit/>
          </a:bodyPr>
          <a:lstStyle/>
          <a:p>
            <a:pPr algn="ctr"/>
            <a:r>
              <a:rPr lang="en-US" sz="5400" dirty="0" smtClean="0">
                <a:solidFill>
                  <a:schemeClr val="bg2">
                    <a:lumMod val="75000"/>
                  </a:schemeClr>
                </a:solidFill>
              </a:rPr>
              <a:t>Lecture 1</a:t>
            </a:r>
            <a:endParaRPr lang="uk-UA" sz="5400" dirty="0">
              <a:solidFill>
                <a:schemeClr val="bg2">
                  <a:lumMod val="75000"/>
                </a:schemeClr>
              </a:solidFill>
            </a:endParaRPr>
          </a:p>
        </p:txBody>
      </p:sp>
    </p:spTree>
    <p:extLst>
      <p:ext uri="{BB962C8B-B14F-4D97-AF65-F5344CB8AC3E}">
        <p14:creationId xmlns:p14="http://schemas.microsoft.com/office/powerpoint/2010/main" val="143222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52400"/>
            <a:ext cx="8229600" cy="6084912"/>
          </a:xfrm>
        </p:spPr>
        <p:txBody>
          <a:bodyPr>
            <a:normAutofit fontScale="90000"/>
          </a:bodyPr>
          <a:lstStyle/>
          <a:p>
            <a:r>
              <a:rPr lang="en-US" dirty="0" smtClean="0">
                <a:solidFill>
                  <a:schemeClr val="bg2">
                    <a:lumMod val="75000"/>
                  </a:schemeClr>
                </a:solidFill>
              </a:rPr>
              <a:t>1</a:t>
            </a:r>
            <a:r>
              <a:rPr lang="en-US" dirty="0">
                <a:solidFill>
                  <a:schemeClr val="bg2">
                    <a:lumMod val="75000"/>
                  </a:schemeClr>
                </a:solidFill>
              </a:rPr>
              <a:t>. </a:t>
            </a:r>
            <a:r>
              <a:rPr lang="en-US" sz="4000" dirty="0">
                <a:solidFill>
                  <a:schemeClr val="bg2">
                    <a:lumMod val="75000"/>
                  </a:schemeClr>
                </a:solidFill>
              </a:rPr>
              <a:t>Historic Overview of Intercultural Communication</a:t>
            </a:r>
            <a:br>
              <a:rPr lang="en-US" sz="4000" dirty="0">
                <a:solidFill>
                  <a:schemeClr val="bg2">
                    <a:lumMod val="75000"/>
                  </a:schemeClr>
                </a:solidFill>
              </a:rPr>
            </a:br>
            <a:r>
              <a:rPr lang="en-US" sz="4000" dirty="0" smtClean="0">
                <a:solidFill>
                  <a:schemeClr val="bg2">
                    <a:lumMod val="75000"/>
                  </a:schemeClr>
                </a:solidFill>
              </a:rPr>
              <a:t>2. Definitions of intercultural communication.</a:t>
            </a:r>
            <a:br>
              <a:rPr lang="en-US" sz="4000" dirty="0" smtClean="0">
                <a:solidFill>
                  <a:schemeClr val="bg2">
                    <a:lumMod val="75000"/>
                  </a:schemeClr>
                </a:solidFill>
              </a:rPr>
            </a:br>
            <a:r>
              <a:rPr lang="en-US" sz="4000" dirty="0" smtClean="0">
                <a:solidFill>
                  <a:schemeClr val="bg2">
                    <a:lumMod val="75000"/>
                  </a:schemeClr>
                </a:solidFill>
              </a:rPr>
              <a:t>3. </a:t>
            </a:r>
            <a:r>
              <a:rPr lang="en-US" sz="4000" dirty="0">
                <a:solidFill>
                  <a:schemeClr val="bg2">
                    <a:lumMod val="75000"/>
                  </a:schemeClr>
                </a:solidFill>
              </a:rPr>
              <a:t>The </a:t>
            </a:r>
            <a:r>
              <a:rPr lang="en-US" sz="4000" dirty="0" smtClean="0">
                <a:solidFill>
                  <a:schemeClr val="bg2">
                    <a:lumMod val="75000"/>
                  </a:schemeClr>
                </a:solidFill>
              </a:rPr>
              <a:t>interdisciplinary  field </a:t>
            </a:r>
            <a:r>
              <a:rPr lang="en-US" sz="4000" dirty="0">
                <a:solidFill>
                  <a:schemeClr val="bg2">
                    <a:lumMod val="75000"/>
                  </a:schemeClr>
                </a:solidFill>
              </a:rPr>
              <a:t>of </a:t>
            </a:r>
            <a:r>
              <a:rPr lang="en-US" sz="4000" dirty="0" smtClean="0">
                <a:solidFill>
                  <a:schemeClr val="bg2">
                    <a:lumMod val="75000"/>
                  </a:schemeClr>
                </a:solidFill>
              </a:rPr>
              <a:t>intercultural communication.</a:t>
            </a:r>
            <a:br>
              <a:rPr lang="en-US" sz="4000" dirty="0" smtClean="0">
                <a:solidFill>
                  <a:schemeClr val="bg2">
                    <a:lumMod val="75000"/>
                  </a:schemeClr>
                </a:solidFill>
              </a:rPr>
            </a:br>
            <a:r>
              <a:rPr lang="en-US" sz="4000" dirty="0" smtClean="0">
                <a:solidFill>
                  <a:schemeClr val="bg2">
                    <a:lumMod val="75000"/>
                  </a:schemeClr>
                </a:solidFill>
              </a:rPr>
              <a:t>4. </a:t>
            </a:r>
            <a:r>
              <a:rPr lang="en-US" sz="4000" dirty="0">
                <a:solidFill>
                  <a:schemeClr val="bg2">
                    <a:lumMod val="75000"/>
                  </a:schemeClr>
                </a:solidFill>
              </a:rPr>
              <a:t>The </a:t>
            </a:r>
            <a:r>
              <a:rPr lang="en-US" sz="4000" dirty="0" smtClean="0">
                <a:solidFill>
                  <a:schemeClr val="bg2">
                    <a:lumMod val="75000"/>
                  </a:schemeClr>
                </a:solidFill>
              </a:rPr>
              <a:t>academic field </a:t>
            </a:r>
            <a:r>
              <a:rPr lang="en-US" sz="4000" dirty="0">
                <a:solidFill>
                  <a:schemeClr val="bg2">
                    <a:lumMod val="75000"/>
                  </a:schemeClr>
                </a:solidFill>
              </a:rPr>
              <a:t>of </a:t>
            </a:r>
            <a:r>
              <a:rPr lang="en-US" sz="4000" dirty="0" smtClean="0">
                <a:solidFill>
                  <a:schemeClr val="bg2">
                    <a:lumMod val="75000"/>
                  </a:schemeClr>
                </a:solidFill>
              </a:rPr>
              <a:t>intercultural communication.</a:t>
            </a:r>
            <a:br>
              <a:rPr lang="en-US" sz="4000" dirty="0" smtClean="0">
                <a:solidFill>
                  <a:schemeClr val="bg2">
                    <a:lumMod val="75000"/>
                  </a:schemeClr>
                </a:solidFill>
              </a:rPr>
            </a:br>
            <a:r>
              <a:rPr lang="en-US" sz="4000" dirty="0" smtClean="0">
                <a:solidFill>
                  <a:schemeClr val="bg2">
                    <a:lumMod val="75000"/>
                  </a:schemeClr>
                </a:solidFill>
              </a:rPr>
              <a:t>5. Various  definitions of culture.</a:t>
            </a:r>
            <a:br>
              <a:rPr lang="en-US" sz="4000" dirty="0" smtClean="0">
                <a:solidFill>
                  <a:schemeClr val="bg2">
                    <a:lumMod val="75000"/>
                  </a:schemeClr>
                </a:solidFill>
              </a:rPr>
            </a:br>
            <a:r>
              <a:rPr lang="en-US" sz="4000" dirty="0" smtClean="0">
                <a:solidFill>
                  <a:schemeClr val="bg2">
                    <a:lumMod val="75000"/>
                  </a:schemeClr>
                </a:solidFill>
              </a:rPr>
              <a:t>6.  Culture in the field of “Intercultural Communication”.</a:t>
            </a:r>
            <a:endParaRPr lang="uk-UA" sz="4000" dirty="0">
              <a:solidFill>
                <a:schemeClr val="bg2">
                  <a:lumMod val="75000"/>
                </a:schemeClr>
              </a:solidFill>
            </a:endParaRPr>
          </a:p>
        </p:txBody>
      </p:sp>
    </p:spTree>
    <p:extLst>
      <p:ext uri="{BB962C8B-B14F-4D97-AF65-F5344CB8AC3E}">
        <p14:creationId xmlns:p14="http://schemas.microsoft.com/office/powerpoint/2010/main" val="4039759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56984"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286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764704"/>
            <a:ext cx="8568952" cy="6186309"/>
          </a:xfrm>
          <a:prstGeom prst="rect">
            <a:avLst/>
          </a:prstGeom>
        </p:spPr>
        <p:txBody>
          <a:bodyPr wrap="square">
            <a:spAutoFit/>
          </a:bodyPr>
          <a:lstStyle/>
          <a:p>
            <a:r>
              <a:rPr lang="en-US" sz="2400" dirty="0">
                <a:solidFill>
                  <a:schemeClr val="bg2">
                    <a:lumMod val="75000"/>
                  </a:schemeClr>
                </a:solidFill>
              </a:rPr>
              <a:t>The Silent </a:t>
            </a:r>
            <a:r>
              <a:rPr lang="en-US" sz="2400" dirty="0" smtClean="0">
                <a:solidFill>
                  <a:schemeClr val="bg2">
                    <a:lumMod val="75000"/>
                  </a:schemeClr>
                </a:solidFill>
              </a:rPr>
              <a:t>Language published </a:t>
            </a:r>
            <a:r>
              <a:rPr lang="en-US" sz="2400" dirty="0">
                <a:solidFill>
                  <a:schemeClr val="bg2">
                    <a:lumMod val="75000"/>
                  </a:schemeClr>
                </a:solidFill>
              </a:rPr>
              <a:t>in 1959 is sometimes called "the field's founding </a:t>
            </a:r>
            <a:r>
              <a:rPr lang="en-US" sz="2400" dirty="0" smtClean="0">
                <a:solidFill>
                  <a:schemeClr val="bg2">
                    <a:lumMod val="75000"/>
                  </a:schemeClr>
                </a:solidFill>
              </a:rPr>
              <a:t>document“.</a:t>
            </a:r>
          </a:p>
          <a:p>
            <a:endParaRPr lang="en-US" sz="2400" dirty="0" smtClean="0">
              <a:solidFill>
                <a:schemeClr val="bg2">
                  <a:lumMod val="75000"/>
                </a:schemeClr>
              </a:solidFill>
            </a:endParaRPr>
          </a:p>
          <a:p>
            <a:pPr algn="ctr"/>
            <a:r>
              <a:rPr lang="en-US" sz="2400" dirty="0">
                <a:solidFill>
                  <a:schemeClr val="bg2">
                    <a:lumMod val="75000"/>
                  </a:schemeClr>
                </a:solidFill>
              </a:rPr>
              <a:t>Main elements of Hall's paradigm for Intercultural </a:t>
            </a:r>
            <a:r>
              <a:rPr lang="en-US" sz="2400" dirty="0" smtClean="0">
                <a:solidFill>
                  <a:schemeClr val="bg2">
                    <a:lumMod val="75000"/>
                  </a:schemeClr>
                </a:solidFill>
              </a:rPr>
              <a:t>Communication </a:t>
            </a:r>
            <a:r>
              <a:rPr lang="en-US" sz="2400" dirty="0">
                <a:solidFill>
                  <a:schemeClr val="bg2">
                    <a:lumMod val="75000"/>
                  </a:schemeClr>
                </a:solidFill>
              </a:rPr>
              <a:t>were</a:t>
            </a:r>
            <a:r>
              <a:rPr lang="en-US" sz="2400" dirty="0" smtClean="0">
                <a:solidFill>
                  <a:schemeClr val="bg2">
                    <a:lumMod val="75000"/>
                  </a:schemeClr>
                </a:solidFill>
              </a:rPr>
              <a:t>:</a:t>
            </a:r>
            <a:endParaRPr lang="en-US" sz="2400" dirty="0">
              <a:solidFill>
                <a:schemeClr val="bg2">
                  <a:lumMod val="75000"/>
                </a:schemeClr>
              </a:solidFill>
            </a:endParaRPr>
          </a:p>
          <a:p>
            <a:pPr marL="342900" indent="-342900">
              <a:buFont typeface="Arial" panose="020B0604020202020204" pitchFamily="34" charset="0"/>
              <a:buChar char="•"/>
            </a:pPr>
            <a:r>
              <a:rPr lang="en-US" sz="2400" dirty="0">
                <a:solidFill>
                  <a:schemeClr val="bg2">
                    <a:lumMod val="75000"/>
                  </a:schemeClr>
                </a:solidFill>
              </a:rPr>
              <a:t>systematic </a:t>
            </a:r>
            <a:r>
              <a:rPr lang="en-US" sz="2400" dirty="0" smtClean="0">
                <a:solidFill>
                  <a:schemeClr val="bg2">
                    <a:lumMod val="75000"/>
                  </a:schemeClr>
                </a:solidFill>
              </a:rPr>
              <a:t>study </a:t>
            </a:r>
            <a:r>
              <a:rPr lang="en-US" sz="2400" dirty="0">
                <a:solidFill>
                  <a:schemeClr val="bg2">
                    <a:lumMod val="75000"/>
                  </a:schemeClr>
                </a:solidFill>
              </a:rPr>
              <a:t>and the classification of nonverbal </a:t>
            </a:r>
            <a:endParaRPr lang="en-US" sz="2400" dirty="0" smtClean="0">
              <a:solidFill>
                <a:schemeClr val="bg2">
                  <a:lumMod val="75000"/>
                </a:schemeClr>
              </a:solidFill>
            </a:endParaRPr>
          </a:p>
          <a:p>
            <a:pPr marL="342900" indent="-342900">
              <a:buFont typeface="Arial" panose="020B0604020202020204" pitchFamily="34" charset="0"/>
              <a:buChar char="•"/>
            </a:pPr>
            <a:r>
              <a:rPr lang="en-US" sz="2400" dirty="0" smtClean="0">
                <a:solidFill>
                  <a:schemeClr val="bg2">
                    <a:lumMod val="75000"/>
                  </a:schemeClr>
                </a:solidFill>
              </a:rPr>
              <a:t>communication </a:t>
            </a:r>
            <a:r>
              <a:rPr lang="en-US" sz="2400" dirty="0">
                <a:solidFill>
                  <a:schemeClr val="bg2">
                    <a:lumMod val="75000"/>
                  </a:schemeClr>
                </a:solidFill>
              </a:rPr>
              <a:t>(defined as communication that does not involve the exchange of words)</a:t>
            </a:r>
          </a:p>
          <a:p>
            <a:pPr marL="342900" indent="-342900">
              <a:buFont typeface="Arial" panose="020B0604020202020204" pitchFamily="34" charset="0"/>
              <a:buChar char="•"/>
            </a:pPr>
            <a:r>
              <a:rPr lang="en-US" sz="2400" dirty="0">
                <a:solidFill>
                  <a:schemeClr val="bg2">
                    <a:lumMod val="75000"/>
                  </a:schemeClr>
                </a:solidFill>
              </a:rPr>
              <a:t>emphasis, especially in nonverbal communication, on the out-of-conscious level of information-exchange</a:t>
            </a:r>
          </a:p>
          <a:p>
            <a:pPr marL="342900" indent="-342900">
              <a:buFont typeface="Arial" panose="020B0604020202020204" pitchFamily="34" charset="0"/>
              <a:buChar char="•"/>
            </a:pPr>
            <a:r>
              <a:rPr lang="en-US" sz="2400" dirty="0">
                <a:solidFill>
                  <a:schemeClr val="bg2">
                    <a:lumMod val="75000"/>
                  </a:schemeClr>
                </a:solidFill>
              </a:rPr>
              <a:t>focus on intercultural </a:t>
            </a:r>
            <a:r>
              <a:rPr lang="en-US" sz="2400" dirty="0" smtClean="0">
                <a:solidFill>
                  <a:schemeClr val="bg2">
                    <a:lumMod val="75000"/>
                  </a:schemeClr>
                </a:solidFill>
              </a:rPr>
              <a:t>communication </a:t>
            </a:r>
            <a:r>
              <a:rPr lang="en-US" sz="2400" dirty="0">
                <a:solidFill>
                  <a:schemeClr val="bg2">
                    <a:lumMod val="75000"/>
                  </a:schemeClr>
                </a:solidFill>
              </a:rPr>
              <a:t>studies</a:t>
            </a:r>
          </a:p>
          <a:p>
            <a:pPr marL="342900" indent="-342900">
              <a:buFont typeface="Arial" panose="020B0604020202020204" pitchFamily="34" charset="0"/>
              <a:buChar char="•"/>
            </a:pPr>
            <a:r>
              <a:rPr lang="en-US" sz="2400" dirty="0">
                <a:solidFill>
                  <a:schemeClr val="bg2">
                    <a:lumMod val="75000"/>
                  </a:schemeClr>
                </a:solidFill>
              </a:rPr>
              <a:t>a non-judgmental view toward and acceptance of cultural differences</a:t>
            </a:r>
          </a:p>
          <a:p>
            <a:pPr marL="342900" indent="-342900">
              <a:buFont typeface="Arial" panose="020B0604020202020204" pitchFamily="34" charset="0"/>
              <a:buChar char="•"/>
            </a:pPr>
            <a:r>
              <a:rPr lang="en-US" sz="2400" dirty="0">
                <a:solidFill>
                  <a:schemeClr val="bg2">
                    <a:lumMod val="75000"/>
                  </a:schemeClr>
                </a:solidFill>
              </a:rPr>
              <a:t>participatory training methods in Intercultural Communication</a:t>
            </a:r>
            <a:r>
              <a:rPr lang="en-US" sz="1400" dirty="0">
                <a:solidFill>
                  <a:schemeClr val="bg2">
                    <a:lumMod val="75000"/>
                  </a:schemeClr>
                </a:solidFill>
              </a:rPr>
              <a:t>.</a:t>
            </a:r>
          </a:p>
          <a:p>
            <a:endParaRPr lang="en-US" dirty="0" smtClean="0"/>
          </a:p>
          <a:p>
            <a:endParaRPr lang="uk-UA" dirty="0"/>
          </a:p>
        </p:txBody>
      </p:sp>
    </p:spTree>
    <p:extLst>
      <p:ext uri="{BB962C8B-B14F-4D97-AF65-F5344CB8AC3E}">
        <p14:creationId xmlns:p14="http://schemas.microsoft.com/office/powerpoint/2010/main" val="3508930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uk-UA"/>
          </a:p>
        </p:txBody>
      </p:sp>
      <p:sp>
        <p:nvSpPr>
          <p:cNvPr id="2" name="Заголовок 1"/>
          <p:cNvSpPr>
            <a:spLocks noGrp="1"/>
          </p:cNvSpPr>
          <p:nvPr>
            <p:ph type="ctrTitle"/>
          </p:nvPr>
        </p:nvSpPr>
        <p:spPr/>
        <p:txBody>
          <a:bodyPr/>
          <a:lstStyle/>
          <a:p>
            <a:endParaRPr lang="uk-UA"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8964488"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632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4465" y="1196752"/>
            <a:ext cx="8496944" cy="4524315"/>
          </a:xfrm>
          <a:prstGeom prst="rect">
            <a:avLst/>
          </a:prstGeom>
        </p:spPr>
        <p:txBody>
          <a:bodyPr wrap="square">
            <a:spAutoFit/>
          </a:bodyPr>
          <a:lstStyle/>
          <a:p>
            <a:pPr algn="just"/>
            <a:r>
              <a:rPr lang="en-US" sz="3200" dirty="0"/>
              <a:t>Intercultural communication is a discipline that studies communication across different cultures and social groups, or how culture affects communication. It is used to describe the wide range of communication processes and problems that naturally appear within an organization or social context made up of individuals from different religious, social, ethnic, and educational backgrounds. </a:t>
            </a:r>
            <a:endParaRPr lang="uk-UA" sz="3200" dirty="0"/>
          </a:p>
        </p:txBody>
      </p:sp>
    </p:spTree>
    <p:extLst>
      <p:ext uri="{BB962C8B-B14F-4D97-AF65-F5344CB8AC3E}">
        <p14:creationId xmlns:p14="http://schemas.microsoft.com/office/powerpoint/2010/main" val="4158684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885698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6486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191</TotalTime>
  <Words>619</Words>
  <Application>Microsoft Office PowerPoint</Application>
  <PresentationFormat>Экран (4:3)</PresentationFormat>
  <Paragraphs>61</Paragraphs>
  <Slides>18</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Бумажная</vt:lpstr>
      <vt:lpstr>Professional Rhetoric and Intercultural Communication </vt:lpstr>
      <vt:lpstr>The  objectives of the  course</vt:lpstr>
      <vt:lpstr>Lecture 1</vt:lpstr>
      <vt:lpstr>1. Historic Overview of Intercultural Communication 2. Definitions of intercultural communication. 3. The interdisciplinary  field of intercultural communication. 4. The academic field of intercultural communication. 5. Various  definitions of culture. 6.  Culture in the field of “Intercultural Communication”.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The Interdisciplinary Field of Intercultural Communication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Rhetoric and Intercultural Communication </dc:title>
  <dc:creator>user</dc:creator>
  <cp:lastModifiedBy>user</cp:lastModifiedBy>
  <cp:revision>17</cp:revision>
  <dcterms:created xsi:type="dcterms:W3CDTF">2017-02-14T19:20:36Z</dcterms:created>
  <dcterms:modified xsi:type="dcterms:W3CDTF">2017-02-15T15:48:08Z</dcterms:modified>
</cp:coreProperties>
</file>