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8" r:id="rId11"/>
    <p:sldId id="266" r:id="rId12"/>
    <p:sldId id="261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DC8"/>
    <a:srgbClr val="258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3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4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1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7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4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9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1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0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7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EB9488-641D-4014-B650-5A8F4AC49E6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0A25BDC-2194-4C2B-817F-A016FCB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FF0000"/>
                </a:solidFill>
              </a:rPr>
              <a:t>TVA</a:t>
            </a:r>
            <a:r>
              <a:rPr lang="en-US" sz="8000" dirty="0" smtClean="0"/>
              <a:t>-</a:t>
            </a:r>
            <a:r>
              <a:rPr lang="fr-FR" sz="8000" dirty="0"/>
              <a:t>Taxe sur la Valeur Ajoutée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ПДВ – </a:t>
            </a:r>
            <a:r>
              <a:rPr lang="ru-RU" dirty="0" err="1" smtClean="0"/>
              <a:t>податок</a:t>
            </a:r>
            <a:r>
              <a:rPr lang="ru-RU" dirty="0" smtClean="0"/>
              <a:t> на </a:t>
            </a:r>
            <a:r>
              <a:rPr lang="ru-RU" dirty="0" err="1" smtClean="0"/>
              <a:t>додану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/>
              <a:t>«ПДВ </a:t>
            </a:r>
            <a:r>
              <a:rPr lang="ru-RU" sz="1200" dirty="0"/>
              <a:t>– наглость достигшая </a:t>
            </a:r>
            <a:r>
              <a:rPr lang="ru-RU" sz="1200" dirty="0" err="1" smtClean="0"/>
              <a:t>совершенсва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723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3700" y="326359"/>
            <a:ext cx="6096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700" dirty="0"/>
              <a:t>(ст. 198)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Податковий кредит(ПК)</a:t>
            </a:r>
            <a:br>
              <a:rPr lang="uk-UA" b="1" dirty="0"/>
            </a:br>
            <a:r>
              <a:rPr lang="uk-UA" dirty="0" smtClean="0"/>
              <a:t>(теорія)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73440" y="2284235"/>
            <a:ext cx="347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1000 грн – вартість товару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8670" y="2268413"/>
            <a:ext cx="236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Податковий кредит: 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171436" y="2637745"/>
            <a:ext cx="429719" cy="191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продав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0366046" y="2637745"/>
            <a:ext cx="429719" cy="191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продав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82806" y="4554415"/>
            <a:ext cx="211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Наколядував 1500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698460" y="4554415"/>
            <a:ext cx="195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+     300 грн ПДВ</a:t>
            </a:r>
            <a:endParaRPr lang="ru-RU" dirty="0"/>
          </a:p>
        </p:txBody>
      </p:sp>
      <p:sp>
        <p:nvSpPr>
          <p:cNvPr id="21" name="Развернутая стрелка 20"/>
          <p:cNvSpPr/>
          <p:nvPr/>
        </p:nvSpPr>
        <p:spPr>
          <a:xfrm flipH="1" flipV="1">
            <a:off x="2699238" y="4915994"/>
            <a:ext cx="7263857" cy="1019960"/>
          </a:xfrm>
          <a:prstGeom prst="uturnArrow">
            <a:avLst>
              <a:gd name="adj1" fmla="val 25000"/>
              <a:gd name="adj2" fmla="val 24048"/>
              <a:gd name="adj3" fmla="val 25000"/>
              <a:gd name="adj4" fmla="val 43750"/>
              <a:gd name="adj5" fmla="val 7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2691359" y="2787162"/>
            <a:ext cx="536331" cy="2109873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звернутая стрелка 24"/>
          <p:cNvSpPr/>
          <p:nvPr/>
        </p:nvSpPr>
        <p:spPr>
          <a:xfrm flipH="1">
            <a:off x="2889894" y="1161974"/>
            <a:ext cx="5251783" cy="1019960"/>
          </a:xfrm>
          <a:prstGeom prst="uturnArrow">
            <a:avLst>
              <a:gd name="adj1" fmla="val 25000"/>
              <a:gd name="adj2" fmla="val 24048"/>
              <a:gd name="adj3" fmla="val 25000"/>
              <a:gd name="adj4" fmla="val 43750"/>
              <a:gd name="adj5" fmla="val 7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+200 грн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5834" y="2268413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-200 грн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922144" y="22634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0 грн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595834" y="227333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-100 грн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929259" y="2273103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0 грн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409433" y="4889282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+ 100 грн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294698" y="228035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+ 200 грн ПДВ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8894673" y="2280357"/>
            <a:ext cx="260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=</a:t>
            </a:r>
            <a:r>
              <a:rPr lang="uk-UA" dirty="0" smtClean="0"/>
              <a:t> 1200 грн </a:t>
            </a:r>
            <a:r>
              <a:rPr lang="uk-UA" dirty="0" err="1" smtClean="0"/>
              <a:t>ітогова</a:t>
            </a:r>
            <a:r>
              <a:rPr lang="uk-UA" dirty="0" smtClean="0"/>
              <a:t> ціна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3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4" grpId="0" animBg="1"/>
      <p:bldP spid="15" grpId="0"/>
      <p:bldP spid="16" grpId="0"/>
      <p:bldP spid="21" grpId="0" animBg="1"/>
      <p:bldP spid="22" grpId="0" animBg="1"/>
      <p:bldP spid="25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5959" y="420274"/>
            <a:ext cx="2945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00" dirty="0" smtClean="0"/>
              <a:t>(ст. 198)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Податковий кредит(ПК)</a:t>
            </a:r>
            <a:br>
              <a:rPr lang="uk-UA" b="1" dirty="0" smtClean="0"/>
            </a:br>
            <a:r>
              <a:rPr lang="uk-UA" dirty="0" smtClean="0"/>
              <a:t>(практика)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00108" y="3253153"/>
            <a:ext cx="347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1000 грн – вартість товару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31232" y="3253153"/>
            <a:ext cx="189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+ 200 грн ПДВ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85297" y="3253153"/>
            <a:ext cx="303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=   1200 грн </a:t>
            </a:r>
            <a:r>
              <a:rPr lang="uk-UA" dirty="0" err="1" smtClean="0"/>
              <a:t>ітогова</a:t>
            </a:r>
            <a:r>
              <a:rPr lang="uk-UA" dirty="0" smtClean="0"/>
              <a:t> ціна 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988408" y="3068542"/>
            <a:ext cx="885825" cy="73855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2" descr="data:image/png;base64,iVBORw0KGgoAAAANSUhEUgAAADgAAAAtCAMAAADMQ1gEAAABBVBMVEX///8AW7sAV7//2gAAU8IAWL0AVcCcn2t5jYCSmHkAWrz/3QD///R6j3n/1gD//+1mgZMjY65ef5AAT8V3h5N7i4hmgo+vpHT//+WZn46Ejon20gChpFtXgIeCk3RogJh2hZicnXXQuktviIP2+v/46rX+9MRZepsAS7uLlYw9baRphYkSX7dPdp1DbqtXfJQzbp9Wdai2q2QAUa/JvCjszBLVvjkvcJnLuj3YvkSsqleHk3yzrk/lyB6Sm1v/+9Lr4ZYAQL7d0qDl7v3F1vShvOq7rUWPsORLfr98otsbZ6jOt1XEslxWjMxsl9qknV5hirWxsIXIwpCJmGrTyIHfxTC4szt3Y4qMAAAEW0lEQVRIib2Ui3baOBCGfbcEMfieFBwJ4wYH27INKYQgCClNaONeaEud93+UlSFpsu1Jl+zZs/8xg5Dm49dobHPcf69319fv/gV289VfrdTw/Qux1x/GojhnnzJ6meuHttcQh31RVMX89Qu423k9dOtDWIdFvf35BRuNRdGG5Ue14bCRv/9mbyYN0e0OL4bj9bHYGO1/QLdtBs79j+qnLgPF/ff6pdEQ7ZVP9dlh/CLw/bwh6oXo0jbJxUbjy97g9VoU3VGkA2PMHCc3e4PcQBTDNXHcfJiz0f4cd43q8xL4SC/L+vQFhqwhm7o4MpJSrE9v98k/WPz0JN3GaNwYZz/9jv4E9vwnprdfv97ePN6ofu85tybHLePn/zReclzz4Pf5Iz+k315F35cnvUXz4EnCwUFz0TtZfk9ffaOh/9uGj2ASJhavWNZpUhDX6b+6V99xSZGcWpbCWywF/kI2YURTG0AANK0Vm+EgLYytinQQmrGjaYAt2hGNYPNvHCWupVhrPiGSzCdJmpMsM7cXydMk4QWJJPyapbiEPiGb/SybxRrYQHVtqC1jZjk4gRbGFkxwYK2Mlmp4KoRAiz9lWf+RhHEwmBWKZCODmq6GHArQBvV92GdfgDoI6SY1kC0pxWwQx/AneJeCaU3mpTtk5iQGhRbFgQGNbQjiVCucYJCb2kri5doUFHcP3A85nUqKLMjqptUmk4nb7XhD/ZKFzloferirT8aDdgupNUFWpGnE/7jnkkQyAMgo6q/iHCPoavZwqK87wy04tDUX+WEer/qIYgAMJUm25NXpBm1CyyeSIIEBMMwwyiLTjMjANAeEjdIsCl0DREASFOJbIUs/veK4kzMvQAgAT+J5ATgZ1pB7bCOoH3cQ6hzrENnHLoJh5gCB5yWPgg0KvLMTzvHekCLNLCpUIKuxLPURHnfxCE8uWOiO8Ugv56zGChSolaVG+MZzuPIuBoeOIyHh3jEA7nnlaHYQ3TmeuwDcOwpIclqHwL0ruVmswkO7ULSd44hMxsxx0sVz3N2GCXOclIPRzlFTUvsQqvGM83wGOlTagY6LNc3N7YDqeQc4nVyngZ2zeyJ0d46aRFsM9KfctAJt48GxZH3U27i8wG08HrNwUeJ21cfywdGoHP3ZDnT8hxoDjBCrEVD9vANA51yngNWINiR4qFHtPwHtRNmBrW64Wunz6lRZeRdVGOO5vpoMujtHpCRPHG2MLCCxp0dzQKiq933E1aliv+qjekmAo7HnTdIsiO0t6MHLDQCgNaUgCNgVsB+0RdnzAahWBfaDzQS7RW3aAsDZXEJ2OIQXmBRNEmRZ+LNkQdKUasCTKedIcq1Wk7ft+GexduzSHc4zSWEUEblUtiu1SvIv2k5ul5VLEhVGSkyPvf2OFr3F0cHVW0kR5LOzMz4pijwnYZgxhSHJ86IweLYgC4r09uo+/fH92VsulydMvd5isTiq1GTaDthEr1etsZTnXuf/g/4C/Yus++cBFw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tax.gov.ua/img/outlink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026" y="1261300"/>
            <a:ext cx="1833744" cy="14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углом 10"/>
          <p:cNvSpPr/>
          <p:nvPr/>
        </p:nvSpPr>
        <p:spPr>
          <a:xfrm>
            <a:off x="4246685" y="1825490"/>
            <a:ext cx="5318246" cy="1243052"/>
          </a:xfrm>
          <a:prstGeom prst="bentArrow">
            <a:avLst>
              <a:gd name="adj1" fmla="val 25000"/>
              <a:gd name="adj2" fmla="val 25202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                  Відійшло </a:t>
            </a:r>
            <a:r>
              <a:rPr lang="uk-UA" sz="1600" dirty="0"/>
              <a:t>в </a:t>
            </a:r>
            <a:r>
              <a:rPr lang="uk-UA" sz="1600" dirty="0" smtClean="0"/>
              <a:t>податкову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0375" y="2070546"/>
            <a:ext cx="17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Продавець ПК: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700125" y="6228043"/>
            <a:ext cx="16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Покупець ПК: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46685" y="4227592"/>
            <a:ext cx="1823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Продаж за 1200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19763764">
            <a:off x="3683976" y="3636329"/>
            <a:ext cx="351692" cy="628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88408" y="4500370"/>
            <a:ext cx="273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/>
              <a:t>(спростимо для </a:t>
            </a:r>
            <a:r>
              <a:rPr lang="uk-UA" sz="1200" dirty="0" smtClean="0"/>
              <a:t>нашого обчислення,</a:t>
            </a:r>
            <a:br>
              <a:rPr lang="uk-UA" sz="1200" dirty="0" smtClean="0"/>
            </a:br>
            <a:r>
              <a:rPr lang="uk-UA" sz="1200" dirty="0" smtClean="0"/>
              <a:t>так там </a:t>
            </a:r>
            <a:r>
              <a:rPr lang="uk-UA" sz="1200" dirty="0" err="1" smtClean="0"/>
              <a:t>повнина</a:t>
            </a:r>
            <a:r>
              <a:rPr lang="uk-UA" sz="1200" dirty="0" smtClean="0"/>
              <a:t> бути більша ціна)</a:t>
            </a:r>
            <a:endParaRPr lang="ru-RU" sz="1200" dirty="0"/>
          </a:p>
        </p:txBody>
      </p:sp>
      <p:sp>
        <p:nvSpPr>
          <p:cNvPr id="18" name="Стрелка вниз 17"/>
          <p:cNvSpPr/>
          <p:nvPr/>
        </p:nvSpPr>
        <p:spPr>
          <a:xfrm rot="19763764">
            <a:off x="5996355" y="4920496"/>
            <a:ext cx="351692" cy="628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22655" y="5559353"/>
            <a:ext cx="630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Придбання для подальшого використання/продажу, тощо.</a:t>
            </a:r>
            <a:endParaRPr lang="ru-RU" dirty="0"/>
          </a:p>
        </p:txBody>
      </p:sp>
      <p:sp>
        <p:nvSpPr>
          <p:cNvPr id="20" name="Стрелка углом вверх 19"/>
          <p:cNvSpPr/>
          <p:nvPr/>
        </p:nvSpPr>
        <p:spPr>
          <a:xfrm>
            <a:off x="9370895" y="2751217"/>
            <a:ext cx="1900503" cy="3177468"/>
          </a:xfrm>
          <a:prstGeom prst="bentUpArrow">
            <a:avLst>
              <a:gd name="adj1" fmla="val 25000"/>
              <a:gd name="adj2" fmla="val 24306"/>
              <a:gd name="adj3" fmla="val 2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Податкова</a:t>
            </a:r>
            <a:br>
              <a:rPr lang="uk-UA" dirty="0" smtClean="0"/>
            </a:br>
            <a:r>
              <a:rPr lang="uk-UA" dirty="0" smtClean="0"/>
              <a:t>накладна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451169" y="385264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+200 грн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451169" y="856725"/>
            <a:ext cx="2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400 грн </a:t>
            </a:r>
            <a:r>
              <a:rPr lang="uk-UA" sz="1400" dirty="0" smtClean="0"/>
              <a:t>отриманого податку 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109898" y="2070546"/>
            <a:ext cx="113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-200 грн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321146" y="6228043"/>
            <a:ext cx="106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-200 грн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413986" y="2068156"/>
            <a:ext cx="113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0 грн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0654825" y="622234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0 грн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11" grpId="0" animBg="1"/>
      <p:bldP spid="12" grpId="0"/>
      <p:bldP spid="14" grpId="0"/>
      <p:bldP spid="13" grpId="0"/>
      <p:bldP spid="15" grpId="0" animBg="1"/>
      <p:bldP spid="16" grpId="0"/>
      <p:bldP spid="18" grpId="0" animBg="1"/>
      <p:bldP spid="19" grpId="0"/>
      <p:bldP spid="20" grpId="0" animBg="1"/>
      <p:bldP spid="21" grpId="0"/>
      <p:bldP spid="22" grpId="0"/>
      <p:bldP spid="23" grpId="0"/>
      <p:bldP spid="23" grpId="1"/>
      <p:bldP spid="25" grpId="0"/>
      <p:bldP spid="25" grpId="1"/>
      <p:bldP spid="26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араллелограмм 22"/>
          <p:cNvSpPr/>
          <p:nvPr/>
        </p:nvSpPr>
        <p:spPr>
          <a:xfrm>
            <a:off x="9467611" y="3452606"/>
            <a:ext cx="2397604" cy="698217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БЛОК!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708" y="56275"/>
            <a:ext cx="10058400" cy="1609344"/>
          </a:xfrm>
        </p:spPr>
        <p:txBody>
          <a:bodyPr/>
          <a:lstStyle/>
          <a:p>
            <a:r>
              <a:rPr lang="uk-UA" dirty="0" smtClean="0"/>
              <a:t>Проблеми </a:t>
            </a:r>
            <a:r>
              <a:rPr lang="uk-UA" dirty="0" err="1" smtClean="0"/>
              <a:t>пдв</a:t>
            </a:r>
            <a:r>
              <a:rPr lang="uk-UA" dirty="0" smtClean="0"/>
              <a:t> в </a:t>
            </a:r>
            <a:r>
              <a:rPr lang="uk-UA" dirty="0" err="1" smtClean="0"/>
              <a:t>україні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96824" y="3513778"/>
            <a:ext cx="347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1000 грн – вартість товару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27948" y="3513778"/>
            <a:ext cx="189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+ 200 грн ПДВ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2013" y="3513778"/>
            <a:ext cx="303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=   1200 грн </a:t>
            </a:r>
            <a:r>
              <a:rPr lang="uk-UA" dirty="0" err="1" smtClean="0"/>
              <a:t>ітогова</a:t>
            </a:r>
            <a:r>
              <a:rPr lang="uk-UA" dirty="0" smtClean="0"/>
              <a:t> ціна 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085124" y="3329167"/>
            <a:ext cx="885825" cy="73855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tax.gov.ua/img/outlink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742" y="1521925"/>
            <a:ext cx="1833744" cy="14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углом 7"/>
          <p:cNvSpPr/>
          <p:nvPr/>
        </p:nvSpPr>
        <p:spPr>
          <a:xfrm>
            <a:off x="4343401" y="2086115"/>
            <a:ext cx="5318246" cy="1243052"/>
          </a:xfrm>
          <a:prstGeom prst="bentArrow">
            <a:avLst>
              <a:gd name="adj1" fmla="val 25000"/>
              <a:gd name="adj2" fmla="val 25202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                  Відійшло </a:t>
            </a:r>
            <a:r>
              <a:rPr lang="uk-UA" sz="1600" dirty="0"/>
              <a:t>в </a:t>
            </a:r>
            <a:r>
              <a:rPr lang="uk-UA" sz="1600" dirty="0" smtClean="0"/>
              <a:t>податкову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7091" y="2331171"/>
            <a:ext cx="17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Продавець ПК: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796841" y="6488668"/>
            <a:ext cx="16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Покупець ПК: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1" y="4488217"/>
            <a:ext cx="1823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Продаж за 1200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9763764">
            <a:off x="3780692" y="3896954"/>
            <a:ext cx="351692" cy="628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85124" y="4760995"/>
            <a:ext cx="273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/>
              <a:t>(спростимо для </a:t>
            </a:r>
            <a:r>
              <a:rPr lang="uk-UA" sz="1200" dirty="0" smtClean="0"/>
              <a:t>нашого обчислення,</a:t>
            </a:r>
            <a:br>
              <a:rPr lang="uk-UA" sz="1200" dirty="0" smtClean="0"/>
            </a:br>
            <a:r>
              <a:rPr lang="uk-UA" sz="1200" dirty="0" smtClean="0"/>
              <a:t>так там </a:t>
            </a:r>
            <a:r>
              <a:rPr lang="uk-UA" sz="1200" dirty="0" err="1" smtClean="0"/>
              <a:t>повнина</a:t>
            </a:r>
            <a:r>
              <a:rPr lang="uk-UA" sz="1200" dirty="0" smtClean="0"/>
              <a:t> бути більша ціна)</a:t>
            </a:r>
            <a:endParaRPr lang="ru-RU" sz="1200" dirty="0"/>
          </a:p>
        </p:txBody>
      </p:sp>
      <p:sp>
        <p:nvSpPr>
          <p:cNvPr id="14" name="Стрелка вниз 13"/>
          <p:cNvSpPr/>
          <p:nvPr/>
        </p:nvSpPr>
        <p:spPr>
          <a:xfrm rot="19763764">
            <a:off x="6093071" y="5181121"/>
            <a:ext cx="351692" cy="628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919371" y="5819978"/>
            <a:ext cx="630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Придбання для подальшого використання/продажу, тощо.</a:t>
            </a:r>
            <a:endParaRPr lang="ru-RU" dirty="0"/>
          </a:p>
        </p:txBody>
      </p:sp>
      <p:sp>
        <p:nvSpPr>
          <p:cNvPr id="16" name="Стрелка углом вверх 15"/>
          <p:cNvSpPr/>
          <p:nvPr/>
        </p:nvSpPr>
        <p:spPr>
          <a:xfrm>
            <a:off x="9467611" y="4158974"/>
            <a:ext cx="1900503" cy="2030335"/>
          </a:xfrm>
          <a:prstGeom prst="bentUpArrow">
            <a:avLst>
              <a:gd name="adj1" fmla="val 25000"/>
              <a:gd name="adj2" fmla="val 23149"/>
              <a:gd name="adj3" fmla="val 2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Податкова</a:t>
            </a:r>
            <a:br>
              <a:rPr lang="uk-UA" dirty="0" smtClean="0"/>
            </a:br>
            <a:r>
              <a:rPr lang="uk-UA" dirty="0" smtClean="0"/>
              <a:t>накладна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547885" y="522266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+200 грн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547885" y="1117350"/>
            <a:ext cx="2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</a:t>
            </a:r>
            <a:r>
              <a:rPr lang="uk-UA" dirty="0" smtClean="0"/>
              <a:t>00 грн </a:t>
            </a:r>
            <a:r>
              <a:rPr lang="uk-UA" sz="1400" dirty="0" smtClean="0"/>
              <a:t>отриманого податку 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39310" y="2308108"/>
            <a:ext cx="113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+</a:t>
            </a:r>
            <a:r>
              <a:rPr lang="uk-UA" dirty="0" smtClean="0"/>
              <a:t>200 грн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417862" y="6488668"/>
            <a:ext cx="106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-200 грн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751541" y="6482965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0 грн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489610" y="2915922"/>
            <a:ext cx="2768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«Про </a:t>
            </a:r>
            <a:r>
              <a:rPr lang="ru-RU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затвердження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порядків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питань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зупинення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 ПН/РК в ЄРПН»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535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19" grpId="1"/>
      <p:bldP spid="20" grpId="0"/>
      <p:bldP spid="20" grpId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785" y="633046"/>
            <a:ext cx="614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Пропозиція щодо реформування ПДВ від </a:t>
            </a:r>
            <a:r>
              <a:rPr lang="uk-UA" dirty="0" err="1" smtClean="0"/>
              <a:t>Даніла</a:t>
            </a:r>
            <a:r>
              <a:rPr lang="uk-UA" dirty="0" smtClean="0"/>
              <a:t> </a:t>
            </a:r>
            <a:r>
              <a:rPr lang="uk-UA" dirty="0" err="1" smtClean="0"/>
              <a:t>Моніна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2872" y="1187016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 20% до 16,5%.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14279" y="1187016"/>
            <a:ext cx="354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 </a:t>
            </a:r>
            <a:r>
              <a:rPr lang="ru-RU" dirty="0" err="1" smtClean="0"/>
              <a:t>варіантом</a:t>
            </a:r>
            <a:r>
              <a:rPr lang="ru-RU" dirty="0" smtClean="0"/>
              <a:t> в </a:t>
            </a:r>
            <a:r>
              <a:rPr lang="uk-UA" dirty="0" smtClean="0"/>
              <a:t> пропозицією </a:t>
            </a:r>
            <a:r>
              <a:rPr lang="pl-PL" dirty="0" smtClean="0"/>
              <a:t>~</a:t>
            </a:r>
            <a:r>
              <a:rPr lang="uk-UA" dirty="0" smtClean="0"/>
              <a:t>8</a:t>
            </a:r>
            <a:r>
              <a:rPr lang="pl-PL" dirty="0"/>
              <a:t>%</a:t>
            </a:r>
            <a:endParaRPr lang="ru-RU" dirty="0"/>
          </a:p>
        </p:txBody>
      </p:sp>
      <p:pic>
        <p:nvPicPr>
          <p:cNvPr id="1026" name="Picture 2" descr="У нас фактически не дают денег банковские учреждения, - Даниил Монин - ЗНАЙ  Ю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" y="1187016"/>
            <a:ext cx="5371998" cy="273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234" y="3054619"/>
            <a:ext cx="6650766" cy="2848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7146" y="5634288"/>
            <a:ext cx="272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Або податкова реформа.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0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світі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069848" y="2002888"/>
            <a:ext cx="415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ПДВ на </a:t>
            </a:r>
            <a:r>
              <a:rPr lang="uk-UA" dirty="0" err="1" smtClean="0"/>
              <a:t>теперешній</a:t>
            </a:r>
            <a:r>
              <a:rPr lang="uk-UA" dirty="0" smtClean="0"/>
              <a:t> час є в більшості краї світу(</a:t>
            </a:r>
            <a:r>
              <a:rPr lang="en-US" dirty="0" smtClean="0"/>
              <a:t>~</a:t>
            </a:r>
            <a:r>
              <a:rPr lang="uk-UA" dirty="0" smtClean="0"/>
              <a:t>170</a:t>
            </a:r>
            <a:r>
              <a:rPr lang="en-US" dirty="0" smtClean="0"/>
              <a:t>+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05498" y="3486784"/>
            <a:ext cx="6201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Рекордсменом серед малих ставок є Джерсі та </a:t>
            </a:r>
            <a:r>
              <a:rPr lang="uk-UA" dirty="0" err="1"/>
              <a:t>Малазія</a:t>
            </a:r>
            <a:r>
              <a:rPr lang="uk-UA" dirty="0"/>
              <a:t>; 3% та 5% </a:t>
            </a:r>
            <a:r>
              <a:rPr lang="uk-UA" dirty="0" err="1"/>
              <a:t>вівдповідно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ru-RU" dirty="0" err="1" smtClean="0"/>
              <a:t>Найб</a:t>
            </a:r>
            <a:r>
              <a:rPr lang="uk-UA" dirty="0" err="1" smtClean="0"/>
              <a:t>ільші</a:t>
            </a:r>
            <a:r>
              <a:rPr lang="uk-UA" dirty="0" smtClean="0"/>
              <a:t> у Норвегії та Угорщина – 25 та 27%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9339" y="5802923"/>
            <a:ext cx="4563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США немає ПДВ, а є </a:t>
            </a:r>
            <a:r>
              <a:rPr lang="ru-RU" dirty="0" err="1"/>
              <a:t>податок</a:t>
            </a:r>
            <a:r>
              <a:rPr lang="ru-RU" dirty="0"/>
              <a:t> з </a:t>
            </a:r>
            <a:r>
              <a:rPr lang="ru-RU" dirty="0" err="1" smtClean="0"/>
              <a:t>продажів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вони </a:t>
            </a:r>
            <a:r>
              <a:rPr lang="ru-RU" dirty="0" err="1"/>
              <a:t>і</a:t>
            </a:r>
            <a:r>
              <a:rPr lang="ru-RU" dirty="0" err="1" smtClean="0"/>
              <a:t>дуть</a:t>
            </a:r>
            <a:r>
              <a:rPr lang="ru-RU" dirty="0" smtClean="0"/>
              <a:t> у три </a:t>
            </a:r>
            <a:r>
              <a:rPr lang="ru-RU" dirty="0" err="1" smtClean="0"/>
              <a:t>етапи</a:t>
            </a:r>
            <a:r>
              <a:rPr lang="ru-RU" dirty="0" smtClean="0"/>
              <a:t>, то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зрівнятись</a:t>
            </a:r>
            <a:r>
              <a:rPr lang="ru-RU" dirty="0" smtClean="0"/>
              <a:t> у </a:t>
            </a:r>
            <a:r>
              <a:rPr lang="ru-RU" dirty="0" err="1" smtClean="0"/>
              <a:t>результативності</a:t>
            </a:r>
            <a:r>
              <a:rPr lang="ru-RU" dirty="0"/>
              <a:t>.</a:t>
            </a:r>
          </a:p>
        </p:txBody>
      </p:sp>
      <p:pic>
        <p:nvPicPr>
          <p:cNvPr id="6146" name="Picture 2" descr="США ставлять Prozorro і DOZORRO у приклад у своїй стратегії подолання  корупції в світі – ДЗ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7" y="3126897"/>
            <a:ext cx="3190056" cy="17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562" y="1212312"/>
            <a:ext cx="4214375" cy="790576"/>
          </a:xfrm>
          <a:prstGeom prst="rect">
            <a:avLst/>
          </a:prstGeom>
        </p:spPr>
      </p:pic>
      <p:pic>
        <p:nvPicPr>
          <p:cNvPr id="6148" name="Picture 4" descr="https://upload.wikimedia.org/wikipedia/commons/thumb/5/5c/Flag_of_Greece.svg/125px-Flag_of_Greec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212312"/>
            <a:ext cx="11906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собенности Sales tax в США | Finevolu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79" y="4593771"/>
            <a:ext cx="3791078" cy="21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1308" y="2171700"/>
            <a:ext cx="4878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Історія прийняття на службу держав ПДВ.</a:t>
            </a:r>
          </a:p>
          <a:p>
            <a:pPr marL="342900" indent="-342900">
              <a:buAutoNum type="arabicPeriod"/>
            </a:pPr>
            <a:r>
              <a:rPr lang="uk-UA" dirty="0" smtClean="0"/>
              <a:t>Податок в Україні. </a:t>
            </a:r>
          </a:p>
          <a:p>
            <a:pPr marL="342900" indent="-342900">
              <a:buAutoNum type="arabicPeriod"/>
            </a:pPr>
            <a:r>
              <a:rPr lang="uk-UA" dirty="0" smtClean="0"/>
              <a:t>Проблеми ПДВ в Україні.</a:t>
            </a:r>
          </a:p>
          <a:p>
            <a:pPr marL="342900" indent="-342900">
              <a:buAutoNum type="arabicPeriod"/>
            </a:pPr>
            <a:r>
              <a:rPr lang="uk-UA" dirty="0" smtClean="0"/>
              <a:t>У світі.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115" y="2978878"/>
            <a:ext cx="5576521" cy="29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953" y="844063"/>
            <a:ext cx="378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Зробив це </a:t>
            </a:r>
            <a:r>
              <a:rPr lang="ru-RU" dirty="0" err="1"/>
              <a:t>Моріс</a:t>
            </a:r>
            <a:r>
              <a:rPr lang="ru-RU" dirty="0"/>
              <a:t> Лоре </a:t>
            </a:r>
            <a:r>
              <a:rPr lang="ru-RU" dirty="0" smtClean="0"/>
              <a:t>у 1954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48401" y="55149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Обґронутвав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перевагою</a:t>
            </a:r>
            <a:r>
              <a:rPr lang="ru-RU" dirty="0"/>
              <a:t> над </a:t>
            </a:r>
            <a:r>
              <a:rPr lang="ru-RU" dirty="0" err="1"/>
              <a:t>податками</a:t>
            </a:r>
            <a:r>
              <a:rPr lang="ru-RU" dirty="0"/>
              <a:t> з </a:t>
            </a:r>
            <a:r>
              <a:rPr lang="ru-RU" dirty="0" err="1"/>
              <a:t>оборту</a:t>
            </a:r>
            <a:r>
              <a:rPr lang="ru-RU" dirty="0"/>
              <a:t> та продажу. </a:t>
            </a:r>
          </a:p>
        </p:txBody>
      </p:sp>
      <p:pic>
        <p:nvPicPr>
          <p:cNvPr id="2050" name="Picture 2" descr="Главный враг всех капиталистов мир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1213395"/>
            <a:ext cx="3437793" cy="483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ьготный налог для ФЛП в 2% от дохода отменят с 1 июля 2023 года - Бизнес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01" y="1526074"/>
            <a:ext cx="4735757" cy="31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Історія прийняття на службу держав ПДВ.</a:t>
            </a:r>
            <a:br>
              <a:rPr lang="uk-UA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9848" y="2532185"/>
            <a:ext cx="108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Щодо періоду до 20-го століття виявити ПДВ неможливо. Перша згадка про ПДВ була у Німеччині 1919р., але щось пішло не так і повторно його ввели вже французи </a:t>
            </a:r>
            <a:r>
              <a:rPr lang="uk-UA" dirty="0"/>
              <a:t>у Кот-д'Івуар</a:t>
            </a:r>
            <a:endParaRPr lang="ru-RU" dirty="0"/>
          </a:p>
        </p:txBody>
      </p:sp>
      <p:pic>
        <p:nvPicPr>
          <p:cNvPr id="1026" name="Picture 2" descr="19 интересных фактов о Кот-д'Ивуа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13" y="3279531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кая природа Кот-д'Ивуар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613" y="1030995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sit World - Здравоохранение в Кот-д'Ивуаре: все, что необходимо знать  иностранным гражданам о медицине в республи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49"/>
            <a:ext cx="51435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1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Податок в Україні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2456" y="2415423"/>
            <a:ext cx="9518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ПДВ в Україні з’явився у 1992 </a:t>
            </a:r>
            <a:r>
              <a:rPr lang="uk-UA" dirty="0" smtClean="0"/>
              <a:t>році в ЗУ «</a:t>
            </a:r>
            <a:r>
              <a:rPr lang="ru-RU" dirty="0"/>
              <a:t>Про </a:t>
            </a:r>
            <a:r>
              <a:rPr lang="ru-RU" dirty="0" err="1"/>
              <a:t>податок</a:t>
            </a:r>
            <a:r>
              <a:rPr lang="ru-RU" dirty="0"/>
              <a:t> на </a:t>
            </a:r>
            <a:r>
              <a:rPr lang="ru-RU" dirty="0" err="1"/>
              <a:t>добавлену</a:t>
            </a:r>
            <a:r>
              <a:rPr lang="ru-RU" dirty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», в </a:t>
            </a:r>
            <a:r>
              <a:rPr lang="ru-RU" dirty="0" err="1" smtClean="0"/>
              <a:t>червні</a:t>
            </a:r>
            <a:r>
              <a:rPr lang="ru-RU" dirty="0" smtClean="0"/>
              <a:t> 1993 року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припинив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, а </a:t>
            </a:r>
            <a:r>
              <a:rPr lang="ru-RU" dirty="0" err="1" smtClean="0"/>
              <a:t>його</a:t>
            </a:r>
            <a:r>
              <a:rPr lang="ru-RU" dirty="0" smtClean="0"/>
              <a:t> шлях </a:t>
            </a:r>
            <a:r>
              <a:rPr lang="ru-RU" dirty="0" err="1" smtClean="0"/>
              <a:t>продовжив</a:t>
            </a:r>
            <a:r>
              <a:rPr lang="ru-RU" dirty="0" smtClean="0"/>
              <a:t> декрет </a:t>
            </a:r>
            <a:r>
              <a:rPr lang="ru-RU" dirty="0"/>
              <a:t>КМУ «Про </a:t>
            </a:r>
            <a:r>
              <a:rPr lang="ru-RU" dirty="0" err="1"/>
              <a:t>податок</a:t>
            </a:r>
            <a:r>
              <a:rPr lang="ru-RU" dirty="0"/>
              <a:t> на </a:t>
            </a:r>
            <a:r>
              <a:rPr lang="ru-RU" dirty="0" err="1"/>
              <a:t>добавлену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 smtClean="0"/>
              <a:t>».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проіснував</a:t>
            </a:r>
            <a:r>
              <a:rPr lang="ru-RU" dirty="0" smtClean="0"/>
              <a:t> до 1997 року. З </a:t>
            </a:r>
            <a:r>
              <a:rPr lang="ru-RU" dirty="0" err="1" smtClean="0"/>
              <a:t>квітня</a:t>
            </a:r>
            <a:r>
              <a:rPr lang="ru-RU" dirty="0" smtClean="0"/>
              <a:t> 1997 року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діяв</a:t>
            </a:r>
            <a:r>
              <a:rPr lang="ru-RU" dirty="0" smtClean="0"/>
              <a:t> ЗУ</a:t>
            </a:r>
            <a:br>
              <a:rPr lang="ru-RU" dirty="0" smtClean="0"/>
            </a:br>
            <a:r>
              <a:rPr lang="ru-RU" dirty="0"/>
              <a:t>«Про </a:t>
            </a:r>
            <a:r>
              <a:rPr lang="ru-RU" dirty="0" err="1"/>
              <a:t>податок</a:t>
            </a:r>
            <a:r>
              <a:rPr lang="ru-RU" dirty="0"/>
              <a:t> на </a:t>
            </a:r>
            <a:r>
              <a:rPr lang="ru-RU" dirty="0" err="1"/>
              <a:t>додану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 smtClean="0"/>
              <a:t>», АЛЕ і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втратив</a:t>
            </a:r>
            <a:r>
              <a:rPr lang="ru-RU" dirty="0" smtClean="0"/>
              <a:t> </a:t>
            </a:r>
            <a:r>
              <a:rPr lang="ru-RU" dirty="0" err="1" smtClean="0"/>
              <a:t>чинність</a:t>
            </a:r>
            <a:r>
              <a:rPr lang="ru-RU" dirty="0" smtClean="0"/>
              <a:t> в 2010 р.</a:t>
            </a:r>
            <a:endParaRPr lang="ru-RU" dirty="0"/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8483933">
            <a:off x="3276463" y="3483872"/>
            <a:ext cx="754564" cy="2055371"/>
          </a:xfrm>
          <a:prstGeom prst="downArrow">
            <a:avLst/>
          </a:prstGeom>
          <a:solidFill>
            <a:srgbClr val="226DC8"/>
          </a:solidFill>
          <a:ln>
            <a:solidFill>
              <a:srgbClr val="258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замінив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475" y="2807427"/>
            <a:ext cx="2323602" cy="3985089"/>
          </a:xfrm>
          <a:prstGeom prst="rect">
            <a:avLst/>
          </a:prstGeom>
        </p:spPr>
      </p:pic>
      <p:pic>
        <p:nvPicPr>
          <p:cNvPr id="3074" name="Picture 2" descr="Основні принципи, на яких ґрунтується податкове законодавство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68" y="3755743"/>
            <a:ext cx="4410807" cy="29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2609" y="6684794"/>
            <a:ext cx="1015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біблія</a:t>
            </a:r>
            <a:r>
              <a:rPr lang="uk-UA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податківця)</a:t>
            </a:r>
            <a:endParaRPr lang="ru-RU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6350" y="5487788"/>
            <a:ext cx="1593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З 2010 року (на 2011 з набранням чинності)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433" y="4485918"/>
            <a:ext cx="3480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700" dirty="0" smtClean="0"/>
              <a:t>(Ст.181)</a:t>
            </a:r>
          </a:p>
          <a:p>
            <a:pPr algn="ctr"/>
            <a:r>
              <a:rPr lang="uk-UA" dirty="0" smtClean="0"/>
              <a:t>Так а як стати платником ПДВ?</a:t>
            </a:r>
          </a:p>
          <a:p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161396" y="4950289"/>
            <a:ext cx="342900" cy="553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8565" y="5504204"/>
            <a:ext cx="451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Треба мати суму 1 млн грн всіх операцій за останні 12 календарних місяців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9741" y="1741937"/>
            <a:ext cx="34806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Хто такі ці ваші платники ПДВ?</a:t>
            </a:r>
            <a:br>
              <a:rPr lang="uk-UA" dirty="0" smtClean="0"/>
            </a:br>
            <a:r>
              <a:rPr lang="uk-UA" sz="700" dirty="0" smtClean="0"/>
              <a:t>(ст. 180)</a:t>
            </a:r>
            <a:endParaRPr lang="ru-RU" sz="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9800" y="3316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будь-яка особа, яка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провадить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планує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провадити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господарську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діяльність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9800" y="18548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будь-яка особа, яка ввозить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митну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територію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обсягах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підлягають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оподаткуванню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9800" y="26141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особа - управитель майна, яка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веде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окремий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податковий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облік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податку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додану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господарських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операцій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10956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будь-яка особа, яка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зареєстрована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підлягає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реєстрації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платник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податку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9800" y="36504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собою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відповідальною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нарахування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сплату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податку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до бюджету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нерезидентами, у тому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представництвами</a:t>
            </a:r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 rot="3477921">
            <a:off x="5048111" y="460961"/>
            <a:ext cx="263769" cy="186408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4475796">
            <a:off x="5090741" y="801437"/>
            <a:ext cx="263769" cy="179222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5745782">
            <a:off x="5092859" y="1219608"/>
            <a:ext cx="263769" cy="177616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430212">
            <a:off x="5045307" y="1583003"/>
            <a:ext cx="263769" cy="195468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776405" y="5504204"/>
            <a:ext cx="1670538" cy="446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679236" y="5127277"/>
            <a:ext cx="484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Звертаємся до </a:t>
            </a:r>
            <a:r>
              <a:rPr lang="uk-UA" smtClean="0"/>
              <a:t>по </a:t>
            </a:r>
            <a:r>
              <a:rPr lang="uk-UA" b="1" smtClean="0"/>
              <a:t>відділення</a:t>
            </a:r>
            <a:r>
              <a:rPr lang="uk-UA" smtClean="0"/>
              <a:t> </a:t>
            </a:r>
            <a:r>
              <a:rPr lang="uk-UA" b="1" smtClean="0"/>
              <a:t>ДПСУ</a:t>
            </a:r>
            <a:r>
              <a:rPr lang="uk-UA" smtClean="0"/>
              <a:t> </a:t>
            </a:r>
            <a:r>
              <a:rPr lang="uk-UA" dirty="0" smtClean="0"/>
              <a:t>та </a:t>
            </a:r>
            <a:r>
              <a:rPr lang="uk-UA" smtClean="0"/>
              <a:t>пишемо заяву, її реєструють і платник ПДВ </a:t>
            </a:r>
            <a:br>
              <a:rPr lang="uk-UA" smtClean="0"/>
            </a:br>
            <a:r>
              <a:rPr lang="uk-UA" dirty="0" smtClean="0"/>
              <a:t>або в момент реєстрації </a:t>
            </a:r>
            <a:r>
              <a:rPr lang="uk-UA" dirty="0" err="1" smtClean="0"/>
              <a:t>юр.особи</a:t>
            </a:r>
            <a:r>
              <a:rPr lang="uk-UA" dirty="0" smtClean="0"/>
              <a:t> просимо орган зареєструвати платником ПДВ.</a:t>
            </a:r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8452301">
            <a:off x="5059351" y="1716872"/>
            <a:ext cx="263769" cy="265584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Хто зможе скористатися ставкою ПДВ 7% у 2021 роц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41"/>
            <a:ext cx="3152120" cy="175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работок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8" y="1974078"/>
            <a:ext cx="2513412" cy="25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85" y="375855"/>
            <a:ext cx="32315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700" dirty="0" smtClean="0"/>
              <a:t>(Ст.193-195)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А яка ставка ПДВ в Україні?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566298" y="852909"/>
            <a:ext cx="800100" cy="106386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7167" y="2259622"/>
            <a:ext cx="974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smtClean="0"/>
              <a:t>20%</a:t>
            </a:r>
            <a:endParaRPr lang="ru-RU" sz="2800" b="1"/>
          </a:p>
        </p:txBody>
      </p:sp>
      <p:sp>
        <p:nvSpPr>
          <p:cNvPr id="11" name="TextBox 10"/>
          <p:cNvSpPr txBox="1"/>
          <p:nvPr/>
        </p:nvSpPr>
        <p:spPr>
          <a:xfrm>
            <a:off x="383098" y="3028970"/>
            <a:ext cx="3182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Загальна ставка на всі товари та послуги, якщо не встановлено менше</a:t>
            </a:r>
            <a:endParaRPr lang="ru-RU" sz="1600" dirty="0"/>
          </a:p>
        </p:txBody>
      </p:sp>
      <p:sp>
        <p:nvSpPr>
          <p:cNvPr id="12" name="Стрелка углом вверх 11"/>
          <p:cNvSpPr/>
          <p:nvPr/>
        </p:nvSpPr>
        <p:spPr>
          <a:xfrm flipV="1">
            <a:off x="3503292" y="542962"/>
            <a:ext cx="2229293" cy="1549605"/>
          </a:xfrm>
          <a:prstGeom prst="bentUpArrow">
            <a:avLst>
              <a:gd name="adj1" fmla="val 16614"/>
              <a:gd name="adj2" fmla="val 24161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90983" y="2259622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14% 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65914" y="2949896"/>
            <a:ext cx="37673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На с/г товари.</a:t>
            </a:r>
            <a:br>
              <a:rPr lang="uk-UA" dirty="0" smtClean="0"/>
            </a:br>
            <a:r>
              <a:rPr lang="uk-UA" sz="1050" smtClean="0"/>
              <a:t>-</a:t>
            </a:r>
            <a:r>
              <a:rPr lang="ru-RU" sz="1050" smtClean="0"/>
              <a:t>пшениця </a:t>
            </a:r>
            <a:r>
              <a:rPr lang="ru-RU" sz="1050"/>
              <a:t>і суміш пшениці та жита (меслин</a:t>
            </a:r>
            <a:r>
              <a:rPr lang="ru-RU" sz="1050" smtClean="0"/>
              <a:t>).</a:t>
            </a:r>
            <a:endParaRPr lang="ru-RU" sz="1050"/>
          </a:p>
          <a:p>
            <a:pPr algn="ctr"/>
            <a:r>
              <a:rPr lang="ru-RU" sz="1050" dirty="0" smtClean="0"/>
              <a:t>-</a:t>
            </a:r>
            <a:r>
              <a:rPr lang="ru-RU" sz="1050" dirty="0" err="1" smtClean="0"/>
              <a:t>ячмінь</a:t>
            </a:r>
            <a:r>
              <a:rPr lang="ru-RU" sz="1050" dirty="0"/>
              <a:t>.</a:t>
            </a:r>
          </a:p>
          <a:p>
            <a:pPr algn="ctr"/>
            <a:r>
              <a:rPr lang="ru-RU" sz="1050" dirty="0" smtClean="0"/>
              <a:t>-</a:t>
            </a:r>
            <a:r>
              <a:rPr lang="ru-RU" sz="1050" dirty="0" err="1" smtClean="0"/>
              <a:t>кукурудза</a:t>
            </a:r>
            <a:r>
              <a:rPr lang="ru-RU" sz="1050" dirty="0"/>
              <a:t>.</a:t>
            </a:r>
          </a:p>
          <a:p>
            <a:pPr algn="ctr"/>
            <a:r>
              <a:rPr lang="ru-RU" sz="1050" dirty="0" smtClean="0"/>
              <a:t>-</a:t>
            </a:r>
            <a:r>
              <a:rPr lang="ru-RU" sz="1050" dirty="0" err="1" smtClean="0"/>
              <a:t>соєві</a:t>
            </a:r>
            <a:r>
              <a:rPr lang="ru-RU" sz="1050" dirty="0" smtClean="0"/>
              <a:t> </a:t>
            </a:r>
            <a:r>
              <a:rPr lang="ru-RU" sz="1050" dirty="0" err="1"/>
              <a:t>боби</a:t>
            </a:r>
            <a:r>
              <a:rPr lang="ru-RU" sz="1050" dirty="0"/>
              <a:t>, </a:t>
            </a:r>
            <a:r>
              <a:rPr lang="ru-RU" sz="1050" dirty="0" err="1"/>
              <a:t>подрібнені</a:t>
            </a:r>
            <a:r>
              <a:rPr lang="ru-RU" sz="1050" dirty="0"/>
              <a:t> </a:t>
            </a:r>
            <a:r>
              <a:rPr lang="ru-RU" sz="1050" dirty="0" err="1"/>
              <a:t>або</a:t>
            </a:r>
            <a:r>
              <a:rPr lang="ru-RU" sz="1050" dirty="0"/>
              <a:t> </a:t>
            </a:r>
            <a:r>
              <a:rPr lang="ru-RU" sz="1050" dirty="0" err="1" smtClean="0"/>
              <a:t>неподрібнені</a:t>
            </a:r>
            <a:r>
              <a:rPr lang="ru-RU" sz="1050" dirty="0"/>
              <a:t>.</a:t>
            </a:r>
          </a:p>
          <a:p>
            <a:pPr algn="ctr"/>
            <a:r>
              <a:rPr lang="ru-RU" sz="1050" dirty="0" smtClean="0"/>
              <a:t>-</a:t>
            </a:r>
            <a:r>
              <a:rPr lang="ru-RU" sz="1050" dirty="0" err="1" smtClean="0"/>
              <a:t>насіння</a:t>
            </a:r>
            <a:r>
              <a:rPr lang="ru-RU" sz="1050" dirty="0" smtClean="0"/>
              <a:t> </a:t>
            </a:r>
            <a:r>
              <a:rPr lang="ru-RU" sz="1050" dirty="0" err="1"/>
              <a:t>свиріпи</a:t>
            </a:r>
            <a:r>
              <a:rPr lang="ru-RU" sz="1050" dirty="0"/>
              <a:t> </a:t>
            </a:r>
            <a:r>
              <a:rPr lang="ru-RU" sz="1050" dirty="0" err="1"/>
              <a:t>або</a:t>
            </a:r>
            <a:r>
              <a:rPr lang="ru-RU" sz="1050" dirty="0"/>
              <a:t> </a:t>
            </a:r>
            <a:r>
              <a:rPr lang="ru-RU" sz="1050" dirty="0" err="1"/>
              <a:t>ріпаку</a:t>
            </a:r>
            <a:r>
              <a:rPr lang="ru-RU" sz="1050" dirty="0"/>
              <a:t>, </a:t>
            </a:r>
            <a:r>
              <a:rPr lang="ru-RU" sz="1050" dirty="0" err="1"/>
              <a:t>подрібнене</a:t>
            </a:r>
            <a:r>
              <a:rPr lang="ru-RU" sz="1050" dirty="0"/>
              <a:t> </a:t>
            </a:r>
            <a:r>
              <a:rPr lang="ru-RU" sz="1050" dirty="0" err="1"/>
              <a:t>або</a:t>
            </a:r>
            <a:r>
              <a:rPr lang="ru-RU" sz="1050" dirty="0"/>
              <a:t> </a:t>
            </a:r>
            <a:r>
              <a:rPr lang="ru-RU" sz="1050" dirty="0" err="1" smtClean="0"/>
              <a:t>неподрібнене</a:t>
            </a:r>
            <a:r>
              <a:rPr lang="ru-RU" sz="1050" dirty="0"/>
              <a:t>.</a:t>
            </a:r>
          </a:p>
          <a:p>
            <a:pPr algn="ctr"/>
            <a:r>
              <a:rPr lang="ru-RU" sz="1050" dirty="0" smtClean="0"/>
              <a:t>-</a:t>
            </a:r>
            <a:r>
              <a:rPr lang="ru-RU" sz="1050" dirty="0" err="1" smtClean="0"/>
              <a:t>насіння</a:t>
            </a:r>
            <a:r>
              <a:rPr lang="ru-RU" sz="1050" dirty="0" smtClean="0"/>
              <a:t> </a:t>
            </a:r>
            <a:r>
              <a:rPr lang="ru-RU" sz="1050" dirty="0" err="1"/>
              <a:t>соняшнику</a:t>
            </a:r>
            <a:r>
              <a:rPr lang="ru-RU" sz="1050" dirty="0"/>
              <a:t>, </a:t>
            </a:r>
            <a:r>
              <a:rPr lang="ru-RU" sz="1050" dirty="0" err="1"/>
              <a:t>подрібнене</a:t>
            </a:r>
            <a:r>
              <a:rPr lang="ru-RU" sz="1050" dirty="0"/>
              <a:t> </a:t>
            </a:r>
            <a:r>
              <a:rPr lang="ru-RU" sz="1050" dirty="0" err="1"/>
              <a:t>або</a:t>
            </a:r>
            <a:r>
              <a:rPr lang="ru-RU" sz="1050" dirty="0"/>
              <a:t> </a:t>
            </a:r>
            <a:r>
              <a:rPr lang="ru-RU" sz="1050" dirty="0" err="1" smtClean="0"/>
              <a:t>неподрібнене</a:t>
            </a:r>
            <a:r>
              <a:rPr lang="ru-RU" sz="1050" dirty="0" smtClean="0"/>
              <a:t>.</a:t>
            </a:r>
            <a:endParaRPr lang="ru-RU" sz="1050" dirty="0"/>
          </a:p>
          <a:p>
            <a:pPr algn="ctr"/>
            <a:endParaRPr lang="ru-RU" dirty="0"/>
          </a:p>
        </p:txBody>
      </p:sp>
      <p:sp>
        <p:nvSpPr>
          <p:cNvPr id="16" name="Стрелка углом вверх 15"/>
          <p:cNvSpPr/>
          <p:nvPr/>
        </p:nvSpPr>
        <p:spPr>
          <a:xfrm flipV="1">
            <a:off x="5497914" y="535332"/>
            <a:ext cx="2832751" cy="1549605"/>
          </a:xfrm>
          <a:prstGeom prst="bentUpArrow">
            <a:avLst>
              <a:gd name="adj1" fmla="val 16614"/>
              <a:gd name="adj2" fmla="val 24161"/>
              <a:gd name="adj3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630586" y="2290399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7%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81192" y="3028970"/>
            <a:ext cx="2101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-ліки</a:t>
            </a:r>
            <a:br>
              <a:rPr lang="uk-UA" sz="1200" dirty="0" smtClean="0"/>
            </a:br>
            <a:r>
              <a:rPr lang="uk-UA" sz="1200" dirty="0" smtClean="0"/>
              <a:t>-</a:t>
            </a:r>
            <a:r>
              <a:rPr lang="uk-UA" sz="1200" dirty="0" err="1" smtClean="0"/>
              <a:t>театри,опери</a:t>
            </a:r>
            <a:r>
              <a:rPr lang="uk-UA" sz="1200" dirty="0" smtClean="0"/>
              <a:t>,</a:t>
            </a:r>
            <a:br>
              <a:rPr lang="uk-UA" sz="1200" dirty="0" smtClean="0"/>
            </a:br>
            <a:r>
              <a:rPr lang="uk-UA" sz="1200" dirty="0" smtClean="0"/>
              <a:t>чи інші, культурні</a:t>
            </a:r>
            <a:br>
              <a:rPr lang="uk-UA" sz="1200" dirty="0" smtClean="0"/>
            </a:br>
            <a:r>
              <a:rPr lang="uk-UA" sz="1200" dirty="0" smtClean="0"/>
              <a:t>заходи.</a:t>
            </a:r>
            <a:br>
              <a:rPr lang="uk-UA" sz="1200" dirty="0" smtClean="0"/>
            </a:br>
            <a:r>
              <a:rPr lang="uk-UA" sz="1200" dirty="0" smtClean="0"/>
              <a:t>-продаж квитків</a:t>
            </a:r>
            <a:br>
              <a:rPr lang="uk-UA" sz="1200" dirty="0" smtClean="0"/>
            </a:br>
            <a:r>
              <a:rPr lang="uk-UA" sz="1200" dirty="0" smtClean="0"/>
              <a:t>-фільми + адаптація </a:t>
            </a:r>
            <a:r>
              <a:rPr lang="uk-UA" sz="1200" dirty="0" err="1" smtClean="0"/>
              <a:t>укр</a:t>
            </a:r>
            <a:r>
              <a:rPr lang="uk-UA" sz="1200" dirty="0" smtClean="0"/>
              <a:t>.</a:t>
            </a:r>
            <a:br>
              <a:rPr lang="uk-UA" sz="1200" dirty="0" smtClean="0"/>
            </a:br>
            <a:r>
              <a:rPr lang="uk-UA" sz="1200" dirty="0" smtClean="0"/>
              <a:t>-готелі, мотелі.</a:t>
            </a:r>
            <a:endParaRPr lang="ru-RU" sz="1200" dirty="0"/>
          </a:p>
        </p:txBody>
      </p:sp>
      <p:sp>
        <p:nvSpPr>
          <p:cNvPr id="19" name="Стрелка углом вверх 18"/>
          <p:cNvSpPr/>
          <p:nvPr/>
        </p:nvSpPr>
        <p:spPr>
          <a:xfrm flipV="1">
            <a:off x="8067349" y="524298"/>
            <a:ext cx="3098882" cy="1549605"/>
          </a:xfrm>
          <a:prstGeom prst="bentUpArrow">
            <a:avLst>
              <a:gd name="adj1" fmla="val 16614"/>
              <a:gd name="adj2" fmla="val 24161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520190" y="2255229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О%</a:t>
            </a: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516108" y="2996063"/>
            <a:ext cx="1588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-</a:t>
            </a:r>
            <a:r>
              <a:rPr lang="ru-RU" sz="1200" dirty="0"/>
              <a:t>м</a:t>
            </a:r>
            <a:r>
              <a:rPr lang="uk-UA" sz="1200" dirty="0" err="1" smtClean="0"/>
              <a:t>агазин</a:t>
            </a:r>
            <a:r>
              <a:rPr lang="pl-PL" sz="1200" dirty="0" smtClean="0"/>
              <a:t> D Free.</a:t>
            </a:r>
            <a:br>
              <a:rPr lang="pl-PL" sz="1200" dirty="0" smtClean="0"/>
            </a:br>
            <a:r>
              <a:rPr lang="pl-PL" sz="1200" dirty="0" smtClean="0"/>
              <a:t>-</a:t>
            </a:r>
            <a:r>
              <a:rPr lang="ru-RU" sz="1200" dirty="0" err="1" smtClean="0"/>
              <a:t>міжнародн</a:t>
            </a:r>
            <a:r>
              <a:rPr lang="uk-UA" sz="1200" dirty="0" smtClean="0"/>
              <a:t>і перевезення пасажирів, товарів.</a:t>
            </a:r>
            <a:br>
              <a:rPr lang="uk-UA" sz="1200" dirty="0" smtClean="0"/>
            </a:br>
            <a:r>
              <a:rPr lang="uk-UA" sz="1200" dirty="0" smtClean="0"/>
              <a:t>-ремонт літаків.</a:t>
            </a:r>
            <a:br>
              <a:rPr lang="uk-UA" sz="1200" dirty="0" smtClean="0"/>
            </a:br>
            <a:r>
              <a:rPr lang="uk-UA" sz="1200" dirty="0" smtClean="0"/>
              <a:t>-заправка літаків, кораблів.</a:t>
            </a:r>
            <a:br>
              <a:rPr lang="uk-UA" sz="1200" dirty="0" smtClean="0"/>
            </a:br>
            <a:r>
              <a:rPr lang="uk-UA" sz="1200" dirty="0" smtClean="0"/>
              <a:t>-заправка </a:t>
            </a:r>
            <a:r>
              <a:rPr lang="uk-UA" sz="1200" dirty="0" err="1" smtClean="0"/>
              <a:t>тех</a:t>
            </a:r>
            <a:r>
              <a:rPr lang="uk-UA" sz="1200" dirty="0" smtClean="0"/>
              <a:t>. </a:t>
            </a:r>
            <a:r>
              <a:rPr lang="uk-UA" sz="1200" smtClean="0"/>
              <a:t>ЗСУ</a:t>
            </a:r>
            <a:br>
              <a:rPr lang="uk-UA" sz="1200" smtClean="0"/>
            </a:br>
            <a:r>
              <a:rPr lang="uk-UA" sz="1200" smtClean="0"/>
              <a:t>-</a:t>
            </a:r>
            <a:r>
              <a:rPr lang="ru-RU" sz="1200"/>
              <a:t>поставок для заправки або постачання космічних кораблів</a:t>
            </a:r>
          </a:p>
        </p:txBody>
      </p:sp>
      <p:pic>
        <p:nvPicPr>
          <p:cNvPr id="3074" name="Picture 2" descr="Лідери продажів: огляд цін на найпопулярніші товари в «АТБ» Запоріжжя |  Портал Акц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7" y="4189555"/>
            <a:ext cx="3260127" cy="22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овый урожай пшеницы могут начать вывозить уже в авгус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60" y="4291150"/>
            <a:ext cx="3559483" cy="227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Хмельничани можуть купити квитки у кінотеатр не виходячи з дому | Новини  Хмельницького &quot;Є&quot; | ye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343" y="4491029"/>
            <a:ext cx="2985281" cy="203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агазин Duty Free Heinemann Duty Free Київ Бориспіль купити оригінальну  продукцію по найкращим ціна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58" y="5430682"/>
            <a:ext cx="1765128" cy="111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9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  <p:bldP spid="12" grpId="0" animBg="1"/>
      <p:bldP spid="13" grpId="0"/>
      <p:bldP spid="14" grpId="0"/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1176" y="367520"/>
            <a:ext cx="2716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00" dirty="0" smtClean="0"/>
              <a:t>(ст. 185)</a:t>
            </a:r>
            <a:r>
              <a:rPr lang="uk-UA" sz="800" dirty="0" smtClean="0"/>
              <a:t/>
            </a:r>
            <a:br>
              <a:rPr lang="uk-UA" sz="800" dirty="0" smtClean="0"/>
            </a:br>
            <a:r>
              <a:rPr lang="uk-UA" b="1" dirty="0" smtClean="0"/>
              <a:t>Так а яка ж база для оподаткування ПДВ?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7685" y="2057400"/>
            <a:ext cx="376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товарів</a:t>
            </a:r>
            <a:r>
              <a:rPr lang="ru-RU" dirty="0" smtClean="0"/>
              <a:t> на </a:t>
            </a:r>
            <a:r>
              <a:rPr lang="ru-RU" dirty="0" err="1" smtClean="0"/>
              <a:t>територї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10854" y="2057400"/>
            <a:ext cx="356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Для послуг на території України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52093" y="2769577"/>
            <a:ext cx="46335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Ціна</a:t>
            </a:r>
            <a:r>
              <a:rPr lang="uk-UA" b="1" dirty="0" smtClean="0"/>
              <a:t> </a:t>
            </a:r>
            <a:r>
              <a:rPr lang="uk-UA" dirty="0" smtClean="0"/>
              <a:t>товару</a:t>
            </a:r>
            <a:r>
              <a:rPr lang="uk-UA" b="1" dirty="0" smtClean="0"/>
              <a:t>(Х)</a:t>
            </a:r>
            <a:r>
              <a:rPr lang="uk-UA" dirty="0" smtClean="0"/>
              <a:t>, в яку </a:t>
            </a:r>
            <a:r>
              <a:rPr lang="uk-UA" dirty="0" err="1" smtClean="0"/>
              <a:t>входе</a:t>
            </a:r>
            <a:r>
              <a:rPr lang="uk-UA" dirty="0" smtClean="0"/>
              <a:t> ваш прибуток та витрати на створення цього товару, </a:t>
            </a:r>
            <a:br>
              <a:rPr lang="uk-UA" dirty="0" smtClean="0"/>
            </a:br>
            <a:r>
              <a:rPr lang="uk-UA" dirty="0" smtClean="0"/>
              <a:t>податки на товар.   </a:t>
            </a:r>
            <a:r>
              <a:rPr lang="uk-UA" sz="1600" dirty="0" smtClean="0"/>
              <a:t> </a:t>
            </a:r>
            <a:r>
              <a:rPr lang="uk-UA" sz="2000" b="1" dirty="0" smtClean="0"/>
              <a:t>+</a:t>
            </a:r>
            <a:r>
              <a:rPr lang="uk-UA" sz="1600" dirty="0" smtClean="0"/>
              <a:t>     </a:t>
            </a:r>
            <a:r>
              <a:rPr lang="uk-UA" b="1" dirty="0" smtClean="0"/>
              <a:t>ПДВ = </a:t>
            </a:r>
            <a:r>
              <a:rPr lang="uk-UA" b="1" dirty="0"/>
              <a:t>То, що </a:t>
            </a:r>
            <a:r>
              <a:rPr lang="uk-UA" b="1" dirty="0" smtClean="0"/>
              <a:t>бачимо, як </a:t>
            </a:r>
            <a:r>
              <a:rPr lang="uk-UA" b="1" dirty="0" err="1" smtClean="0"/>
              <a:t>ітогову</a:t>
            </a:r>
            <a:r>
              <a:rPr lang="uk-UA" b="1" dirty="0" smtClean="0"/>
              <a:t> ціну </a:t>
            </a:r>
            <a:endParaRPr lang="ru-RU" b="1" dirty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74597" y="4297361"/>
            <a:ext cx="218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Х + 20/14/7/0%  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43692"/>
            <a:ext cx="2523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-</a:t>
            </a:r>
            <a:r>
              <a:rPr lang="ru-RU" sz="1400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товарів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місце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яких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розташоване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митній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території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659815" y="4943692"/>
            <a:ext cx="2532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-</a:t>
            </a:r>
            <a:r>
              <a:rPr lang="ru-RU" sz="1400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місце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яких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розташоване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митній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території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9383" y="5051414"/>
            <a:ext cx="2161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-</a:t>
            </a:r>
            <a:r>
              <a:rPr lang="ru-RU" sz="1400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ввезення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товарів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митну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територію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9383" y="5682356"/>
            <a:ext cx="2246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-</a:t>
            </a:r>
            <a:r>
              <a:rPr lang="ru-RU" sz="1400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вивезення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товарів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за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межі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митної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території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80668" y="5051414"/>
            <a:ext cx="26791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-</a:t>
            </a:r>
            <a:r>
              <a:rPr lang="ru-RU" sz="1400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міжнародних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перевезень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пасажирів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і багажу та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вантажів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залізничним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автомобільним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морським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і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річковим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авіаційним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транспортом</a:t>
            </a:r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 rot="850489">
            <a:off x="1151792" y="2447074"/>
            <a:ext cx="404446" cy="191672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1017312">
            <a:off x="2792707" y="2434751"/>
            <a:ext cx="228867" cy="232405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1350618">
            <a:off x="2587976" y="2485937"/>
            <a:ext cx="228867" cy="239077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1301499">
            <a:off x="10476083" y="2436924"/>
            <a:ext cx="350313" cy="211355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52424">
            <a:off x="8923854" y="2433726"/>
            <a:ext cx="350313" cy="211355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15" y="110609"/>
            <a:ext cx="2114550" cy="1762125"/>
          </a:xfrm>
          <a:prstGeom prst="rect">
            <a:avLst/>
          </a:prstGeom>
        </p:spPr>
      </p:pic>
      <p:pic>
        <p:nvPicPr>
          <p:cNvPr id="4098" name="Picture 2" descr="Товари для дому і сім'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61" y="235787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4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642" y="1468288"/>
            <a:ext cx="368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товарів</a:t>
            </a:r>
            <a:r>
              <a:rPr lang="ru-RU" dirty="0"/>
              <a:t> на </a:t>
            </a:r>
            <a:r>
              <a:rPr lang="ru-RU" dirty="0" err="1"/>
              <a:t>територї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48641" y="1468288"/>
            <a:ext cx="356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Для послуг на території України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23551" y="2919046"/>
            <a:ext cx="486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Дє</a:t>
            </a:r>
            <a:r>
              <a:rPr lang="uk-UA" dirty="0" smtClean="0"/>
              <a:t> ви їх отримуєте на те і накладається ПДВ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0351" y="2642047"/>
            <a:ext cx="4378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Якщо товар </a:t>
            </a:r>
            <a:r>
              <a:rPr lang="uk-UA" dirty="0" err="1" smtClean="0"/>
              <a:t>зібран</a:t>
            </a:r>
            <a:r>
              <a:rPr lang="uk-UA" dirty="0" smtClean="0"/>
              <a:t> в цеху, перевезення </a:t>
            </a:r>
            <a:br>
              <a:rPr lang="uk-UA" dirty="0" smtClean="0"/>
            </a:br>
            <a:r>
              <a:rPr lang="uk-UA" b="1" dirty="0" smtClean="0"/>
              <a:t>або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фактичне їх місцезнаходження.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4331" y="4646803"/>
            <a:ext cx="5111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Місцем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електронних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вважається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місцезнаходження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отримувача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716823" y="1934308"/>
            <a:ext cx="492369" cy="707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445869" y="2024463"/>
            <a:ext cx="492369" cy="707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417</TotalTime>
  <Words>961</Words>
  <Application>Microsoft Office PowerPoint</Application>
  <PresentationFormat>Широкоэкранный</PresentationFormat>
  <Paragraphs>113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Cambria</vt:lpstr>
      <vt:lpstr>Rockwell</vt:lpstr>
      <vt:lpstr>Rockwell Condensed</vt:lpstr>
      <vt:lpstr>Times New Roman</vt:lpstr>
      <vt:lpstr>Wingdings</vt:lpstr>
      <vt:lpstr>Дерево</vt:lpstr>
      <vt:lpstr>TVA-Taxe sur la Valeur Ajoutée</vt:lpstr>
      <vt:lpstr>ПЛАН</vt:lpstr>
      <vt:lpstr>Презентация PowerPoint</vt:lpstr>
      <vt:lpstr>Історія прийняття на службу держав ПДВ. </vt:lpstr>
      <vt:lpstr>Податок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Проблеми пдв в україні</vt:lpstr>
      <vt:lpstr>Презентация PowerPoint</vt:lpstr>
      <vt:lpstr>У світі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TVA-Taxe sur la Valeur Ajoutée</dc:title>
  <dc:creator>Ваня</dc:creator>
  <cp:lastModifiedBy>Ваня</cp:lastModifiedBy>
  <cp:revision>44</cp:revision>
  <dcterms:created xsi:type="dcterms:W3CDTF">2024-05-03T23:41:36Z</dcterms:created>
  <dcterms:modified xsi:type="dcterms:W3CDTF">2024-05-11T08:10:49Z</dcterms:modified>
</cp:coreProperties>
</file>