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ОСНОВНІ ПРИНЦИПИ ЕТИМОЛОГІЧНОГО ДОСЛІДЖЕННЯ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83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Географічний (просторовий) принцип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6687845" cy="3603812"/>
          </a:xfrm>
        </p:spPr>
        <p:txBody>
          <a:bodyPr/>
          <a:lstStyle/>
          <a:p>
            <a:r>
              <a:rPr lang="uk-UA" dirty="0"/>
              <a:t>Цей принцип полягає в урахуванні географічної локалізації слова, особливо у випадку запозичення, щоб установити, з якої мови запозичене слово.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3789040"/>
            <a:ext cx="756084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Так, </a:t>
            </a:r>
            <a:r>
              <a:rPr lang="ru-RU" dirty="0" err="1"/>
              <a:t>територіальне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слова баран у </a:t>
            </a:r>
            <a:r>
              <a:rPr lang="ru-RU" dirty="0" err="1"/>
              <a:t>слов'янських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дало </a:t>
            </a:r>
            <a:r>
              <a:rPr lang="ru-RU" dirty="0" err="1"/>
              <a:t>змогу</a:t>
            </a:r>
            <a:r>
              <a:rPr lang="ru-RU" dirty="0"/>
              <a:t> О. М. </a:t>
            </a:r>
            <a:r>
              <a:rPr lang="ru-RU" dirty="0" err="1"/>
              <a:t>Трубачову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слово як </a:t>
            </a:r>
            <a:r>
              <a:rPr lang="ru-RU" dirty="0" err="1"/>
              <a:t>східне</a:t>
            </a:r>
            <a:r>
              <a:rPr lang="ru-RU" dirty="0"/>
              <a:t> </a:t>
            </a:r>
            <a:r>
              <a:rPr lang="ru-RU" dirty="0" err="1"/>
              <a:t>запозичення</a:t>
            </a:r>
            <a:r>
              <a:rPr lang="ru-RU" dirty="0"/>
              <a:t> з </a:t>
            </a:r>
            <a:r>
              <a:rPr lang="ru-RU" dirty="0" err="1"/>
              <a:t>іранського</a:t>
            </a:r>
            <a:r>
              <a:rPr lang="ru-RU" dirty="0"/>
              <a:t> *</a:t>
            </a:r>
            <a:r>
              <a:rPr lang="ru-RU" dirty="0" err="1"/>
              <a:t>varan</a:t>
            </a:r>
            <a:r>
              <a:rPr lang="ru-RU" dirty="0"/>
              <a:t>, д.-</a:t>
            </a:r>
            <a:r>
              <a:rPr lang="ru-RU" dirty="0" err="1"/>
              <a:t>інд</a:t>
            </a:r>
            <a:r>
              <a:rPr lang="ru-RU" dirty="0"/>
              <a:t>. </a:t>
            </a:r>
            <a:r>
              <a:rPr lang="ru-RU" dirty="0" err="1"/>
              <a:t>иrапа</a:t>
            </a:r>
            <a:r>
              <a:rPr lang="ru-RU" dirty="0"/>
              <a:t> – „</a:t>
            </a:r>
            <a:r>
              <a:rPr lang="ru-RU" dirty="0" err="1"/>
              <a:t>ягня</a:t>
            </a:r>
            <a:r>
              <a:rPr lang="ru-RU" dirty="0"/>
              <a:t>, баран” – при </a:t>
            </a:r>
            <a:r>
              <a:rPr lang="ru-RU" dirty="0" err="1"/>
              <a:t>тюркському</a:t>
            </a:r>
            <a:r>
              <a:rPr lang="ru-RU" dirty="0"/>
              <a:t> </a:t>
            </a:r>
            <a:r>
              <a:rPr lang="ru-RU" dirty="0" err="1"/>
              <a:t>посередництві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32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Генетичний (генеалогічний) принцип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488832" cy="3603812"/>
          </a:xfrm>
        </p:spPr>
        <p:txBody>
          <a:bodyPr/>
          <a:lstStyle/>
          <a:p>
            <a:r>
              <a:rPr lang="ru-RU" dirty="0" err="1"/>
              <a:t>Генетичний</a:t>
            </a:r>
            <a:r>
              <a:rPr lang="ru-RU" dirty="0"/>
              <a:t> принцип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з’ясування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слова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зіставляють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словами </a:t>
            </a:r>
            <a:r>
              <a:rPr lang="ru-RU" dirty="0" err="1"/>
              <a:t>мови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, але й </a:t>
            </a:r>
            <a:r>
              <a:rPr lang="ru-RU" dirty="0" err="1"/>
              <a:t>зі</a:t>
            </a:r>
            <a:r>
              <a:rPr lang="ru-RU" dirty="0"/>
              <a:t> словами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споріднених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365104"/>
            <a:ext cx="72728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</a:t>
            </a:r>
            <a:r>
              <a:rPr lang="ru-RU" dirty="0" err="1"/>
              <a:t>слов’янському</a:t>
            </a:r>
            <a:r>
              <a:rPr lang="ru-RU" dirty="0"/>
              <a:t> </a:t>
            </a:r>
            <a:r>
              <a:rPr lang="ru-RU" dirty="0" err="1"/>
              <a:t>ґрунті</a:t>
            </a:r>
            <a:r>
              <a:rPr lang="ru-RU" dirty="0"/>
              <a:t> слово рука абсолютно </a:t>
            </a:r>
            <a:r>
              <a:rPr lang="ru-RU" dirty="0" err="1"/>
              <a:t>незрозуміле</a:t>
            </a:r>
            <a:r>
              <a:rPr lang="ru-RU" dirty="0"/>
              <a:t>, але </a:t>
            </a:r>
            <a:r>
              <a:rPr lang="ru-RU" dirty="0" err="1"/>
              <a:t>зіставлення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лит. </a:t>
            </a:r>
            <a:r>
              <a:rPr lang="en-US" dirty="0"/>
              <a:t>r</a:t>
            </a:r>
            <a:r>
              <a:rPr lang="ru-RU" dirty="0"/>
              <a:t>е</a:t>
            </a:r>
            <a:r>
              <a:rPr lang="en-US" dirty="0" err="1"/>
              <a:t>nku</a:t>
            </a:r>
            <a:r>
              <a:rPr lang="en-US" dirty="0"/>
              <a:t> – „</a:t>
            </a:r>
            <a:r>
              <a:rPr lang="ru-RU" dirty="0" err="1"/>
              <a:t>збираю</a:t>
            </a:r>
            <a:r>
              <a:rPr lang="ru-RU" dirty="0"/>
              <a:t>” та </a:t>
            </a:r>
            <a:r>
              <a:rPr lang="ru-RU" dirty="0" err="1"/>
              <a:t>іншими</a:t>
            </a:r>
            <a:r>
              <a:rPr lang="ru-RU" dirty="0"/>
              <a:t> фактами </a:t>
            </a:r>
            <a:r>
              <a:rPr lang="ru-RU" dirty="0" err="1"/>
              <a:t>балтійських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слово рука – </a:t>
            </a:r>
            <a:r>
              <a:rPr lang="ru-RU" dirty="0" err="1"/>
              <a:t>віддієслівне</a:t>
            </a:r>
            <a:r>
              <a:rPr lang="ru-RU" dirty="0"/>
              <a:t> </a:t>
            </a:r>
            <a:r>
              <a:rPr lang="ru-RU" dirty="0" err="1"/>
              <a:t>похідне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 „яка </a:t>
            </a:r>
            <a:r>
              <a:rPr lang="ru-RU" dirty="0" err="1"/>
              <a:t>збирає</a:t>
            </a:r>
            <a:r>
              <a:rPr lang="ru-RU" dirty="0"/>
              <a:t>”, </a:t>
            </a:r>
            <a:r>
              <a:rPr lang="ru-RU" dirty="0" err="1"/>
              <a:t>тобто</a:t>
            </a:r>
            <a:r>
              <a:rPr lang="ru-RU" dirty="0"/>
              <a:t> слово </a:t>
            </a:r>
            <a:r>
              <a:rPr lang="ru-RU" dirty="0" err="1"/>
              <a:t>характеризує</a:t>
            </a:r>
            <a:r>
              <a:rPr lang="ru-RU" dirty="0"/>
              <a:t> руку як </a:t>
            </a:r>
            <a:r>
              <a:rPr lang="ru-RU" dirty="0" err="1"/>
              <a:t>знаряддя</a:t>
            </a:r>
            <a:r>
              <a:rPr lang="ru-RU" dirty="0"/>
              <a:t> </a:t>
            </a:r>
            <a:r>
              <a:rPr lang="ru-RU" dirty="0" err="1"/>
              <a:t>первісної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93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4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етимологічного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:</a:t>
            </a:r>
          </a:p>
          <a:p>
            <a:r>
              <a:rPr lang="ru-RU" dirty="0"/>
              <a:t>а)	 </a:t>
            </a:r>
            <a:r>
              <a:rPr lang="ru-RU" dirty="0" err="1"/>
              <a:t>фонетичний</a:t>
            </a:r>
            <a:r>
              <a:rPr lang="ru-RU" dirty="0"/>
              <a:t> принцип;</a:t>
            </a:r>
          </a:p>
          <a:p>
            <a:r>
              <a:rPr lang="ru-RU" dirty="0"/>
              <a:t>б)  	</a:t>
            </a:r>
            <a:r>
              <a:rPr lang="ru-RU" dirty="0" err="1"/>
              <a:t>словотвірний</a:t>
            </a:r>
            <a:r>
              <a:rPr lang="ru-RU" dirty="0"/>
              <a:t> (</a:t>
            </a:r>
            <a:r>
              <a:rPr lang="ru-RU" dirty="0" err="1"/>
              <a:t>морфологічний</a:t>
            </a:r>
            <a:r>
              <a:rPr lang="ru-RU" dirty="0"/>
              <a:t>) принцип;</a:t>
            </a:r>
          </a:p>
          <a:p>
            <a:r>
              <a:rPr lang="ru-RU" dirty="0"/>
              <a:t>в) 	</a:t>
            </a:r>
            <a:r>
              <a:rPr lang="ru-RU" dirty="0" err="1"/>
              <a:t>семантичний</a:t>
            </a:r>
            <a:r>
              <a:rPr lang="ru-RU" dirty="0"/>
              <a:t> принцип;</a:t>
            </a:r>
          </a:p>
          <a:p>
            <a:r>
              <a:rPr lang="ru-RU" dirty="0"/>
              <a:t>г) 	</a:t>
            </a:r>
            <a:r>
              <a:rPr lang="ru-RU" dirty="0" err="1"/>
              <a:t>речовий</a:t>
            </a:r>
            <a:r>
              <a:rPr lang="ru-RU" dirty="0"/>
              <a:t> принцип;</a:t>
            </a:r>
          </a:p>
          <a:p>
            <a:r>
              <a:rPr lang="ru-RU" dirty="0"/>
              <a:t>ґ) </a:t>
            </a:r>
            <a:r>
              <a:rPr lang="ru-RU" dirty="0" err="1"/>
              <a:t>географічний</a:t>
            </a:r>
            <a:r>
              <a:rPr lang="ru-RU" dirty="0"/>
              <a:t> (</a:t>
            </a:r>
            <a:r>
              <a:rPr lang="ru-RU" dirty="0" err="1"/>
              <a:t>просторовий</a:t>
            </a:r>
            <a:r>
              <a:rPr lang="ru-RU" dirty="0"/>
              <a:t>) принцип;</a:t>
            </a:r>
          </a:p>
          <a:p>
            <a:r>
              <a:rPr lang="ru-RU" dirty="0"/>
              <a:t>д)	</a:t>
            </a:r>
            <a:r>
              <a:rPr lang="ru-RU" dirty="0" err="1"/>
              <a:t>генетичний</a:t>
            </a:r>
            <a:r>
              <a:rPr lang="ru-RU" dirty="0"/>
              <a:t> (</a:t>
            </a:r>
            <a:r>
              <a:rPr lang="ru-RU" dirty="0" err="1"/>
              <a:t>генеалогічний</a:t>
            </a:r>
            <a:r>
              <a:rPr lang="ru-RU" dirty="0"/>
              <a:t>) принцип.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77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381" y="476672"/>
            <a:ext cx="6965245" cy="1202485"/>
          </a:xfrm>
        </p:spPr>
        <p:txBody>
          <a:bodyPr/>
          <a:lstStyle/>
          <a:p>
            <a:r>
              <a:rPr lang="uk-UA" dirty="0" smtClean="0"/>
              <a:t>Фонетичний принцип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533879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Цей</a:t>
            </a:r>
            <a:r>
              <a:rPr lang="ru-RU" dirty="0"/>
              <a:t> принцип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фонетичних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фонетичних</a:t>
            </a:r>
            <a:r>
              <a:rPr lang="ru-RU" dirty="0"/>
              <a:t> </a:t>
            </a:r>
            <a:r>
              <a:rPr lang="ru-RU" dirty="0" err="1"/>
              <a:t>відповідностей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порівняльно-історичного</a:t>
            </a:r>
            <a:r>
              <a:rPr lang="ru-RU" dirty="0"/>
              <a:t> </a:t>
            </a:r>
            <a:r>
              <a:rPr lang="ru-RU" dirty="0" err="1"/>
              <a:t>мовознавства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сферах і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r>
              <a:rPr lang="ru-RU" dirty="0" err="1"/>
              <a:t>передумовою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етимологічної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293096"/>
            <a:ext cx="727280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враховуючи</a:t>
            </a:r>
            <a:r>
              <a:rPr lang="ru-RU" sz="2000" dirty="0" smtClean="0"/>
              <a:t> </a:t>
            </a:r>
            <a:r>
              <a:rPr lang="ru-RU" sz="2000" dirty="0" err="1"/>
              <a:t>зміну</a:t>
            </a:r>
            <a:r>
              <a:rPr lang="ru-RU" sz="2000" dirty="0"/>
              <a:t> дифтонга [</a:t>
            </a:r>
            <a:r>
              <a:rPr lang="ru-RU" sz="2000" dirty="0" err="1"/>
              <a:t>аі</a:t>
            </a:r>
            <a:r>
              <a:rPr lang="ru-RU" sz="2000" dirty="0"/>
              <a:t>| на </a:t>
            </a:r>
            <a:r>
              <a:rPr lang="ru-RU" sz="2000" dirty="0" err="1"/>
              <a:t>довгий</a:t>
            </a:r>
            <a:r>
              <a:rPr lang="ru-RU" sz="2000" dirty="0"/>
              <a:t> </a:t>
            </a:r>
            <a:r>
              <a:rPr lang="ru-RU" sz="2000" dirty="0" err="1"/>
              <a:t>голосний</a:t>
            </a:r>
            <a:r>
              <a:rPr lang="ru-RU" sz="2000" dirty="0"/>
              <a:t> [</a:t>
            </a:r>
            <a:r>
              <a:rPr lang="en-US" sz="2000" dirty="0"/>
              <a:t>ê],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згодом</a:t>
            </a:r>
            <a:r>
              <a:rPr lang="ru-RU" sz="2000" dirty="0"/>
              <a:t> </a:t>
            </a:r>
            <a:r>
              <a:rPr lang="ru-RU" sz="2000" dirty="0" err="1"/>
              <a:t>перетворився</a:t>
            </a:r>
            <a:r>
              <a:rPr lang="ru-RU" sz="2000" dirty="0"/>
              <a:t> на [</a:t>
            </a:r>
            <a:r>
              <a:rPr lang="en-US" sz="2000" dirty="0"/>
              <a:t>h], </a:t>
            </a:r>
            <a:r>
              <a:rPr lang="ru-RU" sz="2000" dirty="0" err="1"/>
              <a:t>перехід</a:t>
            </a:r>
            <a:r>
              <a:rPr lang="ru-RU" sz="2000" dirty="0"/>
              <a:t> [к] в [ц] перед </a:t>
            </a:r>
            <a:r>
              <a:rPr lang="ru-RU" sz="2000" dirty="0" err="1"/>
              <a:t>голосним</a:t>
            </a:r>
            <a:r>
              <a:rPr lang="ru-RU" sz="2000" dirty="0"/>
              <a:t> </a:t>
            </a:r>
            <a:r>
              <a:rPr lang="ru-RU" sz="2000" dirty="0" err="1"/>
              <a:t>переднього</a:t>
            </a:r>
            <a:r>
              <a:rPr lang="ru-RU" sz="2000" dirty="0"/>
              <a:t> ряду,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перехід</a:t>
            </a:r>
            <a:r>
              <a:rPr lang="ru-RU" sz="2000" dirty="0"/>
              <a:t> [</a:t>
            </a:r>
            <a:r>
              <a:rPr lang="en-US" sz="2000" dirty="0"/>
              <a:t>h] </a:t>
            </a:r>
            <a:r>
              <a:rPr lang="ru-RU" sz="2000" dirty="0"/>
              <a:t>в [і] в </a:t>
            </a:r>
            <a:r>
              <a:rPr lang="ru-RU" sz="2000" dirty="0" err="1"/>
              <a:t>українській</a:t>
            </a:r>
            <a:r>
              <a:rPr lang="ru-RU" sz="2000" dirty="0"/>
              <a:t> </a:t>
            </a:r>
            <a:r>
              <a:rPr lang="ru-RU" sz="2000" dirty="0" err="1"/>
              <a:t>мові</a:t>
            </a:r>
            <a:r>
              <a:rPr lang="ru-RU" sz="2000" dirty="0"/>
              <a:t>, </a:t>
            </a:r>
            <a:r>
              <a:rPr lang="ru-RU" sz="2000" dirty="0" err="1"/>
              <a:t>можемо</a:t>
            </a:r>
            <a:r>
              <a:rPr lang="ru-RU" sz="2000" dirty="0"/>
              <a:t> навести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відповідники</a:t>
            </a:r>
            <a:r>
              <a:rPr lang="ru-RU" sz="2000" dirty="0"/>
              <a:t>: лит. </a:t>
            </a:r>
            <a:r>
              <a:rPr lang="en-US" sz="2000" dirty="0"/>
              <a:t>k</a:t>
            </a:r>
            <a:r>
              <a:rPr lang="ru-RU" sz="2000" dirty="0" err="1"/>
              <a:t>аі</a:t>
            </a:r>
            <a:r>
              <a:rPr lang="en-US" sz="2000" dirty="0"/>
              <a:t>n</a:t>
            </a:r>
            <a:r>
              <a:rPr lang="ru-RU" sz="2000" dirty="0"/>
              <a:t>а, рос. цена, </a:t>
            </a:r>
            <a:r>
              <a:rPr lang="ru-RU" sz="2000" dirty="0" err="1"/>
              <a:t>укр</a:t>
            </a:r>
            <a:r>
              <a:rPr lang="ru-RU" sz="2000" dirty="0"/>
              <a:t>. </a:t>
            </a:r>
            <a:r>
              <a:rPr lang="ru-RU" sz="2000" dirty="0" err="1"/>
              <a:t>ціна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2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817582"/>
            <a:ext cx="7776864" cy="120248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Словотвірний (морфологічний) </a:t>
            </a:r>
            <a:r>
              <a:rPr lang="uk-UA" b="1" dirty="0" smtClean="0"/>
              <a:t>принцип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344816" cy="15977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Цей</a:t>
            </a:r>
            <a:r>
              <a:rPr lang="ru-RU" dirty="0"/>
              <a:t> принцип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з’ясуванні</a:t>
            </a:r>
            <a:r>
              <a:rPr lang="ru-RU" dirty="0"/>
              <a:t> при </a:t>
            </a:r>
            <a:r>
              <a:rPr lang="ru-RU" dirty="0" err="1"/>
              <a:t>етимологічному</a:t>
            </a:r>
            <a:r>
              <a:rPr lang="ru-RU" dirty="0"/>
              <a:t>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морфемної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слова. Слова, як правило, </a:t>
            </a:r>
            <a:r>
              <a:rPr lang="ru-RU" dirty="0" err="1"/>
              <a:t>творяться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морфем – </a:t>
            </a:r>
            <a:r>
              <a:rPr lang="ru-RU" dirty="0" err="1"/>
              <a:t>суфіксів</a:t>
            </a:r>
            <a:r>
              <a:rPr lang="ru-RU" dirty="0"/>
              <a:t>, </a:t>
            </a:r>
            <a:r>
              <a:rPr lang="ru-RU" dirty="0" err="1"/>
              <a:t>префіксів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І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похідному</a:t>
            </a:r>
            <a:r>
              <a:rPr lang="ru-RU" dirty="0"/>
              <a:t> </a:t>
            </a:r>
            <a:r>
              <a:rPr lang="ru-RU" dirty="0" err="1"/>
              <a:t>слові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легко, тому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перестають</a:t>
            </a:r>
            <a:r>
              <a:rPr lang="ru-RU" dirty="0"/>
              <a:t> </a:t>
            </a:r>
            <a:r>
              <a:rPr lang="ru-RU" dirty="0" err="1"/>
              <a:t>виокремлюватися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фонетичних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3717032"/>
            <a:ext cx="7272808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пом’якшення</a:t>
            </a:r>
            <a:r>
              <a:rPr lang="ru-RU" dirty="0"/>
              <a:t> </a:t>
            </a:r>
            <a:r>
              <a:rPr lang="ru-RU" dirty="0" err="1"/>
              <a:t>приголосних</a:t>
            </a:r>
            <a:r>
              <a:rPr lang="ru-RU" dirty="0"/>
              <a:t> у </a:t>
            </a:r>
            <a:r>
              <a:rPr lang="ru-RU" dirty="0" err="1"/>
              <a:t>праслов’янській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зник</a:t>
            </a:r>
            <a:r>
              <a:rPr lang="ru-RU" dirty="0"/>
              <a:t> </a:t>
            </a:r>
            <a:r>
              <a:rPr lang="ru-RU" dirty="0" err="1"/>
              <a:t>суфікс</a:t>
            </a:r>
            <a:r>
              <a:rPr lang="ru-RU" dirty="0"/>
              <a:t> -</a:t>
            </a:r>
            <a:r>
              <a:rPr lang="en-US" dirty="0"/>
              <a:t>j- </a:t>
            </a:r>
            <a:r>
              <a:rPr lang="ru-RU" dirty="0"/>
              <a:t>у </a:t>
            </a:r>
            <a:r>
              <a:rPr lang="ru-RU" dirty="0" err="1"/>
              <a:t>слові</a:t>
            </a:r>
            <a:r>
              <a:rPr lang="ru-RU" dirty="0"/>
              <a:t> поле: </a:t>
            </a:r>
            <a:r>
              <a:rPr lang="ru-RU" dirty="0" err="1"/>
              <a:t>сполучення</a:t>
            </a:r>
            <a:r>
              <a:rPr lang="ru-RU" dirty="0"/>
              <a:t> [</a:t>
            </a:r>
            <a:r>
              <a:rPr lang="en-US" dirty="0" err="1"/>
              <a:t>lj</a:t>
            </a:r>
            <a:r>
              <a:rPr lang="en-US" dirty="0"/>
              <a:t>] </a:t>
            </a:r>
            <a:r>
              <a:rPr lang="ru-RU" dirty="0" err="1"/>
              <a:t>перейшло</a:t>
            </a:r>
            <a:r>
              <a:rPr lang="ru-RU" dirty="0"/>
              <a:t> в </a:t>
            </a:r>
            <a:r>
              <a:rPr lang="ru-RU" dirty="0" err="1"/>
              <a:t>пом’якшений</a:t>
            </a:r>
            <a:r>
              <a:rPr lang="ru-RU" dirty="0"/>
              <a:t> [л'], яке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стверділо</a:t>
            </a:r>
            <a:r>
              <a:rPr lang="ru-RU" dirty="0"/>
              <a:t>. </a:t>
            </a:r>
            <a:r>
              <a:rPr lang="ru-RU" dirty="0" err="1"/>
              <a:t>Історичний</a:t>
            </a:r>
            <a:r>
              <a:rPr lang="ru-RU" dirty="0"/>
              <a:t> </a:t>
            </a:r>
            <a:r>
              <a:rPr lang="ru-RU" dirty="0" err="1"/>
              <a:t>суфікс</a:t>
            </a:r>
            <a:r>
              <a:rPr lang="ru-RU" dirty="0"/>
              <a:t> -р- </a:t>
            </a:r>
            <a:r>
              <a:rPr lang="ru-RU" dirty="0" err="1"/>
              <a:t>знаходимо</a:t>
            </a:r>
            <a:r>
              <a:rPr lang="ru-RU" dirty="0"/>
              <a:t> в словах пир, жир, дар, </a:t>
            </a:r>
            <a:r>
              <a:rPr lang="ru-RU" dirty="0" err="1"/>
              <a:t>утворені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, </a:t>
            </a:r>
            <a:r>
              <a:rPr lang="ru-RU" dirty="0" err="1"/>
              <a:t>жити</a:t>
            </a:r>
            <a:r>
              <a:rPr lang="ru-RU" dirty="0"/>
              <a:t>, </a:t>
            </a:r>
            <a:r>
              <a:rPr lang="ru-RU" dirty="0" err="1"/>
              <a:t>дати</a:t>
            </a:r>
            <a:r>
              <a:rPr lang="ru-RU" dirty="0"/>
              <a:t>,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суфікс</a:t>
            </a:r>
            <a:r>
              <a:rPr lang="ru-RU" dirty="0"/>
              <a:t> </a:t>
            </a:r>
            <a:r>
              <a:rPr lang="ru-RU" dirty="0" err="1"/>
              <a:t>змертвів</a:t>
            </a:r>
            <a:r>
              <a:rPr lang="ru-RU" dirty="0"/>
              <a:t> і </a:t>
            </a:r>
            <a:r>
              <a:rPr lang="ru-RU" dirty="0" err="1"/>
              <a:t>вже</a:t>
            </a:r>
            <a:r>
              <a:rPr lang="ru-RU" dirty="0"/>
              <a:t> давно не творить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b="1" u="sng" dirty="0" err="1" smtClean="0"/>
              <a:t>З’ясування</a:t>
            </a:r>
            <a:r>
              <a:rPr lang="ru-RU" b="1" u="sng" dirty="0" smtClean="0"/>
              <a:t> </a:t>
            </a:r>
            <a:r>
              <a:rPr lang="ru-RU" b="1" u="sng" dirty="0" err="1"/>
              <a:t>морфемної</a:t>
            </a:r>
            <a:r>
              <a:rPr lang="ru-RU" b="1" u="sng" dirty="0"/>
              <a:t> </a:t>
            </a:r>
            <a:r>
              <a:rPr lang="ru-RU" b="1" u="sng" dirty="0" err="1"/>
              <a:t>структури</a:t>
            </a:r>
            <a:r>
              <a:rPr lang="ru-RU" b="1" u="sng" dirty="0"/>
              <a:t> слова є </a:t>
            </a:r>
            <a:r>
              <a:rPr lang="ru-RU" b="1" u="sng" dirty="0" err="1"/>
              <a:t>обов’язковою</a:t>
            </a:r>
            <a:r>
              <a:rPr lang="ru-RU" b="1" u="sng" dirty="0"/>
              <a:t> </a:t>
            </a:r>
            <a:r>
              <a:rPr lang="ru-RU" b="1" u="sng" dirty="0" err="1"/>
              <a:t>умовою</a:t>
            </a:r>
            <a:r>
              <a:rPr lang="ru-RU" b="1" u="sng" dirty="0"/>
              <a:t> </a:t>
            </a:r>
            <a:r>
              <a:rPr lang="ru-RU" b="1" u="sng" dirty="0" err="1"/>
              <a:t>його</a:t>
            </a:r>
            <a:r>
              <a:rPr lang="ru-RU" b="1" u="sng" dirty="0"/>
              <a:t> </a:t>
            </a:r>
            <a:r>
              <a:rPr lang="ru-RU" b="1" u="sng" dirty="0" err="1"/>
              <a:t>етимологізації</a:t>
            </a:r>
            <a:r>
              <a:rPr lang="ru-RU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7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Семантичний принцип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7200800" cy="3603812"/>
          </a:xfrm>
        </p:spPr>
        <p:txBody>
          <a:bodyPr/>
          <a:lstStyle/>
          <a:p>
            <a:r>
              <a:rPr lang="uk-UA" dirty="0"/>
              <a:t>Семантичний принцип передбачає з’ясування під час етимологічного дослідження семантичних </a:t>
            </a:r>
            <a:r>
              <a:rPr lang="uk-UA" dirty="0" err="1"/>
              <a:t>зв’язків</a:t>
            </a:r>
            <a:r>
              <a:rPr lang="uk-UA" dirty="0"/>
              <a:t> слів, закономірностей семантичних переходів.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789040"/>
            <a:ext cx="734481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Наприклад, слово </a:t>
            </a:r>
            <a:r>
              <a:rPr lang="uk-UA" sz="2000" i="1" dirty="0"/>
              <a:t>горе </a:t>
            </a:r>
            <a:r>
              <a:rPr lang="uk-UA" sz="2000" dirty="0"/>
              <a:t>етимологічно пов’язане з дієсловом </a:t>
            </a:r>
            <a:r>
              <a:rPr lang="uk-UA" sz="2000" i="1" dirty="0"/>
              <a:t>горіти </a:t>
            </a:r>
            <a:r>
              <a:rPr lang="uk-UA" sz="2000" dirty="0"/>
              <a:t>на основі значення „те, що палить</a:t>
            </a:r>
            <a:r>
              <a:rPr lang="ru-RU" sz="2000" dirty="0"/>
              <a:t>”</a:t>
            </a:r>
            <a:r>
              <a:rPr lang="uk-UA" sz="2000" dirty="0"/>
              <a:t>, „те, що мучить</a:t>
            </a:r>
            <a:r>
              <a:rPr lang="ru-RU" sz="2000" dirty="0"/>
              <a:t>”</a:t>
            </a:r>
            <a:r>
              <a:rPr lang="uk-UA" sz="2000" dirty="0"/>
              <a:t>. Слово </a:t>
            </a:r>
            <a:r>
              <a:rPr lang="uk-UA" sz="2000" i="1" dirty="0"/>
              <a:t>гіркий </a:t>
            </a:r>
            <a:r>
              <a:rPr lang="uk-UA" sz="2000" dirty="0"/>
              <a:t>також походить під </a:t>
            </a:r>
            <a:r>
              <a:rPr lang="uk-UA" sz="2000" i="1" dirty="0"/>
              <a:t>горіти, </a:t>
            </a:r>
            <a:r>
              <a:rPr lang="uk-UA" sz="2000" dirty="0"/>
              <a:t>про що свідчить значеннєвий ланцюжок: „гарячий</a:t>
            </a:r>
            <a:r>
              <a:rPr lang="ru-RU" sz="2000" dirty="0"/>
              <a:t>” </a:t>
            </a:r>
            <a:r>
              <a:rPr lang="uk-UA" sz="2000" dirty="0"/>
              <a:t> –  „неприємний</a:t>
            </a:r>
            <a:r>
              <a:rPr lang="ru-RU" sz="2000" dirty="0"/>
              <a:t>” </a:t>
            </a:r>
            <a:r>
              <a:rPr lang="uk-UA" sz="2000" dirty="0"/>
              <a:t> –   „їдкий на смак</a:t>
            </a:r>
            <a:r>
              <a:rPr lang="ru-RU" sz="2000" dirty="0"/>
              <a:t>”</a:t>
            </a:r>
            <a:r>
              <a:rPr lang="uk-UA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423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488832" cy="4251884"/>
          </a:xfrm>
        </p:spPr>
        <p:txBody>
          <a:bodyPr/>
          <a:lstStyle/>
          <a:p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</a:t>
            </a:r>
            <a:r>
              <a:rPr lang="ru-RU" dirty="0"/>
              <a:t> та </a:t>
            </a:r>
            <a:r>
              <a:rPr lang="ru-RU" dirty="0" err="1"/>
              <a:t>прізвищ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за </a:t>
            </a:r>
            <a:r>
              <a:rPr lang="ru-RU" dirty="0" err="1"/>
              <a:t>суміжністю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16832"/>
            <a:ext cx="7488832" cy="40324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uk-UA" dirty="0" smtClean="0"/>
              <a:t>назви </a:t>
            </a:r>
            <a:r>
              <a:rPr lang="uk-UA" dirty="0"/>
              <a:t>пістолетів різних систем: </a:t>
            </a:r>
            <a:r>
              <a:rPr lang="uk-UA" i="1" dirty="0"/>
              <a:t>кольт </a:t>
            </a:r>
            <a:r>
              <a:rPr lang="uk-UA" dirty="0"/>
              <a:t>–</a:t>
            </a:r>
            <a:r>
              <a:rPr lang="uk-UA" i="1" dirty="0"/>
              <a:t> </a:t>
            </a:r>
            <a:r>
              <a:rPr lang="uk-UA" dirty="0"/>
              <a:t>„револьвер або кулемет особливої системи</a:t>
            </a:r>
            <a:r>
              <a:rPr lang="ru-RU" dirty="0"/>
              <a:t>”</a:t>
            </a:r>
            <a:r>
              <a:rPr lang="uk-UA" dirty="0"/>
              <a:t>, </a:t>
            </a:r>
            <a:r>
              <a:rPr lang="uk-UA" i="1" dirty="0"/>
              <a:t>маузер </a:t>
            </a:r>
            <a:r>
              <a:rPr lang="uk-UA" dirty="0"/>
              <a:t>– „вид автоматичного пістолета</a:t>
            </a:r>
            <a:r>
              <a:rPr lang="ru-RU" dirty="0"/>
              <a:t>”</a:t>
            </a:r>
            <a:r>
              <a:rPr lang="uk-UA" dirty="0"/>
              <a:t>, </a:t>
            </a:r>
            <a:r>
              <a:rPr lang="uk-UA" i="1" dirty="0"/>
              <a:t>браунінг </a:t>
            </a:r>
            <a:r>
              <a:rPr lang="uk-UA" dirty="0"/>
              <a:t>– „вид револьвера</a:t>
            </a:r>
            <a:r>
              <a:rPr lang="ru-RU" dirty="0"/>
              <a:t>”</a:t>
            </a:r>
            <a:r>
              <a:rPr lang="uk-UA" dirty="0"/>
              <a:t>, </a:t>
            </a:r>
            <a:r>
              <a:rPr lang="uk-UA" i="1" dirty="0"/>
              <a:t>наган </a:t>
            </a:r>
            <a:r>
              <a:rPr lang="uk-UA" dirty="0"/>
              <a:t>–</a:t>
            </a:r>
            <a:r>
              <a:rPr lang="uk-UA" i="1" dirty="0"/>
              <a:t> </a:t>
            </a:r>
            <a:r>
              <a:rPr lang="uk-UA" dirty="0"/>
              <a:t>„вид револьвера</a:t>
            </a:r>
            <a:r>
              <a:rPr lang="ru-RU" dirty="0"/>
              <a:t>” </a:t>
            </a:r>
            <a:r>
              <a:rPr lang="uk-UA" dirty="0"/>
              <a:t>– за прізвищами винахідників</a:t>
            </a:r>
            <a:r>
              <a:rPr lang="uk-UA" dirty="0" smtClean="0"/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ru-RU" i="1" dirty="0" err="1"/>
              <a:t>хуліган</a:t>
            </a:r>
            <a:r>
              <a:rPr lang="ru-RU" dirty="0"/>
              <a:t> – з англ.</a:t>
            </a:r>
            <a:r>
              <a:rPr lang="en-US" i="1" dirty="0"/>
              <a:t>hooligan</a:t>
            </a:r>
            <a:r>
              <a:rPr lang="en-US" dirty="0"/>
              <a:t>; </a:t>
            </a:r>
            <a:r>
              <a:rPr lang="ru-RU" dirty="0" err="1"/>
              <a:t>первісно</a:t>
            </a:r>
            <a:r>
              <a:rPr lang="ru-RU" dirty="0"/>
              <a:t> –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Ноо</a:t>
            </a:r>
            <a:r>
              <a:rPr lang="en-US" i="1" dirty="0" err="1"/>
              <a:t>lig</a:t>
            </a:r>
            <a:r>
              <a:rPr lang="ru-RU" dirty="0"/>
              <a:t>ап, </a:t>
            </a:r>
            <a:r>
              <a:rPr lang="ru-RU" dirty="0" err="1"/>
              <a:t>прізвище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 </a:t>
            </a:r>
            <a:r>
              <a:rPr lang="ru-RU" dirty="0" err="1"/>
              <a:t>ірландських</a:t>
            </a:r>
            <a:r>
              <a:rPr lang="ru-RU" dirty="0"/>
              <a:t> </a:t>
            </a:r>
            <a:r>
              <a:rPr lang="ru-RU" dirty="0" err="1"/>
              <a:t>злочинців</a:t>
            </a:r>
            <a:r>
              <a:rPr lang="ru-RU" dirty="0"/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ru-RU" i="1" dirty="0" smtClean="0"/>
              <a:t>ватман</a:t>
            </a:r>
            <a:r>
              <a:rPr lang="ru-RU" dirty="0" smtClean="0"/>
              <a:t> </a:t>
            </a:r>
            <a:r>
              <a:rPr lang="ru-RU" dirty="0"/>
              <a:t>– „сорт </a:t>
            </a:r>
            <a:r>
              <a:rPr lang="ru-RU" dirty="0" err="1"/>
              <a:t>високоякісного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” – з англ. </a:t>
            </a:r>
            <a:r>
              <a:rPr lang="en-US" dirty="0"/>
              <a:t>what</a:t>
            </a:r>
            <a:r>
              <a:rPr lang="ru-RU" dirty="0"/>
              <a:t>тап; за </a:t>
            </a:r>
            <a:r>
              <a:rPr lang="ru-RU" dirty="0" err="1"/>
              <a:t>прізвищем</a:t>
            </a:r>
            <a:r>
              <a:rPr lang="ru-RU" dirty="0"/>
              <a:t> фабриканта; а </a:t>
            </a:r>
            <a:r>
              <a:rPr lang="ru-RU" dirty="0" err="1"/>
              <a:t>ще</a:t>
            </a:r>
            <a:r>
              <a:rPr lang="ru-RU" dirty="0"/>
              <a:t>: </a:t>
            </a:r>
            <a:r>
              <a:rPr lang="ru-RU" i="1" dirty="0" err="1"/>
              <a:t>архаровець</a:t>
            </a:r>
            <a:r>
              <a:rPr lang="ru-RU" i="1" dirty="0"/>
              <a:t>, </a:t>
            </a:r>
            <a:r>
              <a:rPr lang="ru-RU" i="1" dirty="0" err="1"/>
              <a:t>гільоти</a:t>
            </a:r>
            <a:r>
              <a:rPr lang="en-US" i="1" dirty="0"/>
              <a:t>y</a:t>
            </a:r>
            <a:r>
              <a:rPr lang="ru-RU" i="1" dirty="0"/>
              <a:t>а, дизель, </a:t>
            </a:r>
            <a:r>
              <a:rPr lang="ru-RU" i="1" dirty="0" err="1"/>
              <a:t>морзе</a:t>
            </a:r>
            <a:r>
              <a:rPr lang="ru-RU" i="1" dirty="0"/>
              <a:t>, </a:t>
            </a:r>
            <a:r>
              <a:rPr lang="ru-RU" i="1" dirty="0" err="1"/>
              <a:t>силует</a:t>
            </a:r>
            <a:r>
              <a:rPr lang="ru-RU" i="1" dirty="0"/>
              <a:t>, шрапнель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err="1"/>
              <a:t>Переосмислення</a:t>
            </a:r>
            <a:r>
              <a:rPr lang="ru-RU" dirty="0"/>
              <a:t> </a:t>
            </a:r>
            <a:r>
              <a:rPr lang="ru-RU" dirty="0" err="1"/>
              <a:t>імен</a:t>
            </a:r>
            <a:r>
              <a:rPr lang="ru-RU" dirty="0"/>
              <a:t> – </a:t>
            </a:r>
            <a:r>
              <a:rPr lang="ru-RU" i="1" dirty="0" err="1"/>
              <a:t>каїн</a:t>
            </a:r>
            <a:r>
              <a:rPr lang="ru-RU" i="1" dirty="0"/>
              <a:t>, хам, </a:t>
            </a:r>
            <a:r>
              <a:rPr lang="ru-RU" i="1" dirty="0" err="1"/>
              <a:t>ірод</a:t>
            </a:r>
            <a:r>
              <a:rPr lang="ru-RU" dirty="0"/>
              <a:t>. </a:t>
            </a:r>
            <a:r>
              <a:rPr lang="ru-RU" dirty="0" err="1"/>
              <a:t>Загальними</a:t>
            </a:r>
            <a:r>
              <a:rPr lang="ru-RU" dirty="0"/>
              <a:t> словами стали і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i="1" dirty="0" err="1"/>
              <a:t>донкіхот</a:t>
            </a:r>
            <a:r>
              <a:rPr lang="ru-RU" dirty="0"/>
              <a:t> (</a:t>
            </a:r>
            <a:r>
              <a:rPr lang="ru-RU" dirty="0" err="1"/>
              <a:t>одноіменний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Сервантеса), </a:t>
            </a:r>
            <a:r>
              <a:rPr lang="ru-RU" i="1" dirty="0"/>
              <a:t>ловелас</a:t>
            </a:r>
            <a:r>
              <a:rPr lang="ru-RU" dirty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06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560840" cy="3603812"/>
          </a:xfrm>
        </p:spPr>
        <p:txBody>
          <a:bodyPr/>
          <a:lstStyle/>
          <a:p>
            <a:r>
              <a:rPr lang="uk-UA" b="1" dirty="0"/>
              <a:t>За місцевістю, де спочатку їх виготовляли, названі: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00808"/>
            <a:ext cx="7416824" cy="42484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* </a:t>
            </a:r>
            <a:r>
              <a:rPr lang="ru-RU" sz="2000" dirty="0" err="1" smtClean="0"/>
              <a:t>матерії</a:t>
            </a:r>
            <a:r>
              <a:rPr lang="ru-RU" sz="2000" dirty="0"/>
              <a:t>: </a:t>
            </a:r>
            <a:r>
              <a:rPr lang="ru-RU" sz="2000" i="1" dirty="0" err="1"/>
              <a:t>кашемір</a:t>
            </a:r>
            <a:r>
              <a:rPr lang="ru-RU" sz="2000" dirty="0"/>
              <a:t> (</a:t>
            </a:r>
            <a:r>
              <a:rPr lang="ru-RU" sz="2000" dirty="0" err="1"/>
              <a:t>Кашмір</a:t>
            </a:r>
            <a:r>
              <a:rPr lang="ru-RU" sz="2000" dirty="0"/>
              <a:t> – область в </a:t>
            </a:r>
            <a:r>
              <a:rPr lang="ru-RU" sz="2000" dirty="0" err="1"/>
              <a:t>Індії</a:t>
            </a:r>
            <a:r>
              <a:rPr lang="ru-RU" sz="2000" dirty="0"/>
              <a:t>), </a:t>
            </a:r>
            <a:r>
              <a:rPr lang="ru-RU" sz="2000" i="1" dirty="0" err="1"/>
              <a:t>муслін</a:t>
            </a:r>
            <a:r>
              <a:rPr lang="ru-RU" sz="2000" dirty="0"/>
              <a:t> (франц. то</a:t>
            </a:r>
            <a:r>
              <a:rPr lang="en-US" sz="2000" dirty="0" err="1"/>
              <a:t>ussel</a:t>
            </a:r>
            <a:r>
              <a:rPr lang="ru-RU" sz="2000" dirty="0" err="1"/>
              <a:t>іпе</a:t>
            </a:r>
            <a:r>
              <a:rPr lang="ru-RU" sz="2000" dirty="0"/>
              <a:t>, </a:t>
            </a:r>
            <a:r>
              <a:rPr lang="ru-RU" sz="2000" dirty="0" err="1"/>
              <a:t>італ</a:t>
            </a:r>
            <a:r>
              <a:rPr lang="ru-RU" sz="2000" dirty="0"/>
              <a:t>. </a:t>
            </a:r>
            <a:r>
              <a:rPr lang="ru-RU" sz="2000" dirty="0" err="1"/>
              <a:t>ти</a:t>
            </a:r>
            <a:r>
              <a:rPr lang="en-US" sz="2000" dirty="0" err="1"/>
              <a:t>ss</a:t>
            </a:r>
            <a:r>
              <a:rPr lang="ru-RU" sz="2000" dirty="0"/>
              <a:t>о</a:t>
            </a:r>
            <a:r>
              <a:rPr lang="en-US" sz="2000" dirty="0"/>
              <a:t>l</a:t>
            </a:r>
            <a:r>
              <a:rPr lang="ru-RU" sz="2000" dirty="0" err="1"/>
              <a:t>іпо</a:t>
            </a:r>
            <a:r>
              <a:rPr lang="ru-RU" sz="2000" dirty="0"/>
              <a:t>) – </a:t>
            </a:r>
            <a:r>
              <a:rPr lang="ru-RU" sz="2000" dirty="0" err="1"/>
              <a:t>місто</a:t>
            </a:r>
            <a:r>
              <a:rPr lang="ru-RU" sz="2000" dirty="0"/>
              <a:t> </a:t>
            </a:r>
            <a:r>
              <a:rPr lang="ru-RU" sz="2000" dirty="0" err="1"/>
              <a:t>Моссул</a:t>
            </a:r>
            <a:r>
              <a:rPr lang="ru-RU" sz="2000" dirty="0"/>
              <a:t> на </a:t>
            </a:r>
            <a:r>
              <a:rPr lang="ru-RU" sz="2000" dirty="0" err="1"/>
              <a:t>Тигрі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* </a:t>
            </a:r>
            <a:r>
              <a:rPr lang="ru-RU" sz="2000" dirty="0" err="1" smtClean="0"/>
              <a:t>сорти</a:t>
            </a:r>
            <a:r>
              <a:rPr lang="ru-RU" sz="2000" dirty="0" smtClean="0"/>
              <a:t> </a:t>
            </a:r>
            <a:r>
              <a:rPr lang="ru-RU" sz="2000" dirty="0" err="1"/>
              <a:t>фруктів</a:t>
            </a:r>
            <a:r>
              <a:rPr lang="ru-RU" sz="2000" dirty="0"/>
              <a:t>: </a:t>
            </a:r>
            <a:r>
              <a:rPr lang="ru-RU" sz="2000" i="1" dirty="0" err="1"/>
              <a:t>кальвіль</a:t>
            </a:r>
            <a:r>
              <a:rPr lang="ru-RU" sz="2000" dirty="0"/>
              <a:t> – „сорт </a:t>
            </a:r>
            <a:r>
              <a:rPr lang="ru-RU" sz="2000" dirty="0" err="1"/>
              <a:t>кримських</a:t>
            </a:r>
            <a:r>
              <a:rPr lang="ru-RU" sz="2000" dirty="0"/>
              <a:t> </a:t>
            </a:r>
            <a:r>
              <a:rPr lang="ru-RU" sz="2000" dirty="0" err="1"/>
              <a:t>яблук</a:t>
            </a:r>
            <a:r>
              <a:rPr lang="ru-RU" sz="2000" dirty="0"/>
              <a:t>” (</a:t>
            </a:r>
            <a:r>
              <a:rPr lang="ru-RU" sz="2000" dirty="0" err="1"/>
              <a:t>місцевість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en-US" sz="2000" dirty="0" err="1"/>
              <a:t>lleville</a:t>
            </a:r>
            <a:r>
              <a:rPr lang="en-US" sz="2000" dirty="0"/>
              <a:t> </a:t>
            </a:r>
            <a:r>
              <a:rPr lang="ru-RU" sz="2000" dirty="0"/>
              <a:t>у </a:t>
            </a:r>
            <a:r>
              <a:rPr lang="ru-RU" sz="2000" dirty="0" err="1"/>
              <a:t>Нормандії</a:t>
            </a:r>
            <a:r>
              <a:rPr lang="ru-RU" sz="2000" dirty="0"/>
              <a:t>); </a:t>
            </a:r>
            <a:r>
              <a:rPr lang="ru-RU" sz="2000" i="1" dirty="0"/>
              <a:t>апорт</a:t>
            </a:r>
            <a:r>
              <a:rPr lang="ru-RU" sz="2000" dirty="0"/>
              <a:t> – „сорт </a:t>
            </a:r>
            <a:r>
              <a:rPr lang="ru-RU" sz="2000" dirty="0" err="1"/>
              <a:t>крупних</a:t>
            </a:r>
            <a:r>
              <a:rPr lang="ru-RU" sz="2000" dirty="0"/>
              <a:t> </a:t>
            </a:r>
            <a:r>
              <a:rPr lang="ru-RU" sz="2000" dirty="0" err="1"/>
              <a:t>яблук</a:t>
            </a:r>
            <a:r>
              <a:rPr lang="ru-RU" sz="2000" dirty="0"/>
              <a:t>” (</a:t>
            </a:r>
            <a:r>
              <a:rPr lang="ru-RU" sz="2000" dirty="0" err="1"/>
              <a:t>португальське</a:t>
            </a:r>
            <a:r>
              <a:rPr lang="ru-RU" sz="2000" dirty="0"/>
              <a:t> </a:t>
            </a:r>
            <a:r>
              <a:rPr lang="ru-RU" sz="2000" dirty="0" err="1"/>
              <a:t>місто</a:t>
            </a:r>
            <a:r>
              <a:rPr lang="ru-RU" sz="2000" dirty="0"/>
              <a:t> Опорто);</a:t>
            </a:r>
          </a:p>
          <a:p>
            <a:r>
              <a:rPr lang="ru-RU" sz="2000" dirty="0" smtClean="0"/>
              <a:t>* вина</a:t>
            </a:r>
            <a:r>
              <a:rPr lang="ru-RU" sz="2000" dirty="0"/>
              <a:t>: </a:t>
            </a:r>
            <a:r>
              <a:rPr lang="ru-RU" sz="2000" i="1" dirty="0"/>
              <a:t>херес</a:t>
            </a:r>
            <a:r>
              <a:rPr lang="ru-RU" sz="2000" dirty="0"/>
              <a:t> (</a:t>
            </a:r>
            <a:r>
              <a:rPr lang="ru-RU" sz="2000" dirty="0" err="1"/>
              <a:t>місто</a:t>
            </a:r>
            <a:r>
              <a:rPr lang="ru-RU" sz="2000" dirty="0"/>
              <a:t> Херес в </a:t>
            </a:r>
            <a:r>
              <a:rPr lang="ru-RU" sz="2000" dirty="0" err="1"/>
              <a:t>Іспанії</a:t>
            </a:r>
            <a:r>
              <a:rPr lang="ru-RU" sz="2000" dirty="0"/>
              <a:t>), </a:t>
            </a:r>
            <a:r>
              <a:rPr lang="ru-RU" sz="2000" i="1" dirty="0"/>
              <a:t>малага</a:t>
            </a:r>
            <a:r>
              <a:rPr lang="ru-RU" sz="2000" dirty="0"/>
              <a:t> (</a:t>
            </a:r>
            <a:r>
              <a:rPr lang="ru-RU" sz="2000" dirty="0" err="1"/>
              <a:t>місто</a:t>
            </a:r>
            <a:r>
              <a:rPr lang="ru-RU" sz="2000" dirty="0"/>
              <a:t> Малага в </a:t>
            </a:r>
            <a:r>
              <a:rPr lang="ru-RU" sz="2000" dirty="0" err="1"/>
              <a:t>Іспанії</a:t>
            </a:r>
            <a:r>
              <a:rPr lang="ru-RU" sz="2000" dirty="0"/>
              <a:t>), </a:t>
            </a:r>
            <a:r>
              <a:rPr lang="ru-RU" sz="2000" i="1" dirty="0" err="1"/>
              <a:t>цинандалі</a:t>
            </a:r>
            <a:r>
              <a:rPr lang="ru-RU" sz="2000" i="1" dirty="0"/>
              <a:t>, </a:t>
            </a:r>
            <a:r>
              <a:rPr lang="ru-RU" sz="2000" i="1" dirty="0" err="1"/>
              <a:t>напареулі</a:t>
            </a:r>
            <a:r>
              <a:rPr lang="ru-RU" sz="2000" i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місцевості</a:t>
            </a:r>
            <a:r>
              <a:rPr lang="ru-RU" sz="2000" dirty="0"/>
              <a:t> в </a:t>
            </a:r>
            <a:r>
              <a:rPr lang="ru-RU" sz="2000" dirty="0" err="1"/>
              <a:t>Грузії</a:t>
            </a:r>
            <a:r>
              <a:rPr lang="ru-RU" sz="2000" dirty="0"/>
              <a:t>) </a:t>
            </a:r>
            <a:r>
              <a:rPr lang="ru-RU" sz="2000" dirty="0" err="1"/>
              <a:t>тощо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endParaRPr lang="uk-UA" sz="2000" dirty="0"/>
          </a:p>
          <a:p>
            <a:pPr marL="342900" indent="-342900">
              <a:buFont typeface="Arial" charset="0"/>
              <a:buChar char="•"/>
            </a:pPr>
            <a:endParaRPr lang="uk-UA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err="1"/>
              <a:t>Семантичний</a:t>
            </a:r>
            <a:r>
              <a:rPr lang="ru-RU" sz="2000" dirty="0"/>
              <a:t> принцип активно почали </a:t>
            </a:r>
            <a:r>
              <a:rPr lang="ru-RU" sz="2000" dirty="0" err="1"/>
              <a:t>застосовувати</a:t>
            </a:r>
            <a:r>
              <a:rPr lang="ru-RU" sz="2000" dirty="0"/>
              <a:t> з 80-х </a:t>
            </a:r>
            <a:r>
              <a:rPr lang="ru-RU" sz="2000" dirty="0" err="1"/>
              <a:t>років</a:t>
            </a:r>
            <a:r>
              <a:rPr lang="ru-RU" sz="2000" dirty="0"/>
              <a:t> XX </a:t>
            </a:r>
            <a:r>
              <a:rPr lang="ru-RU" sz="2000" dirty="0" err="1"/>
              <a:t>століття</a:t>
            </a:r>
            <a:r>
              <a:rPr lang="ru-RU" sz="2000" dirty="0"/>
              <a:t>.</a:t>
            </a:r>
            <a:endParaRPr lang="uk-UA" sz="2000" dirty="0"/>
          </a:p>
          <a:p>
            <a:pPr marL="342900" indent="-342900">
              <a:buFont typeface="Arial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574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Речовий принцип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1916832"/>
            <a:ext cx="7488832" cy="130974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Речовий принцип виявляється в тому, що при вивченні історії слова необхідно виходити за межі мови, звертатись до реалій об'єктивної дійсності, суспільних звичаїв тощо.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3140968"/>
            <a:ext cx="741682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Так, </a:t>
            </a:r>
            <a:r>
              <a:rPr lang="ru-RU" sz="2000" dirty="0" err="1"/>
              <a:t>назва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</a:t>
            </a:r>
            <a:r>
              <a:rPr lang="ru-RU" sz="2000" dirty="0" err="1"/>
              <a:t>лобода</a:t>
            </a:r>
            <a:r>
              <a:rPr lang="ru-RU" sz="2000" dirty="0"/>
              <a:t> походить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індоєвропейського</a:t>
            </a:r>
            <a:r>
              <a:rPr lang="ru-RU" sz="2000" dirty="0"/>
              <a:t> </a:t>
            </a:r>
            <a:r>
              <a:rPr lang="ru-RU" sz="2000" dirty="0" err="1"/>
              <a:t>кореня</a:t>
            </a:r>
            <a:r>
              <a:rPr lang="ru-RU" sz="2000" dirty="0"/>
              <a:t> *а</a:t>
            </a:r>
            <a:r>
              <a:rPr lang="en-US" sz="2000" dirty="0" err="1"/>
              <a:t>lbh</a:t>
            </a:r>
            <a:r>
              <a:rPr lang="en-US" sz="2000" dirty="0"/>
              <a:t>- – „</a:t>
            </a:r>
            <a:r>
              <a:rPr lang="ru-RU" sz="2000" dirty="0" err="1"/>
              <a:t>білий</a:t>
            </a:r>
            <a:r>
              <a:rPr lang="ru-RU" sz="2000" dirty="0"/>
              <a:t>” (</a:t>
            </a:r>
            <a:r>
              <a:rPr lang="ru-RU" sz="2000" dirty="0" err="1"/>
              <a:t>порівн</a:t>
            </a:r>
            <a:r>
              <a:rPr lang="ru-RU" sz="2000" dirty="0"/>
              <a:t>.: лат. а</a:t>
            </a:r>
            <a:r>
              <a:rPr lang="en-US" sz="2000" dirty="0" err="1"/>
              <a:t>lbus</a:t>
            </a:r>
            <a:r>
              <a:rPr lang="en-US" sz="2000" dirty="0"/>
              <a:t> – „</a:t>
            </a:r>
            <a:r>
              <a:rPr lang="ru-RU" sz="2000" dirty="0" err="1"/>
              <a:t>білий</a:t>
            </a:r>
            <a:r>
              <a:rPr lang="ru-RU" sz="2000" dirty="0"/>
              <a:t>”). </a:t>
            </a:r>
            <a:r>
              <a:rPr lang="ru-RU" sz="2000" dirty="0" err="1"/>
              <a:t>Пояснення</a:t>
            </a:r>
            <a:r>
              <a:rPr lang="ru-RU" sz="2000" dirty="0"/>
              <a:t>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етимології</a:t>
            </a:r>
            <a:r>
              <a:rPr lang="ru-RU" sz="2000" dirty="0"/>
              <a:t> </a:t>
            </a:r>
            <a:r>
              <a:rPr lang="ru-RU" sz="2000" dirty="0" err="1"/>
              <a:t>знаходимо</a:t>
            </a:r>
            <a:r>
              <a:rPr lang="ru-RU" sz="2000" dirty="0"/>
              <a:t> в </a:t>
            </a:r>
            <a:r>
              <a:rPr lang="ru-RU" sz="2000" dirty="0" err="1"/>
              <a:t>реальній</a:t>
            </a:r>
            <a:r>
              <a:rPr lang="ru-RU" sz="2000" dirty="0"/>
              <a:t> </a:t>
            </a:r>
            <a:r>
              <a:rPr lang="ru-RU" sz="2000" dirty="0" err="1"/>
              <a:t>дійсності</a:t>
            </a:r>
            <a:r>
              <a:rPr lang="ru-RU" sz="2000" dirty="0"/>
              <a:t> – у тому,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листя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бур'яну</a:t>
            </a:r>
            <a:r>
              <a:rPr lang="ru-RU" sz="2000" dirty="0"/>
              <a:t> </a:t>
            </a:r>
            <a:r>
              <a:rPr lang="ru-RU" sz="2000" dirty="0" err="1"/>
              <a:t>вкрите</a:t>
            </a:r>
            <a:r>
              <a:rPr lang="ru-RU" sz="2000" dirty="0"/>
              <a:t> </a:t>
            </a:r>
            <a:r>
              <a:rPr lang="ru-RU" sz="2000" dirty="0" err="1"/>
              <a:t>білим</a:t>
            </a:r>
            <a:r>
              <a:rPr lang="ru-RU" sz="2000" dirty="0"/>
              <a:t> </a:t>
            </a:r>
            <a:r>
              <a:rPr lang="ru-RU" sz="2000" dirty="0" err="1"/>
              <a:t>пилком</a:t>
            </a:r>
            <a:r>
              <a:rPr lang="ru-RU" sz="2000" dirty="0"/>
              <a:t>. </a:t>
            </a:r>
            <a:r>
              <a:rPr lang="ru-RU" sz="2000" dirty="0" err="1"/>
              <a:t>Назва</a:t>
            </a:r>
            <a:r>
              <a:rPr lang="ru-RU" sz="2000" dirty="0"/>
              <a:t> </a:t>
            </a:r>
            <a:r>
              <a:rPr lang="ru-RU" sz="2000" dirty="0" err="1"/>
              <a:t>квітки</a:t>
            </a:r>
            <a:r>
              <a:rPr lang="ru-RU" sz="2000" dirty="0"/>
              <a:t> братики </a:t>
            </a:r>
            <a:r>
              <a:rPr lang="ru-RU" sz="2000" dirty="0" err="1"/>
              <a:t>стає</a:t>
            </a:r>
            <a:r>
              <a:rPr lang="ru-RU" sz="2000" dirty="0"/>
              <a:t> </a:t>
            </a:r>
            <a:r>
              <a:rPr lang="ru-RU" sz="2000" dirty="0" err="1"/>
              <a:t>зрозумілою</a:t>
            </a:r>
            <a:r>
              <a:rPr lang="ru-RU" sz="2000" dirty="0"/>
              <a:t>, коли </a:t>
            </a:r>
            <a:r>
              <a:rPr lang="ru-RU" sz="2000" dirty="0" err="1"/>
              <a:t>врахувати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кожна</a:t>
            </a:r>
            <a:r>
              <a:rPr lang="ru-RU" sz="2000" dirty="0"/>
              <a:t> </a:t>
            </a:r>
            <a:r>
              <a:rPr lang="ru-RU" sz="2000" dirty="0" err="1"/>
              <a:t>квітка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поєднаних</a:t>
            </a:r>
            <a:r>
              <a:rPr lang="ru-RU" sz="2000" dirty="0"/>
              <a:t> </a:t>
            </a:r>
            <a:r>
              <a:rPr lang="ru-RU" sz="2000" dirty="0" err="1"/>
              <a:t>двокольорових</a:t>
            </a:r>
            <a:r>
              <a:rPr lang="ru-RU" sz="2000" dirty="0"/>
              <a:t> </a:t>
            </a:r>
            <a:r>
              <a:rPr lang="ru-RU" sz="2000" dirty="0" err="1"/>
              <a:t>пелюсток</a:t>
            </a:r>
            <a:r>
              <a:rPr lang="ru-RU" sz="2000" dirty="0"/>
              <a:t>. </a:t>
            </a:r>
            <a:r>
              <a:rPr lang="ru-RU" sz="2000" dirty="0" err="1"/>
              <a:t>Етимологію</a:t>
            </a:r>
            <a:r>
              <a:rPr lang="ru-RU" sz="2000" dirty="0"/>
              <a:t> слова </a:t>
            </a:r>
            <a:r>
              <a:rPr lang="ru-RU" sz="2000" dirty="0" err="1"/>
              <a:t>червоний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розкрити</a:t>
            </a:r>
            <a:r>
              <a:rPr lang="ru-RU" sz="2000" dirty="0"/>
              <a:t>,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знаючи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червону</a:t>
            </a:r>
            <a:r>
              <a:rPr lang="ru-RU" sz="2000" dirty="0"/>
              <a:t> </a:t>
            </a:r>
            <a:r>
              <a:rPr lang="ru-RU" sz="2000" dirty="0" err="1"/>
              <a:t>фарбу</a:t>
            </a:r>
            <a:r>
              <a:rPr lang="ru-RU" sz="2000" dirty="0"/>
              <a:t> </a:t>
            </a:r>
            <a:r>
              <a:rPr lang="ru-RU" sz="2000" dirty="0" err="1"/>
              <a:t>виготовляли</a:t>
            </a:r>
            <a:r>
              <a:rPr lang="ru-RU" sz="2000" dirty="0"/>
              <a:t> з </a:t>
            </a:r>
            <a:r>
              <a:rPr lang="ru-RU" sz="2000" dirty="0" err="1"/>
              <a:t>черв'яків</a:t>
            </a:r>
            <a:r>
              <a:rPr lang="ru-RU" sz="2000" dirty="0"/>
              <a:t> (</a:t>
            </a:r>
            <a:r>
              <a:rPr lang="ru-RU" sz="2000" dirty="0" err="1"/>
              <a:t>кошенілі</a:t>
            </a:r>
            <a:r>
              <a:rPr 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2516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088"/>
            <a:ext cx="6196405" cy="3603812"/>
          </a:xfrm>
        </p:spPr>
        <p:txBody>
          <a:bodyPr/>
          <a:lstStyle/>
          <a:p>
            <a:pPr algn="ctr"/>
            <a:r>
              <a:rPr lang="uk-UA" u="sng" dirty="0"/>
              <a:t>Є незначна кількість слів, придуманих окремими особами</a:t>
            </a:r>
            <a:r>
              <a:rPr lang="uk-UA" dirty="0"/>
              <a:t>:</a:t>
            </a: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908720"/>
            <a:ext cx="7488832" cy="53285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газ</a:t>
            </a:r>
            <a:r>
              <a:rPr lang="ru-RU" dirty="0"/>
              <a:t> – створив у </a:t>
            </a:r>
            <a:r>
              <a:rPr lang="en-US" dirty="0"/>
              <a:t>XVII </a:t>
            </a:r>
            <a:r>
              <a:rPr lang="ru-RU" dirty="0"/>
              <a:t>ст. </a:t>
            </a:r>
            <a:r>
              <a:rPr lang="ru-RU" dirty="0" err="1"/>
              <a:t>голландський</a:t>
            </a:r>
            <a:r>
              <a:rPr lang="ru-RU" dirty="0"/>
              <a:t> </a:t>
            </a:r>
            <a:r>
              <a:rPr lang="ru-RU" dirty="0" err="1"/>
              <a:t>хімік</a:t>
            </a:r>
            <a:r>
              <a:rPr lang="ru-RU" dirty="0"/>
              <a:t> Ван-</a:t>
            </a:r>
            <a:r>
              <a:rPr lang="ru-RU" dirty="0" err="1"/>
              <a:t>Гельмонт</a:t>
            </a:r>
            <a:r>
              <a:rPr lang="ru-RU" dirty="0"/>
              <a:t> (</a:t>
            </a:r>
            <a:r>
              <a:rPr lang="ru-RU" dirty="0" err="1"/>
              <a:t>грец</a:t>
            </a:r>
            <a:r>
              <a:rPr lang="ru-RU" dirty="0"/>
              <a:t>. </a:t>
            </a:r>
            <a:r>
              <a:rPr lang="en-US" dirty="0"/>
              <a:t>chaos „</a:t>
            </a:r>
            <a:r>
              <a:rPr lang="ru-RU" dirty="0"/>
              <a:t>хаос” і 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en-US" dirty="0"/>
              <a:t>G</a:t>
            </a:r>
            <a:r>
              <a:rPr lang="ru-RU" dirty="0"/>
              <a:t>е</a:t>
            </a:r>
            <a:r>
              <a:rPr lang="en-US" dirty="0" err="1"/>
              <a:t>ist</a:t>
            </a:r>
            <a:r>
              <a:rPr lang="en-US" dirty="0"/>
              <a:t> [</a:t>
            </a:r>
            <a:r>
              <a:rPr lang="ru-RU" dirty="0" err="1"/>
              <a:t>гайст</a:t>
            </a:r>
            <a:r>
              <a:rPr lang="ru-RU" dirty="0"/>
              <a:t>] – „дух”);</a:t>
            </a:r>
          </a:p>
          <a:p>
            <a:r>
              <a:rPr lang="ru-RU" b="1" dirty="0" err="1"/>
              <a:t>теократія</a:t>
            </a:r>
            <a:r>
              <a:rPr lang="ru-RU" dirty="0"/>
              <a:t> – „форма </a:t>
            </a:r>
            <a:r>
              <a:rPr lang="ru-RU" dirty="0" err="1"/>
              <a:t>правління</a:t>
            </a:r>
            <a:r>
              <a:rPr lang="ru-RU" dirty="0"/>
              <a:t>, за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духовенству” – створено </a:t>
            </a:r>
            <a:r>
              <a:rPr lang="ru-RU" dirty="0" err="1"/>
              <a:t>Йосипом</a:t>
            </a:r>
            <a:r>
              <a:rPr lang="ru-RU" dirty="0"/>
              <a:t> </a:t>
            </a:r>
            <a:r>
              <a:rPr lang="ru-RU" dirty="0" err="1"/>
              <a:t>Флавієм</a:t>
            </a:r>
            <a:r>
              <a:rPr lang="ru-RU" dirty="0"/>
              <a:t> (І ст. н.</a:t>
            </a:r>
            <a:r>
              <a:rPr lang="en-US" dirty="0"/>
              <a:t>e.);</a:t>
            </a:r>
          </a:p>
          <a:p>
            <a:r>
              <a:rPr lang="ru-RU" b="1" dirty="0" err="1"/>
              <a:t>утопія</a:t>
            </a:r>
            <a:r>
              <a:rPr lang="ru-RU" dirty="0"/>
              <a:t> – у Томаса Мора (</a:t>
            </a:r>
            <a:r>
              <a:rPr lang="en-US" dirty="0"/>
              <a:t>XVI </a:t>
            </a:r>
            <a:r>
              <a:rPr lang="ru-RU" dirty="0"/>
              <a:t>ст.)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видуманого</a:t>
            </a:r>
            <a:r>
              <a:rPr lang="ru-RU" dirty="0"/>
              <a:t> острова,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ідеальний</a:t>
            </a:r>
            <a:r>
              <a:rPr lang="ru-RU" dirty="0"/>
              <a:t> </a:t>
            </a:r>
            <a:r>
              <a:rPr lang="ru-RU" dirty="0" err="1"/>
              <a:t>суспільний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r>
              <a:rPr lang="ru-RU" dirty="0"/>
              <a:t>; </a:t>
            </a:r>
            <a:r>
              <a:rPr lang="ru-RU" dirty="0" err="1"/>
              <a:t>етимологічно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грецького</a:t>
            </a:r>
            <a:r>
              <a:rPr lang="ru-RU" dirty="0"/>
              <a:t> </a:t>
            </a:r>
            <a:r>
              <a:rPr lang="ru-RU" dirty="0" err="1"/>
              <a:t>заперечення</a:t>
            </a:r>
            <a:r>
              <a:rPr lang="ru-RU" dirty="0"/>
              <a:t> </a:t>
            </a:r>
            <a:r>
              <a:rPr lang="ru-RU" dirty="0" err="1"/>
              <a:t>ои</a:t>
            </a:r>
            <a:r>
              <a:rPr lang="ru-RU" dirty="0"/>
              <a:t> „не” і </a:t>
            </a:r>
            <a:r>
              <a:rPr lang="ru-RU" dirty="0" err="1"/>
              <a:t>кореня</a:t>
            </a:r>
            <a:r>
              <a:rPr lang="ru-RU" dirty="0"/>
              <a:t> слова </a:t>
            </a:r>
            <a:r>
              <a:rPr lang="en-US" dirty="0" err="1"/>
              <a:t>topos</a:t>
            </a:r>
            <a:r>
              <a:rPr lang="en-US" dirty="0"/>
              <a:t> – „</a:t>
            </a:r>
            <a:r>
              <a:rPr lang="ru-RU" dirty="0" err="1"/>
              <a:t>місце</a:t>
            </a:r>
            <a:r>
              <a:rPr lang="ru-RU" dirty="0"/>
              <a:t>”, </a:t>
            </a:r>
            <a:r>
              <a:rPr lang="ru-RU" dirty="0" err="1"/>
              <a:t>тобто</a:t>
            </a:r>
            <a:r>
              <a:rPr lang="ru-RU" dirty="0"/>
              <a:t> „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”;</a:t>
            </a:r>
          </a:p>
          <a:p>
            <a:r>
              <a:rPr lang="ru-RU" b="1" dirty="0"/>
              <a:t>фауна</a:t>
            </a:r>
            <a:r>
              <a:rPr lang="ru-RU" dirty="0"/>
              <a:t> – 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шведського</a:t>
            </a:r>
            <a:r>
              <a:rPr lang="ru-RU" dirty="0"/>
              <a:t> </a:t>
            </a:r>
            <a:r>
              <a:rPr lang="ru-RU" dirty="0" err="1"/>
              <a:t>природодослідника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/>
              <a:t>ст. Карла </a:t>
            </a:r>
            <a:r>
              <a:rPr lang="ru-RU" dirty="0" err="1"/>
              <a:t>Ліннея</a:t>
            </a:r>
            <a:r>
              <a:rPr lang="ru-RU" dirty="0"/>
              <a:t>;</a:t>
            </a:r>
          </a:p>
          <a:p>
            <a:r>
              <a:rPr lang="ru-RU" b="1" dirty="0" err="1"/>
              <a:t>ліліпут</a:t>
            </a:r>
            <a:r>
              <a:rPr lang="ru-RU" dirty="0"/>
              <a:t> – „карлик” – створено Джонатаном </a:t>
            </a:r>
            <a:r>
              <a:rPr lang="ru-RU" dirty="0" err="1"/>
              <a:t>Свіфтом</a:t>
            </a:r>
            <a:r>
              <a:rPr lang="ru-RU" dirty="0"/>
              <a:t>: так </a:t>
            </a:r>
            <a:r>
              <a:rPr lang="ru-RU" dirty="0" err="1"/>
              <a:t>названі</a:t>
            </a:r>
            <a:r>
              <a:rPr lang="ru-RU" dirty="0"/>
              <a:t> ним в „</a:t>
            </a:r>
            <a:r>
              <a:rPr lang="ru-RU" dirty="0" err="1"/>
              <a:t>Подорожах</a:t>
            </a:r>
            <a:r>
              <a:rPr lang="ru-RU" dirty="0"/>
              <a:t> </a:t>
            </a:r>
            <a:r>
              <a:rPr lang="ru-RU" dirty="0" err="1"/>
              <a:t>Гулівера</a:t>
            </a:r>
            <a:r>
              <a:rPr lang="ru-RU" dirty="0"/>
              <a:t>” (1726 р.)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маленькі</a:t>
            </a:r>
            <a:r>
              <a:rPr lang="ru-RU" dirty="0"/>
              <a:t> люди,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фантастичної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Ліліпути</a:t>
            </a:r>
            <a:r>
              <a:rPr lang="ru-RU" dirty="0"/>
              <a:t>; </a:t>
            </a:r>
            <a:r>
              <a:rPr lang="ru-RU" dirty="0" err="1"/>
              <a:t>найменування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набуло</a:t>
            </a:r>
            <a:r>
              <a:rPr lang="ru-RU" dirty="0"/>
              <a:t> </a:t>
            </a:r>
            <a:r>
              <a:rPr lang="ru-RU" dirty="0" err="1"/>
              <a:t>узагальнення</a:t>
            </a:r>
            <a:r>
              <a:rPr lang="ru-RU" dirty="0"/>
              <a:t> і </a:t>
            </a:r>
            <a:r>
              <a:rPr lang="ru-RU" dirty="0" err="1"/>
              <a:t>поширилося</a:t>
            </a:r>
            <a:r>
              <a:rPr lang="ru-RU" dirty="0"/>
              <a:t> як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;</a:t>
            </a:r>
          </a:p>
          <a:p>
            <a:r>
              <a:rPr lang="ru-RU" b="1" dirty="0"/>
              <a:t>робот</a:t>
            </a:r>
            <a:r>
              <a:rPr lang="ru-RU" dirty="0"/>
              <a:t> – у </a:t>
            </a:r>
            <a:r>
              <a:rPr lang="ru-RU" dirty="0" err="1"/>
              <a:t>чеського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Карла Чапека слово робот означало „</a:t>
            </a:r>
            <a:r>
              <a:rPr lang="ru-RU" dirty="0" err="1"/>
              <a:t>вміла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”; у нас же </a:t>
            </a:r>
            <a:r>
              <a:rPr lang="ru-RU" dirty="0" err="1"/>
              <a:t>це</a:t>
            </a:r>
            <a:r>
              <a:rPr lang="ru-RU" dirty="0"/>
              <a:t> слово </a:t>
            </a:r>
            <a:r>
              <a:rPr lang="ru-RU" dirty="0" err="1"/>
              <a:t>з'явилося</a:t>
            </a:r>
            <a:r>
              <a:rPr lang="ru-RU" dirty="0"/>
              <a:t> в </a:t>
            </a:r>
            <a:r>
              <a:rPr lang="ru-RU" dirty="0" err="1"/>
              <a:t>спеціальному</a:t>
            </a:r>
            <a:r>
              <a:rPr lang="ru-RU" dirty="0"/>
              <a:t> </a:t>
            </a:r>
            <a:r>
              <a:rPr lang="ru-RU" dirty="0" err="1"/>
              <a:t>значенні</a:t>
            </a:r>
            <a:r>
              <a:rPr lang="ru-RU" dirty="0"/>
              <a:t> „автомат,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справляють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осмислених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83169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</TotalTime>
  <Words>1025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ОСНОВНІ ПРИНЦИПИ ЕТИМОЛОГІЧНОГО ДОСЛІДЖЕННЯ </vt:lpstr>
      <vt:lpstr>Зміст</vt:lpstr>
      <vt:lpstr>Фонетичний принцип</vt:lpstr>
      <vt:lpstr>Словотвірний (морфологічний) принцип</vt:lpstr>
      <vt:lpstr>Семантичний принцип</vt:lpstr>
      <vt:lpstr>Презентация PowerPoint</vt:lpstr>
      <vt:lpstr>Презентация PowerPoint</vt:lpstr>
      <vt:lpstr>Речовий принцип</vt:lpstr>
      <vt:lpstr>Презентация PowerPoint</vt:lpstr>
      <vt:lpstr>Географічний (просторовий) принцип</vt:lpstr>
      <vt:lpstr>Генетичний (генеалогічний) принцип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ПРИНЦИПИ ЕТИМОЛОГІЧНОГО ДОСЛІДЖЕННЯ </dc:title>
  <dc:creator>Дом</dc:creator>
  <cp:lastModifiedBy>Andrey</cp:lastModifiedBy>
  <cp:revision>4</cp:revision>
  <dcterms:created xsi:type="dcterms:W3CDTF">2019-10-20T17:29:50Z</dcterms:created>
  <dcterms:modified xsi:type="dcterms:W3CDTF">2019-10-21T18:23:43Z</dcterms:modified>
</cp:coreProperties>
</file>