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0" r:id="rId3"/>
    <p:sldId id="257" r:id="rId4"/>
    <p:sldId id="258" r:id="rId5"/>
    <p:sldId id="264" r:id="rId6"/>
    <p:sldId id="263" r:id="rId7"/>
    <p:sldId id="268" r:id="rId8"/>
    <p:sldId id="262" r:id="rId9"/>
    <p:sldId id="269" r:id="rId10"/>
    <p:sldId id="261" r:id="rId11"/>
    <p:sldId id="266" r:id="rId12"/>
    <p:sldId id="270" r:id="rId13"/>
    <p:sldId id="265" r:id="rId14"/>
    <p:sldId id="271" r:id="rId15"/>
    <p:sldId id="272" r:id="rId16"/>
    <p:sldId id="275" r:id="rId17"/>
    <p:sldId id="273" r:id="rId18"/>
    <p:sldId id="277" r:id="rId19"/>
    <p:sldId id="276" r:id="rId20"/>
    <p:sldId id="278" r:id="rId21"/>
    <p:sldId id="279" r:id="rId22"/>
    <p:sldId id="280" r:id="rId23"/>
    <p:sldId id="281" r:id="rId24"/>
    <p:sldId id="282" r:id="rId25"/>
    <p:sldId id="284" r:id="rId26"/>
    <p:sldId id="283" r:id="rId27"/>
    <p:sldId id="285" r:id="rId28"/>
    <p:sldId id="289" r:id="rId29"/>
    <p:sldId id="286" r:id="rId30"/>
    <p:sldId id="287" r:id="rId31"/>
    <p:sldId id="288"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15E8"/>
    <a:srgbClr val="8511D4"/>
    <a:srgbClr val="2E9471"/>
    <a:srgbClr val="8131B2"/>
    <a:srgbClr val="C47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361"/>
    <p:restoredTop sz="94651"/>
  </p:normalViewPr>
  <p:slideViewPr>
    <p:cSldViewPr snapToGrid="0" snapToObjects="1">
      <p:cViewPr varScale="1">
        <p:scale>
          <a:sx n="79" d="100"/>
          <a:sy n="79" d="100"/>
        </p:scale>
        <p:origin x="208" y="9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ru-RU"/>
              <a:t>Образец заголовка</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ru-RU"/>
              <a:t>Образец заголовка</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a:t>Образец заголовка</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ru-RU"/>
              <a:t>Образец заголовка</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8" name="Date Placeholder 7"/>
          <p:cNvSpPr>
            <a:spLocks noGrp="1"/>
          </p:cNvSpPr>
          <p:nvPr>
            <p:ph type="dt" sz="half" idx="10"/>
          </p:nvPr>
        </p:nvSpPr>
        <p:spPr/>
        <p:txBody>
          <a:bodyPr/>
          <a:lstStyle/>
          <a:p>
            <a:fld id="{5586B75A-687E-405C-8A0B-8D00578BA2C3}" type="datetimeFigureOut">
              <a:rPr lang="en-US" dirty="0"/>
              <a:pPr/>
              <a:t>5/6/20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5/6/20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6.xml"/><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6.xml"/><Relationship Id="rId4" Type="http://schemas.openxmlformats.org/officeDocument/2006/relationships/image" Target="../media/image34.tiff"/></Relationships>
</file>

<file path=ppt/slides/_rels/slide18.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6.xml"/><Relationship Id="rId4" Type="http://schemas.openxmlformats.org/officeDocument/2006/relationships/image" Target="../media/image48.tiff"/></Relationships>
</file>

<file path=ppt/slides/_rels/slide2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8.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8000">
              <a:schemeClr val="accent6">
                <a:lumMod val="40000"/>
                <a:lumOff val="6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5A869D-3629-5046-8337-1743A6507D8F}"/>
              </a:ext>
            </a:extLst>
          </p:cNvPr>
          <p:cNvSpPr>
            <a:spLocks noGrp="1"/>
          </p:cNvSpPr>
          <p:nvPr>
            <p:ph type="ctrTitle"/>
          </p:nvPr>
        </p:nvSpPr>
        <p:spPr>
          <a:xfrm>
            <a:off x="184021" y="818390"/>
            <a:ext cx="8429625" cy="1481898"/>
          </a:xfrm>
        </p:spPr>
        <p:txBody>
          <a:bodyPr>
            <a:normAutofit fontScale="90000"/>
          </a:bodyPr>
          <a:lstStyle/>
          <a:p>
            <a:r>
              <a:rPr lang="ru-UA" dirty="0"/>
              <a:t>Класична англо-саксонська геополітика</a:t>
            </a:r>
          </a:p>
        </p:txBody>
      </p:sp>
      <p:sp>
        <p:nvSpPr>
          <p:cNvPr id="3" name="Подзаголовок 2">
            <a:extLst>
              <a:ext uri="{FF2B5EF4-FFF2-40B4-BE49-F238E27FC236}">
                <a16:creationId xmlns:a16="http://schemas.microsoft.com/office/drawing/2014/main" id="{40E823DD-8E65-DC4F-9ED0-3E3DCCB6D868}"/>
              </a:ext>
            </a:extLst>
          </p:cNvPr>
          <p:cNvSpPr>
            <a:spLocks noGrp="1"/>
          </p:cNvSpPr>
          <p:nvPr>
            <p:ph type="subTitle" idx="1"/>
          </p:nvPr>
        </p:nvSpPr>
        <p:spPr>
          <a:xfrm>
            <a:off x="9544050" y="5172074"/>
            <a:ext cx="2428875" cy="798333"/>
          </a:xfrm>
        </p:spPr>
        <p:txBody>
          <a:bodyPr>
            <a:normAutofit lnSpcReduction="10000"/>
          </a:bodyPr>
          <a:lstStyle/>
          <a:p>
            <a:r>
              <a:rPr lang="ru-UA" b="1" dirty="0">
                <a:solidFill>
                  <a:srgbClr val="0070C0"/>
                </a:solidFill>
                <a:latin typeface="Arial" panose="020B0604020202020204" pitchFamily="34" charset="0"/>
                <a:cs typeface="Arial" panose="020B0604020202020204" pitchFamily="34" charset="0"/>
              </a:rPr>
              <a:t>к. політ. </a:t>
            </a:r>
            <a:r>
              <a:rPr lang="ru-RU" b="1" dirty="0">
                <a:solidFill>
                  <a:srgbClr val="0070C0"/>
                </a:solidFill>
                <a:latin typeface="Arial" panose="020B0604020202020204" pitchFamily="34" charset="0"/>
                <a:cs typeface="Arial" panose="020B0604020202020204" pitchFamily="34" charset="0"/>
              </a:rPr>
              <a:t>н</a:t>
            </a:r>
            <a:r>
              <a:rPr lang="ru-UA" b="1" dirty="0">
                <a:solidFill>
                  <a:srgbClr val="0070C0"/>
                </a:solidFill>
                <a:latin typeface="Arial" panose="020B0604020202020204" pitchFamily="34" charset="0"/>
                <a:cs typeface="Arial" panose="020B0604020202020204" pitchFamily="34" charset="0"/>
              </a:rPr>
              <a:t>. </a:t>
            </a:r>
          </a:p>
          <a:p>
            <a:r>
              <a:rPr lang="ru-UA" b="1" dirty="0">
                <a:solidFill>
                  <a:srgbClr val="0070C0"/>
                </a:solidFill>
                <a:latin typeface="Arial" panose="020B0604020202020204" pitchFamily="34" charset="0"/>
                <a:cs typeface="Arial" panose="020B0604020202020204" pitchFamily="34" charset="0"/>
              </a:rPr>
              <a:t>Н.В. Лепська</a:t>
            </a:r>
          </a:p>
        </p:txBody>
      </p:sp>
      <p:pic>
        <p:nvPicPr>
          <p:cNvPr id="4" name="Рисунок 3">
            <a:extLst>
              <a:ext uri="{FF2B5EF4-FFF2-40B4-BE49-F238E27FC236}">
                <a16:creationId xmlns:a16="http://schemas.microsoft.com/office/drawing/2014/main" id="{0893B9C9-EF42-F247-A103-0877FE28B5B4}"/>
              </a:ext>
            </a:extLst>
          </p:cNvPr>
          <p:cNvPicPr>
            <a:picLocks noChangeAspect="1"/>
          </p:cNvPicPr>
          <p:nvPr/>
        </p:nvPicPr>
        <p:blipFill rotWithShape="1">
          <a:blip r:embed="rId2"/>
          <a:srcRect l="1115" t="417" r="-1115" b="33125"/>
          <a:stretch/>
        </p:blipFill>
        <p:spPr>
          <a:xfrm>
            <a:off x="0" y="2278857"/>
            <a:ext cx="8429625" cy="4557712"/>
          </a:xfrm>
          <a:prstGeom prst="rect">
            <a:avLst/>
          </a:prstGeom>
          <a:effectLst>
            <a:softEdge rad="317500"/>
          </a:effectLst>
        </p:spPr>
      </p:pic>
    </p:spTree>
    <p:extLst>
      <p:ext uri="{BB962C8B-B14F-4D97-AF65-F5344CB8AC3E}">
        <p14:creationId xmlns:p14="http://schemas.microsoft.com/office/powerpoint/2010/main" val="218024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FC2E5B0B-6080-1447-83BB-3F66B7F46DEF}"/>
              </a:ext>
            </a:extLst>
          </p:cNvPr>
          <p:cNvSpPr/>
          <p:nvPr/>
        </p:nvSpPr>
        <p:spPr>
          <a:xfrm>
            <a:off x="4831080" y="0"/>
            <a:ext cx="7360920" cy="7017306"/>
          </a:xfrm>
          <a:prstGeom prst="rect">
            <a:avLst/>
          </a:prstGeom>
        </p:spPr>
        <p:txBody>
          <a:bodyPr wrap="square">
            <a:spAutoFit/>
          </a:bodyPr>
          <a:lstStyle/>
          <a:p>
            <a:pPr indent="44958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Постулат Мехена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«Хто володіє морем – володіє суходолом і усіма його багатствами»</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став вихідними в системі базових принципів цивілізації Заходу.</a:t>
            </a:r>
          </a:p>
          <a:p>
            <a:pPr indent="44958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За Мехеном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морські країни мають природні переваги перед державами суходолу</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а морська могутність значною мірою визначає історичні долі країн і народів. </a:t>
            </a:r>
          </a:p>
          <a:p>
            <a:pPr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Мехен виділяв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6 основних параметрів морської сили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які у свою чергу визначають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планетарний статус держави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географічне положення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(максимально вигідно, коли </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країна не має континентальних кордонів</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природним чином захищена від зовнішніх загроз, і сама </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може своїм флотом загрожувати іншим</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фізична будова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(природна продуктивність, клімат, конфігурація берегової лінії, сприятлива для розміщення портів); </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розміри території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(вимірюються не площею, а </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загальною протяжністю берегової лінії та характером гаваней</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чисельність населення держави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(важлива для оцінки здатності держави побудувати флот, обслуговувати кораблі);</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національний характер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нація, яка прагне до володіння морською силою, повинна мати схильність до торгівлі</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342900" indent="-342900" algn="just">
              <a:spcAft>
                <a:spcPts val="0"/>
              </a:spcAft>
              <a:buFont typeface="+mj-lt"/>
              <a:buAutoNum type="arabicPeriod"/>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характер правління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(уряд має зосередитися на </a:t>
            </a:r>
            <a:r>
              <a:rPr lang="uk-UA" b="1" dirty="0">
                <a:solidFill>
                  <a:srgbClr val="7030A0"/>
                </a:solidFill>
                <a:latin typeface="Arial" panose="020B0604020202020204" pitchFamily="34" charset="0"/>
                <a:ea typeface="Times New Roman" panose="02020603050405020304" pitchFamily="18" charset="0"/>
                <a:cs typeface="Arial" panose="020B0604020202020204" pitchFamily="34" charset="0"/>
              </a:rPr>
              <a:t>формуванні морської сили держави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не відволікаючись на другорядні питання).</a:t>
            </a:r>
            <a:endParaRPr lang="ru-UA"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Рисунок 6">
            <a:extLst>
              <a:ext uri="{FF2B5EF4-FFF2-40B4-BE49-F238E27FC236}">
                <a16:creationId xmlns:a16="http://schemas.microsoft.com/office/drawing/2014/main" id="{193477C8-4AFF-D34D-9454-DAE95965B110}"/>
              </a:ext>
            </a:extLst>
          </p:cNvPr>
          <p:cNvPicPr>
            <a:picLocks noChangeAspect="1"/>
          </p:cNvPicPr>
          <p:nvPr/>
        </p:nvPicPr>
        <p:blipFill rotWithShape="1">
          <a:blip r:embed="rId2"/>
          <a:srcRect l="11185" t="6223" r="7136" b="4889"/>
          <a:stretch/>
        </p:blipFill>
        <p:spPr>
          <a:xfrm>
            <a:off x="259080" y="259080"/>
            <a:ext cx="4201162" cy="6096000"/>
          </a:xfrm>
          <a:prstGeom prst="rect">
            <a:avLst/>
          </a:prstGeom>
        </p:spPr>
      </p:pic>
    </p:spTree>
    <p:extLst>
      <p:ext uri="{BB962C8B-B14F-4D97-AF65-F5344CB8AC3E}">
        <p14:creationId xmlns:p14="http://schemas.microsoft.com/office/powerpoint/2010/main" val="2540230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BAF8F3D-DDF3-2546-8949-AB9E6B52F0F1}"/>
              </a:ext>
            </a:extLst>
          </p:cNvPr>
          <p:cNvPicPr>
            <a:picLocks noChangeAspect="1"/>
          </p:cNvPicPr>
          <p:nvPr/>
        </p:nvPicPr>
        <p:blipFill>
          <a:blip r:embed="rId2"/>
          <a:stretch>
            <a:fillRect/>
          </a:stretch>
        </p:blipFill>
        <p:spPr>
          <a:xfrm>
            <a:off x="26352" y="3107247"/>
            <a:ext cx="3954145" cy="3750753"/>
          </a:xfrm>
          <a:prstGeom prst="rect">
            <a:avLst/>
          </a:prstGeom>
          <a:effectLst>
            <a:softEdge rad="127000"/>
          </a:effectLst>
        </p:spPr>
      </p:pic>
      <p:sp>
        <p:nvSpPr>
          <p:cNvPr id="3" name="Объект 2">
            <a:extLst>
              <a:ext uri="{FF2B5EF4-FFF2-40B4-BE49-F238E27FC236}">
                <a16:creationId xmlns:a16="http://schemas.microsoft.com/office/drawing/2014/main" id="{589FAF5B-5537-1547-9616-303430C02182}"/>
              </a:ext>
            </a:extLst>
          </p:cNvPr>
          <p:cNvSpPr txBox="1">
            <a:spLocks/>
          </p:cNvSpPr>
          <p:nvPr/>
        </p:nvSpPr>
        <p:spPr>
          <a:xfrm>
            <a:off x="5357859" y="2780455"/>
            <a:ext cx="6307667" cy="4023591"/>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uk-UA" b="1" dirty="0">
                <a:solidFill>
                  <a:srgbClr val="002060"/>
                </a:solidFill>
                <a:latin typeface="Arial" panose="020B0604020202020204" pitchFamily="34" charset="0"/>
                <a:cs typeface="Arial" panose="020B0604020202020204" pitchFamily="34" charset="0"/>
              </a:rPr>
              <a:t>Мехен здійснив одним з перших </a:t>
            </a:r>
            <a:r>
              <a:rPr lang="uk-UA" b="1" dirty="0">
                <a:solidFill>
                  <a:srgbClr val="FF0000"/>
                </a:solidFill>
                <a:latin typeface="Arial" panose="020B0604020202020204" pitchFamily="34" charset="0"/>
                <a:cs typeface="Arial" panose="020B0604020202020204" pitchFamily="34" charset="0"/>
              </a:rPr>
              <a:t>спробу аналізу планетарних геополітичних структур «великих просторів». </a:t>
            </a:r>
          </a:p>
          <a:p>
            <a:pPr marL="0" indent="0">
              <a:buFont typeface="Wingdings 2" pitchFamily="18" charset="2"/>
              <a:buNone/>
            </a:pPr>
            <a:r>
              <a:rPr lang="uk-UA" b="1" dirty="0">
                <a:solidFill>
                  <a:srgbClr val="FF0000"/>
                </a:solidFill>
                <a:latin typeface="Arial" panose="020B0604020202020204" pitchFamily="34" charset="0"/>
                <a:cs typeface="Arial" panose="020B0604020202020204" pitchFamily="34" charset="0"/>
              </a:rPr>
              <a:t>Основною такою структурою, що здатна внаслідок інтенсивності торгівлі та політичної активності боротися за світовий вплив, є «північна континентальна пів-сфера»</a:t>
            </a:r>
            <a:r>
              <a:rPr lang="uk-UA" b="1" dirty="0">
                <a:solidFill>
                  <a:srgbClr val="002060"/>
                </a:solidFill>
                <a:latin typeface="Arial" panose="020B0604020202020204" pitchFamily="34" charset="0"/>
                <a:cs typeface="Arial" panose="020B0604020202020204" pitchFamily="34" charset="0"/>
              </a:rPr>
              <a:t>, південний кордон якої в районі Суецького та Панамського каналів (саме тут найбільш інтенсивна світова торгівля та політична активність). </a:t>
            </a:r>
            <a:r>
              <a:rPr lang="uk-UA" b="1" dirty="0">
                <a:solidFill>
                  <a:srgbClr val="FF0000"/>
                </a:solidFill>
                <a:latin typeface="Arial" panose="020B0604020202020204" pitchFamily="34" charset="0"/>
                <a:cs typeface="Arial" panose="020B0604020202020204" pitchFamily="34" charset="0"/>
              </a:rPr>
              <a:t>Найбільш</a:t>
            </a:r>
            <a:r>
              <a:rPr lang="uk-UA" b="1" dirty="0">
                <a:solidFill>
                  <a:srgbClr val="002060"/>
                </a:solidFill>
                <a:latin typeface="Arial" panose="020B0604020202020204" pitchFamily="34" charset="0"/>
                <a:cs typeface="Arial" panose="020B0604020202020204" pitchFamily="34" charset="0"/>
              </a:rPr>
              <a:t> </a:t>
            </a:r>
            <a:r>
              <a:rPr lang="uk-UA" b="1" dirty="0">
                <a:solidFill>
                  <a:srgbClr val="FF0000"/>
                </a:solidFill>
                <a:latin typeface="Arial" panose="020B0604020202020204" pitchFamily="34" charset="0"/>
                <a:cs typeface="Arial" panose="020B0604020202020204" pitchFamily="34" charset="0"/>
              </a:rPr>
              <a:t>важливим елементом всередині цієї пів-сфери в межах Євразії Мехен вважав Росію як домінантну континентальну державу</a:t>
            </a:r>
            <a:r>
              <a:rPr lang="uk-UA" b="1" dirty="0">
                <a:solidFill>
                  <a:srgbClr val="002060"/>
                </a:solidFill>
                <a:latin typeface="Arial" panose="020B0604020202020204" pitchFamily="34" charset="0"/>
                <a:cs typeface="Arial" panose="020B0604020202020204" pitchFamily="34" charset="0"/>
              </a:rPr>
              <a:t>.</a:t>
            </a:r>
          </a:p>
        </p:txBody>
      </p:sp>
      <p:pic>
        <p:nvPicPr>
          <p:cNvPr id="4" name="Рисунок 3">
            <a:extLst>
              <a:ext uri="{FF2B5EF4-FFF2-40B4-BE49-F238E27FC236}">
                <a16:creationId xmlns:a16="http://schemas.microsoft.com/office/drawing/2014/main" id="{FD434204-A4A6-2E4A-8A3C-20B22ED524ED}"/>
              </a:ext>
            </a:extLst>
          </p:cNvPr>
          <p:cNvPicPr>
            <a:picLocks noChangeAspect="1"/>
          </p:cNvPicPr>
          <p:nvPr/>
        </p:nvPicPr>
        <p:blipFill>
          <a:blip r:embed="rId3"/>
          <a:stretch>
            <a:fillRect/>
          </a:stretch>
        </p:blipFill>
        <p:spPr>
          <a:xfrm>
            <a:off x="1668509" y="0"/>
            <a:ext cx="3689350" cy="3822901"/>
          </a:xfrm>
          <a:prstGeom prst="rect">
            <a:avLst/>
          </a:prstGeom>
          <a:effectLst>
            <a:softEdge rad="127000"/>
          </a:effectLst>
        </p:spPr>
      </p:pic>
      <p:pic>
        <p:nvPicPr>
          <p:cNvPr id="6" name="Рисунок 5">
            <a:extLst>
              <a:ext uri="{FF2B5EF4-FFF2-40B4-BE49-F238E27FC236}">
                <a16:creationId xmlns:a16="http://schemas.microsoft.com/office/drawing/2014/main" id="{25BE97EF-246C-1C41-9812-2B2413EFC94E}"/>
              </a:ext>
            </a:extLst>
          </p:cNvPr>
          <p:cNvPicPr>
            <a:picLocks noChangeAspect="1"/>
          </p:cNvPicPr>
          <p:nvPr/>
        </p:nvPicPr>
        <p:blipFill>
          <a:blip r:embed="rId4"/>
          <a:stretch>
            <a:fillRect/>
          </a:stretch>
        </p:blipFill>
        <p:spPr>
          <a:xfrm>
            <a:off x="6283598" y="53954"/>
            <a:ext cx="4456188" cy="2639969"/>
          </a:xfrm>
          <a:prstGeom prst="rect">
            <a:avLst/>
          </a:prstGeom>
        </p:spPr>
      </p:pic>
    </p:spTree>
    <p:extLst>
      <p:ext uri="{BB962C8B-B14F-4D97-AF65-F5344CB8AC3E}">
        <p14:creationId xmlns:p14="http://schemas.microsoft.com/office/powerpoint/2010/main" val="2841476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DC1BA330-9778-B64F-A939-375B75FB57C2}"/>
              </a:ext>
            </a:extLst>
          </p:cNvPr>
          <p:cNvSpPr/>
          <p:nvPr/>
        </p:nvSpPr>
        <p:spPr>
          <a:xfrm>
            <a:off x="5360270" y="0"/>
            <a:ext cx="6839223" cy="6740307"/>
          </a:xfrm>
          <a:prstGeom prst="rect">
            <a:avLst/>
          </a:prstGeom>
        </p:spPr>
        <p:txBody>
          <a:bodyPr wrap="square">
            <a:spAutoFit/>
          </a:bodyPr>
          <a:lstStyle/>
          <a:p>
            <a:r>
              <a:rPr lang="uk-UA" sz="2400" b="1" dirty="0">
                <a:solidFill>
                  <a:srgbClr val="002060"/>
                </a:solidFill>
                <a:latin typeface="Arial" panose="020B0604020202020204" pitchFamily="34" charset="0"/>
                <a:cs typeface="Arial" panose="020B0604020202020204" pitchFamily="34" charset="0"/>
              </a:rPr>
              <a:t>За Мехеном Сполучені Шати мають стати світовим лідером, лідером європейської цивілізації, наступником та спадкоємцем Великої Британії</a:t>
            </a:r>
            <a:endParaRPr lang="uk-UA" sz="2400" b="1" dirty="0">
              <a:solidFill>
                <a:srgbClr val="FF0000"/>
              </a:solidFill>
              <a:latin typeface="Arial" panose="020B0604020202020204" pitchFamily="34" charset="0"/>
              <a:cs typeface="Arial" panose="020B0604020202020204" pitchFamily="34" charset="0"/>
            </a:endParaRPr>
          </a:p>
          <a:p>
            <a:r>
              <a:rPr lang="uk-UA" sz="2400" b="1" dirty="0">
                <a:solidFill>
                  <a:srgbClr val="FF0000"/>
                </a:solidFill>
                <a:latin typeface="Arial" panose="020B0604020202020204" pitchFamily="34" charset="0"/>
                <a:cs typeface="Arial" panose="020B0604020202020204" pitchFamily="34" charset="0"/>
              </a:rPr>
              <a:t>«Контур їх (США) території представляє мало таких пунктів, які були б слабкі через своє ізольоване положення, і всі важливі частини кордонів штатів легко доступні з внутрішніх областей - дешево водою, швидко по залізницях. Слабша межа, Тихий океан, далеко відсунула від найнебезпечнішого з можливих ворогів. Ця «зумовлена ​​доля» (Manifest Destiny) полягає на першому етапі в стратегічній інтеграції всього американського континенту, включаючи Центральну і Південну Америки, а потім і у встановленні світового панування» (А. Мехен).</a:t>
            </a:r>
          </a:p>
        </p:txBody>
      </p:sp>
      <p:pic>
        <p:nvPicPr>
          <p:cNvPr id="5" name="Рисунок 4">
            <a:extLst>
              <a:ext uri="{FF2B5EF4-FFF2-40B4-BE49-F238E27FC236}">
                <a16:creationId xmlns:a16="http://schemas.microsoft.com/office/drawing/2014/main" id="{640CBAF9-3671-494C-9ECD-E1EF0FDAF3B6}"/>
              </a:ext>
            </a:extLst>
          </p:cNvPr>
          <p:cNvPicPr>
            <a:picLocks noChangeAspect="1"/>
          </p:cNvPicPr>
          <p:nvPr/>
        </p:nvPicPr>
        <p:blipFill>
          <a:blip r:embed="rId2"/>
          <a:stretch>
            <a:fillRect/>
          </a:stretch>
        </p:blipFill>
        <p:spPr>
          <a:xfrm>
            <a:off x="235542" y="4107802"/>
            <a:ext cx="4889240" cy="2750198"/>
          </a:xfrm>
          <a:prstGeom prst="rect">
            <a:avLst/>
          </a:prstGeom>
          <a:effectLst>
            <a:softEdge rad="127000"/>
          </a:effectLst>
        </p:spPr>
      </p:pic>
      <p:pic>
        <p:nvPicPr>
          <p:cNvPr id="6" name="Рисунок 5">
            <a:extLst>
              <a:ext uri="{FF2B5EF4-FFF2-40B4-BE49-F238E27FC236}">
                <a16:creationId xmlns:a16="http://schemas.microsoft.com/office/drawing/2014/main" id="{C220E748-2A8A-3742-89B4-867802A00255}"/>
              </a:ext>
            </a:extLst>
          </p:cNvPr>
          <p:cNvPicPr>
            <a:picLocks noChangeAspect="1"/>
          </p:cNvPicPr>
          <p:nvPr/>
        </p:nvPicPr>
        <p:blipFill>
          <a:blip r:embed="rId3"/>
          <a:stretch>
            <a:fillRect/>
          </a:stretch>
        </p:blipFill>
        <p:spPr>
          <a:xfrm>
            <a:off x="160767" y="235386"/>
            <a:ext cx="5038789" cy="3872416"/>
          </a:xfrm>
          <a:prstGeom prst="rect">
            <a:avLst/>
          </a:prstGeom>
          <a:effectLst>
            <a:softEdge rad="127000"/>
          </a:effectLst>
        </p:spPr>
      </p:pic>
    </p:spTree>
    <p:extLst>
      <p:ext uri="{BB962C8B-B14F-4D97-AF65-F5344CB8AC3E}">
        <p14:creationId xmlns:p14="http://schemas.microsoft.com/office/powerpoint/2010/main" val="1556261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C7E5BE-5FE0-3F4F-B419-192A031869B3}"/>
              </a:ext>
            </a:extLst>
          </p:cNvPr>
          <p:cNvSpPr/>
          <p:nvPr/>
        </p:nvSpPr>
        <p:spPr>
          <a:xfrm>
            <a:off x="5265171" y="0"/>
            <a:ext cx="6797040" cy="4585871"/>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Важливе значення у геополітичній теорії Мехена має розроблений ще генералом Дж. Мак-Клелланом під час громад. війни в США (1861-1865)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принцип анаконди</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який Мехен обґрунтував щодо американської геостратегії і загалом для сфери міждержавних відносин. </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Суть його полягає у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блокуванні континентальної маси з моря та уздовж берегових ліній, які поступово звужуються, як кільця «анаконди». </a:t>
            </a:r>
          </a:p>
          <a:p>
            <a:pPr indent="457200" algn="just">
              <a:spcAft>
                <a:spcPts val="0"/>
              </a:spcAft>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Така стратегія 🔹виснажує і економічно придушує супротивника, 🔹виводить узбережжя з-під контролю «континенту», 🔹унеможливлює вихід до моря та утворення коаліцій держав, об’єднаних аналогічною метою. Тобто, йде боротьба з економічним центром, а не з армією.</a:t>
            </a:r>
          </a:p>
          <a:p>
            <a:pPr indent="457200" algn="just">
              <a:spcAft>
                <a:spcPts val="0"/>
              </a:spcAft>
            </a:pPr>
            <a:br>
              <a:rPr lang="ru-RU" sz="2000" dirty="0"/>
            </a:br>
            <a:endPar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3782E290-CA34-D242-A51B-FD1FCD929754}"/>
              </a:ext>
            </a:extLst>
          </p:cNvPr>
          <p:cNvPicPr>
            <a:picLocks noChangeAspect="1"/>
          </p:cNvPicPr>
          <p:nvPr/>
        </p:nvPicPr>
        <p:blipFill>
          <a:blip r:embed="rId2"/>
          <a:stretch>
            <a:fillRect/>
          </a:stretch>
        </p:blipFill>
        <p:spPr>
          <a:xfrm>
            <a:off x="0" y="582676"/>
            <a:ext cx="5366783" cy="4327750"/>
          </a:xfrm>
          <a:prstGeom prst="rect">
            <a:avLst/>
          </a:prstGeom>
          <a:effectLst>
            <a:softEdge rad="127000"/>
          </a:effectLst>
        </p:spPr>
      </p:pic>
      <p:sp>
        <p:nvSpPr>
          <p:cNvPr id="6" name="Прямоугольник 5">
            <a:extLst>
              <a:ext uri="{FF2B5EF4-FFF2-40B4-BE49-F238E27FC236}">
                <a16:creationId xmlns:a16="http://schemas.microsoft.com/office/drawing/2014/main" id="{28CB7B13-DE19-F74A-9A5B-DDFA4A6E90CE}"/>
              </a:ext>
            </a:extLst>
          </p:cNvPr>
          <p:cNvSpPr/>
          <p:nvPr/>
        </p:nvSpPr>
        <p:spPr>
          <a:xfrm>
            <a:off x="2444967" y="4910426"/>
            <a:ext cx="8478847" cy="1754326"/>
          </a:xfrm>
          <a:prstGeom prst="rect">
            <a:avLst/>
          </a:prstGeom>
        </p:spPr>
        <p:txBody>
          <a:bodyPr wrap="square">
            <a:spAutoFit/>
          </a:bodyPr>
          <a:lstStyle/>
          <a:p>
            <a:pPr indent="457200" algn="just">
              <a:spcAft>
                <a:spcPts val="0"/>
              </a:spcAft>
            </a:pPr>
            <a:r>
              <a:rPr lang="uk-UA" b="1" dirty="0">
                <a:solidFill>
                  <a:srgbClr val="FF0000"/>
                </a:solidFill>
                <a:latin typeface="Arial" panose="020B0604020202020204" pitchFamily="34" charset="0"/>
                <a:cs typeface="Arial" panose="020B0604020202020204" pitchFamily="34" charset="0"/>
              </a:rPr>
              <a:t>«Складність полягає в тому, що Сполучені Штати як держава не розуміють або ще не визнають, що у них є сильний інтерес на морських просторах. Варто нарощувати їх бойовий склад. Причому основою флоту повинні бути лінійні кораблі, адже для завоювання панування над морем флот повинен діяти наступально. Нація, яка бажає панувати над морем, повинна завжди атакувати» (А. Мехен). </a:t>
            </a:r>
            <a:endPar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59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B1806B7-3573-A04D-AC35-5EBB0A363832}"/>
              </a:ext>
            </a:extLst>
          </p:cNvPr>
          <p:cNvSpPr/>
          <p:nvPr/>
        </p:nvSpPr>
        <p:spPr>
          <a:xfrm>
            <a:off x="4887088" y="351299"/>
            <a:ext cx="7098083" cy="2585323"/>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Тобто, Мехен вважав, якщо міць держави визначається морською силою, то у разі протистояння стратегічним завданням номер однин є недопущення отримання цією сили супротивником.</a:t>
            </a:r>
          </a:p>
          <a:p>
            <a:pPr indent="457200" algn="just">
              <a:spcAft>
                <a:spcPts val="0"/>
              </a:spcAft>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За Мехеном євразійські держави (Росія,  Китай, Німеччина) потрібно придушити у кільцях «анаконди», стискаючи континентальну масу за рахунок виведених з-під її контролю берегових зон та перекриваючи за можливістю виходи до морських просторів.</a:t>
            </a:r>
          </a:p>
        </p:txBody>
      </p:sp>
      <p:sp>
        <p:nvSpPr>
          <p:cNvPr id="5" name="Заголовок 1">
            <a:extLst>
              <a:ext uri="{FF2B5EF4-FFF2-40B4-BE49-F238E27FC236}">
                <a16:creationId xmlns:a16="http://schemas.microsoft.com/office/drawing/2014/main" id="{31E21122-0ED4-B64E-9E84-9D1B21CD9741}"/>
              </a:ext>
            </a:extLst>
          </p:cNvPr>
          <p:cNvSpPr txBox="1">
            <a:spLocks/>
          </p:cNvSpPr>
          <p:nvPr/>
        </p:nvSpPr>
        <p:spPr>
          <a:xfrm>
            <a:off x="2064327" y="3177497"/>
            <a:ext cx="6415087" cy="36250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ru-UA" sz="3100" dirty="0"/>
            </a:br>
            <a:br>
              <a:rPr lang="ru-UA" dirty="0"/>
            </a:br>
            <a:endParaRPr lang="ru-UA" dirty="0"/>
          </a:p>
        </p:txBody>
      </p:sp>
      <p:sp>
        <p:nvSpPr>
          <p:cNvPr id="6" name="Прямоугольник 5">
            <a:extLst>
              <a:ext uri="{FF2B5EF4-FFF2-40B4-BE49-F238E27FC236}">
                <a16:creationId xmlns:a16="http://schemas.microsoft.com/office/drawing/2014/main" id="{9D54E3C9-327D-034D-A5D7-BDFD9FA1A8E2}"/>
              </a:ext>
            </a:extLst>
          </p:cNvPr>
          <p:cNvSpPr/>
          <p:nvPr/>
        </p:nvSpPr>
        <p:spPr>
          <a:xfrm>
            <a:off x="4698352" y="3177497"/>
            <a:ext cx="7450208" cy="2862322"/>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Стратегія Мехена реалізовувалася у Першій та Другій світових війнах, а також під час холодної війни, коли США та їх союзники намагалися ізолювати континентальну міць СРСР, стискаючи його збройні сили по периметру всієї території, а у зовнішньому кільці створювали постійну ракетно-ядерну загрозу.</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У євразійській прибережній зоні США створили дві лінії військово-морських баз: с заходу вздовж євразійського узбережжя розташовувалися військові блоки НАТО, СЕАТО (1956 – 1977) та СЕНТО (1955 – 1979).</a:t>
            </a:r>
            <a:endPar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Рисунок 6">
            <a:extLst>
              <a:ext uri="{FF2B5EF4-FFF2-40B4-BE49-F238E27FC236}">
                <a16:creationId xmlns:a16="http://schemas.microsoft.com/office/drawing/2014/main" id="{6F9913C8-D721-1646-8FA0-9AB3F5F03DD8}"/>
              </a:ext>
            </a:extLst>
          </p:cNvPr>
          <p:cNvPicPr>
            <a:picLocks noChangeAspect="1"/>
          </p:cNvPicPr>
          <p:nvPr/>
        </p:nvPicPr>
        <p:blipFill>
          <a:blip r:embed="rId2"/>
          <a:stretch>
            <a:fillRect/>
          </a:stretch>
        </p:blipFill>
        <p:spPr>
          <a:xfrm>
            <a:off x="206829" y="426258"/>
            <a:ext cx="4372924" cy="6005484"/>
          </a:xfrm>
          <a:prstGeom prst="rect">
            <a:avLst/>
          </a:prstGeom>
          <a:effectLst>
            <a:softEdge rad="127000"/>
          </a:effectLst>
        </p:spPr>
      </p:pic>
    </p:spTree>
    <p:extLst>
      <p:ext uri="{BB962C8B-B14F-4D97-AF65-F5344CB8AC3E}">
        <p14:creationId xmlns:p14="http://schemas.microsoft.com/office/powerpoint/2010/main" val="1044964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1A4E226-A3F6-4142-A8EC-6FEDF511616C}"/>
              </a:ext>
            </a:extLst>
          </p:cNvPr>
          <p:cNvPicPr>
            <a:picLocks noChangeAspect="1"/>
          </p:cNvPicPr>
          <p:nvPr/>
        </p:nvPicPr>
        <p:blipFill>
          <a:blip r:embed="rId2"/>
          <a:stretch>
            <a:fillRect/>
          </a:stretch>
        </p:blipFill>
        <p:spPr>
          <a:xfrm>
            <a:off x="135658" y="341815"/>
            <a:ext cx="3666629" cy="4801314"/>
          </a:xfrm>
          <a:prstGeom prst="rect">
            <a:avLst/>
          </a:prstGeom>
        </p:spPr>
      </p:pic>
      <p:sp>
        <p:nvSpPr>
          <p:cNvPr id="2" name="Заголовок 1">
            <a:extLst>
              <a:ext uri="{FF2B5EF4-FFF2-40B4-BE49-F238E27FC236}">
                <a16:creationId xmlns:a16="http://schemas.microsoft.com/office/drawing/2014/main" id="{057CE8D0-54FE-9B41-90D6-73E7DE06BAA7}"/>
              </a:ext>
            </a:extLst>
          </p:cNvPr>
          <p:cNvSpPr>
            <a:spLocks noGrp="1"/>
          </p:cNvSpPr>
          <p:nvPr>
            <p:ph type="title"/>
          </p:nvPr>
        </p:nvSpPr>
        <p:spPr>
          <a:xfrm>
            <a:off x="260432" y="6119092"/>
            <a:ext cx="2947482" cy="666543"/>
          </a:xfrm>
        </p:spPr>
        <p:txBody>
          <a:bodyPr>
            <a:normAutofit/>
          </a:bodyPr>
          <a:lstStyle/>
          <a:p>
            <a:pPr algn="ctr"/>
            <a:r>
              <a:rPr lang="uk-UA"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ГЕЛФОРД ДЖОН МАККІНДЕР</a:t>
            </a:r>
            <a:br>
              <a:rPr lang="uk-UA"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br>
            <a:r>
              <a:rPr lang="uk-UA"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(1861 – 1947)</a:t>
            </a:r>
            <a:endParaRPr lang="ru-UA" sz="1600" dirty="0"/>
          </a:p>
        </p:txBody>
      </p:sp>
      <p:sp>
        <p:nvSpPr>
          <p:cNvPr id="3" name="Прямоугольник 2">
            <a:extLst>
              <a:ext uri="{FF2B5EF4-FFF2-40B4-BE49-F238E27FC236}">
                <a16:creationId xmlns:a16="http://schemas.microsoft.com/office/drawing/2014/main" id="{05E3AB59-E1B9-5443-86E3-1519DD523827}"/>
              </a:ext>
            </a:extLst>
          </p:cNvPr>
          <p:cNvSpPr/>
          <p:nvPr/>
        </p:nvSpPr>
        <p:spPr>
          <a:xfrm>
            <a:off x="5915761" y="169348"/>
            <a:ext cx="6015807" cy="6740307"/>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сер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ГЕЛФОРД ДЖОН МАККІНДЕР</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Англійський громадсько-політичний діяч і дослідник, засновник британської геополітики, заснував Оксфордську школу географії у1899 р., 1903-1908 був директором Лондонської школи економіки, 1910-1922 член парламенту Шотландії від консерваторів, 1919-1920 британський представник на півдні Росії, 1922-1947 очолював кілька комітетів Британської імперії  </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Його доктринальні положення представлені в працях: «Предмет та методи географії» (1887), «Британія та Британські моря» (1902), «Демократичні ідеали та реальність» (1919). </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Проте світове визнання отримала доповідь Маккіндера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Географічна вісь історії», яку він зачитав 25 січня 1904р</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у Королівському Географічному товаристві, саме тут</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він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запропонував нове сприйняття світу у світовому масштабі з точки зору глобальних політичних процесів</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на відміну від домінуючої тоді європоцентричної концепції аналізу світоустрою.</a:t>
            </a:r>
            <a:r>
              <a:rPr lang="ru-RU" dirty="0"/>
              <a:t> </a:t>
            </a:r>
            <a:r>
              <a:rPr lang="uk-UA" b="1" dirty="0">
                <a:solidFill>
                  <a:srgbClr val="002060"/>
                </a:solidFill>
              </a:rPr>
              <a:t>Саме ця подія символічно вважається </a:t>
            </a:r>
            <a:r>
              <a:rPr lang="uk-UA" b="1" i="1" dirty="0">
                <a:solidFill>
                  <a:srgbClr val="FF0000"/>
                </a:solidFill>
              </a:rPr>
              <a:t>«днем народження геополітики»</a:t>
            </a:r>
            <a:r>
              <a:rPr lang="uk-UA" b="1" dirty="0">
                <a:solidFill>
                  <a:srgbClr val="002060"/>
                </a:solidFill>
              </a:rPr>
              <a:t>, хоча сам Маккіндер термін «геополітика» майже не використовував </a:t>
            </a:r>
            <a:endPar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Рисунок 4">
            <a:extLst>
              <a:ext uri="{FF2B5EF4-FFF2-40B4-BE49-F238E27FC236}">
                <a16:creationId xmlns:a16="http://schemas.microsoft.com/office/drawing/2014/main" id="{7E537035-FEAE-2B45-B637-30BACEA4F215}"/>
              </a:ext>
            </a:extLst>
          </p:cNvPr>
          <p:cNvPicPr>
            <a:picLocks noChangeAspect="1"/>
          </p:cNvPicPr>
          <p:nvPr/>
        </p:nvPicPr>
        <p:blipFill rotWithShape="1">
          <a:blip r:embed="rId3"/>
          <a:srcRect l="64796" b="67475"/>
          <a:stretch/>
        </p:blipFill>
        <p:spPr>
          <a:xfrm>
            <a:off x="2692472" y="3888510"/>
            <a:ext cx="3223289" cy="2230582"/>
          </a:xfrm>
          <a:prstGeom prst="rect">
            <a:avLst/>
          </a:prstGeom>
        </p:spPr>
      </p:pic>
      <p:pic>
        <p:nvPicPr>
          <p:cNvPr id="6" name="Рисунок 5">
            <a:extLst>
              <a:ext uri="{FF2B5EF4-FFF2-40B4-BE49-F238E27FC236}">
                <a16:creationId xmlns:a16="http://schemas.microsoft.com/office/drawing/2014/main" id="{F3EEEEDC-A0FE-8144-99C5-2269106BEC71}"/>
              </a:ext>
            </a:extLst>
          </p:cNvPr>
          <p:cNvPicPr>
            <a:picLocks noChangeAspect="1"/>
          </p:cNvPicPr>
          <p:nvPr/>
        </p:nvPicPr>
        <p:blipFill rotWithShape="1">
          <a:blip r:embed="rId3"/>
          <a:srcRect t="37172" r="73000" b="16162"/>
          <a:stretch/>
        </p:blipFill>
        <p:spPr>
          <a:xfrm>
            <a:off x="3443691" y="514963"/>
            <a:ext cx="2472070" cy="3200400"/>
          </a:xfrm>
          <a:prstGeom prst="rect">
            <a:avLst/>
          </a:prstGeom>
        </p:spPr>
      </p:pic>
    </p:spTree>
    <p:extLst>
      <p:ext uri="{BB962C8B-B14F-4D97-AF65-F5344CB8AC3E}">
        <p14:creationId xmlns:p14="http://schemas.microsoft.com/office/powerpoint/2010/main" val="724137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DC81504-07EF-244E-B2D4-1DC681D91F2E}"/>
              </a:ext>
            </a:extLst>
          </p:cNvPr>
          <p:cNvSpPr/>
          <p:nvPr/>
        </p:nvSpPr>
        <p:spPr>
          <a:xfrm>
            <a:off x="6673272" y="734292"/>
            <a:ext cx="5126182" cy="5909310"/>
          </a:xfrm>
          <a:prstGeom prst="rect">
            <a:avLst/>
          </a:prstGeom>
        </p:spPr>
        <p:txBody>
          <a:bodyPr wrap="square">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Маккіндер обґрунтував</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глобальний геополітичний сценарій, за допомогою якого «...можна буде визначити перспективу розвитку деяких конкуруючих сил сучасного міжнародного політичного життя».</a:t>
            </a:r>
            <a:r>
              <a:rPr lang="uk-UA" b="1" dirty="0">
                <a:solidFill>
                  <a:srgbClr val="00B0F0"/>
                </a:solidFill>
                <a:latin typeface="Arial" panose="020B0604020202020204" pitchFamily="34" charset="0"/>
                <a:ea typeface="Times New Roman" panose="02020603050405020304" pitchFamily="18" charset="0"/>
                <a:cs typeface="Arial" panose="020B0604020202020204" pitchFamily="34" charset="0"/>
              </a:rPr>
              <a:t> </a:t>
            </a:r>
          </a:p>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Стверджував, що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світ – єдина цілісність, замкнена політична система глобального масштабу, між елементами якої існують сталі повторювані зв’язки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а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світова історія – це постійна конфронтація між морськими та континентальними державами</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яку він вважає за необхідне розглядати в часово-просторовому вимірі. </a:t>
            </a:r>
            <a:r>
              <a:rPr lang="uk-UA" b="1" dirty="0">
                <a:solidFill>
                  <a:srgbClr val="002060"/>
                </a:solidFill>
                <a:latin typeface="Arial" panose="020B0604020202020204" pitchFamily="34" charset="0"/>
                <a:cs typeface="Arial" panose="020B0604020202020204" pitchFamily="34" charset="0"/>
              </a:rPr>
              <a:t>Фундаментальне значення Маккіндер надає тому факту, що початок XX ст. визначається як кінець великої історичної епохи, світ у своїх найбільш віддалених межах був відкритий уже до того, як почали говорити про його фактичне політичне освоєння</a:t>
            </a:r>
            <a:r>
              <a:rPr lang="uk-UA" b="1" dirty="0">
                <a:solidFill>
                  <a:srgbClr val="002060"/>
                </a:solidFill>
              </a:rPr>
              <a:t>. </a:t>
            </a:r>
            <a:endPar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8AE4D552-0E29-DE40-ADEA-6E7E4FFCD800}"/>
              </a:ext>
            </a:extLst>
          </p:cNvPr>
          <p:cNvPicPr>
            <a:picLocks noChangeAspect="1"/>
          </p:cNvPicPr>
          <p:nvPr/>
        </p:nvPicPr>
        <p:blipFill rotWithShape="1">
          <a:blip r:embed="rId2"/>
          <a:srcRect l="2131" t="3778" r="1349" b="2007"/>
          <a:stretch/>
        </p:blipFill>
        <p:spPr>
          <a:xfrm>
            <a:off x="138545" y="2806434"/>
            <a:ext cx="6534727" cy="3837168"/>
          </a:xfrm>
          <a:prstGeom prst="rect">
            <a:avLst/>
          </a:prstGeom>
        </p:spPr>
      </p:pic>
      <p:pic>
        <p:nvPicPr>
          <p:cNvPr id="5" name="Рисунок 4">
            <a:extLst>
              <a:ext uri="{FF2B5EF4-FFF2-40B4-BE49-F238E27FC236}">
                <a16:creationId xmlns:a16="http://schemas.microsoft.com/office/drawing/2014/main" id="{D3B75556-B45E-C447-9AA3-4E7A5352A42B}"/>
              </a:ext>
            </a:extLst>
          </p:cNvPr>
          <p:cNvPicPr>
            <a:picLocks noChangeAspect="1"/>
          </p:cNvPicPr>
          <p:nvPr/>
        </p:nvPicPr>
        <p:blipFill rotWithShape="1">
          <a:blip r:embed="rId3"/>
          <a:srcRect l="8739" t="-1723" r="10876"/>
          <a:stretch/>
        </p:blipFill>
        <p:spPr>
          <a:xfrm>
            <a:off x="3820886" y="193335"/>
            <a:ext cx="2574184" cy="2613099"/>
          </a:xfrm>
          <a:prstGeom prst="rect">
            <a:avLst/>
          </a:prstGeom>
        </p:spPr>
      </p:pic>
    </p:spTree>
    <p:extLst>
      <p:ext uri="{BB962C8B-B14F-4D97-AF65-F5344CB8AC3E}">
        <p14:creationId xmlns:p14="http://schemas.microsoft.com/office/powerpoint/2010/main" val="3178988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A9636EC-93EB-8840-ABA6-B4E0DD12EFA6}"/>
              </a:ext>
            </a:extLst>
          </p:cNvPr>
          <p:cNvPicPr>
            <a:picLocks noChangeAspect="1"/>
          </p:cNvPicPr>
          <p:nvPr/>
        </p:nvPicPr>
        <p:blipFill>
          <a:blip r:embed="rId2"/>
          <a:stretch>
            <a:fillRect/>
          </a:stretch>
        </p:blipFill>
        <p:spPr>
          <a:xfrm>
            <a:off x="717204" y="2628901"/>
            <a:ext cx="4225799" cy="2819400"/>
          </a:xfrm>
          <a:prstGeom prst="rect">
            <a:avLst/>
          </a:prstGeom>
          <a:effectLst>
            <a:softEdge rad="127000"/>
          </a:effectLst>
        </p:spPr>
      </p:pic>
      <p:sp>
        <p:nvSpPr>
          <p:cNvPr id="3" name="Прямоугольник 2">
            <a:extLst>
              <a:ext uri="{FF2B5EF4-FFF2-40B4-BE49-F238E27FC236}">
                <a16:creationId xmlns:a16="http://schemas.microsoft.com/office/drawing/2014/main" id="{C167F713-C5A8-104F-AD3C-9AFF8A3EE022}"/>
              </a:ext>
            </a:extLst>
          </p:cNvPr>
          <p:cNvSpPr/>
          <p:nvPr/>
        </p:nvSpPr>
        <p:spPr>
          <a:xfrm>
            <a:off x="5439228" y="0"/>
            <a:ext cx="6096000" cy="3139321"/>
          </a:xfrm>
          <a:prstGeom prst="rect">
            <a:avLst/>
          </a:prstGeom>
          <a:noFill/>
        </p:spPr>
        <p:txBody>
          <a:bodyPr>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Задля цього Маккіндер вводить поняття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«Колумбова ера»</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як тривалий за часом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період європейського розширення і встановлення світового панування морських держав, що на поч. ХХ ст. закінчився</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бо нові транспортні технології, насамперед залізниці –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...залізниці роблять у степу небачені чудеса»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змінюють співвідношення морських і континентальних держав на користь останніх, що найбільш яскраво демонструють центральні райони Євро-Азії</a:t>
            </a:r>
            <a:r>
              <a:rPr lang="ru-UA" b="1" dirty="0">
                <a:solidFill>
                  <a:srgbClr val="002060"/>
                </a:solidFill>
                <a:latin typeface="Arial" panose="020B0604020202020204" pitchFamily="34" charset="0"/>
                <a:cs typeface="Arial" panose="020B0604020202020204" pitchFamily="34" charset="0"/>
              </a:rPr>
              <a:t> </a:t>
            </a:r>
          </a:p>
          <a:p>
            <a:endParaRPr lang="ru-UA" b="1" dirty="0">
              <a:solidFill>
                <a:srgbClr val="002060"/>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776ABDBB-0158-3C49-95BB-CDDB8BFF2E24}"/>
              </a:ext>
            </a:extLst>
          </p:cNvPr>
          <p:cNvPicPr>
            <a:picLocks noChangeAspect="1"/>
          </p:cNvPicPr>
          <p:nvPr/>
        </p:nvPicPr>
        <p:blipFill>
          <a:blip r:embed="rId3"/>
          <a:stretch>
            <a:fillRect/>
          </a:stretch>
        </p:blipFill>
        <p:spPr>
          <a:xfrm>
            <a:off x="-47634" y="-190499"/>
            <a:ext cx="5238750" cy="2819400"/>
          </a:xfrm>
          <a:prstGeom prst="rect">
            <a:avLst/>
          </a:prstGeom>
          <a:effectLst>
            <a:softEdge rad="127000"/>
          </a:effectLst>
        </p:spPr>
      </p:pic>
      <p:pic>
        <p:nvPicPr>
          <p:cNvPr id="7" name="Рисунок 6">
            <a:extLst>
              <a:ext uri="{FF2B5EF4-FFF2-40B4-BE49-F238E27FC236}">
                <a16:creationId xmlns:a16="http://schemas.microsoft.com/office/drawing/2014/main" id="{A0B4D36E-D254-BE4C-B7E1-AD8676900F11}"/>
              </a:ext>
            </a:extLst>
          </p:cNvPr>
          <p:cNvPicPr>
            <a:picLocks noChangeAspect="1"/>
          </p:cNvPicPr>
          <p:nvPr/>
        </p:nvPicPr>
        <p:blipFill>
          <a:blip r:embed="rId4"/>
          <a:stretch>
            <a:fillRect/>
          </a:stretch>
        </p:blipFill>
        <p:spPr>
          <a:xfrm>
            <a:off x="2924175" y="4421023"/>
            <a:ext cx="3696078" cy="2454427"/>
          </a:xfrm>
          <a:prstGeom prst="rect">
            <a:avLst/>
          </a:prstGeom>
          <a:effectLst>
            <a:softEdge rad="127000"/>
          </a:effectLst>
        </p:spPr>
      </p:pic>
      <p:sp>
        <p:nvSpPr>
          <p:cNvPr id="14" name="Прямоугольник 13">
            <a:extLst>
              <a:ext uri="{FF2B5EF4-FFF2-40B4-BE49-F238E27FC236}">
                <a16:creationId xmlns:a16="http://schemas.microsoft.com/office/drawing/2014/main" id="{1F50C93D-8F53-0641-AC2F-FF5ABD5C5C8F}"/>
              </a:ext>
            </a:extLst>
          </p:cNvPr>
          <p:cNvSpPr/>
          <p:nvPr/>
        </p:nvSpPr>
        <p:spPr>
          <a:xfrm>
            <a:off x="6878470" y="3011323"/>
            <a:ext cx="5058641" cy="3693319"/>
          </a:xfrm>
          <a:prstGeom prst="rect">
            <a:avLst/>
          </a:prstGeom>
        </p:spPr>
        <p:txBody>
          <a:bodyPr wrap="square">
            <a:spAutoFit/>
          </a:bodyPr>
          <a:lstStyle/>
          <a:p>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На думку Маккіндера, фундаментальне значення тепер набуває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євразійський регіон, який є осьовим регіоном у світовій політиці,</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 нині покритий </a:t>
            </a:r>
            <a:r>
              <a:rPr lang="uk-UA" b="1" dirty="0">
                <a:solidFill>
                  <a:srgbClr val="4915E8"/>
                </a:solidFill>
                <a:latin typeface="Arial" panose="020B0604020202020204" pitchFamily="34" charset="0"/>
                <a:cs typeface="Arial" panose="020B0604020202020204" pitchFamily="34" charset="0"/>
              </a:rPr>
              <a:t>мережею залізниць; тут існували й продовжують існувати</a:t>
            </a:r>
            <a:r>
              <a:rPr lang="ru-UA" b="1" dirty="0">
                <a:solidFill>
                  <a:srgbClr val="4915E8"/>
                </a:solidFill>
                <a:latin typeface="Arial" panose="020B0604020202020204" pitchFamily="34" charset="0"/>
                <a:cs typeface="Arial" panose="020B0604020202020204" pitchFamily="34" charset="0"/>
              </a:rPr>
              <a:t> </a:t>
            </a:r>
            <a:r>
              <a:rPr lang="uk-UA" b="1" dirty="0">
                <a:solidFill>
                  <a:srgbClr val="4915E8"/>
                </a:solidFill>
                <a:latin typeface="Arial" panose="020B0604020202020204" pitchFamily="34" charset="0"/>
                <a:cs typeface="Arial" panose="020B0604020202020204" pitchFamily="34" charset="0"/>
              </a:rPr>
              <a:t>умови, сприятливі для розвитку військових і промислових держав. </a:t>
            </a:r>
          </a:p>
          <a:p>
            <a:endParaRPr lang="uk-UA" b="1" dirty="0">
              <a:solidFill>
                <a:srgbClr val="FF0000"/>
              </a:solidFill>
              <a:latin typeface="Arial" panose="020B0604020202020204" pitchFamily="34" charset="0"/>
              <a:cs typeface="Arial" panose="020B0604020202020204" pitchFamily="34" charset="0"/>
            </a:endParaRPr>
          </a:p>
          <a:p>
            <a:endParaRPr lang="uk-UA" b="1" dirty="0">
              <a:solidFill>
                <a:srgbClr val="FF0000"/>
              </a:solidFill>
              <a:latin typeface="Arial" panose="020B0604020202020204" pitchFamily="34" charset="0"/>
              <a:cs typeface="Arial" panose="020B0604020202020204" pitchFamily="34" charset="0"/>
            </a:endParaRPr>
          </a:p>
          <a:p>
            <a:r>
              <a:rPr lang="uk-UA" b="1" dirty="0">
                <a:solidFill>
                  <a:srgbClr val="FF0000"/>
                </a:solidFill>
                <a:latin typeface="Arial" panose="020B0604020202020204" pitchFamily="34" charset="0"/>
                <a:cs typeface="Arial" panose="020B0604020202020204" pitchFamily="34" charset="0"/>
              </a:rPr>
              <a:t>Саме Росія, на переконання Маккіндера, займає у цьому світі таке центральне стратегічне положення, як Німеччина у Європі. </a:t>
            </a:r>
          </a:p>
        </p:txBody>
      </p:sp>
    </p:spTree>
    <p:extLst>
      <p:ext uri="{BB962C8B-B14F-4D97-AF65-F5344CB8AC3E}">
        <p14:creationId xmlns:p14="http://schemas.microsoft.com/office/powerpoint/2010/main" val="2099699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A52ED21-27D2-7C41-8CE8-4082A3080B7D}"/>
              </a:ext>
            </a:extLst>
          </p:cNvPr>
          <p:cNvSpPr/>
          <p:nvPr/>
        </p:nvSpPr>
        <p:spPr>
          <a:xfrm>
            <a:off x="96981" y="109601"/>
            <a:ext cx="11928763" cy="2031325"/>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Маккіндер винайшов для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осьового регіону</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неологізм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«харт-ленд»</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dirty="0">
                <a:solidFill>
                  <a:srgbClr val="002060"/>
                </a:solidFill>
                <a:latin typeface="Arial" panose="020B0604020202020204" pitchFamily="34" charset="0"/>
                <a:cs typeface="Arial" panose="020B0604020202020204" pitchFamily="34" charset="0"/>
              </a:rPr>
              <a:t>«</a:t>
            </a:r>
            <a:r>
              <a:rPr lang="ru-RU" b="1" dirty="0">
                <a:solidFill>
                  <a:srgbClr val="002060"/>
                </a:solidFill>
                <a:latin typeface="Arial" panose="020B0604020202020204" pitchFamily="34" charset="0"/>
                <a:cs typeface="Arial" panose="020B0604020202020204" pitchFamily="34" charset="0"/>
              </a:rPr>
              <a:t>the heart</a:t>
            </a:r>
            <a:r>
              <a:rPr lang="uk-UA" b="1" dirty="0">
                <a:solidFill>
                  <a:srgbClr val="002060"/>
                </a:solidFill>
                <a:latin typeface="Arial" panose="020B0604020202020204" pitchFamily="34" charset="0"/>
                <a:cs typeface="Arial" panose="020B0604020202020204" pitchFamily="34" charset="0"/>
              </a:rPr>
              <a:t>-</a:t>
            </a:r>
            <a:r>
              <a:rPr lang="ru-RU" b="1" dirty="0">
                <a:solidFill>
                  <a:srgbClr val="002060"/>
                </a:solidFill>
                <a:latin typeface="Arial" panose="020B0604020202020204" pitchFamily="34" charset="0"/>
                <a:cs typeface="Arial" panose="020B0604020202020204" pitchFamily="34" charset="0"/>
              </a:rPr>
              <a:t>land of Euro</a:t>
            </a:r>
            <a:r>
              <a:rPr lang="uk-UA" b="1" dirty="0">
                <a:solidFill>
                  <a:srgbClr val="002060"/>
                </a:solidFill>
                <a:latin typeface="Arial" panose="020B0604020202020204" pitchFamily="34" charset="0"/>
                <a:cs typeface="Arial" panose="020B0604020202020204" pitchFamily="34" charset="0"/>
              </a:rPr>
              <a:t>-</a:t>
            </a:r>
            <a:r>
              <a:rPr lang="ru-RU" b="1" dirty="0">
                <a:solidFill>
                  <a:srgbClr val="002060"/>
                </a:solidFill>
                <a:latin typeface="Arial" panose="020B0604020202020204" pitchFamily="34" charset="0"/>
                <a:cs typeface="Arial" panose="020B0604020202020204" pitchFamily="34" charset="0"/>
              </a:rPr>
              <a:t>Asia</a:t>
            </a:r>
            <a:r>
              <a:rPr lang="uk-UA" b="1" dirty="0">
                <a:solidFill>
                  <a:srgbClr val="002060"/>
                </a:solidFill>
                <a:latin typeface="Arial" panose="020B0604020202020204" pitchFamily="34" charset="0"/>
                <a:cs typeface="Arial" panose="020B0604020202020204" pitchFamily="34" charset="0"/>
              </a:rPr>
              <a:t>» – територіальне осереддя або «серцевинна земля» Євро-Азії»), який, до речі, використовувався ним у статті мимохідь та й ще через дефіс (широкого вжиття термін «</a:t>
            </a:r>
            <a:r>
              <a:rPr lang="uk-UA" b="1" dirty="0" err="1">
                <a:solidFill>
                  <a:srgbClr val="002060"/>
                </a:solidFill>
                <a:latin typeface="Arial" panose="020B0604020202020204" pitchFamily="34" charset="0"/>
                <a:cs typeface="Arial" panose="020B0604020202020204" pitchFamily="34" charset="0"/>
              </a:rPr>
              <a:t>хартленд</a:t>
            </a:r>
            <a:r>
              <a:rPr lang="uk-UA" b="1" dirty="0">
                <a:solidFill>
                  <a:srgbClr val="002060"/>
                </a:solidFill>
                <a:latin typeface="Arial" panose="020B0604020202020204" pitchFamily="34" charset="0"/>
                <a:cs typeface="Arial" panose="020B0604020202020204" pitchFamily="34" charset="0"/>
              </a:rPr>
              <a:t>» набув лише з 1915</a:t>
            </a:r>
            <a:r>
              <a:rPr lang="ru-RU" b="1" dirty="0">
                <a:solidFill>
                  <a:srgbClr val="002060"/>
                </a:solidFill>
                <a:latin typeface="Arial" panose="020B0604020202020204" pitchFamily="34" charset="0"/>
                <a:cs typeface="Arial" panose="020B0604020202020204" pitchFamily="34" charset="0"/>
              </a:rPr>
              <a:t> </a:t>
            </a:r>
            <a:r>
              <a:rPr lang="uk-UA" b="1" dirty="0">
                <a:solidFill>
                  <a:srgbClr val="002060"/>
                </a:solidFill>
                <a:latin typeface="Arial" panose="020B0604020202020204" pitchFamily="34" charset="0"/>
                <a:cs typeface="Arial" panose="020B0604020202020204" pitchFamily="34" charset="0"/>
              </a:rPr>
              <a:t>р. завдяки роботам британського географа Дж.</a:t>
            </a:r>
            <a:r>
              <a:rPr lang="ru-RU" b="1" dirty="0">
                <a:solidFill>
                  <a:srgbClr val="002060"/>
                </a:solidFill>
                <a:latin typeface="Arial" panose="020B0604020202020204" pitchFamily="34" charset="0"/>
                <a:cs typeface="Arial" panose="020B0604020202020204" pitchFamily="34" charset="0"/>
              </a:rPr>
              <a:t> Фейгрива, який дійшов незалежно від </a:t>
            </a:r>
            <a:r>
              <a:rPr lang="uk-UA" b="1" dirty="0">
                <a:solidFill>
                  <a:srgbClr val="002060"/>
                </a:solidFill>
                <a:latin typeface="Arial" panose="020B0604020202020204" pitchFamily="34" charset="0"/>
                <a:cs typeface="Arial" panose="020B0604020202020204" pitchFamily="34" charset="0"/>
              </a:rPr>
              <a:t>Маккіндера </a:t>
            </a:r>
            <a:r>
              <a:rPr lang="ru-RU" b="1" dirty="0">
                <a:solidFill>
                  <a:srgbClr val="002060"/>
                </a:solidFill>
                <a:latin typeface="Arial" panose="020B0604020202020204" pitchFamily="34" charset="0"/>
                <a:cs typeface="Arial" panose="020B0604020202020204" pitchFamily="34" charset="0"/>
              </a:rPr>
              <a:t>схожих висновків) Хартленд –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гігантська природна фортеця, непрониклива для морських імперій і багата на природні ресурси. </a:t>
            </a:r>
          </a:p>
          <a:p>
            <a:pPr indent="457200" algn="just">
              <a:spcAft>
                <a:spcPts val="0"/>
              </a:spcAft>
            </a:pPr>
            <a:endPar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Рисунок 2">
            <a:extLst>
              <a:ext uri="{FF2B5EF4-FFF2-40B4-BE49-F238E27FC236}">
                <a16:creationId xmlns:a16="http://schemas.microsoft.com/office/drawing/2014/main" id="{8FD0FE7F-8B27-504C-8B20-6AA6CD02A5E0}"/>
              </a:ext>
            </a:extLst>
          </p:cNvPr>
          <p:cNvPicPr>
            <a:picLocks noChangeAspect="1"/>
          </p:cNvPicPr>
          <p:nvPr/>
        </p:nvPicPr>
        <p:blipFill>
          <a:blip r:embed="rId2"/>
          <a:stretch>
            <a:fillRect/>
          </a:stretch>
        </p:blipFill>
        <p:spPr>
          <a:xfrm>
            <a:off x="2240476" y="1804140"/>
            <a:ext cx="8285018" cy="5053860"/>
          </a:xfrm>
          <a:prstGeom prst="rect">
            <a:avLst/>
          </a:prstGeom>
        </p:spPr>
      </p:pic>
    </p:spTree>
    <p:extLst>
      <p:ext uri="{BB962C8B-B14F-4D97-AF65-F5344CB8AC3E}">
        <p14:creationId xmlns:p14="http://schemas.microsoft.com/office/powerpoint/2010/main" val="3010185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D77273D-1D85-6F49-BA8A-74FF1C2C1BC6}"/>
              </a:ext>
            </a:extLst>
          </p:cNvPr>
          <p:cNvSpPr/>
          <p:nvPr/>
        </p:nvSpPr>
        <p:spPr>
          <a:xfrm>
            <a:off x="6677891" y="152400"/>
            <a:ext cx="5514109" cy="6186309"/>
          </a:xfrm>
          <a:prstGeom prst="rect">
            <a:avLst/>
          </a:prstGeom>
        </p:spPr>
        <p:txBody>
          <a:bodyPr wrap="square">
            <a:spAutoFit/>
          </a:bodyPr>
          <a:lstStyle/>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Геополітична модель Маккіндера є структурою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3-х ієрархічних півконцентрічних кіл:</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indent="457200" algn="just">
              <a:spcAft>
                <a:spcPts val="0"/>
              </a:spcAft>
            </a:pP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хартленд</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(центральна частина Євразії, яка географічно майже тотожна Росії)</a:t>
            </a:r>
          </a:p>
          <a:p>
            <a:pPr indent="457200" algn="just">
              <a:spcAft>
                <a:spcPts val="0"/>
              </a:spcAft>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внутрішній, або окраїнний, півмісяць</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(берегові простори Євразійського континенту як зона найбільш інтенсивного розвитку цивілізації: Німеччина, Австрія, Туреччина, Індія та Китай) </a:t>
            </a:r>
          </a:p>
          <a:p>
            <a:pPr indent="457200" algn="just">
              <a:spcAft>
                <a:spcPts val="0"/>
              </a:spcAft>
            </a:pPr>
            <a:r>
              <a:rPr lang="uk-UA" b="1" i="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зовнішній, або острівний, півмісяць</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(Британія, Південна Африка, Австралія, США, Канада й Японія). </a:t>
            </a:r>
          </a:p>
          <a:p>
            <a:pPr indent="457200" algn="just">
              <a:spcAft>
                <a:spcPts val="0"/>
              </a:spcAft>
            </a:pPr>
            <a:endPar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indent="457200" algn="just">
              <a:spcAft>
                <a:spcPts val="0"/>
              </a:spcAft>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Маккіндер наголошує на можливій небезпеці порушення балансу сил на користь осьової держави, що може втілитися у її експансії на прикордонні території Євразії і використанні нескінченних континентальних ресурсів для побудови флоту. Це може трапитися, якщо Німеччина забажає приєднатися до Росії як союзник.</a:t>
            </a:r>
            <a:endParaRPr lang="ru-UA"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E1831E88-B5E2-7245-8D95-284CA4A9B781}"/>
              </a:ext>
            </a:extLst>
          </p:cNvPr>
          <p:cNvPicPr>
            <a:picLocks noChangeAspect="1"/>
          </p:cNvPicPr>
          <p:nvPr/>
        </p:nvPicPr>
        <p:blipFill rotWithShape="1">
          <a:blip r:embed="rId2"/>
          <a:srcRect b="678"/>
          <a:stretch/>
        </p:blipFill>
        <p:spPr>
          <a:xfrm>
            <a:off x="0" y="1371358"/>
            <a:ext cx="6541913" cy="3879515"/>
          </a:xfrm>
          <a:prstGeom prst="rect">
            <a:avLst/>
          </a:prstGeom>
        </p:spPr>
      </p:pic>
    </p:spTree>
    <p:extLst>
      <p:ext uri="{BB962C8B-B14F-4D97-AF65-F5344CB8AC3E}">
        <p14:creationId xmlns:p14="http://schemas.microsoft.com/office/powerpoint/2010/main" val="85229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8000">
              <a:schemeClr val="accent6">
                <a:lumMod val="40000"/>
                <a:lumOff val="6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8C1D31-4158-BC48-A22C-7D82B5CA6391}"/>
              </a:ext>
            </a:extLst>
          </p:cNvPr>
          <p:cNvSpPr>
            <a:spLocks noGrp="1"/>
          </p:cNvSpPr>
          <p:nvPr>
            <p:ph type="ctrTitle"/>
          </p:nvPr>
        </p:nvSpPr>
        <p:spPr>
          <a:xfrm>
            <a:off x="185738" y="857251"/>
            <a:ext cx="6415087" cy="3625024"/>
          </a:xfrm>
        </p:spPr>
        <p:txBody>
          <a:bodyPr>
            <a:normAutofit/>
          </a:bodyPr>
          <a:lstStyle/>
          <a:p>
            <a:r>
              <a:rPr lang="ru-UA" sz="3100" b="1" dirty="0">
                <a:solidFill>
                  <a:srgbClr val="FF0000"/>
                </a:solidFill>
                <a:latin typeface="Arial" panose="020B0604020202020204" pitchFamily="34" charset="0"/>
                <a:cs typeface="Arial" panose="020B0604020202020204" pitchFamily="34" charset="0"/>
              </a:rPr>
              <a:t>ПЛАН</a:t>
            </a:r>
            <a:br>
              <a:rPr lang="ru-UA" sz="3100" dirty="0"/>
            </a:br>
            <a:r>
              <a:rPr lang="ru-UA" sz="2700" b="1" dirty="0">
                <a:latin typeface="Arial" panose="020B0604020202020204" pitchFamily="34" charset="0"/>
                <a:cs typeface="Arial" panose="020B0604020202020204" pitchFamily="34" charset="0"/>
              </a:rPr>
              <a:t>1. Особливості англо-американської геополітики</a:t>
            </a:r>
            <a:br>
              <a:rPr lang="ru-UA" sz="2700" b="1" dirty="0">
                <a:latin typeface="Arial" panose="020B0604020202020204" pitchFamily="34" charset="0"/>
                <a:cs typeface="Arial" panose="020B0604020202020204" pitchFamily="34" charset="0"/>
              </a:rPr>
            </a:br>
            <a:r>
              <a:rPr lang="ru-UA" sz="2700" b="1" dirty="0">
                <a:latin typeface="Arial" panose="020B0604020202020204" pitchFamily="34" charset="0"/>
                <a:cs typeface="Arial" panose="020B0604020202020204" pitchFamily="34" charset="0"/>
              </a:rPr>
              <a:t>2. </a:t>
            </a:r>
            <a:r>
              <a:rPr lang="uk-UA" sz="2700" b="1" dirty="0">
                <a:latin typeface="Arial" panose="020B0604020202020204" pitchFamily="34" charset="0"/>
                <a:cs typeface="Arial" panose="020B0604020202020204" pitchFamily="34" charset="0"/>
              </a:rPr>
              <a:t>Концепція морської могутності </a:t>
            </a:r>
            <a:br>
              <a:rPr lang="uk-UA" sz="2700" b="1" dirty="0">
                <a:latin typeface="Arial" panose="020B0604020202020204" pitchFamily="34" charset="0"/>
                <a:cs typeface="Arial" panose="020B0604020202020204" pitchFamily="34" charset="0"/>
              </a:rPr>
            </a:br>
            <a:r>
              <a:rPr lang="uk-UA" sz="2700" b="1" dirty="0">
                <a:latin typeface="Arial" panose="020B0604020202020204" pitchFamily="34" charset="0"/>
                <a:cs typeface="Arial" panose="020B0604020202020204" pitchFamily="34" charset="0"/>
              </a:rPr>
              <a:t>А. Мехена</a:t>
            </a:r>
            <a:r>
              <a:rPr lang="ru-UA" sz="2700" b="1" dirty="0">
                <a:latin typeface="Arial" panose="020B0604020202020204" pitchFamily="34" charset="0"/>
                <a:cs typeface="Arial" panose="020B0604020202020204" pitchFamily="34" charset="0"/>
              </a:rPr>
              <a:t> </a:t>
            </a:r>
            <a:br>
              <a:rPr lang="ru-UA" sz="2700" b="1" dirty="0">
                <a:latin typeface="Arial" panose="020B0604020202020204" pitchFamily="34" charset="0"/>
                <a:cs typeface="Arial" panose="020B0604020202020204" pitchFamily="34" charset="0"/>
              </a:rPr>
            </a:br>
            <a:r>
              <a:rPr lang="ru-UA" sz="2700" b="1" dirty="0">
                <a:latin typeface="Arial" panose="020B0604020202020204" pitchFamily="34" charset="0"/>
                <a:cs typeface="Arial" panose="020B0604020202020204" pitchFamily="34" charset="0"/>
              </a:rPr>
              <a:t>3.</a:t>
            </a:r>
            <a:r>
              <a:rPr lang="uk-UA" sz="2700" b="1" dirty="0">
                <a:latin typeface="Arial" panose="020B0604020202020204" pitchFamily="34" charset="0"/>
                <a:cs typeface="Arial" panose="020B0604020202020204" pitchFamily="34" charset="0"/>
              </a:rPr>
              <a:t> Теорія Хартленда Г. Маккіндера</a:t>
            </a:r>
            <a:br>
              <a:rPr lang="uk-UA" sz="2700" b="1" dirty="0">
                <a:latin typeface="Arial" panose="020B0604020202020204" pitchFamily="34" charset="0"/>
                <a:cs typeface="Arial" panose="020B0604020202020204" pitchFamily="34" charset="0"/>
              </a:rPr>
            </a:br>
            <a:r>
              <a:rPr lang="uk-UA" sz="2700" b="1" dirty="0">
                <a:latin typeface="Arial" panose="020B0604020202020204" pitchFamily="34" charset="0"/>
                <a:cs typeface="Arial" panose="020B0604020202020204" pitchFamily="34" charset="0"/>
              </a:rPr>
              <a:t>4. Теорія Римленда Н. Спайкмена</a:t>
            </a:r>
            <a:br>
              <a:rPr lang="ru-UA" dirty="0"/>
            </a:br>
            <a:endParaRPr lang="ru-UA" dirty="0"/>
          </a:p>
        </p:txBody>
      </p:sp>
      <p:pic>
        <p:nvPicPr>
          <p:cNvPr id="4" name="Объект 5">
            <a:extLst>
              <a:ext uri="{FF2B5EF4-FFF2-40B4-BE49-F238E27FC236}">
                <a16:creationId xmlns:a16="http://schemas.microsoft.com/office/drawing/2014/main" id="{D9EE00CB-76C1-D342-8254-0BBECB0B079D}"/>
              </a:ext>
            </a:extLst>
          </p:cNvPr>
          <p:cNvPicPr>
            <a:picLocks noChangeAspect="1"/>
          </p:cNvPicPr>
          <p:nvPr/>
        </p:nvPicPr>
        <p:blipFill>
          <a:blip r:embed="rId2"/>
          <a:stretch>
            <a:fillRect/>
          </a:stretch>
        </p:blipFill>
        <p:spPr>
          <a:xfrm>
            <a:off x="4015773" y="3714665"/>
            <a:ext cx="4202886" cy="3143335"/>
          </a:xfrm>
          <a:prstGeom prst="rect">
            <a:avLst/>
          </a:prstGeom>
          <a:effectLst>
            <a:softEdge rad="127000"/>
          </a:effectLst>
        </p:spPr>
      </p:pic>
      <p:pic>
        <p:nvPicPr>
          <p:cNvPr id="3" name="Рисунок 2">
            <a:extLst>
              <a:ext uri="{FF2B5EF4-FFF2-40B4-BE49-F238E27FC236}">
                <a16:creationId xmlns:a16="http://schemas.microsoft.com/office/drawing/2014/main" id="{9FB03F08-BE09-DC4C-85DB-B47213253691}"/>
              </a:ext>
            </a:extLst>
          </p:cNvPr>
          <p:cNvPicPr>
            <a:picLocks noChangeAspect="1"/>
          </p:cNvPicPr>
          <p:nvPr/>
        </p:nvPicPr>
        <p:blipFill>
          <a:blip r:embed="rId3"/>
          <a:stretch>
            <a:fillRect/>
          </a:stretch>
        </p:blipFill>
        <p:spPr>
          <a:xfrm>
            <a:off x="6600825" y="0"/>
            <a:ext cx="5556678" cy="3127762"/>
          </a:xfrm>
          <a:prstGeom prst="rect">
            <a:avLst/>
          </a:prstGeom>
          <a:effectLst>
            <a:softEdge rad="127000"/>
          </a:effectLst>
        </p:spPr>
      </p:pic>
      <p:pic>
        <p:nvPicPr>
          <p:cNvPr id="5" name="Рисунок 4">
            <a:extLst>
              <a:ext uri="{FF2B5EF4-FFF2-40B4-BE49-F238E27FC236}">
                <a16:creationId xmlns:a16="http://schemas.microsoft.com/office/drawing/2014/main" id="{610941E1-7BFA-124F-A485-5364552317B7}"/>
              </a:ext>
            </a:extLst>
          </p:cNvPr>
          <p:cNvPicPr>
            <a:picLocks noChangeAspect="1"/>
          </p:cNvPicPr>
          <p:nvPr/>
        </p:nvPicPr>
        <p:blipFill>
          <a:blip r:embed="rId4"/>
          <a:stretch>
            <a:fillRect/>
          </a:stretch>
        </p:blipFill>
        <p:spPr>
          <a:xfrm>
            <a:off x="6600825" y="2763951"/>
            <a:ext cx="5373856" cy="3070774"/>
          </a:xfrm>
          <a:prstGeom prst="rect">
            <a:avLst/>
          </a:prstGeom>
          <a:effectLst>
            <a:softEdge rad="127000"/>
          </a:effectLst>
        </p:spPr>
      </p:pic>
      <p:pic>
        <p:nvPicPr>
          <p:cNvPr id="6" name="Рисунок 5">
            <a:extLst>
              <a:ext uri="{FF2B5EF4-FFF2-40B4-BE49-F238E27FC236}">
                <a16:creationId xmlns:a16="http://schemas.microsoft.com/office/drawing/2014/main" id="{D36BC930-44BE-6743-BB53-500ACB71E11E}"/>
              </a:ext>
            </a:extLst>
          </p:cNvPr>
          <p:cNvPicPr>
            <a:picLocks noChangeAspect="1"/>
          </p:cNvPicPr>
          <p:nvPr/>
        </p:nvPicPr>
        <p:blipFill>
          <a:blip r:embed="rId5"/>
          <a:stretch>
            <a:fillRect/>
          </a:stretch>
        </p:blipFill>
        <p:spPr>
          <a:xfrm>
            <a:off x="206953" y="4449789"/>
            <a:ext cx="3787605" cy="2256288"/>
          </a:xfrm>
          <a:prstGeom prst="rect">
            <a:avLst/>
          </a:prstGeom>
          <a:effectLst>
            <a:softEdge rad="127000"/>
          </a:effectLst>
        </p:spPr>
      </p:pic>
    </p:spTree>
    <p:extLst>
      <p:ext uri="{BB962C8B-B14F-4D97-AF65-F5344CB8AC3E}">
        <p14:creationId xmlns:p14="http://schemas.microsoft.com/office/powerpoint/2010/main" val="260408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C10F158-48A1-EE47-8FA6-B7051068DD09}"/>
              </a:ext>
            </a:extLst>
          </p:cNvPr>
          <p:cNvPicPr>
            <a:picLocks noChangeAspect="1"/>
          </p:cNvPicPr>
          <p:nvPr/>
        </p:nvPicPr>
        <p:blipFill rotWithShape="1">
          <a:blip r:embed="rId2"/>
          <a:srcRect l="1511" t="3018" r="1890" b="2992"/>
          <a:stretch/>
        </p:blipFill>
        <p:spPr>
          <a:xfrm>
            <a:off x="124691" y="71648"/>
            <a:ext cx="11901054" cy="6714704"/>
          </a:xfrm>
          <a:prstGeom prst="rect">
            <a:avLst/>
          </a:prstGeom>
        </p:spPr>
      </p:pic>
    </p:spTree>
    <p:extLst>
      <p:ext uri="{BB962C8B-B14F-4D97-AF65-F5344CB8AC3E}">
        <p14:creationId xmlns:p14="http://schemas.microsoft.com/office/powerpoint/2010/main" val="2602357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2315B113-7AAB-E546-AA5F-9D460CF85D64}"/>
              </a:ext>
            </a:extLst>
          </p:cNvPr>
          <p:cNvSpPr/>
          <p:nvPr/>
        </p:nvSpPr>
        <p:spPr>
          <a:xfrm>
            <a:off x="5555673" y="221673"/>
            <a:ext cx="6096000" cy="2031325"/>
          </a:xfrm>
          <a:prstGeom prst="rect">
            <a:avLst/>
          </a:prstGeom>
        </p:spPr>
        <p:txBody>
          <a:bodyPr wrap="square">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Свою теорію Хартленда Маккіндер далі розвиває у праці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«Демократичні ідеали та реальність» (1919)</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у якій вводить поняття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Світового острову</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що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поєднує Євразію і Африку і складається з 6 регіонів</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він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розширив межі Хартленду за рахунок приєднання до нього Тибету і Монголії на сході та Центрально-Східної Європи на заході. </a:t>
            </a:r>
            <a:endParaRPr lang="ru-UA" b="1" dirty="0">
              <a:solidFill>
                <a:srgbClr val="4915E8"/>
              </a:solidFill>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1ACB53CD-ED3B-CF4F-A094-D7EF4FF1B198}"/>
              </a:ext>
            </a:extLst>
          </p:cNvPr>
          <p:cNvSpPr/>
          <p:nvPr/>
        </p:nvSpPr>
        <p:spPr>
          <a:xfrm>
            <a:off x="5527964" y="2702787"/>
            <a:ext cx="6096000" cy="3970318"/>
          </a:xfrm>
          <a:prstGeom prst="rect">
            <a:avLst/>
          </a:prstGeom>
        </p:spPr>
        <p:txBody>
          <a:bodyPr>
            <a:spAutoFit/>
          </a:bodyPr>
          <a:lstStyle/>
          <a:p>
            <a:pPr indent="450215" algn="just">
              <a:spcAft>
                <a:spcPts val="0"/>
              </a:spcAft>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Маккіндер сформулював тут свої  знамениті </a:t>
            </a:r>
            <a:r>
              <a:rPr lang="uk-UA" b="1" u="sng" dirty="0">
                <a:solidFill>
                  <a:srgbClr val="FF0000"/>
                </a:solidFill>
                <a:latin typeface="Arial" panose="020B0604020202020204" pitchFamily="34" charset="0"/>
                <a:ea typeface="Times New Roman" panose="02020603050405020304" pitchFamily="18" charset="0"/>
                <a:cs typeface="Arial" panose="020B0604020202020204" pitchFamily="34" charset="0"/>
              </a:rPr>
              <a:t>три максими</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 які лаконічно пояснювали його геополітичні конструкції:</a:t>
            </a:r>
          </a:p>
          <a:p>
            <a:pPr indent="450215" algn="just">
              <a:spcAft>
                <a:spcPts val="0"/>
              </a:spcAft>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 </a:t>
            </a: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1) хто править Східною Європою, той панує над Хартлендом;</a:t>
            </a:r>
          </a:p>
          <a:p>
            <a:pPr indent="450215" algn="just">
              <a:spcAft>
                <a:spcPts val="0"/>
              </a:spcAft>
            </a:pP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 2) хто править Хартлендом, той панує над Світовим Островом; </a:t>
            </a:r>
          </a:p>
          <a:p>
            <a:pPr indent="450215" algn="just">
              <a:spcAft>
                <a:spcPts val="0"/>
              </a:spcAft>
            </a:pP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3) хто править Світовим Островом, той панує над світом.</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a:p>
            <a:pPr indent="450215" algn="just">
              <a:spcAft>
                <a:spcPts val="0"/>
              </a:spcAft>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Ці принципи закладені у Версальському договорі, за умовами якого створювалася смуга буферних держав, що перешкоджали об’єднанню зусиль Німеччини і Росії щодо створення світової континентальної імперії. </a:t>
            </a:r>
          </a:p>
        </p:txBody>
      </p:sp>
      <p:pic>
        <p:nvPicPr>
          <p:cNvPr id="6" name="Рисунок 5">
            <a:extLst>
              <a:ext uri="{FF2B5EF4-FFF2-40B4-BE49-F238E27FC236}">
                <a16:creationId xmlns:a16="http://schemas.microsoft.com/office/drawing/2014/main" id="{CD27B3BB-BE61-AA42-8546-C31E2D06B8B1}"/>
              </a:ext>
            </a:extLst>
          </p:cNvPr>
          <p:cNvPicPr>
            <a:picLocks noChangeAspect="1"/>
          </p:cNvPicPr>
          <p:nvPr/>
        </p:nvPicPr>
        <p:blipFill rotWithShape="1">
          <a:blip r:embed="rId2"/>
          <a:srcRect l="20201" t="43571" r="19732" b="2847"/>
          <a:stretch/>
        </p:blipFill>
        <p:spPr>
          <a:xfrm>
            <a:off x="0" y="943421"/>
            <a:ext cx="5413664" cy="4702629"/>
          </a:xfrm>
          <a:prstGeom prst="rect">
            <a:avLst/>
          </a:prstGeom>
        </p:spPr>
      </p:pic>
    </p:spTree>
    <p:extLst>
      <p:ext uri="{BB962C8B-B14F-4D97-AF65-F5344CB8AC3E}">
        <p14:creationId xmlns:p14="http://schemas.microsoft.com/office/powerpoint/2010/main" val="3202565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9000">
              <a:schemeClr val="accent3">
                <a:lumMod val="20000"/>
                <a:lumOff val="80000"/>
              </a:schemeClr>
            </a:gs>
            <a:gs pos="54000">
              <a:schemeClr val="accent1">
                <a:lumMod val="45000"/>
                <a:lumOff val="55000"/>
              </a:schemeClr>
            </a:gs>
            <a:gs pos="68000">
              <a:schemeClr val="accent1">
                <a:lumMod val="45000"/>
                <a:lumOff val="55000"/>
              </a:schemeClr>
            </a:gs>
            <a:gs pos="88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E0EA0B7-4BFE-4E41-B827-B877A3F8C39D}"/>
              </a:ext>
            </a:extLst>
          </p:cNvPr>
          <p:cNvSpPr/>
          <p:nvPr/>
        </p:nvSpPr>
        <p:spPr>
          <a:xfrm>
            <a:off x="4890233" y="142186"/>
            <a:ext cx="7301767" cy="6740307"/>
          </a:xfrm>
          <a:prstGeom prst="rect">
            <a:avLst/>
          </a:prstGeom>
        </p:spPr>
        <p:txBody>
          <a:bodyPr wrap="square">
            <a:spAutoFit/>
          </a:bodyPr>
          <a:lstStyle/>
          <a:p>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У 1943 Маккіндер пише статтю </a:t>
            </a: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«Земна куля і завоювання світу»</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285750" indent="-285750">
              <a:buFont typeface="Wingdings" pitchFamily="2" charset="2"/>
              <a:buChar char="Ø"/>
            </a:pPr>
            <a:r>
              <a:rPr lang="uk-UA" b="1" dirty="0">
                <a:solidFill>
                  <a:srgbClr val="4915E8"/>
                </a:solidFill>
                <a:latin typeface="Arial" panose="020B0604020202020204" pitchFamily="34" charset="0"/>
                <a:ea typeface="Times New Roman" panose="02020603050405020304" pitchFamily="18" charset="0"/>
                <a:cs typeface="Arial" panose="020B0604020202020204" pitchFamily="34" charset="0"/>
              </a:rPr>
              <a:t>знову змінив кордони Хартленда, вилучивши з нього територію Східного Сибіру (Lenaland), яка може бути використана морськими державами проти Хартленда.</a:t>
            </a:r>
          </a:p>
          <a:p>
            <a:pPr marL="285750" indent="-285750">
              <a:buFont typeface="Wingdings" pitchFamily="2" charset="2"/>
              <a:buChar char="Ø"/>
            </a:pP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ототожнював Хартленд із СРСР; тепер його геополітична модель відображувала союз СРСР, США, Великобританії і Франції. Тобто,</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не протиставляв категорично морські і континентальні держави</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хоча і виказував певну недовіру до СРСР як потенційно універсальної держави, що може правити світом.</a:t>
            </a:r>
          </a:p>
          <a:p>
            <a:pPr marL="285750" indent="-285750">
              <a:buFont typeface="Wingdings" pitchFamily="2" charset="2"/>
              <a:buChar char="Ø"/>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якщо СРСР вийде переможцем з війни з Німеччиною, то він перетвориться у величезну сухопутну державу на планеті</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marL="285750" indent="-285750">
              <a:buFont typeface="Wingdings" pitchFamily="2" charset="2"/>
              <a:buChar char="Ø"/>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зауважував, що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морські держави не зможуть протидіяти ані Євразії, ані Росії </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зокрема, оскільки паралельно з розширенням території континентального союзу і зміцненням його бази,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міць країн зовнішнього півмісяця буде зменшуватися,</a:t>
            </a: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що буде сприяти занепаду цих держав.</a:t>
            </a:r>
          </a:p>
          <a:p>
            <a:pPr marL="285750" indent="-285750">
              <a:buFont typeface="Wingdings" pitchFamily="2" charset="2"/>
              <a:buChar char="Ø"/>
            </a:pPr>
            <a:r>
              <a:rPr lang="uk-UA"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b="1" dirty="0">
                <a:solidFill>
                  <a:srgbClr val="FF0000"/>
                </a:solidFill>
                <a:latin typeface="Arial" panose="020B0604020202020204" pitchFamily="34" charset="0"/>
                <a:ea typeface="Times New Roman" panose="02020603050405020304" pitchFamily="18" charset="0"/>
                <a:cs typeface="Arial" panose="020B0604020202020204" pitchFamily="34" charset="0"/>
              </a:rPr>
              <a:t>вказував на необхідність об’єднання прибережних держав Міжконтинентального океану (Західна Європа і Англо-Америка за його визначенням) задля збалансування могутності СРСР, що у майбутньому втілилося у створенні блока НАТО.</a:t>
            </a:r>
            <a:r>
              <a:rPr lang="uk-UA" b="1" dirty="0">
                <a:solidFill>
                  <a:srgbClr val="FF0000"/>
                </a:solidFill>
                <a:latin typeface="Arial" panose="020B0604020202020204" pitchFamily="34" charset="0"/>
                <a:cs typeface="Arial" panose="020B0604020202020204" pitchFamily="34" charset="0"/>
              </a:rPr>
              <a:t> </a:t>
            </a:r>
          </a:p>
        </p:txBody>
      </p:sp>
      <p:pic>
        <p:nvPicPr>
          <p:cNvPr id="6" name="Рисунок 5">
            <a:extLst>
              <a:ext uri="{FF2B5EF4-FFF2-40B4-BE49-F238E27FC236}">
                <a16:creationId xmlns:a16="http://schemas.microsoft.com/office/drawing/2014/main" id="{017C690E-7C59-2E40-9D82-E2ABDFB70D70}"/>
              </a:ext>
            </a:extLst>
          </p:cNvPr>
          <p:cNvPicPr>
            <a:picLocks noChangeAspect="1"/>
          </p:cNvPicPr>
          <p:nvPr/>
        </p:nvPicPr>
        <p:blipFill rotWithShape="1">
          <a:blip r:embed="rId2"/>
          <a:srcRect l="3810" t="5110" r="5080" b="5128"/>
          <a:stretch/>
        </p:blipFill>
        <p:spPr>
          <a:xfrm>
            <a:off x="203933" y="142186"/>
            <a:ext cx="4686300" cy="6155872"/>
          </a:xfrm>
          <a:prstGeom prst="rect">
            <a:avLst/>
          </a:prstGeom>
        </p:spPr>
      </p:pic>
      <p:sp>
        <p:nvSpPr>
          <p:cNvPr id="7" name="Заголовок 1">
            <a:extLst>
              <a:ext uri="{FF2B5EF4-FFF2-40B4-BE49-F238E27FC236}">
                <a16:creationId xmlns:a16="http://schemas.microsoft.com/office/drawing/2014/main" id="{59391283-AD12-B94B-8781-4B3A329DAB39}"/>
              </a:ext>
            </a:extLst>
          </p:cNvPr>
          <p:cNvSpPr>
            <a:spLocks noGrp="1"/>
          </p:cNvSpPr>
          <p:nvPr>
            <p:ph type="title"/>
          </p:nvPr>
        </p:nvSpPr>
        <p:spPr>
          <a:xfrm>
            <a:off x="260432" y="6298058"/>
            <a:ext cx="4474854" cy="487577"/>
          </a:xfrm>
        </p:spPr>
        <p:txBody>
          <a:bodyPr>
            <a:normAutofit/>
          </a:bodyPr>
          <a:lstStyle/>
          <a:p>
            <a:pPr algn="ctr"/>
            <a:r>
              <a:rPr lang="en-US" sz="1600" b="1" dirty="0">
                <a:solidFill>
                  <a:srgbClr val="FF0000"/>
                </a:solidFill>
                <a:latin typeface="Arial" panose="020B0604020202020204" pitchFamily="34" charset="0"/>
                <a:ea typeface="Times New Roman" panose="02020603050405020304" pitchFamily="18" charset="0"/>
                <a:cs typeface="Arial" panose="020B0604020202020204" pitchFamily="34" charset="0"/>
              </a:rPr>
              <a:t>Pax Britannica</a:t>
            </a:r>
            <a:endParaRPr lang="ru-UA" sz="1600" dirty="0"/>
          </a:p>
        </p:txBody>
      </p:sp>
    </p:spTree>
    <p:extLst>
      <p:ext uri="{BB962C8B-B14F-4D97-AF65-F5344CB8AC3E}">
        <p14:creationId xmlns:p14="http://schemas.microsoft.com/office/powerpoint/2010/main" val="4154019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99EE816-91E5-7141-BE0E-F7038E3975F7}"/>
              </a:ext>
            </a:extLst>
          </p:cNvPr>
          <p:cNvPicPr>
            <a:picLocks noChangeAspect="1"/>
          </p:cNvPicPr>
          <p:nvPr/>
        </p:nvPicPr>
        <p:blipFill>
          <a:blip r:embed="rId2"/>
          <a:stretch>
            <a:fillRect/>
          </a:stretch>
        </p:blipFill>
        <p:spPr>
          <a:xfrm>
            <a:off x="741501" y="126503"/>
            <a:ext cx="3691706" cy="5024822"/>
          </a:xfrm>
          <a:prstGeom prst="rect">
            <a:avLst/>
          </a:prstGeom>
        </p:spPr>
      </p:pic>
      <p:sp>
        <p:nvSpPr>
          <p:cNvPr id="2" name="Заголовок 1">
            <a:extLst>
              <a:ext uri="{FF2B5EF4-FFF2-40B4-BE49-F238E27FC236}">
                <a16:creationId xmlns:a16="http://schemas.microsoft.com/office/drawing/2014/main" id="{FB2C9988-5165-DE4F-B7A1-EB393C186F6D}"/>
              </a:ext>
            </a:extLst>
          </p:cNvPr>
          <p:cNvSpPr>
            <a:spLocks noGrp="1"/>
          </p:cNvSpPr>
          <p:nvPr>
            <p:ph type="title"/>
          </p:nvPr>
        </p:nvSpPr>
        <p:spPr>
          <a:xfrm>
            <a:off x="798651" y="5477280"/>
            <a:ext cx="3577406" cy="776562"/>
          </a:xfrm>
        </p:spPr>
        <p:txBody>
          <a:bodyPr>
            <a:normAutofit fontScale="90000"/>
          </a:bodyPr>
          <a:lstStyle/>
          <a:p>
            <a:pPr algn="ctr"/>
            <a:r>
              <a:rPr lang="ru-UA" b="1" dirty="0">
                <a:solidFill>
                  <a:srgbClr val="4915E8"/>
                </a:solidFill>
              </a:rPr>
              <a:t>НіколасСпайкмен</a:t>
            </a:r>
            <a:br>
              <a:rPr lang="ru-UA" b="1" dirty="0">
                <a:solidFill>
                  <a:srgbClr val="4915E8"/>
                </a:solidFill>
              </a:rPr>
            </a:br>
            <a:r>
              <a:rPr lang="ru-UA" b="1" dirty="0">
                <a:solidFill>
                  <a:srgbClr val="4915E8"/>
                </a:solidFill>
              </a:rPr>
              <a:t>1893 - 1943</a:t>
            </a:r>
          </a:p>
        </p:txBody>
      </p:sp>
      <p:sp>
        <p:nvSpPr>
          <p:cNvPr id="3" name="Прямоугольник 2">
            <a:extLst>
              <a:ext uri="{FF2B5EF4-FFF2-40B4-BE49-F238E27FC236}">
                <a16:creationId xmlns:a16="http://schemas.microsoft.com/office/drawing/2014/main" id="{D8C5C762-ACC8-1A4D-8E6E-24C524F40950}"/>
              </a:ext>
            </a:extLst>
          </p:cNvPr>
          <p:cNvSpPr/>
          <p:nvPr/>
        </p:nvSpPr>
        <p:spPr>
          <a:xfrm>
            <a:off x="5170715" y="0"/>
            <a:ext cx="7021285" cy="6924973"/>
          </a:xfrm>
          <a:prstGeom prst="rect">
            <a:avLst/>
          </a:prstGeom>
        </p:spPr>
        <p:txBody>
          <a:bodyPr wrap="square">
            <a:spAutoFit/>
          </a:bodyPr>
          <a:lstStyle/>
          <a:p>
            <a:r>
              <a:rPr lang="uk-UA"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НІКОЛАС ДЖОН СПАЙКМЕН</a:t>
            </a:r>
            <a:endPar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американський геополітик нідерландського походження, професора міжнародних відносин, директор Єльського інституту міжнародних досліджень. </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На відміну від ранніх геополітиків, </a:t>
            </a: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він не надто цікавився географією та впливом рельєфу на національний характер, хоча сам географічний фактор вважав одним з провідних</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Розглядав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геополітику не як науку про вплив природного середовища на державу, а як найважливіший інструмент конкретної міжнародної політики, як аналітичний метод, який дозволяє розробити найефективнішу стратегію зовнішньої політики держави, передусім США</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Тому з точки зору свого </a:t>
            </a:r>
            <a:r>
              <a:rPr lang="uk-UA" sz="2000" b="1" u="sng" dirty="0">
                <a:solidFill>
                  <a:srgbClr val="FF0000"/>
                </a:solidFill>
                <a:latin typeface="Arial" panose="020B0604020202020204" pitchFamily="34" charset="0"/>
                <a:ea typeface="Times New Roman" panose="02020603050405020304" pitchFamily="18" charset="0"/>
                <a:cs typeface="Arial" panose="020B0604020202020204" pitchFamily="34" charset="0"/>
              </a:rPr>
              <a:t>прагматичного підходу </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він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жорстко критикував німецьку геополітичну школу, презирливо називаючи її концепції «метафізичною нісенітницею»</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Основні праці: «Стратегія Америки у світовій політиці: Сполучені Штати та баланс влади» (1942) та «Географія світу» (1944)</a:t>
            </a:r>
            <a:endParaRPr lang="ru-UA"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48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66E11EC-8F4F-3449-B639-D6E2277595CF}"/>
              </a:ext>
            </a:extLst>
          </p:cNvPr>
          <p:cNvPicPr>
            <a:picLocks noChangeAspect="1"/>
          </p:cNvPicPr>
          <p:nvPr/>
        </p:nvPicPr>
        <p:blipFill>
          <a:blip r:embed="rId2"/>
          <a:stretch>
            <a:fillRect/>
          </a:stretch>
        </p:blipFill>
        <p:spPr>
          <a:xfrm>
            <a:off x="0" y="1542143"/>
            <a:ext cx="5842000" cy="3479800"/>
          </a:xfrm>
          <a:prstGeom prst="rect">
            <a:avLst/>
          </a:prstGeom>
        </p:spPr>
      </p:pic>
      <p:sp>
        <p:nvSpPr>
          <p:cNvPr id="3" name="Прямоугольник 2">
            <a:extLst>
              <a:ext uri="{FF2B5EF4-FFF2-40B4-BE49-F238E27FC236}">
                <a16:creationId xmlns:a16="http://schemas.microsoft.com/office/drawing/2014/main" id="{42C09D88-581F-9247-AC06-4B6C36DA7B7B}"/>
              </a:ext>
            </a:extLst>
          </p:cNvPr>
          <p:cNvSpPr/>
          <p:nvPr/>
        </p:nvSpPr>
        <p:spPr>
          <a:xfrm>
            <a:off x="5843080" y="300496"/>
            <a:ext cx="6348919" cy="6617196"/>
          </a:xfrm>
          <a:prstGeom prst="rect">
            <a:avLst/>
          </a:prstGeom>
        </p:spPr>
        <p:txBody>
          <a:bodyPr wrap="square">
            <a:spAutoFit/>
          </a:bodyPr>
          <a:lstStyle/>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Докладно вивчивши праці Маккіндера, Спайкмен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запропонував свою версію організації планетарного простору</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Він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не погоджувався з думкою британського геополітика, що контроль над Хартлендом забезпечить світову владу</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r>
              <a:rPr lang="uk-UA"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Хартленд є лише потенційним простором, який отримує усі культурні імпульси із берегових зон, тому він не несе ніякої самостійної геополітичної місії в історії</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endPar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А от «внутрішній півмісяць», євразійські берегові зони, тобто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Римленд</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(від англ.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rim</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 край,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land</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 земля), і є ключом до світового панування.</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Зона Римленду включає </a:t>
            </a: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прибережні держави Євразії від Англії і до Японії та Охотського моря</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які, на думку Спайкмена </a:t>
            </a: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утворилися внаслідок наступу кочових племен з материкової серцевини</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Це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геостратегічний простір, який дозволяє контролювати великі морські шляхи світу</a:t>
            </a:r>
            <a:r>
              <a:rPr lang="ru-UA" sz="20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46601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7D55F35-3BC2-EB4E-BF5F-E8E6C02C5A87}"/>
              </a:ext>
            </a:extLst>
          </p:cNvPr>
          <p:cNvSpPr/>
          <p:nvPr/>
        </p:nvSpPr>
        <p:spPr>
          <a:xfrm>
            <a:off x="228600" y="130857"/>
            <a:ext cx="11710481" cy="1569660"/>
          </a:xfrm>
          <a:prstGeom prst="rect">
            <a:avLst/>
          </a:prstGeom>
        </p:spPr>
        <p:txBody>
          <a:bodyPr wrap="square">
            <a:spAutoFit/>
          </a:bodyPr>
          <a:lstStyle/>
          <a:p>
            <a:pPr algn="just">
              <a:spcAft>
                <a:spcPts val="0"/>
              </a:spcAft>
              <a:tabLst>
                <a:tab pos="228600" algn="l"/>
              </a:tabLst>
            </a:pPr>
            <a:r>
              <a:rPr lang="uk-UA" sz="2400" b="1" dirty="0">
                <a:solidFill>
                  <a:srgbClr val="4915E8"/>
                </a:solidFill>
                <a:latin typeface="Arial" panose="020B0604020202020204" pitchFamily="34" charset="0"/>
                <a:ea typeface="Times New Roman" panose="02020603050405020304" pitchFamily="18" charset="0"/>
                <a:cs typeface="Arial" panose="020B0604020202020204" pitchFamily="34" charset="0"/>
              </a:rPr>
              <a:t>Спайкмен замінив формулу Маккіндера щодо осьового Хартленда своєю моделлю Римленда, і його постулат світового панування стверджується так: </a:t>
            </a:r>
            <a:r>
              <a:rPr lang="uk-UA" sz="24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«Той, хто домінує над Римлендом, домінує над Євразією; той, хто домінує над Євразією, тримає долю світу у своїх руках»</a:t>
            </a:r>
            <a:r>
              <a:rPr lang="uk-UA"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endParaRPr lang="ru-UA"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3" name="Text Box 54">
            <a:extLst>
              <a:ext uri="{FF2B5EF4-FFF2-40B4-BE49-F238E27FC236}">
                <a16:creationId xmlns:a16="http://schemas.microsoft.com/office/drawing/2014/main" id="{1705EB6F-2922-8F42-B5B9-67F31219577C}"/>
              </a:ext>
            </a:extLst>
          </p:cNvPr>
          <p:cNvSpPr txBox="1">
            <a:spLocks noChangeAspect="1" noEditPoints="1" noChangeArrowheads="1" noChangeShapeType="1" noTextEdit="1"/>
          </p:cNvSpPr>
          <p:nvPr/>
        </p:nvSpPr>
        <p:spPr bwMode="auto">
          <a:xfrm>
            <a:off x="6502400" y="2299462"/>
            <a:ext cx="5436681" cy="38592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Aft>
                <a:spcPts val="0"/>
              </a:spcAft>
            </a:pPr>
            <a:r>
              <a:rPr lang="uk-UA" sz="2000" b="1">
                <a:solidFill>
                  <a:srgbClr val="4915E8"/>
                </a:solidFill>
                <a:effectLst/>
                <a:latin typeface="Arial" panose="020B0604020202020204" pitchFamily="34" charset="0"/>
                <a:ea typeface="Times New Roman" panose="02020603050405020304" pitchFamily="18" charset="0"/>
                <a:cs typeface="Arial" panose="020B0604020202020204" pitchFamily="34" charset="0"/>
              </a:rPr>
              <a:t>«</a:t>
            </a:r>
            <a:r>
              <a:rPr lang="en-US" sz="2000" b="1">
                <a:solidFill>
                  <a:srgbClr val="4915E8"/>
                </a:solidFill>
                <a:effectLst/>
                <a:latin typeface="Arial" panose="020B0604020202020204" pitchFamily="34" charset="0"/>
                <a:ea typeface="Times New Roman" panose="02020603050405020304" pitchFamily="18" charset="0"/>
                <a:cs typeface="Arial" panose="020B0604020202020204" pitchFamily="34" charset="0"/>
              </a:rPr>
              <a:t>Rimland</a:t>
            </a:r>
            <a:r>
              <a:rPr lang="uk-UA" sz="2000" b="1">
                <a:solidFill>
                  <a:srgbClr val="4915E8"/>
                </a:solidFill>
                <a:effectLst/>
                <a:latin typeface="Arial" panose="020B0604020202020204" pitchFamily="34" charset="0"/>
                <a:ea typeface="Times New Roman" panose="02020603050405020304" pitchFamily="18" charset="0"/>
                <a:cs typeface="Arial" panose="020B0604020202020204" pitchFamily="34" charset="0"/>
              </a:rPr>
              <a:t> варто розглядати як проміжну зону між </a:t>
            </a:r>
            <a:r>
              <a:rPr lang="en-US" sz="2000" b="1">
                <a:solidFill>
                  <a:srgbClr val="4915E8"/>
                </a:solidFill>
                <a:effectLst/>
                <a:latin typeface="Arial" panose="020B0604020202020204" pitchFamily="34" charset="0"/>
                <a:ea typeface="Times New Roman" panose="02020603050405020304" pitchFamily="18" charset="0"/>
                <a:cs typeface="Arial" panose="020B0604020202020204" pitchFamily="34" charset="0"/>
              </a:rPr>
              <a:t>heartland</a:t>
            </a:r>
            <a:r>
              <a:rPr lang="uk-UA" sz="2000" b="1">
                <a:solidFill>
                  <a:srgbClr val="4915E8"/>
                </a:solidFill>
                <a:effectLst/>
                <a:latin typeface="Arial" panose="020B0604020202020204" pitchFamily="34" charset="0"/>
                <a:ea typeface="Times New Roman" panose="02020603050405020304" pitchFamily="18" charset="0"/>
                <a:cs typeface="Arial" panose="020B0604020202020204" pitchFamily="34" charset="0"/>
              </a:rPr>
              <a:t> та морями, які омивіють материки. Таким чином, </a:t>
            </a:r>
            <a:r>
              <a:rPr lang="en-US" sz="2000" b="1">
                <a:solidFill>
                  <a:srgbClr val="4915E8"/>
                </a:solidFill>
                <a:effectLst/>
                <a:latin typeface="Arial" panose="020B0604020202020204" pitchFamily="34" charset="0"/>
                <a:ea typeface="Times New Roman" panose="02020603050405020304" pitchFamily="18" charset="0"/>
                <a:cs typeface="Arial" panose="020B0604020202020204" pitchFamily="34" charset="0"/>
              </a:rPr>
              <a:t>rimland</a:t>
            </a:r>
            <a:r>
              <a:rPr lang="uk-UA" sz="2000" b="1">
                <a:solidFill>
                  <a:srgbClr val="4915E8"/>
                </a:solidFill>
                <a:effectLst/>
                <a:latin typeface="Arial" panose="020B0604020202020204" pitchFamily="34" charset="0"/>
                <a:ea typeface="Times New Roman" panose="02020603050405020304" pitchFamily="18" charset="0"/>
                <a:cs typeface="Arial" panose="020B0604020202020204" pitchFamily="34" charset="0"/>
              </a:rPr>
              <a:t> є зоною конфлікту між морськими і континентальними державами. Оскільки він розташовується по обидві сторони від берегової лінії, його захист потрібно забезпечувати одночасно на суші і на морі... Його двоїста природа (суша-море) обумовлює специфічні проблеми його захисту ». </a:t>
            </a:r>
            <a:r>
              <a:rPr lang="uk-UA" sz="2000" b="1" i="1">
                <a:solidFill>
                  <a:srgbClr val="4915E8"/>
                </a:solidFill>
                <a:effectLst/>
                <a:latin typeface="Arial" panose="020B0604020202020204" pitchFamily="34" charset="0"/>
                <a:ea typeface="Times New Roman" panose="02020603050405020304" pitchFamily="18" charset="0"/>
                <a:cs typeface="Arial" panose="020B0604020202020204" pitchFamily="34" charset="0"/>
              </a:rPr>
              <a:t>(Н.Спайкмен)</a:t>
            </a:r>
            <a:endParaRPr lang="ru-UA" sz="2000" b="1">
              <a:solidFill>
                <a:srgbClr val="4915E8"/>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Рисунок 3">
            <a:extLst>
              <a:ext uri="{FF2B5EF4-FFF2-40B4-BE49-F238E27FC236}">
                <a16:creationId xmlns:a16="http://schemas.microsoft.com/office/drawing/2014/main" id="{23691BA5-3F34-A94E-B404-459B1D7D4419}"/>
              </a:ext>
            </a:extLst>
          </p:cNvPr>
          <p:cNvPicPr>
            <a:picLocks noChangeAspect="1"/>
          </p:cNvPicPr>
          <p:nvPr/>
        </p:nvPicPr>
        <p:blipFill>
          <a:blip r:embed="rId2"/>
          <a:stretch>
            <a:fillRect/>
          </a:stretch>
        </p:blipFill>
        <p:spPr>
          <a:xfrm>
            <a:off x="0" y="2057400"/>
            <a:ext cx="6502400" cy="4343400"/>
          </a:xfrm>
          <a:prstGeom prst="rect">
            <a:avLst/>
          </a:prstGeom>
        </p:spPr>
      </p:pic>
    </p:spTree>
    <p:extLst>
      <p:ext uri="{BB962C8B-B14F-4D97-AF65-F5344CB8AC3E}">
        <p14:creationId xmlns:p14="http://schemas.microsoft.com/office/powerpoint/2010/main" val="1575564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2CEF7739-E122-9549-BF8A-10F44FD526E4}"/>
              </a:ext>
            </a:extLst>
          </p:cNvPr>
          <p:cNvSpPr/>
          <p:nvPr/>
        </p:nvSpPr>
        <p:spPr>
          <a:xfrm>
            <a:off x="6858000" y="818029"/>
            <a:ext cx="5159827" cy="5221942"/>
          </a:xfrm>
          <a:prstGeom prst="rect">
            <a:avLst/>
          </a:prstGeom>
        </p:spPr>
        <p:txBody>
          <a:bodyPr wrap="square">
            <a:spAutoFit/>
          </a:bodyPr>
          <a:lstStyle/>
          <a:p>
            <a:pPr marL="19050" marR="19050" indent="304800" algn="just" fontAlgn="t">
              <a:spcBef>
                <a:spcPts val="150"/>
              </a:spcBef>
              <a:spcAft>
                <a:spcPts val="150"/>
              </a:spcAf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Н.Спайкмен визначав шкалу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10 основних критеріїв геополітичної міці держави</a:t>
            </a: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 </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поверхня території;</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природа кордонів;</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обсяг населення;</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наявність або відсутність корисних копалин;</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економічний і технологічний розвиток;</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фінансова міць;</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етнічна однорідність;</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рівень соціальної інтеграції;</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політична стабільність;</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a:p>
            <a:pPr marL="342900" marR="19050" lvl="0" indent="-342900" algn="just" fontAlgn="t">
              <a:spcBef>
                <a:spcPts val="150"/>
              </a:spcBef>
              <a:spcAft>
                <a:spcPts val="150"/>
              </a:spcAft>
              <a:buFont typeface="Symbol" pitchFamily="2" charset="2"/>
              <a:buChar char=""/>
              <a:tabLst>
                <a:tab pos="495935" algn="l"/>
              </a:tabLst>
            </a:pPr>
            <a:r>
              <a:rPr lang="uk-UA" sz="2000" b="1" dirty="0">
                <a:solidFill>
                  <a:srgbClr val="4915E8"/>
                </a:solidFill>
                <a:latin typeface="Arial" panose="020B0604020202020204" pitchFamily="34" charset="0"/>
                <a:ea typeface="Times New Roman" panose="02020603050405020304" pitchFamily="18" charset="0"/>
                <a:cs typeface="Arial" panose="020B0604020202020204" pitchFamily="34" charset="0"/>
              </a:rPr>
              <a:t>національний дух. </a:t>
            </a:r>
            <a:endParaRPr lang="ru-UA" sz="2000" b="1" dirty="0">
              <a:solidFill>
                <a:srgbClr val="4915E8"/>
              </a:solidFill>
              <a:latin typeface="Arial" panose="020B0604020202020204" pitchFamily="34" charset="0"/>
              <a:ea typeface="Times New Roman" panose="02020603050405020304" pitchFamily="18" charset="0"/>
              <a:cs typeface="Arial" panose="020B0604020202020204" pitchFamily="34" charset="0"/>
            </a:endParaRPr>
          </a:p>
        </p:txBody>
      </p:sp>
      <p:pic>
        <p:nvPicPr>
          <p:cNvPr id="8" name="Рисунок 7">
            <a:extLst>
              <a:ext uri="{FF2B5EF4-FFF2-40B4-BE49-F238E27FC236}">
                <a16:creationId xmlns:a16="http://schemas.microsoft.com/office/drawing/2014/main" id="{E5F60CE5-289E-9845-A322-4898B14E9813}"/>
              </a:ext>
            </a:extLst>
          </p:cNvPr>
          <p:cNvPicPr>
            <a:picLocks noChangeAspect="1"/>
          </p:cNvPicPr>
          <p:nvPr/>
        </p:nvPicPr>
        <p:blipFill>
          <a:blip r:embed="rId2"/>
          <a:stretch>
            <a:fillRect/>
          </a:stretch>
        </p:blipFill>
        <p:spPr>
          <a:xfrm>
            <a:off x="0" y="714900"/>
            <a:ext cx="6858000" cy="5325071"/>
          </a:xfrm>
          <a:prstGeom prst="rect">
            <a:avLst/>
          </a:prstGeom>
          <a:effectLst>
            <a:softEdge rad="127000"/>
          </a:effectLst>
        </p:spPr>
      </p:pic>
    </p:spTree>
    <p:extLst>
      <p:ext uri="{BB962C8B-B14F-4D97-AF65-F5344CB8AC3E}">
        <p14:creationId xmlns:p14="http://schemas.microsoft.com/office/powerpoint/2010/main" val="99155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86973C4-B01B-D34A-ACE0-71DC02019D70}"/>
              </a:ext>
            </a:extLst>
          </p:cNvPr>
          <p:cNvPicPr>
            <a:picLocks noChangeAspect="1"/>
          </p:cNvPicPr>
          <p:nvPr/>
        </p:nvPicPr>
        <p:blipFill>
          <a:blip r:embed="rId2"/>
          <a:stretch>
            <a:fillRect/>
          </a:stretch>
        </p:blipFill>
        <p:spPr>
          <a:xfrm>
            <a:off x="6674034" y="3793921"/>
            <a:ext cx="4572000" cy="2578100"/>
          </a:xfrm>
          <a:prstGeom prst="rect">
            <a:avLst/>
          </a:prstGeom>
        </p:spPr>
      </p:pic>
      <p:sp>
        <p:nvSpPr>
          <p:cNvPr id="3" name="Прямоугольник 2">
            <a:extLst>
              <a:ext uri="{FF2B5EF4-FFF2-40B4-BE49-F238E27FC236}">
                <a16:creationId xmlns:a16="http://schemas.microsoft.com/office/drawing/2014/main" id="{68A53EBB-B0DA-B74A-A8F1-468A7D497665}"/>
              </a:ext>
            </a:extLst>
          </p:cNvPr>
          <p:cNvSpPr/>
          <p:nvPr/>
        </p:nvSpPr>
        <p:spPr>
          <a:xfrm>
            <a:off x="6599463" y="604158"/>
            <a:ext cx="4933951" cy="2862322"/>
          </a:xfrm>
          <a:prstGeom prst="rect">
            <a:avLst/>
          </a:prstGeom>
        </p:spPr>
        <p:txBody>
          <a:bodyPr wrap="square">
            <a:spAutoFit/>
          </a:bodyPr>
          <a:lstStyle/>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якщо сумарний результат оцінки геополітичних можливостей держави за цими критеріями буде відносно невисокий, це майже безальтернативна необхідність входження цієї держави до більшого стратегічного союзу, але поступившись частиною свого суверенітету.</a:t>
            </a:r>
            <a:r>
              <a:rPr lang="ru-UA" sz="2000" b="1" dirty="0">
                <a:solidFill>
                  <a:srgbClr val="002060"/>
                </a:solidFill>
                <a:latin typeface="Arial" panose="020B0604020202020204" pitchFamily="34" charset="0"/>
                <a:cs typeface="Arial" panose="020B0604020202020204" pitchFamily="34" charset="0"/>
              </a:rPr>
              <a:t> </a:t>
            </a:r>
          </a:p>
        </p:txBody>
      </p:sp>
      <p:pic>
        <p:nvPicPr>
          <p:cNvPr id="4" name="Рисунок 3">
            <a:extLst>
              <a:ext uri="{FF2B5EF4-FFF2-40B4-BE49-F238E27FC236}">
                <a16:creationId xmlns:a16="http://schemas.microsoft.com/office/drawing/2014/main" id="{938FF0D9-D250-CE42-9585-BBCFD8BC8DF4}"/>
              </a:ext>
            </a:extLst>
          </p:cNvPr>
          <p:cNvPicPr>
            <a:picLocks noChangeAspect="1"/>
          </p:cNvPicPr>
          <p:nvPr/>
        </p:nvPicPr>
        <p:blipFill>
          <a:blip r:embed="rId3"/>
          <a:stretch>
            <a:fillRect/>
          </a:stretch>
        </p:blipFill>
        <p:spPr>
          <a:xfrm>
            <a:off x="403859" y="0"/>
            <a:ext cx="5114109" cy="6858000"/>
          </a:xfrm>
          <a:prstGeom prst="rect">
            <a:avLst/>
          </a:prstGeom>
        </p:spPr>
      </p:pic>
    </p:spTree>
    <p:extLst>
      <p:ext uri="{BB962C8B-B14F-4D97-AF65-F5344CB8AC3E}">
        <p14:creationId xmlns:p14="http://schemas.microsoft.com/office/powerpoint/2010/main" val="299183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62D0400-20B4-A248-90F2-A7ACFB679BA2}"/>
              </a:ext>
            </a:extLst>
          </p:cNvPr>
          <p:cNvPicPr>
            <a:picLocks noChangeAspect="1"/>
          </p:cNvPicPr>
          <p:nvPr/>
        </p:nvPicPr>
        <p:blipFill>
          <a:blip r:embed="rId2"/>
          <a:stretch>
            <a:fillRect/>
          </a:stretch>
        </p:blipFill>
        <p:spPr>
          <a:xfrm>
            <a:off x="4171043" y="3050068"/>
            <a:ext cx="7874000" cy="3810000"/>
          </a:xfrm>
          <a:prstGeom prst="rect">
            <a:avLst/>
          </a:prstGeom>
          <a:effectLst>
            <a:softEdge rad="127000"/>
          </a:effectLst>
        </p:spPr>
      </p:pic>
      <p:sp>
        <p:nvSpPr>
          <p:cNvPr id="3" name="Прямоугольник 2">
            <a:extLst>
              <a:ext uri="{FF2B5EF4-FFF2-40B4-BE49-F238E27FC236}">
                <a16:creationId xmlns:a16="http://schemas.microsoft.com/office/drawing/2014/main" id="{24DC0E0B-835D-1B42-A887-AEC3A7DA0B72}"/>
              </a:ext>
            </a:extLst>
          </p:cNvPr>
          <p:cNvSpPr/>
          <p:nvPr/>
        </p:nvSpPr>
        <p:spPr>
          <a:xfrm>
            <a:off x="4165600" y="136450"/>
            <a:ext cx="7873999" cy="2913618"/>
          </a:xfrm>
          <a:prstGeom prst="rect">
            <a:avLst/>
          </a:prstGeom>
        </p:spPr>
        <p:txBody>
          <a:bodyPr wrap="square">
            <a:spAutoFit/>
          </a:bodyPr>
          <a:lstStyle/>
          <a:p>
            <a:pPr marR="19050" indent="457200" algn="just" fontAlgn="t">
              <a:spcBef>
                <a:spcPts val="150"/>
              </a:spcBef>
              <a:spcAft>
                <a:spcPts val="150"/>
              </a:spcAf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Спайкмен був затятим прихильником глобальної системи безпеки США, яку назвав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«інтегрованим контролем над територією»</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відкинувши ідею американського ізоляціонізму і відстоюючи ідею активного втручання США у справи Європи. </a:t>
            </a:r>
          </a:p>
          <a:p>
            <a:pPr marR="19050" indent="457200" algn="just" fontAlgn="t">
              <a:spcBef>
                <a:spcPts val="150"/>
              </a:spcBef>
              <a:spcAft>
                <a:spcPts val="150"/>
              </a:spcAf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Спайкмен вперше висунув ідею здійснення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«політики анаконди» на планетарному рівні</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намагався обґрунтувати контроль і придушення за її допомогою берегових територій афро-азійських, арабських країн, Індії та Китаю.</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Рисунок 4">
            <a:extLst>
              <a:ext uri="{FF2B5EF4-FFF2-40B4-BE49-F238E27FC236}">
                <a16:creationId xmlns:a16="http://schemas.microsoft.com/office/drawing/2014/main" id="{F3FA7FE0-2061-AE41-B302-40695AF8D3E6}"/>
              </a:ext>
            </a:extLst>
          </p:cNvPr>
          <p:cNvPicPr>
            <a:picLocks noChangeAspect="1"/>
          </p:cNvPicPr>
          <p:nvPr/>
        </p:nvPicPr>
        <p:blipFill rotWithShape="1">
          <a:blip r:embed="rId3"/>
          <a:srcRect l="24914" t="27549" r="24712" b="26427"/>
          <a:stretch/>
        </p:blipFill>
        <p:spPr>
          <a:xfrm>
            <a:off x="146957" y="3526442"/>
            <a:ext cx="4523015" cy="2530929"/>
          </a:xfrm>
          <a:prstGeom prst="rect">
            <a:avLst/>
          </a:prstGeom>
        </p:spPr>
      </p:pic>
      <p:pic>
        <p:nvPicPr>
          <p:cNvPr id="6" name="Рисунок 5">
            <a:extLst>
              <a:ext uri="{FF2B5EF4-FFF2-40B4-BE49-F238E27FC236}">
                <a16:creationId xmlns:a16="http://schemas.microsoft.com/office/drawing/2014/main" id="{A096D9D9-544A-5C4C-B032-A86E85DA7E19}"/>
              </a:ext>
            </a:extLst>
          </p:cNvPr>
          <p:cNvPicPr>
            <a:picLocks noChangeAspect="1"/>
          </p:cNvPicPr>
          <p:nvPr/>
        </p:nvPicPr>
        <p:blipFill>
          <a:blip r:embed="rId4"/>
          <a:stretch>
            <a:fillRect/>
          </a:stretch>
        </p:blipFill>
        <p:spPr>
          <a:xfrm>
            <a:off x="141514" y="666790"/>
            <a:ext cx="4018642" cy="2383278"/>
          </a:xfrm>
          <a:prstGeom prst="rect">
            <a:avLst/>
          </a:prstGeom>
          <a:effectLst>
            <a:softEdge rad="127000"/>
          </a:effectLst>
        </p:spPr>
      </p:pic>
    </p:spTree>
    <p:extLst>
      <p:ext uri="{BB962C8B-B14F-4D97-AF65-F5344CB8AC3E}">
        <p14:creationId xmlns:p14="http://schemas.microsoft.com/office/powerpoint/2010/main" val="2225840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6EB18066-186F-7B4C-993A-1335F4E0129D}"/>
              </a:ext>
            </a:extLst>
          </p:cNvPr>
          <p:cNvSpPr/>
          <p:nvPr/>
        </p:nvSpPr>
        <p:spPr>
          <a:xfrm>
            <a:off x="5758543" y="305068"/>
            <a:ext cx="6096000" cy="6247864"/>
          </a:xfrm>
          <a:prstGeom prst="rect">
            <a:avLst/>
          </a:prstGeom>
        </p:spPr>
        <p:txBody>
          <a:bodyPr>
            <a:spAutoFit/>
          </a:bodyPr>
          <a:lstStyle/>
          <a:p>
            <a:pPr marR="19050" indent="457200" algn="just" fontAlgn="t">
              <a:spcBef>
                <a:spcPts val="150"/>
              </a:spcBef>
              <a:spcAft>
                <a:spcPts val="150"/>
              </a:spcAf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Серед наукових здобутків Спайкмена слід відзначити введення ним у науковий обіг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концепту</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«Серединного океану»</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Midland Ocean</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На думку автора, в стародавньому світі та епоху середньовіччя роль Серединного океану відігравало Середземне море,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в сучасних же геополітичних реаліях ця роль перейшла до Атлантичного океану і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«атлантичного континенту»</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 США і Західної Європи.</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marR="19050" indent="457200" algn="just" fontAlgn="t">
              <a:spcBef>
                <a:spcPts val="150"/>
              </a:spcBef>
              <a:spcAft>
                <a:spcPts val="150"/>
              </a:spcAft>
            </a:pP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Цей теоретично визначений континент, </a:t>
            </a:r>
            <a:r>
              <a:rPr lang="uk-UA" sz="2000"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«Нова Атлантида»</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 об’єднує усі держави атлантистського простору</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які пов’язані спільною західноєвропейською культурою, ідеологією лібералізму і демократії, єдністю політичної і технологічної долі.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Західна Європа і Східне узбережжя Північної Америки є своєрідним мозком атлантистської спільноти, а Європа загалом є економічним, військовим і інтелектуальним додатком США</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ru-UA" sz="2000" b="1"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 name="Рисунок 2">
            <a:extLst>
              <a:ext uri="{FF2B5EF4-FFF2-40B4-BE49-F238E27FC236}">
                <a16:creationId xmlns:a16="http://schemas.microsoft.com/office/drawing/2014/main" id="{F57DD41F-CE68-4D42-A85D-0CC48D7CF936}"/>
              </a:ext>
            </a:extLst>
          </p:cNvPr>
          <p:cNvPicPr>
            <a:picLocks noChangeAspect="1"/>
          </p:cNvPicPr>
          <p:nvPr/>
        </p:nvPicPr>
        <p:blipFill>
          <a:blip r:embed="rId2"/>
          <a:stretch>
            <a:fillRect/>
          </a:stretch>
        </p:blipFill>
        <p:spPr>
          <a:xfrm>
            <a:off x="337457" y="753834"/>
            <a:ext cx="5350331" cy="5350331"/>
          </a:xfrm>
          <a:prstGeom prst="rect">
            <a:avLst/>
          </a:prstGeom>
        </p:spPr>
      </p:pic>
    </p:spTree>
    <p:extLst>
      <p:ext uri="{BB962C8B-B14F-4D97-AF65-F5344CB8AC3E}">
        <p14:creationId xmlns:p14="http://schemas.microsoft.com/office/powerpoint/2010/main" val="345855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E0B1CC90-DFF4-CB48-8775-64AE22C52305}"/>
              </a:ext>
            </a:extLst>
          </p:cNvPr>
          <p:cNvSpPr>
            <a:spLocks noGrp="1"/>
          </p:cNvSpPr>
          <p:nvPr>
            <p:ph type="body" sz="half" idx="2"/>
          </p:nvPr>
        </p:nvSpPr>
        <p:spPr>
          <a:xfrm>
            <a:off x="5866394" y="85725"/>
            <a:ext cx="6291262" cy="6686550"/>
          </a:xfrm>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p:spPr>
        <p:txBody>
          <a:bodyPr>
            <a:normAutofit fontScale="85000" lnSpcReduction="10000"/>
          </a:bodyPr>
          <a:lstStyle/>
          <a:p>
            <a:r>
              <a:rPr lang="uk-UA" sz="2100" b="1" i="1" dirty="0">
                <a:solidFill>
                  <a:srgbClr val="FF0000"/>
                </a:solidFill>
                <a:latin typeface="Arial" panose="020B0604020202020204" pitchFamily="34" charset="0"/>
                <a:cs typeface="Arial" panose="020B0604020202020204" pitchFamily="34" charset="0"/>
              </a:rPr>
              <a:t>Англо-американська геополітика має низку відмінностей від європейської традиції</a:t>
            </a:r>
            <a:r>
              <a:rPr lang="uk-UA" sz="1900" b="1" dirty="0">
                <a:solidFill>
                  <a:srgbClr val="FF0000"/>
                </a:solidFill>
                <a:latin typeface="Arial" panose="020B0604020202020204" pitchFamily="34" charset="0"/>
                <a:cs typeface="Arial" panose="020B0604020202020204" pitchFamily="34" charset="0"/>
              </a:rPr>
              <a:t>:</a:t>
            </a:r>
            <a:endParaRPr lang="ru-UA" sz="1900" b="1" dirty="0">
              <a:solidFill>
                <a:srgbClr val="FF000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002060"/>
                </a:solidFill>
                <a:latin typeface="Arial" panose="020B0604020202020204" pitchFamily="34" charset="0"/>
                <a:cs typeface="Arial" panose="020B0604020202020204" pitchFamily="34" charset="0"/>
              </a:rPr>
              <a:t>орієнтувалася більше на </a:t>
            </a:r>
            <a:r>
              <a:rPr lang="uk-UA" sz="1900" b="1" dirty="0">
                <a:solidFill>
                  <a:srgbClr val="FF0000"/>
                </a:solidFill>
                <a:latin typeface="Arial" panose="020B0604020202020204" pitchFamily="34" charset="0"/>
                <a:cs typeface="Arial" panose="020B0604020202020204" pitchFamily="34" charset="0"/>
              </a:rPr>
              <a:t>морський простір</a:t>
            </a:r>
            <a:r>
              <a:rPr lang="uk-UA" sz="1900" b="1" dirty="0">
                <a:solidFill>
                  <a:srgbClr val="002060"/>
                </a:solidFill>
                <a:latin typeface="Arial" panose="020B0604020202020204" pitchFamily="34" charset="0"/>
                <a:cs typeface="Arial" panose="020B0604020202020204" pitchFamily="34" charset="0"/>
              </a:rPr>
              <a:t>, що було обумовлено особливостями англосаксонського світу, який панував на морях;</a:t>
            </a:r>
            <a:endParaRPr lang="ru-UA" sz="1900" b="1" dirty="0">
              <a:solidFill>
                <a:srgbClr val="00206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FF0000"/>
                </a:solidFill>
                <a:latin typeface="Arial" panose="020B0604020202020204" pitchFamily="34" charset="0"/>
                <a:cs typeface="Arial" panose="020B0604020202020204" pitchFamily="34" charset="0"/>
              </a:rPr>
              <a:t>позбавлена духу реваншизму</a:t>
            </a:r>
            <a:r>
              <a:rPr lang="uk-UA" sz="1900" b="1" dirty="0">
                <a:solidFill>
                  <a:srgbClr val="002060"/>
                </a:solidFill>
                <a:latin typeface="Arial" panose="020B0604020202020204" pitchFamily="34" charset="0"/>
                <a:cs typeface="Arial" panose="020B0604020202020204" pitchFamily="34" charset="0"/>
              </a:rPr>
              <a:t>, однак, водночас, </a:t>
            </a:r>
            <a:r>
              <a:rPr lang="uk-UA" sz="1900" b="1" dirty="0">
                <a:solidFill>
                  <a:srgbClr val="FF0000"/>
                </a:solidFill>
                <a:latin typeface="Arial" panose="020B0604020202020204" pitchFamily="34" charset="0"/>
                <a:cs typeface="Arial" panose="020B0604020202020204" pitchFamily="34" charset="0"/>
              </a:rPr>
              <a:t>не була вільна від колоніалізму, імперіалізму і мілітаризму</a:t>
            </a:r>
            <a:r>
              <a:rPr lang="uk-UA" sz="1900" b="1" dirty="0">
                <a:solidFill>
                  <a:srgbClr val="002060"/>
                </a:solidFill>
                <a:latin typeface="Arial" panose="020B0604020202020204" pitchFamily="34" charset="0"/>
                <a:cs typeface="Arial" panose="020B0604020202020204" pitchFamily="34" charset="0"/>
              </a:rPr>
              <a:t>;</a:t>
            </a:r>
            <a:endParaRPr lang="ru-UA" sz="1900" b="1" dirty="0">
              <a:solidFill>
                <a:srgbClr val="00206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002060"/>
                </a:solidFill>
                <a:latin typeface="Arial" panose="020B0604020202020204" pitchFamily="34" charset="0"/>
                <a:cs typeface="Arial" panose="020B0604020202020204" pitchFamily="34" charset="0"/>
              </a:rPr>
              <a:t>базувалася на </a:t>
            </a:r>
            <a:r>
              <a:rPr lang="uk-UA" sz="1900" b="1" dirty="0">
                <a:solidFill>
                  <a:srgbClr val="FF0000"/>
                </a:solidFill>
                <a:latin typeface="Arial" panose="020B0604020202020204" pitchFamily="34" charset="0"/>
                <a:cs typeface="Arial" panose="020B0604020202020204" pitchFamily="34" charset="0"/>
              </a:rPr>
              <a:t>визнанні світового лідерства як ключової цінності глобальної політики і морської могутності як найбільш ефективного способу освоєння світового простор</a:t>
            </a:r>
            <a:r>
              <a:rPr lang="uk-UA" sz="1900" b="1" dirty="0">
                <a:solidFill>
                  <a:srgbClr val="002060"/>
                </a:solidFill>
                <a:latin typeface="Arial" panose="020B0604020202020204" pitchFamily="34" charset="0"/>
                <a:cs typeface="Arial" panose="020B0604020202020204" pitchFamily="34" charset="0"/>
              </a:rPr>
              <a:t>у, тож місія морського типу цивілізації – це світове панування;</a:t>
            </a:r>
            <a:endParaRPr lang="ru-UA" sz="1900" b="1" dirty="0">
              <a:solidFill>
                <a:srgbClr val="00206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002060"/>
                </a:solidFill>
                <a:latin typeface="Arial" panose="020B0604020202020204" pitchFamily="34" charset="0"/>
                <a:cs typeface="Arial" panose="020B0604020202020204" pitchFamily="34" charset="0"/>
              </a:rPr>
              <a:t>мала </a:t>
            </a:r>
            <a:r>
              <a:rPr lang="uk-UA" sz="1900" b="1" dirty="0">
                <a:solidFill>
                  <a:srgbClr val="FF0000"/>
                </a:solidFill>
                <a:latin typeface="Arial" panose="020B0604020202020204" pitchFamily="34" charset="0"/>
                <a:cs typeface="Arial" panose="020B0604020202020204" pitchFamily="34" charset="0"/>
              </a:rPr>
              <a:t>прикладну орієнтацію з використанням силового фактору</a:t>
            </a:r>
            <a:r>
              <a:rPr lang="uk-UA" sz="1900" b="1" dirty="0">
                <a:solidFill>
                  <a:srgbClr val="002060"/>
                </a:solidFill>
                <a:latin typeface="Arial" panose="020B0604020202020204" pitchFamily="34" charset="0"/>
                <a:cs typeface="Arial" panose="020B0604020202020204" pitchFamily="34" charset="0"/>
              </a:rPr>
              <a:t>, обіймалася не тільки формуванням теоретичної спадщини, але й безпосередньо </a:t>
            </a:r>
            <a:r>
              <a:rPr lang="uk-UA" sz="1900" b="1" dirty="0">
                <a:solidFill>
                  <a:srgbClr val="FF0000"/>
                </a:solidFill>
                <a:latin typeface="Arial" panose="020B0604020202020204" pitchFamily="34" charset="0"/>
                <a:cs typeface="Arial" panose="020B0604020202020204" pitchFamily="34" charset="0"/>
              </a:rPr>
              <a:t>«здійснювала» геополітику</a:t>
            </a:r>
            <a:r>
              <a:rPr lang="uk-UA" sz="1900" b="1" dirty="0">
                <a:solidFill>
                  <a:srgbClr val="002060"/>
                </a:solidFill>
                <a:latin typeface="Arial" panose="020B0604020202020204" pitchFamily="34" charset="0"/>
                <a:cs typeface="Arial" panose="020B0604020202020204" pitchFamily="34" charset="0"/>
              </a:rPr>
              <a:t>, розробивши цілий арсенал </a:t>
            </a:r>
            <a:r>
              <a:rPr lang="uk-UA" sz="1900" b="1" dirty="0">
                <a:solidFill>
                  <a:srgbClr val="FF0000"/>
                </a:solidFill>
                <a:latin typeface="Arial" panose="020B0604020202020204" pitchFamily="34" charset="0"/>
                <a:cs typeface="Arial" panose="020B0604020202020204" pitchFamily="34" charset="0"/>
              </a:rPr>
              <a:t>реальних геополітичних технологій</a:t>
            </a:r>
            <a:r>
              <a:rPr lang="uk-UA" sz="1900" b="1" dirty="0">
                <a:solidFill>
                  <a:srgbClr val="002060"/>
                </a:solidFill>
                <a:latin typeface="Arial" panose="020B0604020202020204" pitchFamily="34" charset="0"/>
                <a:cs typeface="Arial" panose="020B0604020202020204" pitchFamily="34" charset="0"/>
              </a:rPr>
              <a:t>;</a:t>
            </a:r>
            <a:endParaRPr lang="ru-UA" sz="1900" b="1" dirty="0">
              <a:solidFill>
                <a:srgbClr val="002060"/>
              </a:solidFill>
              <a:latin typeface="Arial" panose="020B0604020202020204" pitchFamily="34" charset="0"/>
              <a:cs typeface="Arial" panose="020B0604020202020204" pitchFamily="34" charset="0"/>
            </a:endParaRPr>
          </a:p>
          <a:p>
            <a:pPr marL="342900" lvl="0" indent="-342900">
              <a:buFont typeface="Wingdings" pitchFamily="2" charset="2"/>
              <a:buChar char="ü"/>
            </a:pPr>
            <a:r>
              <a:rPr lang="uk-UA" sz="1900" b="1" dirty="0">
                <a:solidFill>
                  <a:srgbClr val="002060"/>
                </a:solidFill>
                <a:latin typeface="Arial" panose="020B0604020202020204" pitchFamily="34" charset="0"/>
                <a:cs typeface="Arial" panose="020B0604020202020204" pitchFamily="34" charset="0"/>
              </a:rPr>
              <a:t>якщо у континентальній геополітиці йшлося передусім про форми контроля, що пов’язані з етнокультурними засадами державності і мають радше континентальний або регіональний вимір, то </a:t>
            </a:r>
            <a:r>
              <a:rPr lang="uk-UA" sz="1900" b="1" dirty="0">
                <a:solidFill>
                  <a:srgbClr val="FF0000"/>
                </a:solidFill>
                <a:latin typeface="Arial" panose="020B0604020202020204" pitchFamily="34" charset="0"/>
                <a:cs typeface="Arial" panose="020B0604020202020204" pitchFamily="34" charset="0"/>
              </a:rPr>
              <a:t>англо-американська геополітична школа відпрацьовувала ідею світового простору як єдиного організму і механізми втілення світового панування загал</a:t>
            </a:r>
            <a:r>
              <a:rPr lang="uk-UA" sz="1900" b="1" dirty="0">
                <a:solidFill>
                  <a:srgbClr val="002060"/>
                </a:solidFill>
                <a:latin typeface="Arial" panose="020B0604020202020204" pitchFamily="34" charset="0"/>
                <a:cs typeface="Arial" panose="020B0604020202020204" pitchFamily="34" charset="0"/>
              </a:rPr>
              <a:t>ом.</a:t>
            </a:r>
            <a:endParaRPr lang="ru-UA" sz="1900" b="1" dirty="0">
              <a:solidFill>
                <a:srgbClr val="002060"/>
              </a:solidFill>
              <a:latin typeface="Arial" panose="020B0604020202020204" pitchFamily="34" charset="0"/>
              <a:cs typeface="Arial" panose="020B0604020202020204" pitchFamily="34" charset="0"/>
            </a:endParaRPr>
          </a:p>
          <a:p>
            <a:endParaRPr lang="ru-UA" dirty="0"/>
          </a:p>
        </p:txBody>
      </p:sp>
      <p:pic>
        <p:nvPicPr>
          <p:cNvPr id="7" name="Рисунок 6">
            <a:extLst>
              <a:ext uri="{FF2B5EF4-FFF2-40B4-BE49-F238E27FC236}">
                <a16:creationId xmlns:a16="http://schemas.microsoft.com/office/drawing/2014/main" id="{CC4724C3-7899-C940-BDB0-20240A58124D}"/>
              </a:ext>
            </a:extLst>
          </p:cNvPr>
          <p:cNvPicPr>
            <a:picLocks noChangeAspect="1"/>
          </p:cNvPicPr>
          <p:nvPr/>
        </p:nvPicPr>
        <p:blipFill>
          <a:blip r:embed="rId2"/>
          <a:stretch>
            <a:fillRect/>
          </a:stretch>
        </p:blipFill>
        <p:spPr>
          <a:xfrm>
            <a:off x="0" y="0"/>
            <a:ext cx="5809456" cy="6858000"/>
          </a:xfrm>
          <a:prstGeom prst="rect">
            <a:avLst/>
          </a:prstGeom>
        </p:spPr>
      </p:pic>
    </p:spTree>
    <p:extLst>
      <p:ext uri="{BB962C8B-B14F-4D97-AF65-F5344CB8AC3E}">
        <p14:creationId xmlns:p14="http://schemas.microsoft.com/office/powerpoint/2010/main" val="2296043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6D94BC0-CF4D-7345-AC79-0990A415F8D4}"/>
              </a:ext>
            </a:extLst>
          </p:cNvPr>
          <p:cNvSpPr/>
          <p:nvPr/>
        </p:nvSpPr>
        <p:spPr>
          <a:xfrm>
            <a:off x="6096000" y="423013"/>
            <a:ext cx="6096000" cy="5632311"/>
          </a:xfrm>
          <a:prstGeom prst="rect">
            <a:avLst/>
          </a:prstGeom>
        </p:spPr>
        <p:txBody>
          <a:bodyPr>
            <a:spAutoFit/>
          </a:bodyPr>
          <a:lstStyle/>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Спайкмен запевняв, що з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часом має зменшуватися політична суверенність європейських держав</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а влада перейде до особливої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інстанції, що об’єднує представників усіх «атлантичних просторів» і підкорюється домінуванню США</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Серед 3-х найбільших центрів світової могутності, які виділив Спайкмен, а саме Атлантичне узбережжя Північної Америки, Європейське узбережжя, Євразійський Далекий Схід,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ключову роль буде відігравати Атлантичний блок </a:t>
            </a:r>
            <a:r>
              <a:rPr lang="uk-UA" sz="2000" b="1" dirty="0">
                <a:solidFill>
                  <a:srgbClr val="002060"/>
                </a:solidFill>
                <a:latin typeface="Arial" panose="020B0604020202020204" pitchFamily="34" charset="0"/>
                <a:ea typeface="Times New Roman" panose="02020603050405020304" pitchFamily="18" charset="0"/>
                <a:cs typeface="Arial" panose="020B0604020202020204" pitchFamily="34" charset="0"/>
              </a:rPr>
              <a:t>(хоча він вважав можливим і перетворення Індії у четвертий центр світової політики). </a:t>
            </a:r>
            <a:r>
              <a:rPr lang="uk-UA" sz="2000" b="1" dirty="0">
                <a:solidFill>
                  <a:srgbClr val="FF0000"/>
                </a:solidFill>
                <a:latin typeface="Arial" panose="020B0604020202020204" pitchFamily="34" charset="0"/>
                <a:ea typeface="Times New Roman" panose="02020603050405020304" pitchFamily="18" charset="0"/>
                <a:cs typeface="Arial" panose="020B0604020202020204" pitchFamily="34" charset="0"/>
              </a:rPr>
              <a:t>Тим самим Спайкмен зі своєю концепцією Серединного океану став одним з фундаторів створення Північно-Атлантистського Союзу після Другої світової війни. </a:t>
            </a:r>
            <a:endParaRPr lang="ru-UA" sz="2000" b="1" dirty="0">
              <a:solidFill>
                <a:srgbClr val="FF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A33434A2-17E4-1E42-88DD-9BA3EC594988}"/>
              </a:ext>
            </a:extLst>
          </p:cNvPr>
          <p:cNvPicPr>
            <a:picLocks noChangeAspect="1"/>
          </p:cNvPicPr>
          <p:nvPr/>
        </p:nvPicPr>
        <p:blipFill>
          <a:blip r:embed="rId2"/>
          <a:stretch>
            <a:fillRect/>
          </a:stretch>
        </p:blipFill>
        <p:spPr>
          <a:xfrm>
            <a:off x="371740" y="145350"/>
            <a:ext cx="5436981" cy="3093818"/>
          </a:xfrm>
          <a:prstGeom prst="rect">
            <a:avLst/>
          </a:prstGeom>
        </p:spPr>
      </p:pic>
      <p:pic>
        <p:nvPicPr>
          <p:cNvPr id="4" name="Рисунок 3">
            <a:extLst>
              <a:ext uri="{FF2B5EF4-FFF2-40B4-BE49-F238E27FC236}">
                <a16:creationId xmlns:a16="http://schemas.microsoft.com/office/drawing/2014/main" id="{78C0E8F9-3DF0-7845-9F95-C5CE5989D82A}"/>
              </a:ext>
            </a:extLst>
          </p:cNvPr>
          <p:cNvPicPr>
            <a:picLocks noChangeAspect="1"/>
          </p:cNvPicPr>
          <p:nvPr/>
        </p:nvPicPr>
        <p:blipFill>
          <a:blip r:embed="rId3"/>
          <a:stretch>
            <a:fillRect/>
          </a:stretch>
        </p:blipFill>
        <p:spPr>
          <a:xfrm>
            <a:off x="859471" y="3219947"/>
            <a:ext cx="4461517" cy="3638053"/>
          </a:xfrm>
          <a:prstGeom prst="rect">
            <a:avLst/>
          </a:prstGeom>
        </p:spPr>
      </p:pic>
    </p:spTree>
    <p:extLst>
      <p:ext uri="{BB962C8B-B14F-4D97-AF65-F5344CB8AC3E}">
        <p14:creationId xmlns:p14="http://schemas.microsoft.com/office/powerpoint/2010/main" val="3135300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285B7C-87B7-E54F-B827-6DB3F094605E}"/>
              </a:ext>
            </a:extLst>
          </p:cNvPr>
          <p:cNvSpPr txBox="1">
            <a:spLocks/>
          </p:cNvSpPr>
          <p:nvPr/>
        </p:nvSpPr>
        <p:spPr>
          <a:xfrm>
            <a:off x="4392387" y="3429000"/>
            <a:ext cx="3714098" cy="1698171"/>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t>ДЯКУЮ ЗА УВАГУ!</a:t>
            </a:r>
            <a:br>
              <a:rPr lang="uk-UA" b="1" i="1" dirty="0">
                <a:solidFill>
                  <a:srgbClr val="FF0000"/>
                </a:solidFill>
                <a:latin typeface="Arial" panose="020B0604020202020204" pitchFamily="34" charset="0"/>
                <a:ea typeface="Times New Roman" panose="02020603050405020304" pitchFamily="18" charset="0"/>
                <a:cs typeface="Arial" panose="020B0604020202020204" pitchFamily="34" charset="0"/>
              </a:rPr>
            </a:br>
            <a:endParaRPr lang="ru-UA" i="1" dirty="0"/>
          </a:p>
        </p:txBody>
      </p:sp>
    </p:spTree>
    <p:extLst>
      <p:ext uri="{BB962C8B-B14F-4D97-AF65-F5344CB8AC3E}">
        <p14:creationId xmlns:p14="http://schemas.microsoft.com/office/powerpoint/2010/main" val="610838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DC2ACDE-12FD-2E49-B763-F4870C775C23}"/>
              </a:ext>
            </a:extLst>
          </p:cNvPr>
          <p:cNvPicPr>
            <a:picLocks noChangeAspect="1"/>
          </p:cNvPicPr>
          <p:nvPr/>
        </p:nvPicPr>
        <p:blipFill rotWithShape="1">
          <a:blip r:embed="rId2"/>
          <a:srcRect l="45208"/>
          <a:stretch/>
        </p:blipFill>
        <p:spPr>
          <a:xfrm>
            <a:off x="-33994" y="227913"/>
            <a:ext cx="3977199" cy="5437081"/>
          </a:xfrm>
          <a:prstGeom prst="rect">
            <a:avLst/>
          </a:prstGeom>
        </p:spPr>
      </p:pic>
      <p:sp>
        <p:nvSpPr>
          <p:cNvPr id="3" name="Объект 2">
            <a:extLst>
              <a:ext uri="{FF2B5EF4-FFF2-40B4-BE49-F238E27FC236}">
                <a16:creationId xmlns:a16="http://schemas.microsoft.com/office/drawing/2014/main" id="{22474F8E-0713-C04F-AD95-9C48BA001411}"/>
              </a:ext>
            </a:extLst>
          </p:cNvPr>
          <p:cNvSpPr>
            <a:spLocks noGrp="1"/>
          </p:cNvSpPr>
          <p:nvPr>
            <p:ph idx="1"/>
          </p:nvPr>
        </p:nvSpPr>
        <p:spPr>
          <a:xfrm>
            <a:off x="6153915" y="212673"/>
            <a:ext cx="5845011" cy="6507481"/>
          </a:xfrm>
        </p:spPr>
        <p:txBody>
          <a:bodyPr>
            <a:normAutofit fontScale="92500"/>
          </a:bodyPr>
          <a:lstStyle/>
          <a:p>
            <a:pPr marL="0" indent="0">
              <a:buNone/>
            </a:pPr>
            <a:r>
              <a:rPr lang="uk-UA" sz="2600" b="1" dirty="0">
                <a:solidFill>
                  <a:srgbClr val="FF0000"/>
                </a:solidFill>
                <a:latin typeface="Arial" panose="020B0604020202020204" pitchFamily="34" charset="0"/>
                <a:cs typeface="Arial" panose="020B0604020202020204" pitchFamily="34" charset="0"/>
              </a:rPr>
              <a:t>АЛЬФРЕД ТАЙЄР МЕХЕН  </a:t>
            </a:r>
          </a:p>
          <a:p>
            <a:pPr marL="0" indent="0">
              <a:buNone/>
            </a:pPr>
            <a:r>
              <a:rPr lang="uk-UA" sz="2400" b="1" dirty="0">
                <a:solidFill>
                  <a:srgbClr val="4915E8"/>
                </a:solidFill>
              </a:rPr>
              <a:t>«Батько атлантизму» </a:t>
            </a:r>
          </a:p>
          <a:p>
            <a:pPr marL="0" indent="0">
              <a:buNone/>
            </a:pPr>
            <a:r>
              <a:rPr lang="uk-UA" sz="2400" b="1" dirty="0">
                <a:solidFill>
                  <a:srgbClr val="002060"/>
                </a:solidFill>
              </a:rPr>
              <a:t>адмірал флоту США, військовий історик, військово-морський теоретик;  кайзер Вільгельм ІІ вчив напам'ять Мехена</a:t>
            </a:r>
          </a:p>
          <a:p>
            <a:pPr marL="0" indent="0">
              <a:buNone/>
            </a:pPr>
            <a:r>
              <a:rPr lang="uk-UA" sz="2400" b="1" dirty="0">
                <a:solidFill>
                  <a:srgbClr val="002060"/>
                </a:solidFill>
              </a:rPr>
              <a:t>Основні його ідеї викладені в таких працях:</a:t>
            </a:r>
          </a:p>
          <a:p>
            <a:pPr marL="0" indent="0">
              <a:buNone/>
            </a:pPr>
            <a:r>
              <a:rPr lang="uk-UA" sz="2400" b="1" dirty="0">
                <a:solidFill>
                  <a:srgbClr val="002060"/>
                </a:solidFill>
              </a:rPr>
              <a:t> </a:t>
            </a:r>
            <a:r>
              <a:rPr lang="uk-UA" sz="2400" b="1" dirty="0">
                <a:solidFill>
                  <a:srgbClr val="4915E8"/>
                </a:solidFill>
              </a:rPr>
              <a:t>«Вплив морської сили на історію (1660-1783)» (1890) </a:t>
            </a:r>
            <a:r>
              <a:rPr lang="uk-UA" sz="2400" b="1" dirty="0">
                <a:solidFill>
                  <a:srgbClr val="002060"/>
                </a:solidFill>
              </a:rPr>
              <a:t>– ця робота перевидавалася у США та Великобританії 32 разів; «Євангеліє британської величі»</a:t>
            </a:r>
          </a:p>
          <a:p>
            <a:pPr marL="0" indent="0">
              <a:buNone/>
            </a:pPr>
            <a:r>
              <a:rPr lang="uk-UA" sz="2400" b="1" dirty="0">
                <a:solidFill>
                  <a:srgbClr val="002060"/>
                </a:solidFill>
              </a:rPr>
              <a:t>«Вплив морської сили на Французьку революцію та Імперію: 1793-1812» (1892), </a:t>
            </a:r>
          </a:p>
          <a:p>
            <a:pPr marL="0" indent="0">
              <a:buNone/>
            </a:pPr>
            <a:r>
              <a:rPr lang="uk-UA" sz="2400" b="1" dirty="0">
                <a:solidFill>
                  <a:srgbClr val="002060"/>
                </a:solidFill>
              </a:rPr>
              <a:t>«Зацікавленість Америки в морській силі в теперішньому та майбутньому» (1897), </a:t>
            </a:r>
            <a:r>
              <a:rPr lang="uk-UA" sz="2400" b="1" i="1" dirty="0">
                <a:solidFill>
                  <a:srgbClr val="002060"/>
                </a:solidFill>
              </a:rPr>
              <a:t>«</a:t>
            </a:r>
            <a:r>
              <a:rPr lang="uk-UA" sz="2400" b="1" dirty="0">
                <a:solidFill>
                  <a:srgbClr val="002060"/>
                </a:solidFill>
              </a:rPr>
              <a:t>Проблема Азії та її вплив на міжнародну політику» (1900), «Морська сила та її відношення до війни 1812 року» (1905). </a:t>
            </a:r>
            <a:endParaRPr lang="ru-UA" sz="2400" b="1" dirty="0">
              <a:solidFill>
                <a:srgbClr val="002060"/>
              </a:solidFill>
            </a:endParaRPr>
          </a:p>
          <a:p>
            <a:endParaRPr lang="ru-UA" dirty="0"/>
          </a:p>
        </p:txBody>
      </p:sp>
      <p:sp>
        <p:nvSpPr>
          <p:cNvPr id="6" name="Заголовок 5">
            <a:extLst>
              <a:ext uri="{FF2B5EF4-FFF2-40B4-BE49-F238E27FC236}">
                <a16:creationId xmlns:a16="http://schemas.microsoft.com/office/drawing/2014/main" id="{28AF0D8B-B5F7-5049-B82B-8855222D95DA}"/>
              </a:ext>
            </a:extLst>
          </p:cNvPr>
          <p:cNvSpPr>
            <a:spLocks noGrp="1"/>
          </p:cNvSpPr>
          <p:nvPr>
            <p:ph type="title"/>
          </p:nvPr>
        </p:nvSpPr>
        <p:spPr>
          <a:xfrm>
            <a:off x="552450" y="5847874"/>
            <a:ext cx="2834640" cy="991552"/>
          </a:xfrm>
        </p:spPr>
        <p:txBody>
          <a:bodyPr>
            <a:normAutofit fontScale="90000"/>
          </a:bodyPr>
          <a:lstStyle/>
          <a:p>
            <a:pPr algn="ctr"/>
            <a:r>
              <a:rPr lang="ru-UA" b="1" dirty="0">
                <a:solidFill>
                  <a:srgbClr val="7030A0"/>
                </a:solidFill>
              </a:rPr>
              <a:t>Альфред Мехен</a:t>
            </a:r>
            <a:br>
              <a:rPr lang="ru-UA" b="1" dirty="0">
                <a:solidFill>
                  <a:srgbClr val="7030A0"/>
                </a:solidFill>
              </a:rPr>
            </a:br>
            <a:r>
              <a:rPr lang="ru-UA" b="1" dirty="0">
                <a:solidFill>
                  <a:srgbClr val="7030A0"/>
                </a:solidFill>
              </a:rPr>
              <a:t>(1840 – 1914)</a:t>
            </a:r>
          </a:p>
        </p:txBody>
      </p:sp>
      <p:pic>
        <p:nvPicPr>
          <p:cNvPr id="7" name="Рисунок 6">
            <a:extLst>
              <a:ext uri="{FF2B5EF4-FFF2-40B4-BE49-F238E27FC236}">
                <a16:creationId xmlns:a16="http://schemas.microsoft.com/office/drawing/2014/main" id="{D89E9589-A29F-C14C-93D6-09E12329D6BC}"/>
              </a:ext>
            </a:extLst>
          </p:cNvPr>
          <p:cNvPicPr>
            <a:picLocks noChangeAspect="1"/>
          </p:cNvPicPr>
          <p:nvPr/>
        </p:nvPicPr>
        <p:blipFill>
          <a:blip r:embed="rId3"/>
          <a:stretch>
            <a:fillRect/>
          </a:stretch>
        </p:blipFill>
        <p:spPr>
          <a:xfrm>
            <a:off x="3564890" y="100013"/>
            <a:ext cx="2298700" cy="3543300"/>
          </a:xfrm>
          <a:prstGeom prst="rect">
            <a:avLst/>
          </a:prstGeom>
        </p:spPr>
      </p:pic>
      <p:pic>
        <p:nvPicPr>
          <p:cNvPr id="8" name="Рисунок 7">
            <a:extLst>
              <a:ext uri="{FF2B5EF4-FFF2-40B4-BE49-F238E27FC236}">
                <a16:creationId xmlns:a16="http://schemas.microsoft.com/office/drawing/2014/main" id="{72BF8D74-1ACE-8E4B-B3FC-2F9EFDCCB9B0}"/>
              </a:ext>
            </a:extLst>
          </p:cNvPr>
          <p:cNvPicPr>
            <a:picLocks noChangeAspect="1"/>
          </p:cNvPicPr>
          <p:nvPr/>
        </p:nvPicPr>
        <p:blipFill rotWithShape="1">
          <a:blip r:embed="rId4"/>
          <a:srcRect b="3454"/>
          <a:stretch/>
        </p:blipFill>
        <p:spPr>
          <a:xfrm>
            <a:off x="3943205" y="3466413"/>
            <a:ext cx="2061186" cy="3373013"/>
          </a:xfrm>
          <a:prstGeom prst="rect">
            <a:avLst/>
          </a:prstGeom>
        </p:spPr>
      </p:pic>
    </p:spTree>
    <p:extLst>
      <p:ext uri="{BB962C8B-B14F-4D97-AF65-F5344CB8AC3E}">
        <p14:creationId xmlns:p14="http://schemas.microsoft.com/office/powerpoint/2010/main" val="215026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8F83905-6A11-F540-82BD-FE5A951D8D8F}"/>
              </a:ext>
            </a:extLst>
          </p:cNvPr>
          <p:cNvPicPr>
            <a:picLocks noChangeAspect="1"/>
          </p:cNvPicPr>
          <p:nvPr/>
        </p:nvPicPr>
        <p:blipFill>
          <a:blip r:embed="rId2"/>
          <a:stretch>
            <a:fillRect/>
          </a:stretch>
        </p:blipFill>
        <p:spPr>
          <a:xfrm>
            <a:off x="-121919" y="111650"/>
            <a:ext cx="3771900" cy="3739101"/>
          </a:xfrm>
          <a:prstGeom prst="rect">
            <a:avLst/>
          </a:prstGeom>
        </p:spPr>
      </p:pic>
      <p:sp>
        <p:nvSpPr>
          <p:cNvPr id="3" name="Объект 2">
            <a:extLst>
              <a:ext uri="{FF2B5EF4-FFF2-40B4-BE49-F238E27FC236}">
                <a16:creationId xmlns:a16="http://schemas.microsoft.com/office/drawing/2014/main" id="{BD48E7D9-F364-0F4D-A6D7-F02607B948DC}"/>
              </a:ext>
            </a:extLst>
          </p:cNvPr>
          <p:cNvSpPr>
            <a:spLocks noGrp="1"/>
          </p:cNvSpPr>
          <p:nvPr>
            <p:ph idx="1"/>
          </p:nvPr>
        </p:nvSpPr>
        <p:spPr>
          <a:xfrm>
            <a:off x="4434839" y="0"/>
            <a:ext cx="7757161" cy="6858000"/>
          </a:xfrm>
        </p:spPr>
        <p:txBody>
          <a:bodyPr>
            <a:noAutofit/>
          </a:bodyPr>
          <a:lstStyle/>
          <a:p>
            <a:pPr marL="0" indent="0">
              <a:buNone/>
            </a:pPr>
            <a:r>
              <a:rPr lang="uk-UA" sz="2400" b="1" dirty="0">
                <a:solidFill>
                  <a:srgbClr val="FF0000"/>
                </a:solidFill>
              </a:rPr>
              <a:t>Мехен одним з перших розглядав категорію «національні інтереси» в контексті зовнішньої політики. </a:t>
            </a:r>
          </a:p>
          <a:p>
            <a:pPr marL="0" indent="0">
              <a:buNone/>
            </a:pPr>
            <a:r>
              <a:rPr lang="ru-RU" sz="2400" b="1" dirty="0">
                <a:solidFill>
                  <a:srgbClr val="4915E8"/>
                </a:solidFill>
              </a:rPr>
              <a:t>З</a:t>
            </a:r>
            <a:r>
              <a:rPr lang="ru-UA" sz="2400" b="1" dirty="0">
                <a:solidFill>
                  <a:srgbClr val="4915E8"/>
                </a:solidFill>
              </a:rPr>
              <a:t>а Мехеном </a:t>
            </a:r>
            <a:r>
              <a:rPr lang="ru-UA" sz="2400" b="1" dirty="0">
                <a:solidFill>
                  <a:srgbClr val="FF0000"/>
                </a:solidFill>
              </a:rPr>
              <a:t>національні інтереси США</a:t>
            </a:r>
            <a:r>
              <a:rPr lang="ru-UA" sz="2400" b="1" dirty="0">
                <a:solidFill>
                  <a:srgbClr val="4915E8"/>
                </a:solidFill>
              </a:rPr>
              <a:t> – </a:t>
            </a:r>
          </a:p>
          <a:p>
            <a:pPr>
              <a:buFont typeface="Wingdings" pitchFamily="2" charset="2"/>
              <a:buChar char="§"/>
            </a:pPr>
            <a:r>
              <a:rPr lang="ru-RU" sz="2400" b="1" dirty="0">
                <a:solidFill>
                  <a:srgbClr val="4915E8"/>
                </a:solidFill>
              </a:rPr>
              <a:t>О</a:t>
            </a:r>
            <a:r>
              <a:rPr lang="ru-UA" sz="2400" b="1" dirty="0">
                <a:solidFill>
                  <a:srgbClr val="4915E8"/>
                </a:solidFill>
              </a:rPr>
              <a:t>борона </a:t>
            </a:r>
            <a:r>
              <a:rPr lang="ru-UA" sz="2400" b="1" dirty="0">
                <a:solidFill>
                  <a:srgbClr val="2E9471"/>
                </a:solidFill>
              </a:rPr>
              <a:t>національних кордонів</a:t>
            </a:r>
          </a:p>
          <a:p>
            <a:pPr>
              <a:buFont typeface="Wingdings" pitchFamily="2" charset="2"/>
              <a:buChar char="§"/>
            </a:pPr>
            <a:r>
              <a:rPr lang="ru-RU" sz="2400" b="1" dirty="0">
                <a:solidFill>
                  <a:srgbClr val="4915E8"/>
                </a:solidFill>
              </a:rPr>
              <a:t>А</a:t>
            </a:r>
            <a:r>
              <a:rPr lang="ru-UA" sz="2400" b="1" dirty="0">
                <a:solidFill>
                  <a:srgbClr val="4915E8"/>
                </a:solidFill>
              </a:rPr>
              <a:t>ктивізація </a:t>
            </a:r>
            <a:r>
              <a:rPr lang="ru-UA" sz="2400" b="1" dirty="0">
                <a:solidFill>
                  <a:srgbClr val="2E9471"/>
                </a:solidFill>
              </a:rPr>
              <a:t>морської торгівлі </a:t>
            </a:r>
            <a:r>
              <a:rPr lang="ru-UA" sz="2400" b="1" dirty="0">
                <a:solidFill>
                  <a:srgbClr val="4915E8"/>
                </a:solidFill>
              </a:rPr>
              <a:t>(передусім з Китаєм)</a:t>
            </a:r>
          </a:p>
          <a:p>
            <a:pPr>
              <a:buFont typeface="Wingdings" pitchFamily="2" charset="2"/>
              <a:buChar char="§"/>
            </a:pPr>
            <a:r>
              <a:rPr lang="ru-RU" sz="2400" b="1" dirty="0">
                <a:solidFill>
                  <a:srgbClr val="4915E8"/>
                </a:solidFill>
              </a:rPr>
              <a:t>П</a:t>
            </a:r>
            <a:r>
              <a:rPr lang="ru-UA" sz="2400" b="1" dirty="0">
                <a:solidFill>
                  <a:srgbClr val="4915E8"/>
                </a:solidFill>
              </a:rPr>
              <a:t>ридбання </a:t>
            </a:r>
            <a:r>
              <a:rPr lang="ru-UA" sz="2400" b="1" dirty="0">
                <a:solidFill>
                  <a:srgbClr val="2E9471"/>
                </a:solidFill>
              </a:rPr>
              <a:t>територіальних володінь</a:t>
            </a:r>
            <a:r>
              <a:rPr lang="ru-UA" sz="2400" b="1" dirty="0">
                <a:solidFill>
                  <a:srgbClr val="4915E8"/>
                </a:solidFill>
              </a:rPr>
              <a:t>, які б сприяли </a:t>
            </a:r>
            <a:r>
              <a:rPr lang="ru-UA" sz="2400" b="1" dirty="0">
                <a:solidFill>
                  <a:srgbClr val="2E9471"/>
                </a:solidFill>
              </a:rPr>
              <a:t>контролю США над морями</a:t>
            </a:r>
          </a:p>
          <a:p>
            <a:pPr>
              <a:buFont typeface="Wingdings" pitchFamily="2" charset="2"/>
              <a:buChar char="§"/>
            </a:pPr>
            <a:r>
              <a:rPr lang="ru-RU" sz="2400" b="1" dirty="0">
                <a:solidFill>
                  <a:srgbClr val="4915E8"/>
                </a:solidFill>
              </a:rPr>
              <a:t>П</a:t>
            </a:r>
            <a:r>
              <a:rPr lang="ru-UA" sz="2400" b="1" dirty="0">
                <a:solidFill>
                  <a:srgbClr val="4915E8"/>
                </a:solidFill>
              </a:rPr>
              <a:t>ідтримка </a:t>
            </a:r>
            <a:r>
              <a:rPr lang="ru-UA" sz="2400" b="1" dirty="0">
                <a:solidFill>
                  <a:srgbClr val="2E9471"/>
                </a:solidFill>
              </a:rPr>
              <a:t>гегемонії США у Карибському басейні</a:t>
            </a:r>
          </a:p>
          <a:p>
            <a:pPr>
              <a:buFont typeface="Wingdings" pitchFamily="2" charset="2"/>
              <a:buChar char="§"/>
            </a:pPr>
            <a:r>
              <a:rPr lang="ru-RU" sz="2400" b="1" dirty="0">
                <a:solidFill>
                  <a:srgbClr val="4915E8"/>
                </a:solidFill>
              </a:rPr>
              <a:t>П</a:t>
            </a:r>
            <a:r>
              <a:rPr lang="ru-UA" sz="2400" b="1" dirty="0">
                <a:solidFill>
                  <a:srgbClr val="4915E8"/>
                </a:solidFill>
              </a:rPr>
              <a:t>ідтримка </a:t>
            </a:r>
            <a:r>
              <a:rPr lang="ru-UA" sz="2400" b="1" dirty="0">
                <a:solidFill>
                  <a:srgbClr val="2E9471"/>
                </a:solidFill>
              </a:rPr>
              <a:t>доктрини Монро «Америка для америкаців» </a:t>
            </a:r>
            <a:r>
              <a:rPr lang="ru-UA" sz="2400" b="1" dirty="0">
                <a:solidFill>
                  <a:srgbClr val="4915E8"/>
                </a:solidFill>
              </a:rPr>
              <a:t>(перша геополітична доктрина США, що проголошена у посланні президента США Джеймса Монро Конгресу 2.12.1823 р., згідно з якою висувався принцип розділення політичного впливу у світі між США та Європою, а ткож проголошувалася провідна роль США у Латинській Америці)</a:t>
            </a:r>
          </a:p>
        </p:txBody>
      </p:sp>
      <p:pic>
        <p:nvPicPr>
          <p:cNvPr id="6" name="Рисунок 5">
            <a:extLst>
              <a:ext uri="{FF2B5EF4-FFF2-40B4-BE49-F238E27FC236}">
                <a16:creationId xmlns:a16="http://schemas.microsoft.com/office/drawing/2014/main" id="{C4ECB5D2-EA67-5F4E-8125-7958845EA20E}"/>
              </a:ext>
            </a:extLst>
          </p:cNvPr>
          <p:cNvPicPr>
            <a:picLocks noChangeAspect="1"/>
          </p:cNvPicPr>
          <p:nvPr/>
        </p:nvPicPr>
        <p:blipFill>
          <a:blip r:embed="rId3"/>
          <a:stretch>
            <a:fillRect/>
          </a:stretch>
        </p:blipFill>
        <p:spPr>
          <a:xfrm>
            <a:off x="-106681" y="3555076"/>
            <a:ext cx="4541520" cy="3302924"/>
          </a:xfrm>
          <a:prstGeom prst="rect">
            <a:avLst/>
          </a:prstGeom>
        </p:spPr>
      </p:pic>
    </p:spTree>
    <p:extLst>
      <p:ext uri="{BB962C8B-B14F-4D97-AF65-F5344CB8AC3E}">
        <p14:creationId xmlns:p14="http://schemas.microsoft.com/office/powerpoint/2010/main" val="68618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8F51A4E-F82D-0241-A9F4-4206DAF3DD63}"/>
              </a:ext>
            </a:extLst>
          </p:cNvPr>
          <p:cNvPicPr>
            <a:picLocks noChangeAspect="1"/>
          </p:cNvPicPr>
          <p:nvPr/>
        </p:nvPicPr>
        <p:blipFill>
          <a:blip r:embed="rId2"/>
          <a:stretch>
            <a:fillRect/>
          </a:stretch>
        </p:blipFill>
        <p:spPr>
          <a:xfrm>
            <a:off x="-106680" y="50753"/>
            <a:ext cx="4556760" cy="3378247"/>
          </a:xfrm>
          <a:prstGeom prst="rect">
            <a:avLst/>
          </a:prstGeom>
          <a:effectLst>
            <a:softEdge rad="127000"/>
          </a:effectLst>
        </p:spPr>
      </p:pic>
      <p:sp>
        <p:nvSpPr>
          <p:cNvPr id="4" name="Объект 2">
            <a:extLst>
              <a:ext uri="{FF2B5EF4-FFF2-40B4-BE49-F238E27FC236}">
                <a16:creationId xmlns:a16="http://schemas.microsoft.com/office/drawing/2014/main" id="{9D5ECD3A-D1A9-0046-A12B-3C232B775944}"/>
              </a:ext>
            </a:extLst>
          </p:cNvPr>
          <p:cNvSpPr txBox="1">
            <a:spLocks/>
          </p:cNvSpPr>
          <p:nvPr/>
        </p:nvSpPr>
        <p:spPr>
          <a:xfrm>
            <a:off x="6096000" y="0"/>
            <a:ext cx="6007379" cy="685800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uk-UA" sz="2400" b="1" dirty="0">
                <a:solidFill>
                  <a:srgbClr val="FF0000"/>
                </a:solidFill>
                <a:latin typeface="Arial" panose="020B0604020202020204" pitchFamily="34" charset="0"/>
                <a:cs typeface="Arial" panose="020B0604020202020204" pitchFamily="34" charset="0"/>
              </a:rPr>
              <a:t>!!! За Мехеном тільки морська сила забезпечить США планетарну долю та світове панування </a:t>
            </a:r>
          </a:p>
          <a:p>
            <a:pPr marL="0" indent="0">
              <a:buFont typeface="Wingdings 2" pitchFamily="18" charset="2"/>
              <a:buNone/>
            </a:pPr>
            <a:r>
              <a:rPr lang="uk-UA" sz="2400" b="1" dirty="0">
                <a:solidFill>
                  <a:srgbClr val="4915E8"/>
                </a:solidFill>
                <a:latin typeface="Arial" panose="020B0604020202020204" pitchFamily="34" charset="0"/>
                <a:cs typeface="Arial" panose="020B0604020202020204" pitchFamily="34" charset="0"/>
              </a:rPr>
              <a:t>Задля цього США потрібно</a:t>
            </a:r>
            <a:r>
              <a:rPr lang="uk-UA" sz="2400" b="1" dirty="0">
                <a:solidFill>
                  <a:srgbClr val="FF0000"/>
                </a:solidFill>
                <a:latin typeface="Arial" panose="020B0604020202020204" pitchFamily="34" charset="0"/>
                <a:cs typeface="Arial" panose="020B0604020202020204" pitchFamily="34" charset="0"/>
              </a:rPr>
              <a:t>:</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Поставити край самоізоляції США в Західній півкулі</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Побудувати потужний флот</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Розширити участь у світовій політиці та торгівлі</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США мають створити американо-британський альянс, який би керував морями та океанами світу і був би противагою материковим державам, які контролюють більшу частину Євразії, передусім Росії і Китаю, у другу чергу – Німеччині </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Пильно стежити за експансією Японії у Тихому океані та протидіяти їй</a:t>
            </a:r>
          </a:p>
          <a:p>
            <a:pPr>
              <a:buFont typeface="Wingdings" pitchFamily="2" charset="2"/>
              <a:buChar char="Ø"/>
            </a:pPr>
            <a:r>
              <a:rPr lang="uk-UA" b="1" dirty="0">
                <a:solidFill>
                  <a:srgbClr val="FF0000"/>
                </a:solidFill>
                <a:latin typeface="Arial" panose="020B0604020202020204" pitchFamily="34" charset="0"/>
                <a:cs typeface="Arial" panose="020B0604020202020204" pitchFamily="34" charset="0"/>
              </a:rPr>
              <a:t>Координувати разом з європейцями спільні ді проти народів Азії</a:t>
            </a:r>
            <a:endParaRPr lang="uk-UA" b="1" dirty="0">
              <a:solidFill>
                <a:srgbClr val="002060"/>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EE97E12E-2EFE-EA44-B681-80A2D32119AF}"/>
              </a:ext>
            </a:extLst>
          </p:cNvPr>
          <p:cNvPicPr>
            <a:picLocks noChangeAspect="1"/>
          </p:cNvPicPr>
          <p:nvPr/>
        </p:nvPicPr>
        <p:blipFill>
          <a:blip r:embed="rId3"/>
          <a:stretch>
            <a:fillRect/>
          </a:stretch>
        </p:blipFill>
        <p:spPr>
          <a:xfrm>
            <a:off x="2171699" y="2426019"/>
            <a:ext cx="3976171" cy="2789254"/>
          </a:xfrm>
          <a:prstGeom prst="rect">
            <a:avLst/>
          </a:prstGeom>
          <a:effectLst>
            <a:softEdge rad="127000"/>
          </a:effectLst>
        </p:spPr>
      </p:pic>
      <p:sp>
        <p:nvSpPr>
          <p:cNvPr id="6" name="Заголовок 1">
            <a:extLst>
              <a:ext uri="{FF2B5EF4-FFF2-40B4-BE49-F238E27FC236}">
                <a16:creationId xmlns:a16="http://schemas.microsoft.com/office/drawing/2014/main" id="{5E30A004-5E57-AE4C-BF45-AB5F818E08D5}"/>
              </a:ext>
            </a:extLst>
          </p:cNvPr>
          <p:cNvSpPr txBox="1">
            <a:spLocks/>
          </p:cNvSpPr>
          <p:nvPr/>
        </p:nvSpPr>
        <p:spPr>
          <a:xfrm>
            <a:off x="-106680" y="125832"/>
            <a:ext cx="3584785" cy="685799"/>
          </a:xfrm>
          <a:prstGeom prst="rect">
            <a:avLst/>
          </a:prstGeom>
        </p:spPr>
        <p:txBody>
          <a:bodyP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ru-UA" sz="2000" b="1" dirty="0">
                <a:solidFill>
                  <a:srgbClr val="002060"/>
                </a:solidFill>
              </a:rPr>
              <a:t>Карикатури  америк. </a:t>
            </a:r>
            <a:r>
              <a:rPr lang="ru-RU" sz="2000" b="1" dirty="0">
                <a:solidFill>
                  <a:srgbClr val="002060"/>
                </a:solidFill>
              </a:rPr>
              <a:t>х</a:t>
            </a:r>
            <a:r>
              <a:rPr lang="ru-UA" sz="2000" b="1" dirty="0">
                <a:solidFill>
                  <a:srgbClr val="002060"/>
                </a:solidFill>
              </a:rPr>
              <a:t>удожн. </a:t>
            </a:r>
          </a:p>
          <a:p>
            <a:pPr algn="ctr"/>
            <a:r>
              <a:rPr lang="ru-UA" sz="2000" b="1" dirty="0">
                <a:solidFill>
                  <a:srgbClr val="002060"/>
                </a:solidFill>
              </a:rPr>
              <a:t>Віктора Джильяма 1899 р.</a:t>
            </a:r>
          </a:p>
        </p:txBody>
      </p:sp>
      <p:pic>
        <p:nvPicPr>
          <p:cNvPr id="7" name="Рисунок 6">
            <a:extLst>
              <a:ext uri="{FF2B5EF4-FFF2-40B4-BE49-F238E27FC236}">
                <a16:creationId xmlns:a16="http://schemas.microsoft.com/office/drawing/2014/main" id="{D19918B7-97CB-EE44-8162-67955D0F0513}"/>
              </a:ext>
            </a:extLst>
          </p:cNvPr>
          <p:cNvPicPr>
            <a:picLocks noChangeAspect="1"/>
          </p:cNvPicPr>
          <p:nvPr/>
        </p:nvPicPr>
        <p:blipFill>
          <a:blip r:embed="rId4"/>
          <a:stretch>
            <a:fillRect/>
          </a:stretch>
        </p:blipFill>
        <p:spPr>
          <a:xfrm>
            <a:off x="88621" y="4201726"/>
            <a:ext cx="4166157" cy="2656274"/>
          </a:xfrm>
          <a:prstGeom prst="rect">
            <a:avLst/>
          </a:prstGeom>
          <a:effectLst>
            <a:softEdge rad="127000"/>
          </a:effectLst>
        </p:spPr>
      </p:pic>
    </p:spTree>
    <p:extLst>
      <p:ext uri="{BB962C8B-B14F-4D97-AF65-F5344CB8AC3E}">
        <p14:creationId xmlns:p14="http://schemas.microsoft.com/office/powerpoint/2010/main" val="1470525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9EE954E-7C1B-BB4C-9BE5-5928F69FB2A7}"/>
              </a:ext>
            </a:extLst>
          </p:cNvPr>
          <p:cNvSpPr/>
          <p:nvPr/>
        </p:nvSpPr>
        <p:spPr>
          <a:xfrm>
            <a:off x="6210992" y="90684"/>
            <a:ext cx="5899265" cy="3693319"/>
          </a:xfrm>
          <a:prstGeom prst="rect">
            <a:avLst/>
          </a:prstGeom>
          <a:blipFill>
            <a:blip r:embed="rId3"/>
            <a:tile tx="0" ty="0" sx="100000" sy="100000" flip="none" algn="tl"/>
          </a:blipFill>
          <a:effectLst>
            <a:softEdge rad="127000"/>
          </a:effectLst>
        </p:spPr>
        <p:txBody>
          <a:bodyPr wrap="square">
            <a:spAutoFit/>
          </a:bodyPr>
          <a:lstStyle/>
          <a:p>
            <a:r>
              <a:rPr lang="uk-UA" b="1" dirty="0">
                <a:solidFill>
                  <a:srgbClr val="002060"/>
                </a:solidFill>
                <a:latin typeface="Arial" panose="020B0604020202020204" pitchFamily="34" charset="0"/>
                <a:cs typeface="Arial" panose="020B0604020202020204" pitchFamily="34" charset="0"/>
              </a:rPr>
              <a:t>Обґрунтовуючи посилення експансії США, він стверджував, що </a:t>
            </a:r>
            <a:r>
              <a:rPr lang="uk-UA" b="1" dirty="0">
                <a:solidFill>
                  <a:srgbClr val="FF0000"/>
                </a:solidFill>
                <a:latin typeface="Arial" panose="020B0604020202020204" pitchFamily="34" charset="0"/>
                <a:cs typeface="Arial" panose="020B0604020202020204" pitchFamily="34" charset="0"/>
              </a:rPr>
              <a:t>«морська міць необхідна Сполученим Штатам задля того, щоб цивілізувати навколишній світ, оскільки все ще велика частина світу належить дикунам або ж державам, які в економічному чи політичному аспектах недорозвинені і через це не в змозі використати повний потенціал територій, якими вони володіють. З іншого боку, у високоцивілізованих держав нагромаджуються надлишки енергії. Ця енергія в дуже близькому майбутньому повинна бути спрямована на завоювання нових просторів» (А. Мехен).</a:t>
            </a:r>
            <a:endParaRPr lang="ru-UA" b="1" dirty="0">
              <a:solidFill>
                <a:srgbClr val="FF0000"/>
              </a:solidFill>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4B172707-58C0-C54A-B3C4-4683F7AE197A}"/>
              </a:ext>
            </a:extLst>
          </p:cNvPr>
          <p:cNvSpPr/>
          <p:nvPr/>
        </p:nvSpPr>
        <p:spPr>
          <a:xfrm>
            <a:off x="246611" y="211675"/>
            <a:ext cx="5613861" cy="3416320"/>
          </a:xfrm>
          <a:prstGeom prst="rect">
            <a:avLst/>
          </a:prstGeom>
          <a:blipFill>
            <a:blip r:embed="rId3"/>
            <a:tile tx="0" ty="0" sx="100000" sy="100000" flip="none" algn="tl"/>
          </a:blipFill>
          <a:effectLst>
            <a:softEdge rad="127000"/>
          </a:effectLst>
        </p:spPr>
        <p:txBody>
          <a:bodyPr wrap="square">
            <a:spAutoFit/>
          </a:bodyPr>
          <a:lstStyle/>
          <a:p>
            <a:r>
              <a:rPr lang="uk-UA" b="1" dirty="0">
                <a:solidFill>
                  <a:srgbClr val="002060"/>
                </a:solidFill>
                <a:latin typeface="Arial" panose="020B0604020202020204" pitchFamily="34" charset="0"/>
                <a:cs typeface="Arial" panose="020B0604020202020204" pitchFamily="34" charset="0"/>
              </a:rPr>
              <a:t>Для того щоб в нових умовах відігравати активну роль у світовій політиці і успішно захищати інтереси, від Сполучених Штатів було потрібно розсовувати межі свого впливу і проводити більш експансіоністську політику: </a:t>
            </a:r>
            <a:r>
              <a:rPr lang="uk-UA" b="1" dirty="0">
                <a:solidFill>
                  <a:srgbClr val="FF0000"/>
                </a:solidFill>
                <a:latin typeface="Arial" panose="020B0604020202020204" pitchFamily="34" charset="0"/>
                <a:cs typeface="Arial" panose="020B0604020202020204" pitchFamily="34" charset="0"/>
              </a:rPr>
              <a:t>«У нашому дитинстві ми межували тільки з Атлантикою, - писав Мехен, - в роки юності ми пересунули наш кордон до Мексиканської затоки; сьогодні зрілість застає нас на берегах Тихого океану. Невже ми не маємо права або не чуємо призову до просування далі - в будь-якому напрямку?» (А. Мехен)</a:t>
            </a:r>
            <a:endParaRPr lang="ru-UA" b="1" dirty="0">
              <a:solidFill>
                <a:srgbClr val="FF0000"/>
              </a:solidFill>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FFFDE16C-1C9B-E74F-AE3D-B713FBADC84A}"/>
              </a:ext>
            </a:extLst>
          </p:cNvPr>
          <p:cNvSpPr/>
          <p:nvPr/>
        </p:nvSpPr>
        <p:spPr>
          <a:xfrm>
            <a:off x="2497974" y="3784003"/>
            <a:ext cx="8017625" cy="2862322"/>
          </a:xfrm>
          <a:prstGeom prst="rect">
            <a:avLst/>
          </a:prstGeom>
          <a:blipFill>
            <a:blip r:embed="rId3"/>
            <a:tile tx="0" ty="0" sx="100000" sy="100000" flip="none" algn="tl"/>
          </a:blipFill>
          <a:effectLst>
            <a:softEdge rad="127000"/>
          </a:effectLst>
        </p:spPr>
        <p:txBody>
          <a:bodyPr wrap="square">
            <a:spAutoFit/>
          </a:bodyPr>
          <a:lstStyle/>
          <a:p>
            <a:r>
              <a:rPr lang="uk-UA" b="1" dirty="0">
                <a:solidFill>
                  <a:srgbClr val="002060"/>
                </a:solidFill>
                <a:latin typeface="Arial" panose="020B0604020202020204" pitchFamily="34" charset="0"/>
                <a:cs typeface="Arial" panose="020B0604020202020204" pitchFamily="34" charset="0"/>
              </a:rPr>
              <a:t>Особливо цікавила Мехена Євразія (як район, що належить «дикунам» і «недорозвиненим державам»), зокрема простір, який простягався від Китаю до Середземного моря, що лежить між 30-й і 40-й паралелями. Мехен підкреслював, що </a:t>
            </a:r>
            <a:r>
              <a:rPr lang="uk-UA" b="1" dirty="0">
                <a:solidFill>
                  <a:srgbClr val="FF0000"/>
                </a:solidFill>
                <a:latin typeface="Arial" panose="020B0604020202020204" pitchFamily="34" charset="0"/>
                <a:cs typeface="Arial" panose="020B0604020202020204" pitchFamily="34" charset="0"/>
              </a:rPr>
              <a:t>«цей простір «оспорюваний і спірний» (</a:t>
            </a:r>
            <a:r>
              <a:rPr lang="uk-UA" b="1" dirty="0" err="1">
                <a:solidFill>
                  <a:srgbClr val="FF0000"/>
                </a:solidFill>
                <a:latin typeface="Arial" panose="020B0604020202020204" pitchFamily="34" charset="0"/>
                <a:cs typeface="Arial" panose="020B0604020202020204" pitchFamily="34" charset="0"/>
              </a:rPr>
              <a:t>Debated</a:t>
            </a:r>
            <a:r>
              <a:rPr lang="uk-UA" b="1" dirty="0">
                <a:solidFill>
                  <a:srgbClr val="FF0000"/>
                </a:solidFill>
                <a:latin typeface="Arial" panose="020B0604020202020204" pitchFamily="34" charset="0"/>
                <a:cs typeface="Arial" panose="020B0604020202020204" pitchFamily="34" charset="0"/>
              </a:rPr>
              <a:t> </a:t>
            </a:r>
            <a:r>
              <a:rPr lang="uk-UA" b="1" dirty="0" err="1">
                <a:solidFill>
                  <a:srgbClr val="FF0000"/>
                </a:solidFill>
                <a:latin typeface="Arial" panose="020B0604020202020204" pitchFamily="34" charset="0"/>
                <a:cs typeface="Arial" panose="020B0604020202020204" pitchFamily="34" charset="0"/>
              </a:rPr>
              <a:t>and</a:t>
            </a:r>
            <a:r>
              <a:rPr lang="uk-UA" b="1" dirty="0">
                <a:solidFill>
                  <a:srgbClr val="FF0000"/>
                </a:solidFill>
                <a:latin typeface="Arial" panose="020B0604020202020204" pitchFamily="34" charset="0"/>
                <a:cs typeface="Arial" panose="020B0604020202020204" pitchFamily="34" charset="0"/>
              </a:rPr>
              <a:t> </a:t>
            </a:r>
            <a:r>
              <a:rPr lang="uk-UA" b="1" dirty="0" err="1">
                <a:solidFill>
                  <a:srgbClr val="FF0000"/>
                </a:solidFill>
                <a:latin typeface="Arial" panose="020B0604020202020204" pitchFamily="34" charset="0"/>
                <a:cs typeface="Arial" panose="020B0604020202020204" pitchFamily="34" charset="0"/>
              </a:rPr>
              <a:t>debatable</a:t>
            </a:r>
            <a:r>
              <a:rPr lang="uk-UA" b="1" dirty="0">
                <a:solidFill>
                  <a:srgbClr val="FF0000"/>
                </a:solidFill>
                <a:latin typeface="Arial" panose="020B0604020202020204" pitchFamily="34" charset="0"/>
                <a:cs typeface="Arial" panose="020B0604020202020204" pitchFamily="34" charset="0"/>
              </a:rPr>
              <a:t> </a:t>
            </a:r>
            <a:r>
              <a:rPr lang="uk-UA" b="1" dirty="0" err="1">
                <a:solidFill>
                  <a:srgbClr val="FF0000"/>
                </a:solidFill>
                <a:latin typeface="Arial" panose="020B0604020202020204" pitchFamily="34" charset="0"/>
                <a:cs typeface="Arial" panose="020B0604020202020204" pitchFamily="34" charset="0"/>
              </a:rPr>
              <a:t>land</a:t>
            </a:r>
            <a:r>
              <a:rPr lang="uk-UA" b="1" dirty="0">
                <a:solidFill>
                  <a:srgbClr val="FF0000"/>
                </a:solidFill>
                <a:latin typeface="Arial" panose="020B0604020202020204" pitchFamily="34" charset="0"/>
                <a:cs typeface="Arial" panose="020B0604020202020204" pitchFamily="34" charset="0"/>
              </a:rPr>
              <a:t>), в якому будуть стикатися геополітичні інтереси морських сил - США і Великобританії - і інтереси сухопутної континентальної сили - Росії. Цей «оспорюваний і спірний» простір нікому не належить, він нічий, і прийдешнє захоплення Євразії повинно початися зі встановлення американського контролю над цим простором» (А. Мехен).</a:t>
            </a:r>
            <a:endParaRPr lang="ru-UA"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45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1000">
              <a:schemeClr val="accent3">
                <a:lumMod val="20000"/>
                <a:lumOff val="80000"/>
              </a:schemeClr>
            </a:gs>
            <a:gs pos="36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B60FA27-296F-4D4E-842F-E8A75200735D}"/>
              </a:ext>
            </a:extLst>
          </p:cNvPr>
          <p:cNvPicPr>
            <a:picLocks noChangeAspect="1"/>
          </p:cNvPicPr>
          <p:nvPr/>
        </p:nvPicPr>
        <p:blipFill>
          <a:blip r:embed="rId2"/>
          <a:stretch>
            <a:fillRect/>
          </a:stretch>
        </p:blipFill>
        <p:spPr>
          <a:xfrm>
            <a:off x="0" y="1184491"/>
            <a:ext cx="6467559" cy="3555149"/>
          </a:xfrm>
          <a:prstGeom prst="rect">
            <a:avLst/>
          </a:prstGeom>
        </p:spPr>
      </p:pic>
      <p:sp>
        <p:nvSpPr>
          <p:cNvPr id="2" name="Заголовок 1">
            <a:extLst>
              <a:ext uri="{FF2B5EF4-FFF2-40B4-BE49-F238E27FC236}">
                <a16:creationId xmlns:a16="http://schemas.microsoft.com/office/drawing/2014/main" id="{E1664804-119B-CC49-9601-252761F7D86E}"/>
              </a:ext>
            </a:extLst>
          </p:cNvPr>
          <p:cNvSpPr>
            <a:spLocks noGrp="1"/>
          </p:cNvSpPr>
          <p:nvPr>
            <p:ph type="title"/>
          </p:nvPr>
        </p:nvSpPr>
        <p:spPr>
          <a:xfrm>
            <a:off x="548640" y="4480560"/>
            <a:ext cx="5547360" cy="2042160"/>
          </a:xfrm>
        </p:spPr>
        <p:txBody>
          <a:bodyPr>
            <a:normAutofit/>
          </a:bodyPr>
          <a:lstStyle/>
          <a:p>
            <a:pPr algn="ctr"/>
            <a:r>
              <a:rPr lang="ru-UA" sz="2400" b="1" dirty="0">
                <a:solidFill>
                  <a:srgbClr val="002060"/>
                </a:solidFill>
              </a:rPr>
              <a:t>Військово-морський  коледж підвищення кваліфікації морських офіцерів у Нью-Порті, президентом якого </a:t>
            </a:r>
            <a:br>
              <a:rPr lang="ru-UA" sz="2400" b="1" dirty="0">
                <a:solidFill>
                  <a:srgbClr val="002060"/>
                </a:solidFill>
              </a:rPr>
            </a:br>
            <a:r>
              <a:rPr lang="ru-UA" sz="2400" b="1" dirty="0">
                <a:solidFill>
                  <a:srgbClr val="002060"/>
                </a:solidFill>
              </a:rPr>
              <a:t>у 1886-88 та 1892-1893 був А. Мехен</a:t>
            </a:r>
          </a:p>
        </p:txBody>
      </p:sp>
      <p:sp>
        <p:nvSpPr>
          <p:cNvPr id="3" name="Объект 2">
            <a:extLst>
              <a:ext uri="{FF2B5EF4-FFF2-40B4-BE49-F238E27FC236}">
                <a16:creationId xmlns:a16="http://schemas.microsoft.com/office/drawing/2014/main" id="{40D4F486-35DC-D949-A2A5-85FB507C8041}"/>
              </a:ext>
            </a:extLst>
          </p:cNvPr>
          <p:cNvSpPr>
            <a:spLocks noGrp="1"/>
          </p:cNvSpPr>
          <p:nvPr>
            <p:ph idx="1"/>
          </p:nvPr>
        </p:nvSpPr>
        <p:spPr>
          <a:xfrm>
            <a:off x="6517154" y="0"/>
            <a:ext cx="5596954" cy="6690147"/>
          </a:xfrm>
        </p:spPr>
        <p:txBody>
          <a:bodyPr>
            <a:noAutofit/>
          </a:bodyPr>
          <a:lstStyle/>
          <a:p>
            <a:pPr marL="0" indent="0">
              <a:buNone/>
            </a:pPr>
            <a:r>
              <a:rPr lang="uk-UA" sz="2400" b="1" dirty="0">
                <a:solidFill>
                  <a:srgbClr val="FF0000"/>
                </a:solidFill>
                <a:latin typeface="Arial" panose="020B0604020202020204" pitchFamily="34" charset="0"/>
                <a:cs typeface="Arial" panose="020B0604020202020204" pitchFamily="34" charset="0"/>
              </a:rPr>
              <a:t>Основоположним геополітичним фактором сили за Мехеном є використання морів та контроль над ними</a:t>
            </a:r>
            <a:r>
              <a:rPr lang="uk-UA" sz="2400" b="1" dirty="0">
                <a:solidFill>
                  <a:srgbClr val="7030A0"/>
                </a:solidFill>
                <a:latin typeface="Arial" panose="020B0604020202020204" pitchFamily="34" charset="0"/>
                <a:cs typeface="Arial" panose="020B0604020202020204" pitchFamily="34" charset="0"/>
              </a:rPr>
              <a:t>. </a:t>
            </a:r>
          </a:p>
          <a:p>
            <a:pPr marL="0" indent="0">
              <a:buNone/>
            </a:pPr>
            <a:r>
              <a:rPr lang="uk-UA" sz="2400" b="1" dirty="0">
                <a:solidFill>
                  <a:srgbClr val="7030A0"/>
                </a:solidFill>
                <a:latin typeface="Arial" panose="020B0604020202020204" pitchFamily="34" charset="0"/>
                <a:cs typeface="Arial" panose="020B0604020202020204" pitchFamily="34" charset="0"/>
              </a:rPr>
              <a:t>Адмірал вивів </a:t>
            </a:r>
            <a:r>
              <a:rPr lang="uk-UA" sz="2400" b="1" i="1" u="sng" dirty="0">
                <a:solidFill>
                  <a:srgbClr val="FF0000"/>
                </a:solidFill>
                <a:latin typeface="Arial" panose="020B0604020202020204" pitchFamily="34" charset="0"/>
                <a:cs typeface="Arial" panose="020B0604020202020204" pitchFamily="34" charset="0"/>
              </a:rPr>
              <a:t>формулу морської сили держави</a:t>
            </a:r>
            <a:endParaRPr lang="uk-UA" sz="2400" b="1" u="sng" dirty="0">
              <a:solidFill>
                <a:srgbClr val="7030A0"/>
              </a:solidFill>
              <a:latin typeface="Arial" panose="020B0604020202020204" pitchFamily="34" charset="0"/>
              <a:cs typeface="Arial" panose="020B0604020202020204" pitchFamily="34" charset="0"/>
            </a:endParaRPr>
          </a:p>
          <a:p>
            <a:pPr marL="0" indent="0">
              <a:buNone/>
            </a:pPr>
            <a:r>
              <a:rPr lang="en" sz="2800" b="1" dirty="0">
                <a:solidFill>
                  <a:srgbClr val="4915E8"/>
                </a:solidFill>
              </a:rPr>
              <a:t>SP = N + </a:t>
            </a:r>
            <a:r>
              <a:rPr lang="ru-RU" sz="2800" b="1" dirty="0">
                <a:solidFill>
                  <a:srgbClr val="4915E8"/>
                </a:solidFill>
              </a:rPr>
              <a:t>ММ + </a:t>
            </a:r>
            <a:r>
              <a:rPr lang="en" sz="2800" b="1" dirty="0">
                <a:solidFill>
                  <a:srgbClr val="4915E8"/>
                </a:solidFill>
              </a:rPr>
              <a:t>NB</a:t>
            </a:r>
            <a:endParaRPr lang="ru-RU" sz="2800" b="1" dirty="0">
              <a:solidFill>
                <a:srgbClr val="4915E8"/>
              </a:solidFill>
            </a:endParaRPr>
          </a:p>
          <a:p>
            <a:pPr marL="0" indent="0">
              <a:buNone/>
            </a:pPr>
            <a:r>
              <a:rPr lang="uk-UA" sz="2400" b="1" dirty="0">
                <a:solidFill>
                  <a:srgbClr val="4915E8"/>
                </a:solidFill>
                <a:latin typeface="Arial" panose="020B0604020202020204" pitchFamily="34" charset="0"/>
                <a:cs typeface="Arial" panose="020B0604020202020204" pitchFamily="34" charset="0"/>
              </a:rPr>
              <a:t>морська сила держави </a:t>
            </a:r>
            <a:r>
              <a:rPr lang="ru-RU" sz="2400" b="1" dirty="0">
                <a:solidFill>
                  <a:srgbClr val="4915E8"/>
                </a:solidFill>
              </a:rPr>
              <a:t>(</a:t>
            </a:r>
            <a:r>
              <a:rPr lang="en" sz="2400" b="1" dirty="0">
                <a:solidFill>
                  <a:srgbClr val="4915E8"/>
                </a:solidFill>
              </a:rPr>
              <a:t>sea power) </a:t>
            </a:r>
            <a:r>
              <a:rPr lang="uk-UA" sz="2400" b="1" dirty="0">
                <a:solidFill>
                  <a:srgbClr val="4915E8"/>
                </a:solidFill>
                <a:latin typeface="Arial" panose="020B0604020202020204" pitchFamily="34" charset="0"/>
                <a:cs typeface="Arial" panose="020B0604020202020204" pitchFamily="34" charset="0"/>
              </a:rPr>
              <a:t>= військовий флот </a:t>
            </a:r>
            <a:r>
              <a:rPr lang="ru-RU" sz="2400" b="1" dirty="0">
                <a:solidFill>
                  <a:srgbClr val="4915E8"/>
                </a:solidFill>
              </a:rPr>
              <a:t>(</a:t>
            </a:r>
            <a:r>
              <a:rPr lang="en" sz="2400" b="1" dirty="0">
                <a:solidFill>
                  <a:srgbClr val="4915E8"/>
                </a:solidFill>
              </a:rPr>
              <a:t>navy) </a:t>
            </a:r>
            <a:r>
              <a:rPr lang="uk-UA" sz="2400" b="1" dirty="0">
                <a:solidFill>
                  <a:srgbClr val="4915E8"/>
                </a:solidFill>
                <a:latin typeface="Arial" panose="020B0604020202020204" pitchFamily="34" charset="0"/>
                <a:cs typeface="Arial" panose="020B0604020202020204" pitchFamily="34" charset="0"/>
              </a:rPr>
              <a:t>+ торговельний флот </a:t>
            </a:r>
            <a:r>
              <a:rPr lang="ru-RU" sz="2400" b="1" dirty="0">
                <a:solidFill>
                  <a:srgbClr val="4915E8"/>
                </a:solidFill>
              </a:rPr>
              <a:t>(</a:t>
            </a:r>
            <a:r>
              <a:rPr lang="en" sz="2400" b="1" dirty="0">
                <a:solidFill>
                  <a:srgbClr val="4915E8"/>
                </a:solidFill>
              </a:rPr>
              <a:t>merchant marine) </a:t>
            </a:r>
            <a:r>
              <a:rPr lang="uk-UA" sz="2400" b="1" dirty="0">
                <a:solidFill>
                  <a:srgbClr val="4915E8"/>
                </a:solidFill>
                <a:latin typeface="Arial" panose="020B0604020202020204" pitchFamily="34" charset="0"/>
                <a:cs typeface="Arial" panose="020B0604020202020204" pitchFamily="34" charset="0"/>
              </a:rPr>
              <a:t>+ військово-морські бази </a:t>
            </a:r>
            <a:r>
              <a:rPr lang="ru-RU" sz="2400" b="1" dirty="0">
                <a:solidFill>
                  <a:srgbClr val="4915E8"/>
                </a:solidFill>
              </a:rPr>
              <a:t>(</a:t>
            </a:r>
            <a:r>
              <a:rPr lang="en" sz="2400" b="1" dirty="0">
                <a:solidFill>
                  <a:srgbClr val="4915E8"/>
                </a:solidFill>
              </a:rPr>
              <a:t>naval bases</a:t>
            </a:r>
            <a:r>
              <a:rPr lang="uk-UA" sz="2400" b="1" dirty="0">
                <a:solidFill>
                  <a:srgbClr val="4915E8"/>
                </a:solidFill>
              </a:rPr>
              <a:t>)</a:t>
            </a:r>
            <a:endParaRPr lang="uk-UA" sz="2400" b="1" dirty="0">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310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18000">
              <a:schemeClr val="accent3">
                <a:lumMod val="20000"/>
                <a:lumOff val="80000"/>
              </a:schemeClr>
            </a:gs>
            <a:gs pos="43000">
              <a:schemeClr val="accent1">
                <a:lumMod val="45000"/>
                <a:lumOff val="55000"/>
              </a:schemeClr>
            </a:gs>
            <a:gs pos="6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0E818B4-465D-8D41-A076-63FA211A6710}"/>
              </a:ext>
            </a:extLst>
          </p:cNvPr>
          <p:cNvPicPr>
            <a:picLocks noChangeAspect="1"/>
          </p:cNvPicPr>
          <p:nvPr/>
        </p:nvPicPr>
        <p:blipFill>
          <a:blip r:embed="rId2"/>
          <a:stretch>
            <a:fillRect/>
          </a:stretch>
        </p:blipFill>
        <p:spPr>
          <a:xfrm>
            <a:off x="805959" y="4107676"/>
            <a:ext cx="4135120" cy="2761372"/>
          </a:xfrm>
          <a:prstGeom prst="rect">
            <a:avLst/>
          </a:prstGeom>
          <a:effectLst>
            <a:softEdge rad="127000"/>
          </a:effectLst>
        </p:spPr>
      </p:pic>
      <p:sp>
        <p:nvSpPr>
          <p:cNvPr id="3" name="Прямоугольник 2">
            <a:extLst>
              <a:ext uri="{FF2B5EF4-FFF2-40B4-BE49-F238E27FC236}">
                <a16:creationId xmlns:a16="http://schemas.microsoft.com/office/drawing/2014/main" id="{7BA0E932-8165-594D-9765-3DDEECE37CB4}"/>
              </a:ext>
            </a:extLst>
          </p:cNvPr>
          <p:cNvSpPr/>
          <p:nvPr/>
        </p:nvSpPr>
        <p:spPr>
          <a:xfrm>
            <a:off x="5756967" y="0"/>
            <a:ext cx="6328353" cy="6555641"/>
          </a:xfrm>
          <a:prstGeom prst="rect">
            <a:avLst/>
          </a:prstGeom>
        </p:spPr>
        <p:txBody>
          <a:bodyPr wrap="square">
            <a:spAutoFit/>
          </a:bodyPr>
          <a:lstStyle/>
          <a:p>
            <a:r>
              <a:rPr lang="uk-UA" sz="2000" b="1" i="1" dirty="0">
                <a:solidFill>
                  <a:srgbClr val="7030A0"/>
                </a:solidFill>
                <a:latin typeface="Arial" panose="020B0604020202020204" pitchFamily="34" charset="0"/>
                <a:cs typeface="Arial" panose="020B0604020202020204" pitchFamily="34" charset="0"/>
              </a:rPr>
              <a:t>Вихідним елементом морської сили </a:t>
            </a:r>
            <a:r>
              <a:rPr lang="uk-UA" sz="2000" b="1" dirty="0">
                <a:solidFill>
                  <a:srgbClr val="7030A0"/>
                </a:solidFill>
                <a:latin typeface="Arial" panose="020B0604020202020204" pitchFamily="34" charset="0"/>
                <a:cs typeface="Arial" panose="020B0604020202020204" pitchFamily="34" charset="0"/>
              </a:rPr>
              <a:t>є </a:t>
            </a:r>
            <a:r>
              <a:rPr lang="uk-UA" sz="2000" b="1" dirty="0">
                <a:solidFill>
                  <a:srgbClr val="4915E8"/>
                </a:solidFill>
                <a:latin typeface="Arial" panose="020B0604020202020204" pitchFamily="34" charset="0"/>
                <a:cs typeface="Arial" panose="020B0604020202020204" pitchFamily="34" charset="0"/>
              </a:rPr>
              <a:t>вільна морська торгівля</a:t>
            </a:r>
            <a:r>
              <a:rPr lang="uk-UA" sz="2000" b="1" dirty="0">
                <a:solidFill>
                  <a:srgbClr val="7030A0"/>
                </a:solidFill>
                <a:latin typeface="Arial" panose="020B0604020202020204" pitchFamily="34" charset="0"/>
                <a:cs typeface="Arial" panose="020B0604020202020204" pitchFamily="34" charset="0"/>
              </a:rPr>
              <a:t>, для захисту якої необхідні </a:t>
            </a:r>
            <a:r>
              <a:rPr lang="uk-UA" sz="2000" b="1" dirty="0">
                <a:solidFill>
                  <a:srgbClr val="4915E8"/>
                </a:solidFill>
                <a:latin typeface="Arial" panose="020B0604020202020204" pitchFamily="34" charset="0"/>
                <a:cs typeface="Arial" panose="020B0604020202020204" pitchFamily="34" charset="0"/>
              </a:rPr>
              <a:t>військово-морський флот </a:t>
            </a:r>
            <a:r>
              <a:rPr lang="uk-UA" sz="2000" b="1" dirty="0">
                <a:solidFill>
                  <a:srgbClr val="7030A0"/>
                </a:solidFill>
                <a:latin typeface="Arial" panose="020B0604020202020204" pitchFamily="34" charset="0"/>
                <a:cs typeface="Arial" panose="020B0604020202020204" pitchFamily="34" charset="0"/>
              </a:rPr>
              <a:t>та </a:t>
            </a:r>
            <a:r>
              <a:rPr lang="uk-UA" sz="2000" b="1" dirty="0">
                <a:solidFill>
                  <a:srgbClr val="4915E8"/>
                </a:solidFill>
                <a:latin typeface="Arial" panose="020B0604020202020204" pitchFamily="34" charset="0"/>
                <a:cs typeface="Arial" panose="020B0604020202020204" pitchFamily="34" charset="0"/>
              </a:rPr>
              <a:t>військово-морські бази</a:t>
            </a:r>
            <a:r>
              <a:rPr lang="uk-UA" sz="2000" b="1" dirty="0">
                <a:solidFill>
                  <a:srgbClr val="FF0000"/>
                </a:solidFill>
                <a:latin typeface="Arial" panose="020B0604020202020204" pitchFamily="34" charset="0"/>
                <a:cs typeface="Arial" panose="020B0604020202020204" pitchFamily="34" charset="0"/>
              </a:rPr>
              <a:t>. </a:t>
            </a:r>
            <a:r>
              <a:rPr lang="uk-UA" sz="2000" b="1" dirty="0">
                <a:solidFill>
                  <a:srgbClr val="FF0000"/>
                </a:solidFill>
              </a:rPr>
              <a:t>«Вигідна морська торгівля має особливу цінність для будь-якої країни і в силу цього є джерелом воєн. Зіткнення інтересів, роздратування, що породжувалося спробами домогтися більшої частки у вигодах морської торгівлі, якщо не захопити її повністю, приводили до воєн. Колонізація, захоплення морських комунікацій та інші дії держав, що прагнуть до монополізації торгівлі, - все це вело до воєн: тому історія морської сили ... є в значній мірі і військова історія» (А. Мехен).</a:t>
            </a:r>
            <a:endParaRPr lang="uk-UA" sz="2000" b="1" dirty="0">
              <a:solidFill>
                <a:srgbClr val="FF0000"/>
              </a:solidFill>
              <a:latin typeface="Arial" panose="020B0604020202020204" pitchFamily="34" charset="0"/>
              <a:cs typeface="Arial" panose="020B0604020202020204" pitchFamily="34" charset="0"/>
            </a:endParaRPr>
          </a:p>
          <a:p>
            <a:r>
              <a:rPr lang="uk-UA" sz="2000" b="1" dirty="0">
                <a:solidFill>
                  <a:srgbClr val="002060"/>
                </a:solidFill>
                <a:latin typeface="Arial" panose="020B0604020202020204" pitchFamily="34" charset="0"/>
                <a:cs typeface="Arial" panose="020B0604020202020204" pitchFamily="34" charset="0"/>
              </a:rPr>
              <a:t>Військово-політичні і економічні чинники посилюють один одного, виділяючи </a:t>
            </a:r>
            <a:r>
              <a:rPr lang="uk-UA" sz="2000" b="1" dirty="0">
                <a:solidFill>
                  <a:srgbClr val="4915E8"/>
                </a:solidFill>
                <a:latin typeface="Arial" panose="020B0604020202020204" pitchFamily="34" charset="0"/>
                <a:cs typeface="Arial" panose="020B0604020202020204" pitchFamily="34" charset="0"/>
              </a:rPr>
              <a:t>три основні чинники морської сили</a:t>
            </a:r>
            <a:r>
              <a:rPr lang="uk-UA" sz="2000" b="1" dirty="0">
                <a:solidFill>
                  <a:srgbClr val="7030A0"/>
                </a:solidFill>
                <a:latin typeface="Arial" panose="020B0604020202020204" pitchFamily="34" charset="0"/>
                <a:cs typeface="Arial" panose="020B0604020202020204" pitchFamily="34" charset="0"/>
              </a:rPr>
              <a:t>: </a:t>
            </a:r>
          </a:p>
          <a:p>
            <a:pPr>
              <a:buFont typeface="Wingdings" pitchFamily="2" charset="2"/>
              <a:buChar char="Ø"/>
            </a:pPr>
            <a:r>
              <a:rPr lang="uk-UA" sz="2000" b="1" dirty="0">
                <a:solidFill>
                  <a:srgbClr val="002060"/>
                </a:solidFill>
                <a:latin typeface="Arial" panose="020B0604020202020204" pitchFamily="34" charset="0"/>
                <a:cs typeface="Arial" panose="020B0604020202020204" pitchFamily="34" charset="0"/>
              </a:rPr>
              <a:t>виробництво товарів </a:t>
            </a:r>
            <a:r>
              <a:rPr lang="uk-UA" sz="2000" b="1" dirty="0">
                <a:solidFill>
                  <a:srgbClr val="7030A0"/>
                </a:solidFill>
                <a:latin typeface="Arial" panose="020B0604020202020204" pitchFamily="34" charset="0"/>
                <a:cs typeface="Arial" panose="020B0604020202020204" pitchFamily="34" charset="0"/>
              </a:rPr>
              <a:t>із необхідністю їх </a:t>
            </a:r>
            <a:r>
              <a:rPr lang="uk-UA" sz="2000" b="1" dirty="0">
                <a:solidFill>
                  <a:srgbClr val="002060"/>
                </a:solidFill>
                <a:latin typeface="Arial" panose="020B0604020202020204" pitchFamily="34" charset="0"/>
                <a:cs typeface="Arial" panose="020B0604020202020204" pitchFamily="34" charset="0"/>
              </a:rPr>
              <a:t>подальшого обміну</a:t>
            </a:r>
            <a:r>
              <a:rPr lang="uk-UA" sz="2000" b="1" dirty="0">
                <a:solidFill>
                  <a:srgbClr val="7030A0"/>
                </a:solidFill>
                <a:latin typeface="Arial" panose="020B0604020202020204" pitchFamily="34" charset="0"/>
                <a:cs typeface="Arial" panose="020B0604020202020204" pitchFamily="34" charset="0"/>
              </a:rPr>
              <a:t>; </a:t>
            </a:r>
          </a:p>
          <a:p>
            <a:pPr>
              <a:buFont typeface="Wingdings" pitchFamily="2" charset="2"/>
              <a:buChar char="Ø"/>
            </a:pPr>
            <a:r>
              <a:rPr lang="uk-UA" sz="2000" b="1" dirty="0">
                <a:solidFill>
                  <a:srgbClr val="002060"/>
                </a:solidFill>
                <a:latin typeface="Arial" panose="020B0604020202020204" pitchFamily="34" charset="0"/>
                <a:cs typeface="Arial" panose="020B0604020202020204" pitchFamily="34" charset="0"/>
              </a:rPr>
              <a:t>навігація</a:t>
            </a:r>
            <a:r>
              <a:rPr lang="uk-UA" sz="2000" b="1" dirty="0">
                <a:solidFill>
                  <a:srgbClr val="7030A0"/>
                </a:solidFill>
                <a:latin typeface="Arial" panose="020B0604020202020204" pitchFamily="34" charset="0"/>
                <a:cs typeface="Arial" panose="020B0604020202020204" pitchFamily="34" charset="0"/>
              </a:rPr>
              <a:t>, яка реалізує цей </a:t>
            </a:r>
            <a:r>
              <a:rPr lang="uk-UA" sz="2000" b="1" dirty="0">
                <a:solidFill>
                  <a:srgbClr val="002060"/>
                </a:solidFill>
                <a:latin typeface="Arial" panose="020B0604020202020204" pitchFamily="34" charset="0"/>
                <a:cs typeface="Arial" panose="020B0604020202020204" pitchFamily="34" charset="0"/>
              </a:rPr>
              <a:t>обмін </a:t>
            </a:r>
            <a:r>
              <a:rPr lang="uk-UA" sz="2000" b="1" dirty="0">
                <a:solidFill>
                  <a:srgbClr val="7030A0"/>
                </a:solidFill>
                <a:latin typeface="Arial" panose="020B0604020202020204" pitchFamily="34" charset="0"/>
                <a:cs typeface="Arial" panose="020B0604020202020204" pitchFamily="34" charset="0"/>
              </a:rPr>
              <a:t>товарами;</a:t>
            </a:r>
          </a:p>
          <a:p>
            <a:pPr>
              <a:buFont typeface="Wingdings" pitchFamily="2" charset="2"/>
              <a:buChar char="Ø"/>
            </a:pPr>
            <a:r>
              <a:rPr lang="uk-UA" sz="2000" b="1" dirty="0">
                <a:solidFill>
                  <a:srgbClr val="7030A0"/>
                </a:solidFill>
                <a:latin typeface="Arial" panose="020B0604020202020204" pitchFamily="34" charset="0"/>
                <a:cs typeface="Arial" panose="020B0604020202020204" pitchFamily="34" charset="0"/>
              </a:rPr>
              <a:t> </a:t>
            </a:r>
            <a:r>
              <a:rPr lang="uk-UA" sz="2000" b="1" dirty="0">
                <a:solidFill>
                  <a:srgbClr val="002060"/>
                </a:solidFill>
                <a:latin typeface="Arial" panose="020B0604020202020204" pitchFamily="34" charset="0"/>
                <a:cs typeface="Arial" panose="020B0604020202020204" pitchFamily="34" charset="0"/>
              </a:rPr>
              <a:t>колонії,</a:t>
            </a:r>
            <a:r>
              <a:rPr lang="uk-UA" sz="2000" b="1" dirty="0">
                <a:solidFill>
                  <a:srgbClr val="7030A0"/>
                </a:solidFill>
                <a:latin typeface="Arial" panose="020B0604020202020204" pitchFamily="34" charset="0"/>
                <a:cs typeface="Arial" panose="020B0604020202020204" pitchFamily="34" charset="0"/>
              </a:rPr>
              <a:t> які полегшують і </a:t>
            </a:r>
            <a:r>
              <a:rPr lang="uk-UA" sz="2000" b="1" dirty="0">
                <a:solidFill>
                  <a:srgbClr val="002060"/>
                </a:solidFill>
                <a:latin typeface="Arial" panose="020B0604020202020204" pitchFamily="34" charset="0"/>
                <a:cs typeface="Arial" panose="020B0604020202020204" pitchFamily="34" charset="0"/>
              </a:rPr>
              <a:t>розширюють навігацію</a:t>
            </a:r>
            <a:r>
              <a:rPr lang="ru-UA" sz="2000" b="1" dirty="0">
                <a:solidFill>
                  <a:srgbClr val="002060"/>
                </a:solidFill>
                <a:latin typeface="Arial" panose="020B0604020202020204" pitchFamily="34" charset="0"/>
                <a:cs typeface="Arial" panose="020B0604020202020204" pitchFamily="34" charset="0"/>
              </a:rPr>
              <a:t> </a:t>
            </a:r>
          </a:p>
        </p:txBody>
      </p:sp>
      <p:pic>
        <p:nvPicPr>
          <p:cNvPr id="4" name="Рисунок 3">
            <a:extLst>
              <a:ext uri="{FF2B5EF4-FFF2-40B4-BE49-F238E27FC236}">
                <a16:creationId xmlns:a16="http://schemas.microsoft.com/office/drawing/2014/main" id="{C51DB3A1-710D-3442-8C26-CFDB362F10CD}"/>
              </a:ext>
            </a:extLst>
          </p:cNvPr>
          <p:cNvPicPr>
            <a:picLocks noChangeAspect="1"/>
          </p:cNvPicPr>
          <p:nvPr/>
        </p:nvPicPr>
        <p:blipFill>
          <a:blip r:embed="rId3"/>
          <a:stretch>
            <a:fillRect/>
          </a:stretch>
        </p:blipFill>
        <p:spPr>
          <a:xfrm>
            <a:off x="308726" y="0"/>
            <a:ext cx="5129586" cy="4107676"/>
          </a:xfrm>
          <a:prstGeom prst="rect">
            <a:avLst/>
          </a:prstGeom>
          <a:effectLst>
            <a:softEdge rad="127000"/>
          </a:effectLst>
        </p:spPr>
      </p:pic>
    </p:spTree>
    <p:extLst>
      <p:ext uri="{BB962C8B-B14F-4D97-AF65-F5344CB8AC3E}">
        <p14:creationId xmlns:p14="http://schemas.microsoft.com/office/powerpoint/2010/main" val="3072485573"/>
      </p:ext>
    </p:extLst>
  </p:cSld>
  <p:clrMapOvr>
    <a:masterClrMapping/>
  </p:clrMapOvr>
</p:sld>
</file>

<file path=ppt/theme/theme1.xml><?xml version="1.0" encoding="utf-8"?>
<a:theme xmlns:a="http://schemas.openxmlformats.org/drawingml/2006/main" name="Рамка">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Рамка</Template>
  <TotalTime>1732</TotalTime>
  <Words>3367</Words>
  <Application>Microsoft Macintosh PowerPoint</Application>
  <PresentationFormat>Широкоэкранный</PresentationFormat>
  <Paragraphs>135</Paragraphs>
  <Slides>31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vt:i4>
      </vt:variant>
    </vt:vector>
  </HeadingPairs>
  <TitlesOfParts>
    <vt:vector size="37" baseType="lpstr">
      <vt:lpstr>Arial</vt:lpstr>
      <vt:lpstr>Corbel</vt:lpstr>
      <vt:lpstr>Symbol</vt:lpstr>
      <vt:lpstr>Wingdings</vt:lpstr>
      <vt:lpstr>Wingdings 2</vt:lpstr>
      <vt:lpstr>Рамка</vt:lpstr>
      <vt:lpstr>Класична англо-саксонська геополітика</vt:lpstr>
      <vt:lpstr>ПЛАН 1. Особливості англо-американської геополітики 2. Концепція морської могутності  А. Мехена  3. Теорія Хартленда Г. Маккіндера 4. Теорія Римленда Н. Спайкмена </vt:lpstr>
      <vt:lpstr>Презентация PowerPoint</vt:lpstr>
      <vt:lpstr>Альфред Мехен (1840 – 1914)</vt:lpstr>
      <vt:lpstr>Презентация PowerPoint</vt:lpstr>
      <vt:lpstr>Презентация PowerPoint</vt:lpstr>
      <vt:lpstr>Презентация PowerPoint</vt:lpstr>
      <vt:lpstr>Військово-морський  коледж підвищення кваліфікації морських офіцерів у Нью-Порті, президентом якого  у 1886-88 та 1892-1893 був А. Мехен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ГЕЛФОРД ДЖОН МАККІНДЕР (1861 – 1947)</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Pax Britannica</vt:lpstr>
      <vt:lpstr>НіколасСпайкмен 1893 - 1943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Класична англо-саксонська геополітика</dc:title>
  <dc:creator>Microsoft Office User</dc:creator>
  <cp:lastModifiedBy>Microsoft Office User</cp:lastModifiedBy>
  <cp:revision>55</cp:revision>
  <dcterms:created xsi:type="dcterms:W3CDTF">2020-05-05T18:02:22Z</dcterms:created>
  <dcterms:modified xsi:type="dcterms:W3CDTF">2020-05-06T23:13:20Z</dcterms:modified>
</cp:coreProperties>
</file>