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1" r:id="rId5"/>
    <p:sldId id="266" r:id="rId6"/>
    <p:sldId id="268" r:id="rId7"/>
    <p:sldId id="294" r:id="rId8"/>
    <p:sldId id="296" r:id="rId9"/>
    <p:sldId id="271" r:id="rId10"/>
    <p:sldId id="297" r:id="rId11"/>
    <p:sldId id="272" r:id="rId12"/>
    <p:sldId id="274" r:id="rId13"/>
    <p:sldId id="278" r:id="rId14"/>
    <p:sldId id="275" r:id="rId15"/>
    <p:sldId id="277" r:id="rId16"/>
    <p:sldId id="285" r:id="rId17"/>
    <p:sldId id="273" r:id="rId18"/>
    <p:sldId id="280" r:id="rId19"/>
    <p:sldId id="281" r:id="rId20"/>
    <p:sldId id="282" r:id="rId21"/>
    <p:sldId id="286" r:id="rId22"/>
    <p:sldId id="287" r:id="rId23"/>
    <p:sldId id="289" r:id="rId24"/>
    <p:sldId id="291" r:id="rId25"/>
    <p:sldId id="298" r:id="rId26"/>
    <p:sldId id="304" r:id="rId27"/>
    <p:sldId id="300" r:id="rId28"/>
    <p:sldId id="299" r:id="rId29"/>
    <p:sldId id="303" r:id="rId30"/>
    <p:sldId id="293" r:id="rId31"/>
    <p:sldId id="306" r:id="rId32"/>
    <p:sldId id="314" r:id="rId33"/>
    <p:sldId id="307" r:id="rId34"/>
    <p:sldId id="309" r:id="rId35"/>
    <p:sldId id="310" r:id="rId36"/>
    <p:sldId id="312" r:id="rId37"/>
    <p:sldId id="315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6860-8A3D-4ADE-B328-6BC5892210B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227C2-5555-45E1-887C-86948F1CA54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2%D0%B5%D1%82%D0%B2%D0%B8_%D1%85%D1%80%D0%B8%D1%81%D1%82%D0%B8%D0%B0%D0%BD%D1%81%D1%82%D0%B2%D0%B0" TargetMode="External"/><Relationship Id="rId13" Type="http://schemas.openxmlformats.org/officeDocument/2006/relationships/hyperlink" Target="https://ru.wikipedia.org/wiki/%D0%A0%D0%B5%D0%BB%D0%B8%D0%B3%D0%B8%D1%8F_%D0%B2_%D0%A1%D0%A8%D0%90#cite_note-3" TargetMode="External"/><Relationship Id="rId3" Type="http://schemas.openxmlformats.org/officeDocument/2006/relationships/hyperlink" Target="https://ru.wikipedia.org/wiki/%D0%92%D1%81%D0%B5%D0%BC%D0%B8%D1%80%D0%BD%D0%B0%D1%8F_%D0%BA%D0%BD%D0%B8%D0%B3%D0%B0_%D1%84%D0%B0%D0%BA%D1%82%D0%BE%D0%B2_%D0%A6%D0%A0%D0%A3" TargetMode="External"/><Relationship Id="rId7" Type="http://schemas.openxmlformats.org/officeDocument/2006/relationships/hyperlink" Target="https://ru.wikipedia.org/wiki/%D0%9C%D0%BE%D1%80%D0%BC%D0%BE%D0%BD%D0%B8%D0%B7%D0%BC" TargetMode="External"/><Relationship Id="rId12" Type="http://schemas.openxmlformats.org/officeDocument/2006/relationships/hyperlink" Target="https://ru.wikipedia.org/wiki/%D0%90%D1%82%D0%B5%D0%B8%D0%B7%D0%BC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A%D0%B0%D1%82%D0%BE%D0%BB%D0%B8%D1%86%D0%B8%D0%B7%D0%BC" TargetMode="External"/><Relationship Id="rId11" Type="http://schemas.openxmlformats.org/officeDocument/2006/relationships/hyperlink" Target="https://ru.wikipedia.org/wiki/%D0%98%D1%81%D0%BB%D0%B0%D0%BC" TargetMode="External"/><Relationship Id="rId5" Type="http://schemas.openxmlformats.org/officeDocument/2006/relationships/hyperlink" Target="https://ru.wikipedia.org/wiki/%D0%9F%D1%80%D0%BE%D1%82%D0%B5%D1%81%D1%82%D0%B0%D0%BD%D1%82%D0%B8%D0%B7%D0%BC" TargetMode="External"/><Relationship Id="rId10" Type="http://schemas.openxmlformats.org/officeDocument/2006/relationships/hyperlink" Target="https://ru.wikipedia.org/wiki/%D0%91%D1%83%D0%B4%D0%B4%D0%B8%D0%B7%D0%BC" TargetMode="External"/><Relationship Id="rId4" Type="http://schemas.openxmlformats.org/officeDocument/2006/relationships/hyperlink" Target="https://ru.wikipedia.org/wiki/2007_%D0%B3%D0%BE%D0%B4" TargetMode="External"/><Relationship Id="rId9" Type="http://schemas.openxmlformats.org/officeDocument/2006/relationships/hyperlink" Target="https://ru.wikipedia.org/wiki/%D0%98%D1%83%D0%B4%D0%B0%D0%B8%D0%B7%D0%BC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https://news.tut.by/culture/399780.html?crnd=18944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27C2-5555-45E1-887C-86948F1CA5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8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Американское правительство не ведёт официальной статистики по религии. По данным «</a:t>
            </a:r>
            <a:r>
              <a:rPr lang="ru-RU" dirty="0">
                <a:hlinkClick r:id="rId3" tooltip="Всемирная книга фактов ЦРУ"/>
              </a:rPr>
              <a:t>Всемирной книги фактов ЦРУ</a:t>
            </a:r>
            <a:r>
              <a:rPr lang="ru-RU" dirty="0"/>
              <a:t>» на </a:t>
            </a:r>
            <a:r>
              <a:rPr lang="ru-RU" dirty="0">
                <a:hlinkClick r:id="rId4" tooltip="2007 год"/>
              </a:rPr>
              <a:t>2007 год</a:t>
            </a:r>
            <a:r>
              <a:rPr lang="ru-RU" dirty="0"/>
              <a:t>: 51,3 % населения США — </a:t>
            </a:r>
            <a:r>
              <a:rPr lang="ru-RU" dirty="0">
                <a:hlinkClick r:id="rId5" tooltip="Протестантизм"/>
              </a:rPr>
              <a:t>протестанты</a:t>
            </a:r>
            <a:r>
              <a:rPr lang="ru-RU" dirty="0"/>
              <a:t>, 23,9 % — </a:t>
            </a:r>
            <a:r>
              <a:rPr lang="ru-RU" dirty="0">
                <a:hlinkClick r:id="rId6" tooltip="Католицизм"/>
              </a:rPr>
              <a:t>католики</a:t>
            </a:r>
            <a:r>
              <a:rPr lang="ru-RU" dirty="0"/>
              <a:t>, 12,1 % не принадлежат к какой-либо конфессии, 1,7 % — </a:t>
            </a:r>
            <a:r>
              <a:rPr lang="ru-RU" dirty="0">
                <a:hlinkClick r:id="rId7" tooltip="Мормонизм"/>
              </a:rPr>
              <a:t>мормоны</a:t>
            </a:r>
            <a:r>
              <a:rPr lang="ru-RU" dirty="0"/>
              <a:t>, 1,6 % — члены другой </a:t>
            </a:r>
            <a:r>
              <a:rPr lang="ru-RU" dirty="0">
                <a:hlinkClick r:id="rId8" tooltip="Ветви христианства"/>
              </a:rPr>
              <a:t>христианской конфессии</a:t>
            </a:r>
            <a:r>
              <a:rPr lang="ru-RU" dirty="0"/>
              <a:t>, 1,7 % — </a:t>
            </a:r>
            <a:r>
              <a:rPr lang="ru-RU" dirty="0">
                <a:hlinkClick r:id="rId9" tooltip="Иудаизм"/>
              </a:rPr>
              <a:t>иудеи</a:t>
            </a:r>
            <a:r>
              <a:rPr lang="ru-RU" dirty="0"/>
              <a:t>, 0,7 % — </a:t>
            </a:r>
            <a:r>
              <a:rPr lang="ru-RU" dirty="0">
                <a:hlinkClick r:id="rId10" tooltip="Буддизм"/>
              </a:rPr>
              <a:t>буддисты</a:t>
            </a:r>
            <a:r>
              <a:rPr lang="ru-RU" dirty="0"/>
              <a:t>, 0,6 % — </a:t>
            </a:r>
            <a:r>
              <a:rPr lang="ru-RU" dirty="0">
                <a:hlinkClick r:id="rId11" tooltip="Ислам"/>
              </a:rPr>
              <a:t>мусульмане</a:t>
            </a:r>
            <a:r>
              <a:rPr lang="ru-RU" dirty="0"/>
              <a:t>, 2,5 % — другие верования, 4 % — </a:t>
            </a:r>
            <a:r>
              <a:rPr lang="ru-RU" dirty="0">
                <a:hlinkClick r:id="rId12" tooltip="Атеизм"/>
              </a:rPr>
              <a:t>атеисты</a:t>
            </a:r>
            <a:r>
              <a:rPr lang="ru-RU" baseline="30000" dirty="0">
                <a:hlinkClick r:id="rId13"/>
              </a:rPr>
              <a:t>[3]</a:t>
            </a:r>
            <a:r>
              <a:rPr lang="ru-RU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27C2-5555-45E1-887C-86948F1CA54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1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Jean </a:t>
            </a:r>
            <a:r>
              <a:rPr lang="ru-RU" dirty="0" err="1"/>
              <a:t>Leon</a:t>
            </a:r>
            <a:r>
              <a:rPr lang="ru-RU" dirty="0"/>
              <a:t> </a:t>
            </a:r>
            <a:r>
              <a:rPr lang="ru-RU" dirty="0" err="1"/>
              <a:t>Gerome</a:t>
            </a:r>
            <a:r>
              <a:rPr lang="ru-RU" dirty="0"/>
              <a:t> </a:t>
            </a:r>
            <a:r>
              <a:rPr lang="ru-RU" dirty="0" err="1"/>
              <a:t>Ferris</a:t>
            </a:r>
            <a:r>
              <a:rPr lang="ru-RU" dirty="0"/>
              <a:t>, почт XX </a:t>
            </a:r>
            <a:r>
              <a:rPr lang="ru-RU" dirty="0" err="1"/>
              <a:t>ст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27C2-5555-45E1-887C-86948F1CA54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79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German Kali Works, New York - Bricker, Garland Armor. </a:t>
            </a:r>
            <a:r>
              <a:rPr lang="en-US" i="1" dirty="0"/>
              <a:t>The Teaching of Agriculture in the High School.</a:t>
            </a:r>
            <a:r>
              <a:rPr lang="en-US" dirty="0"/>
              <a:t> New York: Macmillan, 1911. Page 112.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27C2-5555-45E1-887C-86948F1CA54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8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41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74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45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6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4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6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3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4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76813-6FFC-43FA-AC15-2BD2423B69C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CF373-3969-41F5-90C1-11AC0337435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4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6181" y="237460"/>
            <a:ext cx="9144000" cy="1856811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культурний регіон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6181" y="2625059"/>
            <a:ext cx="9920747" cy="3264464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етапи формування культурного регіону.</a:t>
            </a:r>
          </a:p>
          <a:p>
            <a:pPr marL="457200" indent="-457200" algn="l">
              <a:buAutoNum type="arabicPeriod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північноамериканського культурного регіону</a:t>
            </a:r>
          </a:p>
          <a:p>
            <a:pPr marL="457200" indent="-457200" algn="l">
              <a:buAutoNum type="arabicPeriod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Християнські символи та сакральні місця регіону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63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Особливості Північноамериканського регіону обумовлені: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Синтез культур європейських переселенців, африканських рабів та  корінних народів</a:t>
            </a:r>
          </a:p>
          <a:p>
            <a:r>
              <a:rPr lang="uk-UA" b="1" dirty="0"/>
              <a:t>Соціальні, трудові та моральні ідеї протестантів-переселенців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35787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8" y="-194639"/>
            <a:ext cx="9729913" cy="7229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22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093" y="79990"/>
            <a:ext cx="5147353" cy="6641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335" y="0"/>
            <a:ext cx="4832559" cy="65925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55" y="500061"/>
            <a:ext cx="1574582" cy="5676901"/>
          </a:xfrm>
        </p:spPr>
        <p:txBody>
          <a:bodyPr vert="wordArtVert">
            <a:normAutofit/>
          </a:bodyPr>
          <a:lstStyle/>
          <a:p>
            <a:r>
              <a:rPr lang="uk-UA" b="1" dirty="0">
                <a:latin typeface="+mn-lt"/>
              </a:rPr>
              <a:t>Навахо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5212" y="2074605"/>
            <a:ext cx="8728587" cy="410235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49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0"/>
            <a:ext cx="11393000" cy="6764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601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13" y="-78659"/>
            <a:ext cx="8622890" cy="68120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261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6062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773" y="0"/>
            <a:ext cx="5402580" cy="2707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8819" cy="2549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876" y="2641835"/>
            <a:ext cx="4245363" cy="421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276634"/>
            <a:ext cx="8514880" cy="56030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794" y="365125"/>
            <a:ext cx="2576051" cy="5121275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Пас</a:t>
            </a:r>
            <a:r>
              <a:rPr lang="ru-RU" b="1" dirty="0">
                <a:latin typeface="+mn-lt"/>
              </a:rPr>
              <a:t> «</a:t>
            </a:r>
            <a:r>
              <a:rPr lang="ru-RU" b="1" dirty="0" err="1">
                <a:latin typeface="+mn-lt"/>
              </a:rPr>
              <a:t>Кончо</a:t>
            </a:r>
            <a:r>
              <a:rPr lang="ru-RU" b="1" dirty="0">
                <a:latin typeface="+mn-lt"/>
              </a:rPr>
              <a:t>»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1910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31243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063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45" y="25684"/>
            <a:ext cx="8979613" cy="67347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84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1" y="-344129"/>
            <a:ext cx="11353800" cy="7037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1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6" y="-306320"/>
            <a:ext cx="8853948" cy="7164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2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483" y="1"/>
            <a:ext cx="10515600" cy="1229032"/>
          </a:xfrm>
        </p:spPr>
        <p:txBody>
          <a:bodyPr/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джерела європейської культури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943" y="963562"/>
            <a:ext cx="11375922" cy="5213402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Антична спадщина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Християнство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Взаємозбагачення та синтез культур усіх європейських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3" y="2457196"/>
            <a:ext cx="2872249" cy="4308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92" y="2980635"/>
            <a:ext cx="4093540" cy="3066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046" y="2457196"/>
            <a:ext cx="4287316" cy="44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30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613" y="0"/>
            <a:ext cx="8544232" cy="6752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3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447"/>
          </a:xfrm>
        </p:spPr>
        <p:txBody>
          <a:bodyPr/>
          <a:lstStyle/>
          <a:p>
            <a:r>
              <a:rPr lang="ru-RU" dirty="0" err="1">
                <a:latin typeface="Arial Black" panose="020B0A04020102020204" pitchFamily="34" charset="0"/>
              </a:rPr>
              <a:t>Спіричуелз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84" y="1265398"/>
            <a:ext cx="7664016" cy="5096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751" y="365125"/>
            <a:ext cx="4334249" cy="610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44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9" y="245806"/>
            <a:ext cx="9350477" cy="6486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36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577" y="153854"/>
            <a:ext cx="5083277" cy="64930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444" y="365125"/>
            <a:ext cx="4758813" cy="1325563"/>
          </a:xfrm>
        </p:spPr>
        <p:txBody>
          <a:bodyPr>
            <a:normAutofit/>
          </a:bodyPr>
          <a:lstStyle/>
          <a:p>
            <a:r>
              <a:rPr lang="uk-UA" sz="3200" b="1" dirty="0" err="1">
                <a:latin typeface="+mn-lt"/>
              </a:rPr>
              <a:t>Бессі</a:t>
            </a:r>
            <a:r>
              <a:rPr lang="uk-UA" sz="3200" b="1" dirty="0">
                <a:latin typeface="+mn-lt"/>
              </a:rPr>
              <a:t> Сміт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(1894-1937)</a:t>
            </a:r>
            <a:endParaRPr lang="ru-RU" sz="32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46724" y="153854"/>
            <a:ext cx="28575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16" y="3222625"/>
            <a:ext cx="7900185" cy="34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9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Black And Blue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316118"/>
              </p:ext>
            </p:extLst>
          </p:nvPr>
        </p:nvGraphicFramePr>
        <p:xfrm>
          <a:off x="838200" y="1356852"/>
          <a:ext cx="10515600" cy="544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95906312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684593806"/>
                    </a:ext>
                  </a:extLst>
                </a:gridCol>
              </a:tblGrid>
              <a:tr h="5443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effectLst/>
                        </a:rPr>
                        <a:t>Cold empty bed...springs hurt my head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Feels like ole </a:t>
                      </a:r>
                      <a:r>
                        <a:rPr lang="en-US" dirty="0" err="1">
                          <a:effectLst/>
                        </a:rPr>
                        <a:t>ned</a:t>
                      </a:r>
                      <a:r>
                        <a:rPr lang="en-US" dirty="0">
                          <a:effectLst/>
                        </a:rPr>
                        <a:t>...wished </a:t>
                      </a:r>
                      <a:r>
                        <a:rPr lang="en-US" dirty="0" err="1">
                          <a:effectLst/>
                        </a:rPr>
                        <a:t>i</a:t>
                      </a:r>
                      <a:r>
                        <a:rPr lang="en-US" dirty="0">
                          <a:effectLst/>
                        </a:rPr>
                        <a:t> was dead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What did </a:t>
                      </a:r>
                      <a:r>
                        <a:rPr lang="en-US" dirty="0" err="1">
                          <a:effectLst/>
                        </a:rPr>
                        <a:t>i</a:t>
                      </a:r>
                      <a:r>
                        <a:rPr lang="en-US" dirty="0">
                          <a:effectLst/>
                        </a:rPr>
                        <a:t> do...to be so black and blue</a:t>
                      </a: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Even the mouse...ran from my house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They laugh at you...and all that you do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What did </a:t>
                      </a:r>
                      <a:r>
                        <a:rPr lang="en-US" dirty="0" err="1">
                          <a:effectLst/>
                        </a:rPr>
                        <a:t>i</a:t>
                      </a:r>
                      <a:r>
                        <a:rPr lang="en-US" dirty="0">
                          <a:effectLst/>
                        </a:rPr>
                        <a:t> do...to be so black and blue</a:t>
                      </a: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I'm white...inside...but, that don't help my case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That's life...can't hide...what is in my face</a:t>
                      </a: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How would it end...</a:t>
                      </a:r>
                      <a:r>
                        <a:rPr lang="en-US" dirty="0" err="1">
                          <a:effectLst/>
                        </a:rPr>
                        <a:t>ain't</a:t>
                      </a:r>
                      <a:r>
                        <a:rPr lang="en-US" dirty="0">
                          <a:effectLst/>
                        </a:rPr>
                        <a:t> got a friend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My only sin...is in my skin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What did </a:t>
                      </a:r>
                      <a:r>
                        <a:rPr lang="en-US" dirty="0" err="1">
                          <a:effectLst/>
                        </a:rPr>
                        <a:t>i</a:t>
                      </a:r>
                      <a:r>
                        <a:rPr lang="en-US" dirty="0">
                          <a:effectLst/>
                        </a:rPr>
                        <a:t> do...to be so black and </a:t>
                      </a:r>
                      <a:r>
                        <a:rPr lang="en-US" dirty="0" err="1">
                          <a:effectLst/>
                        </a:rPr>
                        <a:t>blu</a:t>
                      </a:r>
                      <a:endParaRPr lang="en-US" dirty="0">
                        <a:effectLst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Холодная пустая кровать, жесткие как свинец пружины, 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Боли в голове, я чувствую себя как старый </a:t>
                      </a:r>
                      <a:r>
                        <a:rPr lang="ru-RU" dirty="0" err="1">
                          <a:effectLst/>
                        </a:rPr>
                        <a:t>Нед</a:t>
                      </a:r>
                      <a:r>
                        <a:rPr lang="ru-RU" dirty="0">
                          <a:effectLst/>
                        </a:rPr>
                        <a:t>. 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Что я сделал, чтобы быть настолько черным и грустным?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Даже мыши сбежали из моего дома 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Они смеются и презирают меня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Что я сделал, чтобы быть настолько черным и грустным?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Я белый внутри, но в моем случае это не помогает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Ведь я не могу скрыть того, что у меня на лице 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Как бы это не закончилось, у меня нет подружки 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Мой единственный грех, в моей коже 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Что я сделал, чтобы быть настолько черным и грустным?</a:t>
                      </a:r>
                    </a:p>
                    <a:p>
                      <a:br>
                        <a:rPr lang="ru-RU" dirty="0">
                          <a:effectLst/>
                        </a:rPr>
                      </a:b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793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771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latin typeface="+mn-lt"/>
              </a:rPr>
              <a:t>Вплив релігійних громад колоністів на суспільні традиції та духовну культуру США</a:t>
            </a:r>
            <a:endParaRPr lang="ru-RU" sz="40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6258" y="1553034"/>
            <a:ext cx="7875639" cy="5156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128" y="2399409"/>
            <a:ext cx="3165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Роберт </a:t>
            </a:r>
            <a:r>
              <a:rPr lang="ru-RU" sz="2400" b="1" dirty="0" err="1"/>
              <a:t>Уір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Батьки-</a:t>
            </a:r>
            <a:r>
              <a:rPr lang="ru-RU" sz="2400" b="1" dirty="0" err="1"/>
              <a:t>пілігрими</a:t>
            </a:r>
            <a:r>
              <a:rPr lang="ru-RU" sz="2400" b="1" dirty="0"/>
              <a:t> </a:t>
            </a:r>
            <a:r>
              <a:rPr lang="ru-RU" sz="2400" b="1" dirty="0" err="1"/>
              <a:t>сідають</a:t>
            </a:r>
            <a:r>
              <a:rPr lang="ru-RU" sz="2400" b="1" dirty="0"/>
              <a:t> на </a:t>
            </a:r>
            <a:r>
              <a:rPr lang="ru-RU" sz="2400" b="1" dirty="0" err="1"/>
              <a:t>корабель</a:t>
            </a:r>
            <a:r>
              <a:rPr lang="ru-RU" sz="2400" b="1" dirty="0"/>
              <a:t>. 1844 р. </a:t>
            </a:r>
          </a:p>
        </p:txBody>
      </p:sp>
    </p:spTree>
    <p:extLst>
      <p:ext uri="{BB962C8B-B14F-4D97-AF65-F5344CB8AC3E}">
        <p14:creationId xmlns:p14="http://schemas.microsoft.com/office/powerpoint/2010/main" val="3744443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Пуританська етика обумовила особливу трудову етику успіху та допомагала в господарській діяльності: 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116" y="1563330"/>
            <a:ext cx="11513573" cy="5053780"/>
          </a:xfrm>
        </p:spPr>
        <p:txBody>
          <a:bodyPr>
            <a:normAutofit/>
          </a:bodyPr>
          <a:lstStyle/>
          <a:p>
            <a:r>
              <a:rPr lang="uk-UA" b="1" dirty="0"/>
              <a:t>Протестантській колективізм </a:t>
            </a:r>
            <a:r>
              <a:rPr lang="uk-UA" dirty="0"/>
              <a:t>(релігійна громада, взаємодопомога, солідарність)</a:t>
            </a:r>
          </a:p>
          <a:p>
            <a:r>
              <a:rPr lang="uk-UA" b="1" dirty="0"/>
              <a:t>Індивідуалізм </a:t>
            </a:r>
            <a:r>
              <a:rPr lang="uk-UA" dirty="0"/>
              <a:t>(ідея вільного вибору людини, особисте спілкування з Богом тощо)</a:t>
            </a:r>
          </a:p>
          <a:p>
            <a:r>
              <a:rPr lang="uk-UA" b="1" dirty="0"/>
              <a:t>Повсякденна праця – </a:t>
            </a:r>
            <a:r>
              <a:rPr lang="uk-UA" dirty="0"/>
              <a:t>виконання божественного припису виконувати певні обов’язки</a:t>
            </a:r>
          </a:p>
          <a:p>
            <a:r>
              <a:rPr lang="uk-UA" b="1" dirty="0"/>
              <a:t>Освіта</a:t>
            </a:r>
          </a:p>
          <a:p>
            <a:r>
              <a:rPr lang="uk-UA" b="1" dirty="0"/>
              <a:t>Випробування </a:t>
            </a:r>
            <a:r>
              <a:rPr lang="uk-UA" b="1" dirty="0" err="1"/>
              <a:t>обраності</a:t>
            </a:r>
            <a:r>
              <a:rPr lang="uk-UA" b="1" dirty="0"/>
              <a:t> </a:t>
            </a:r>
            <a:r>
              <a:rPr lang="uk-UA" dirty="0"/>
              <a:t>(добровільне утримання, самодисципліна, аскетизм, заощадливість, опора на власні сили – все це співвідноситься із духовними цінностями та розглядається як засіб досягнення успіху. </a:t>
            </a:r>
            <a:r>
              <a:rPr lang="uk-UA" b="1" dirty="0"/>
              <a:t>Успіх – ознака </a:t>
            </a:r>
            <a:r>
              <a:rPr lang="uk-UA" b="1" dirty="0" err="1"/>
              <a:t>обраності</a:t>
            </a:r>
            <a:r>
              <a:rPr lang="uk-UA" b="1" dirty="0"/>
              <a:t>, </a:t>
            </a:r>
            <a:r>
              <a:rPr lang="uk-UA" b="1" dirty="0" err="1"/>
              <a:t>благословіння</a:t>
            </a:r>
            <a:r>
              <a:rPr lang="uk-UA" b="1" dirty="0"/>
              <a:t> та спасіння)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9467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34" y="78658"/>
            <a:ext cx="8799871" cy="67233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83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924511" cy="6725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80" y="742027"/>
            <a:ext cx="6988278" cy="52412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704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1" y="0"/>
            <a:ext cx="9832258" cy="6674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12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73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Антична спадщина: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0039"/>
            <a:ext cx="10515600" cy="5006924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Філософія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Зародження основних наукових галузей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Ідея гармонії ( у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поєднання краси духовної та фізичної)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Синкретизм – уявлення про цілісність світу, єдність людини і природи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Демократизм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Громадянські обов’язки і свободи</a:t>
            </a:r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64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7653"/>
            <a:ext cx="10515600" cy="9340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latin typeface="+mn-lt"/>
              </a:rPr>
              <a:t>Хри́зма</a:t>
            </a:r>
            <a:r>
              <a:rPr lang="ru-RU" sz="3200" b="1" dirty="0">
                <a:latin typeface="+mn-lt"/>
              </a:rPr>
              <a:t> (</a:t>
            </a:r>
            <a:r>
              <a:rPr lang="ru-RU" sz="3200" b="1" dirty="0" err="1">
                <a:latin typeface="+mn-lt"/>
              </a:rPr>
              <a:t>Хрісмо́н;Хі-Ро</a:t>
            </a:r>
            <a:r>
              <a:rPr lang="ru-RU" sz="3200" b="1" dirty="0">
                <a:latin typeface="+mn-lt"/>
              </a:rPr>
              <a:t>) </a:t>
            </a:r>
            <a:r>
              <a:rPr lang="ru-RU" sz="1600" dirty="0"/>
              <a:t> </a:t>
            </a:r>
            <a:r>
              <a:rPr lang="el-GR" sz="2000" b="1" dirty="0">
                <a:latin typeface="+mn-lt"/>
              </a:rPr>
              <a:t>ΧΡΙΣΤΌΣ</a:t>
            </a:r>
            <a:r>
              <a:rPr lang="uk-UA" sz="2000" b="1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44" y="1327355"/>
            <a:ext cx="5663770" cy="4908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855" y="952657"/>
            <a:ext cx="5113390" cy="54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8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37" y="462116"/>
            <a:ext cx="6106972" cy="59288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18331"/>
            <a:ext cx="4485200" cy="64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7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93" y="2956679"/>
            <a:ext cx="6718203" cy="3739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574" y="589935"/>
            <a:ext cx="521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Трикутник - символ Святої трійці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64361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Хрест </a:t>
            </a:r>
            <a:r>
              <a:rPr lang="uk-UA" b="1" dirty="0" err="1">
                <a:latin typeface="+mn-lt"/>
              </a:rPr>
              <a:t>Св</a:t>
            </a:r>
            <a:r>
              <a:rPr lang="uk-UA" b="1" dirty="0">
                <a:latin typeface="+mn-lt"/>
              </a:rPr>
              <a:t>. Петра</a:t>
            </a:r>
            <a:endParaRPr lang="ru-RU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090" y="1655928"/>
            <a:ext cx="7918225" cy="5152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30" y="0"/>
            <a:ext cx="5106014" cy="6808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050" y="-94851"/>
            <a:ext cx="4022973" cy="66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99" y="0"/>
            <a:ext cx="4141466" cy="6833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67864" y="136064"/>
            <a:ext cx="4023249" cy="6638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271" y="2005781"/>
            <a:ext cx="1769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Апостол Павло 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65987" y="1828800"/>
            <a:ext cx="182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Апостол Андрій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2002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02" y="1"/>
            <a:ext cx="3319132" cy="5476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415" y="0"/>
            <a:ext cx="3416238" cy="5637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64096" y="0"/>
            <a:ext cx="3418457" cy="5637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102" y="5476569"/>
            <a:ext cx="317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Євангеліст Матвій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17806" y="5845901"/>
            <a:ext cx="318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Євангеліст Іоанн 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62219" y="5845901"/>
            <a:ext cx="293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Євангеліст Марк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09769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8" y="-108154"/>
            <a:ext cx="4099567" cy="6764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24364" y="95146"/>
            <a:ext cx="6227548" cy="6669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103" y="4660490"/>
            <a:ext cx="2094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Євангеліст Лука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89971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912" y="5683044"/>
            <a:ext cx="9731477" cy="1002891"/>
          </a:xfrm>
        </p:spPr>
        <p:txBody>
          <a:bodyPr>
            <a:noAutofit/>
          </a:bodyPr>
          <a:lstStyle/>
          <a:p>
            <a:r>
              <a:rPr lang="ru-RU" sz="3200" b="1" dirty="0" err="1">
                <a:latin typeface="+mn-lt"/>
              </a:rPr>
              <a:t>Тетраморф</a:t>
            </a:r>
            <a:r>
              <a:rPr lang="ru-RU" sz="3200" b="1" dirty="0">
                <a:latin typeface="+mn-lt"/>
              </a:rPr>
              <a:t>. Кельн. ХІІІ ст. </a:t>
            </a:r>
            <a:r>
              <a:rPr lang="ru-RU" sz="3200" b="1" dirty="0" err="1">
                <a:latin typeface="+mn-lt"/>
              </a:rPr>
              <a:t>Слонова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кістка</a:t>
            </a:r>
            <a:br>
              <a:rPr lang="ru-RU" sz="3200" b="1" dirty="0">
                <a:latin typeface="+mn-lt"/>
              </a:rPr>
            </a:br>
            <a:r>
              <a:rPr lang="ru-RU" sz="3200" b="1" dirty="0" err="1">
                <a:latin typeface="+mn-lt"/>
              </a:rPr>
              <a:t>Франція</a:t>
            </a:r>
            <a:r>
              <a:rPr lang="ru-RU" sz="3200" b="1" dirty="0">
                <a:latin typeface="+mn-lt"/>
              </a:rPr>
              <a:t>. Музей </a:t>
            </a:r>
            <a:r>
              <a:rPr lang="ru-RU" sz="3200" b="1" dirty="0" err="1">
                <a:latin typeface="+mn-lt"/>
              </a:rPr>
              <a:t>Клюні</a:t>
            </a:r>
            <a:br>
              <a:rPr lang="ru-RU" sz="3200" b="1" dirty="0">
                <a:latin typeface="+mn-lt"/>
              </a:rPr>
            </a:br>
            <a:endParaRPr lang="ru-RU" sz="32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912" y="16771"/>
            <a:ext cx="7266618" cy="54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43" y="0"/>
            <a:ext cx="10476247" cy="69732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47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53" y="157316"/>
            <a:ext cx="8996517" cy="6747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15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" y="865239"/>
            <a:ext cx="11632578" cy="5083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07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242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Християнство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4671"/>
            <a:ext cx="10515600" cy="4692292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Монополізує світогляд та домінує в усіх сферах в епоху Середньовіччя </a:t>
            </a:r>
          </a:p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Поширюється євангельська концепція моралі</a:t>
            </a:r>
          </a:p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 уявлення про людську індивідуальність</a:t>
            </a:r>
          </a:p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Трактування людини як творіння за божественним зразком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1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914"/>
          </a:xfrm>
        </p:spPr>
        <p:txBody>
          <a:bodyPr/>
          <a:lstStyle/>
          <a:p>
            <a:pPr algn="ctr"/>
            <a:r>
              <a:rPr lang="uk-UA" b="1" dirty="0">
                <a:latin typeface="+mn-lt"/>
              </a:rPr>
              <a:t>Ренесанс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0040"/>
            <a:ext cx="10515600" cy="5006923"/>
          </a:xfrm>
        </p:spPr>
        <p:txBody>
          <a:bodyPr>
            <a:normAutofit/>
          </a:bodyPr>
          <a:lstStyle/>
          <a:p>
            <a:r>
              <a:rPr lang="uk-UA" b="1" dirty="0"/>
              <a:t>Переосмислення античної спадщини в контексті культури Середньовіччя та християнства</a:t>
            </a:r>
          </a:p>
          <a:p>
            <a:r>
              <a:rPr lang="uk-UA" b="1" dirty="0"/>
              <a:t>Формування нової гуманістичної ідеології </a:t>
            </a:r>
          </a:p>
          <a:p>
            <a:r>
              <a:rPr lang="uk-UA" b="1" dirty="0"/>
              <a:t>Закладено основи індивідуалізму</a:t>
            </a:r>
          </a:p>
          <a:p>
            <a:r>
              <a:rPr lang="uk-UA" b="1" dirty="0"/>
              <a:t>Розвиток раціоналізму, що зруйнував авторитаризм Середньовіччя</a:t>
            </a:r>
          </a:p>
          <a:p>
            <a:r>
              <a:rPr lang="uk-UA" b="1" dirty="0"/>
              <a:t>Раціоналізм сприяв критичному осмисленню, як передумови розвитку науки</a:t>
            </a:r>
          </a:p>
          <a:p>
            <a:pPr marL="0" indent="0" algn="ctr">
              <a:buNone/>
            </a:pPr>
            <a:r>
              <a:rPr lang="uk-UA" sz="4400" b="1" dirty="0"/>
              <a:t>Просвітництво </a:t>
            </a:r>
          </a:p>
          <a:p>
            <a:r>
              <a:rPr lang="uk-UA" b="1" dirty="0"/>
              <a:t>Наука остаточна набула світоглядних функцій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091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Риси європейського культурного регіону:</a:t>
            </a:r>
            <a:endParaRPr lang="ru-RU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Раціоналізм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Інноваційність 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Сцієнтизм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Антропоцентризм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Індивідуалізм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Динамічність – швидкі темпи змін в усіх сферах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Лідерство у світовому культурному розвитку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901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Office PowerPoint</Application>
  <PresentationFormat>Широкий екран</PresentationFormat>
  <Paragraphs>78</Paragraphs>
  <Slides>37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Тема Office</vt:lpstr>
      <vt:lpstr>Європейський культурний регіон</vt:lpstr>
      <vt:lpstr>Основні джерела європейської культури</vt:lpstr>
      <vt:lpstr>Антична спадщина:</vt:lpstr>
      <vt:lpstr>Презентація PowerPoint</vt:lpstr>
      <vt:lpstr>Презентація PowerPoint</vt:lpstr>
      <vt:lpstr>Презентація PowerPoint</vt:lpstr>
      <vt:lpstr>Християнство</vt:lpstr>
      <vt:lpstr>Ренесанс</vt:lpstr>
      <vt:lpstr>Риси європейського культурного регіону:</vt:lpstr>
      <vt:lpstr>Особливості Північноамериканського регіону обумовлені:</vt:lpstr>
      <vt:lpstr>Презентація PowerPoint</vt:lpstr>
      <vt:lpstr>Навахо</vt:lpstr>
      <vt:lpstr>Презентація PowerPoint</vt:lpstr>
      <vt:lpstr>Презентація PowerPoint</vt:lpstr>
      <vt:lpstr>Презентація PowerPoint</vt:lpstr>
      <vt:lpstr>Пас «Кончо» 1910 р.</vt:lpstr>
      <vt:lpstr>Презентація PowerPoint</vt:lpstr>
      <vt:lpstr>Презентація PowerPoint</vt:lpstr>
      <vt:lpstr>Презентація PowerPoint</vt:lpstr>
      <vt:lpstr>Презентація PowerPoint</vt:lpstr>
      <vt:lpstr>Спіричуелз</vt:lpstr>
      <vt:lpstr>Презентація PowerPoint</vt:lpstr>
      <vt:lpstr>Бессі Сміт (1894-1937)</vt:lpstr>
      <vt:lpstr>Black And Blue</vt:lpstr>
      <vt:lpstr>Вплив релігійних громад колоністів на суспільні традиції та духовну культуру США</vt:lpstr>
      <vt:lpstr>Пуританська етика обумовила особливу трудову етику успіху та допомагала в господарській діяльності: </vt:lpstr>
      <vt:lpstr>Презентація PowerPoint</vt:lpstr>
      <vt:lpstr>Презентація PowerPoint</vt:lpstr>
      <vt:lpstr>Презентація PowerPoint</vt:lpstr>
      <vt:lpstr>Хри́зма (Хрісмо́н;Хі-Ро)  ΧΡΙΣΤΌΣ  </vt:lpstr>
      <vt:lpstr>Презентація PowerPoint</vt:lpstr>
      <vt:lpstr>Презентація PowerPoint</vt:lpstr>
      <vt:lpstr>Хрест Св. Петра</vt:lpstr>
      <vt:lpstr>Презентація PowerPoint</vt:lpstr>
      <vt:lpstr>Презентація PowerPoint</vt:lpstr>
      <vt:lpstr>Презентація PowerPoint</vt:lpstr>
      <vt:lpstr>Тетраморф. Кельн. ХІІІ ст. Слонова кістка Франція. Музей Клюні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Європейський культурний регіон</dc:title>
  <dc:creator>Тетяна Винарчук</dc:creator>
  <cp:lastModifiedBy>Tetiana Vynarchuk</cp:lastModifiedBy>
  <cp:revision>86</cp:revision>
  <dcterms:created xsi:type="dcterms:W3CDTF">2018-09-16T13:56:13Z</dcterms:created>
  <dcterms:modified xsi:type="dcterms:W3CDTF">2024-03-26T19:10:45Z</dcterms:modified>
</cp:coreProperties>
</file>